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Raleway"/>
      <p:regular r:id="rId45"/>
      <p:bold r:id="rId46"/>
      <p:italic r:id="rId47"/>
      <p:boldItalic r:id="rId48"/>
    </p:embeddedFont>
    <p:embeddedFont>
      <p:font typeface="Lat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626BEFD-1A82-418A-BF83-EC05E03207DE}">
  <a:tblStyle styleId="{C626BEFD-1A82-418A-BF83-EC05E03207D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aleway-bold.fntdata"/><Relationship Id="rId45"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aleway-boldItalic.fntdata"/><Relationship Id="rId47" Type="http://schemas.openxmlformats.org/officeDocument/2006/relationships/font" Target="fonts/Raleway-italic.fntdata"/><Relationship Id="rId49"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italic.fntdata"/><Relationship Id="rId50" Type="http://schemas.openxmlformats.org/officeDocument/2006/relationships/font" Target="fonts/Lato-bold.fntdata"/><Relationship Id="rId52"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d730b2fcde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d730b2fcde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15e81f7c1f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15e81f7c1f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15e81f7c1f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15e81f7c1f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15e81f7c1f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15e81f7c1f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15e81f7c1f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15e81f7c1f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15e81f7c1f_2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15e81f7c1f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15e81f7c1f_2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15e81f7c1f_2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15e81f7c1f_2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15e81f7c1f_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15e81f7c1f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15e81f7c1f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cf3e907199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cf3e907199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cf3e90719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cf3e90719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cf3e907199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cf3e907199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cf3e907199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cf3e907199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cf3e907199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cf3e907199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15e81f7c1f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15e81f7c1f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15e81f7c1f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15e81f7c1f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15e81f7c1f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15e81f7c1f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15e81f7c1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15e81f7c1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15e81f7c1f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15e81f7c1f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15e81f7c1f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15e81f7c1f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15e81f7c1f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15e81f7c1f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cf3e907199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cf3e907199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40c747313d03a9cf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40c747313d03a9cf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1319758a5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1319758a5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1319758a5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1319758a5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1319758a5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1319758a5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1319758a5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1319758a5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1319758a5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1319758a5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1319758a5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1319758a5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1319758a5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1319758a5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1319758a5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1319758a5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cf3e90719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cf3e90719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cf3e907199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cf3e907199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cf3e907199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cf3e907199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cf3e907199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cf3e907199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cf3e907199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cf3e907199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cf3e907199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cf3e907199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3.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5.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4.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7.png"/><Relationship Id="rId6"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4.png"/><Relationship Id="rId6"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995725" y="630225"/>
            <a:ext cx="7726200" cy="296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AHP AND GOOGLE DORKING FOR MULTI-LEVEL </a:t>
            </a:r>
            <a:endParaRPr/>
          </a:p>
          <a:p>
            <a:pPr indent="0" lvl="0" marL="0" rtl="0" algn="l">
              <a:spcBef>
                <a:spcPts val="0"/>
              </a:spcBef>
              <a:spcAft>
                <a:spcPts val="0"/>
              </a:spcAft>
              <a:buNone/>
            </a:pPr>
            <a:r>
              <a:rPr lang="en"/>
              <a:t>PLAGIARISM DETECTION IN RESEARCH PAPERS</a:t>
            </a:r>
            <a:endParaRPr/>
          </a:p>
        </p:txBody>
      </p:sp>
      <p:sp>
        <p:nvSpPr>
          <p:cNvPr id="73" name="Google Shape;73;p13"/>
          <p:cNvSpPr txBox="1"/>
          <p:nvPr>
            <p:ph idx="1" type="subTitle"/>
          </p:nvPr>
        </p:nvSpPr>
        <p:spPr>
          <a:xfrm>
            <a:off x="6237155" y="3594223"/>
            <a:ext cx="63315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TEAM DETAILS </a:t>
            </a:r>
            <a:endParaRPr/>
          </a:p>
          <a:p>
            <a:pPr indent="0" lvl="0" marL="0" rtl="0" algn="l">
              <a:spcBef>
                <a:spcPts val="0"/>
              </a:spcBef>
              <a:spcAft>
                <a:spcPts val="0"/>
              </a:spcAft>
              <a:buNone/>
            </a:pPr>
            <a:r>
              <a:rPr lang="en"/>
              <a:t>Alok Mathur - 20BCE2959</a:t>
            </a:r>
            <a:endParaRPr/>
          </a:p>
          <a:p>
            <a:pPr indent="0" lvl="0" marL="0" rtl="0" algn="l">
              <a:spcBef>
                <a:spcPts val="0"/>
              </a:spcBef>
              <a:spcAft>
                <a:spcPts val="0"/>
              </a:spcAft>
              <a:buNone/>
            </a:pPr>
            <a:r>
              <a:rPr lang="en"/>
              <a:t>Prasoon Soni - 20BCE2960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2" name="Shape 142"/>
        <p:cNvGrpSpPr/>
        <p:nvPr/>
      </p:nvGrpSpPr>
      <p:grpSpPr>
        <a:xfrm>
          <a:off x="0" y="0"/>
          <a:ext cx="0" cy="0"/>
          <a:chOff x="0" y="0"/>
          <a:chExt cx="0" cy="0"/>
        </a:xfrm>
      </p:grpSpPr>
      <p:pic>
        <p:nvPicPr>
          <p:cNvPr id="143" name="Google Shape;143;p22"/>
          <p:cNvPicPr preferRelativeResize="0"/>
          <p:nvPr/>
        </p:nvPicPr>
        <p:blipFill rotWithShape="1">
          <a:blip r:embed="rId3">
            <a:alphaModFix/>
          </a:blip>
          <a:srcRect b="-1579" l="0" r="0" t="1579"/>
          <a:stretch/>
        </p:blipFill>
        <p:spPr>
          <a:xfrm>
            <a:off x="457975" y="162725"/>
            <a:ext cx="7970675" cy="4818049"/>
          </a:xfrm>
          <a:prstGeom prst="rect">
            <a:avLst/>
          </a:prstGeom>
          <a:noFill/>
          <a:ln>
            <a:noFill/>
          </a:ln>
        </p:spPr>
      </p:pic>
      <p:pic>
        <p:nvPicPr>
          <p:cNvPr id="144" name="Google Shape;144;p22"/>
          <p:cNvPicPr preferRelativeResize="0"/>
          <p:nvPr/>
        </p:nvPicPr>
        <p:blipFill>
          <a:blip r:embed="rId4">
            <a:alphaModFix/>
          </a:blip>
          <a:stretch>
            <a:fillRect/>
          </a:stretch>
        </p:blipFill>
        <p:spPr>
          <a:xfrm>
            <a:off x="1342050" y="654250"/>
            <a:ext cx="6202524" cy="3835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8" name="Shape 148"/>
        <p:cNvGrpSpPr/>
        <p:nvPr/>
      </p:nvGrpSpPr>
      <p:grpSpPr>
        <a:xfrm>
          <a:off x="0" y="0"/>
          <a:ext cx="0" cy="0"/>
          <a:chOff x="0" y="0"/>
          <a:chExt cx="0" cy="0"/>
        </a:xfrm>
      </p:grpSpPr>
      <p:pic>
        <p:nvPicPr>
          <p:cNvPr id="149" name="Google Shape;149;p23"/>
          <p:cNvPicPr preferRelativeResize="0"/>
          <p:nvPr/>
        </p:nvPicPr>
        <p:blipFill rotWithShape="1">
          <a:blip r:embed="rId3">
            <a:alphaModFix/>
          </a:blip>
          <a:srcRect b="-1579" l="0" r="0" t="1579"/>
          <a:stretch/>
        </p:blipFill>
        <p:spPr>
          <a:xfrm>
            <a:off x="457975" y="162725"/>
            <a:ext cx="7970675" cy="4818049"/>
          </a:xfrm>
          <a:prstGeom prst="rect">
            <a:avLst/>
          </a:prstGeom>
          <a:noFill/>
          <a:ln>
            <a:noFill/>
          </a:ln>
        </p:spPr>
      </p:pic>
      <p:pic>
        <p:nvPicPr>
          <p:cNvPr id="150" name="Google Shape;150;p23"/>
          <p:cNvPicPr preferRelativeResize="0"/>
          <p:nvPr/>
        </p:nvPicPr>
        <p:blipFill>
          <a:blip r:embed="rId4">
            <a:alphaModFix/>
          </a:blip>
          <a:stretch>
            <a:fillRect/>
          </a:stretch>
        </p:blipFill>
        <p:spPr>
          <a:xfrm>
            <a:off x="1276425" y="719737"/>
            <a:ext cx="6591151" cy="37040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4" name="Shape 154"/>
        <p:cNvGrpSpPr/>
        <p:nvPr/>
      </p:nvGrpSpPr>
      <p:grpSpPr>
        <a:xfrm>
          <a:off x="0" y="0"/>
          <a:ext cx="0" cy="0"/>
          <a:chOff x="0" y="0"/>
          <a:chExt cx="0" cy="0"/>
        </a:xfrm>
      </p:grpSpPr>
      <p:pic>
        <p:nvPicPr>
          <p:cNvPr id="155" name="Google Shape;155;p24"/>
          <p:cNvPicPr preferRelativeResize="0"/>
          <p:nvPr/>
        </p:nvPicPr>
        <p:blipFill rotWithShape="1">
          <a:blip r:embed="rId3">
            <a:alphaModFix/>
          </a:blip>
          <a:srcRect b="-1579" l="0" r="0" t="1579"/>
          <a:stretch/>
        </p:blipFill>
        <p:spPr>
          <a:xfrm>
            <a:off x="457975" y="162725"/>
            <a:ext cx="7970675" cy="4818049"/>
          </a:xfrm>
          <a:prstGeom prst="rect">
            <a:avLst/>
          </a:prstGeom>
          <a:noFill/>
          <a:ln>
            <a:noFill/>
          </a:ln>
        </p:spPr>
      </p:pic>
      <p:pic>
        <p:nvPicPr>
          <p:cNvPr id="156" name="Google Shape;156;p24"/>
          <p:cNvPicPr preferRelativeResize="0"/>
          <p:nvPr/>
        </p:nvPicPr>
        <p:blipFill>
          <a:blip r:embed="rId4">
            <a:alphaModFix/>
          </a:blip>
          <a:stretch>
            <a:fillRect/>
          </a:stretch>
        </p:blipFill>
        <p:spPr>
          <a:xfrm>
            <a:off x="1551212" y="554588"/>
            <a:ext cx="6041574" cy="40343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0" name="Shape 160"/>
        <p:cNvGrpSpPr/>
        <p:nvPr/>
      </p:nvGrpSpPr>
      <p:grpSpPr>
        <a:xfrm>
          <a:off x="0" y="0"/>
          <a:ext cx="0" cy="0"/>
          <a:chOff x="0" y="0"/>
          <a:chExt cx="0" cy="0"/>
        </a:xfrm>
      </p:grpSpPr>
      <p:pic>
        <p:nvPicPr>
          <p:cNvPr id="161" name="Google Shape;161;p25"/>
          <p:cNvPicPr preferRelativeResize="0"/>
          <p:nvPr/>
        </p:nvPicPr>
        <p:blipFill rotWithShape="1">
          <a:blip r:embed="rId3">
            <a:alphaModFix/>
          </a:blip>
          <a:srcRect b="-1579" l="0" r="0" t="1579"/>
          <a:stretch/>
        </p:blipFill>
        <p:spPr>
          <a:xfrm>
            <a:off x="457975" y="162725"/>
            <a:ext cx="7970675" cy="4818049"/>
          </a:xfrm>
          <a:prstGeom prst="rect">
            <a:avLst/>
          </a:prstGeom>
          <a:noFill/>
          <a:ln>
            <a:noFill/>
          </a:ln>
        </p:spPr>
      </p:pic>
      <p:pic>
        <p:nvPicPr>
          <p:cNvPr id="162" name="Google Shape;162;p25"/>
          <p:cNvPicPr preferRelativeResize="0"/>
          <p:nvPr/>
        </p:nvPicPr>
        <p:blipFill>
          <a:blip r:embed="rId4">
            <a:alphaModFix/>
          </a:blip>
          <a:stretch>
            <a:fillRect/>
          </a:stretch>
        </p:blipFill>
        <p:spPr>
          <a:xfrm>
            <a:off x="1692963" y="701913"/>
            <a:ext cx="5500699" cy="3739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6" name="Shape 166"/>
        <p:cNvGrpSpPr/>
        <p:nvPr/>
      </p:nvGrpSpPr>
      <p:grpSpPr>
        <a:xfrm>
          <a:off x="0" y="0"/>
          <a:ext cx="0" cy="0"/>
          <a:chOff x="0" y="0"/>
          <a:chExt cx="0" cy="0"/>
        </a:xfrm>
      </p:grpSpPr>
      <p:pic>
        <p:nvPicPr>
          <p:cNvPr id="167" name="Google Shape;167;p26"/>
          <p:cNvPicPr preferRelativeResize="0"/>
          <p:nvPr/>
        </p:nvPicPr>
        <p:blipFill rotWithShape="1">
          <a:blip r:embed="rId3">
            <a:alphaModFix/>
          </a:blip>
          <a:srcRect b="-1579" l="0" r="0" t="1579"/>
          <a:stretch/>
        </p:blipFill>
        <p:spPr>
          <a:xfrm>
            <a:off x="457975" y="162725"/>
            <a:ext cx="7970675" cy="4818049"/>
          </a:xfrm>
          <a:prstGeom prst="rect">
            <a:avLst/>
          </a:prstGeom>
          <a:noFill/>
          <a:ln>
            <a:noFill/>
          </a:ln>
        </p:spPr>
      </p:pic>
      <p:pic>
        <p:nvPicPr>
          <p:cNvPr id="168" name="Google Shape;168;p26"/>
          <p:cNvPicPr preferRelativeResize="0"/>
          <p:nvPr/>
        </p:nvPicPr>
        <p:blipFill>
          <a:blip r:embed="rId4">
            <a:alphaModFix/>
          </a:blip>
          <a:stretch>
            <a:fillRect/>
          </a:stretch>
        </p:blipFill>
        <p:spPr>
          <a:xfrm>
            <a:off x="1221824" y="582125"/>
            <a:ext cx="6442974" cy="3979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2" name="Shape 172"/>
        <p:cNvGrpSpPr/>
        <p:nvPr/>
      </p:nvGrpSpPr>
      <p:grpSpPr>
        <a:xfrm>
          <a:off x="0" y="0"/>
          <a:ext cx="0" cy="0"/>
          <a:chOff x="0" y="0"/>
          <a:chExt cx="0" cy="0"/>
        </a:xfrm>
      </p:grpSpPr>
      <p:pic>
        <p:nvPicPr>
          <p:cNvPr id="173" name="Google Shape;173;p27"/>
          <p:cNvPicPr preferRelativeResize="0"/>
          <p:nvPr/>
        </p:nvPicPr>
        <p:blipFill rotWithShape="1">
          <a:blip r:embed="rId3">
            <a:alphaModFix/>
          </a:blip>
          <a:srcRect b="-1579" l="0" r="0" t="1579"/>
          <a:stretch/>
        </p:blipFill>
        <p:spPr>
          <a:xfrm>
            <a:off x="457975" y="162725"/>
            <a:ext cx="7970675" cy="4818049"/>
          </a:xfrm>
          <a:prstGeom prst="rect">
            <a:avLst/>
          </a:prstGeom>
          <a:noFill/>
          <a:ln>
            <a:noFill/>
          </a:ln>
        </p:spPr>
      </p:pic>
      <p:pic>
        <p:nvPicPr>
          <p:cNvPr id="174" name="Google Shape;174;p27"/>
          <p:cNvPicPr preferRelativeResize="0"/>
          <p:nvPr/>
        </p:nvPicPr>
        <p:blipFill>
          <a:blip r:embed="rId4">
            <a:alphaModFix/>
          </a:blip>
          <a:stretch>
            <a:fillRect/>
          </a:stretch>
        </p:blipFill>
        <p:spPr>
          <a:xfrm>
            <a:off x="1330675" y="604175"/>
            <a:ext cx="6225276" cy="3935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8" name="Shape 178"/>
        <p:cNvGrpSpPr/>
        <p:nvPr/>
      </p:nvGrpSpPr>
      <p:grpSpPr>
        <a:xfrm>
          <a:off x="0" y="0"/>
          <a:ext cx="0" cy="0"/>
          <a:chOff x="0" y="0"/>
          <a:chExt cx="0" cy="0"/>
        </a:xfrm>
      </p:grpSpPr>
      <p:pic>
        <p:nvPicPr>
          <p:cNvPr id="179" name="Google Shape;179;p28"/>
          <p:cNvPicPr preferRelativeResize="0"/>
          <p:nvPr/>
        </p:nvPicPr>
        <p:blipFill rotWithShape="1">
          <a:blip r:embed="rId3">
            <a:alphaModFix/>
          </a:blip>
          <a:srcRect b="-1579" l="0" r="0" t="1579"/>
          <a:stretch/>
        </p:blipFill>
        <p:spPr>
          <a:xfrm>
            <a:off x="457975" y="162725"/>
            <a:ext cx="7970675" cy="4818049"/>
          </a:xfrm>
          <a:prstGeom prst="rect">
            <a:avLst/>
          </a:prstGeom>
          <a:noFill/>
          <a:ln>
            <a:noFill/>
          </a:ln>
        </p:spPr>
      </p:pic>
      <p:pic>
        <p:nvPicPr>
          <p:cNvPr id="180" name="Google Shape;180;p28"/>
          <p:cNvPicPr preferRelativeResize="0"/>
          <p:nvPr/>
        </p:nvPicPr>
        <p:blipFill>
          <a:blip r:embed="rId4">
            <a:alphaModFix/>
          </a:blip>
          <a:stretch>
            <a:fillRect/>
          </a:stretch>
        </p:blipFill>
        <p:spPr>
          <a:xfrm>
            <a:off x="1521635" y="597023"/>
            <a:ext cx="5843349" cy="3949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4" name="Shape 184"/>
        <p:cNvGrpSpPr/>
        <p:nvPr/>
      </p:nvGrpSpPr>
      <p:grpSpPr>
        <a:xfrm>
          <a:off x="0" y="0"/>
          <a:ext cx="0" cy="0"/>
          <a:chOff x="0" y="0"/>
          <a:chExt cx="0" cy="0"/>
        </a:xfrm>
      </p:grpSpPr>
      <p:pic>
        <p:nvPicPr>
          <p:cNvPr id="185" name="Google Shape;185;p29"/>
          <p:cNvPicPr preferRelativeResize="0"/>
          <p:nvPr/>
        </p:nvPicPr>
        <p:blipFill rotWithShape="1">
          <a:blip r:embed="rId3">
            <a:alphaModFix/>
          </a:blip>
          <a:srcRect b="-1579" l="0" r="0" t="1579"/>
          <a:stretch/>
        </p:blipFill>
        <p:spPr>
          <a:xfrm>
            <a:off x="457975" y="162725"/>
            <a:ext cx="7970675" cy="4818049"/>
          </a:xfrm>
          <a:prstGeom prst="rect">
            <a:avLst/>
          </a:prstGeom>
          <a:noFill/>
          <a:ln>
            <a:noFill/>
          </a:ln>
        </p:spPr>
      </p:pic>
      <p:pic>
        <p:nvPicPr>
          <p:cNvPr id="186" name="Google Shape;186;p29"/>
          <p:cNvPicPr preferRelativeResize="0"/>
          <p:nvPr/>
        </p:nvPicPr>
        <p:blipFill>
          <a:blip r:embed="rId4">
            <a:alphaModFix/>
          </a:blip>
          <a:stretch>
            <a:fillRect/>
          </a:stretch>
        </p:blipFill>
        <p:spPr>
          <a:xfrm>
            <a:off x="1933913" y="576200"/>
            <a:ext cx="5276176" cy="39910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0" name="Shape 190"/>
        <p:cNvGrpSpPr/>
        <p:nvPr/>
      </p:nvGrpSpPr>
      <p:grpSpPr>
        <a:xfrm>
          <a:off x="0" y="0"/>
          <a:ext cx="0" cy="0"/>
          <a:chOff x="0" y="0"/>
          <a:chExt cx="0" cy="0"/>
        </a:xfrm>
      </p:grpSpPr>
      <p:pic>
        <p:nvPicPr>
          <p:cNvPr id="191" name="Google Shape;191;p30"/>
          <p:cNvPicPr preferRelativeResize="0"/>
          <p:nvPr/>
        </p:nvPicPr>
        <p:blipFill rotWithShape="1">
          <a:blip r:embed="rId3">
            <a:alphaModFix/>
          </a:blip>
          <a:srcRect b="-1579" l="0" r="0" t="1579"/>
          <a:stretch/>
        </p:blipFill>
        <p:spPr>
          <a:xfrm>
            <a:off x="457975" y="162725"/>
            <a:ext cx="7970675" cy="4818049"/>
          </a:xfrm>
          <a:prstGeom prst="rect">
            <a:avLst/>
          </a:prstGeom>
          <a:noFill/>
          <a:ln>
            <a:noFill/>
          </a:ln>
        </p:spPr>
      </p:pic>
      <p:pic>
        <p:nvPicPr>
          <p:cNvPr id="192" name="Google Shape;192;p30"/>
          <p:cNvPicPr preferRelativeResize="0"/>
          <p:nvPr/>
        </p:nvPicPr>
        <p:blipFill>
          <a:blip r:embed="rId4">
            <a:alphaModFix/>
          </a:blip>
          <a:stretch>
            <a:fillRect/>
          </a:stretch>
        </p:blipFill>
        <p:spPr>
          <a:xfrm>
            <a:off x="1632413" y="600422"/>
            <a:ext cx="5621800" cy="3942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6" name="Shape 196"/>
        <p:cNvGrpSpPr/>
        <p:nvPr/>
      </p:nvGrpSpPr>
      <p:grpSpPr>
        <a:xfrm>
          <a:off x="0" y="0"/>
          <a:ext cx="0" cy="0"/>
          <a:chOff x="0" y="0"/>
          <a:chExt cx="0" cy="0"/>
        </a:xfrm>
      </p:grpSpPr>
      <p:pic>
        <p:nvPicPr>
          <p:cNvPr id="197" name="Google Shape;197;p31"/>
          <p:cNvPicPr preferRelativeResize="0"/>
          <p:nvPr/>
        </p:nvPicPr>
        <p:blipFill>
          <a:blip r:embed="rId3">
            <a:alphaModFix/>
          </a:blip>
          <a:stretch>
            <a:fillRect/>
          </a:stretch>
        </p:blipFill>
        <p:spPr>
          <a:xfrm>
            <a:off x="457975" y="162725"/>
            <a:ext cx="7970675" cy="4818049"/>
          </a:xfrm>
          <a:prstGeom prst="rect">
            <a:avLst/>
          </a:prstGeom>
          <a:noFill/>
          <a:ln>
            <a:noFill/>
          </a:ln>
        </p:spPr>
      </p:pic>
      <p:pic>
        <p:nvPicPr>
          <p:cNvPr descr="Piece of duct tape sticking a note to the slide" id="198" name="Google Shape;198;p31"/>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99" name="Google Shape;199;p31"/>
          <p:cNvSpPr txBox="1"/>
          <p:nvPr/>
        </p:nvSpPr>
        <p:spPr>
          <a:xfrm>
            <a:off x="933575" y="687400"/>
            <a:ext cx="53550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Flow Chart</a:t>
            </a:r>
            <a:endParaRPr b="1" sz="3000">
              <a:solidFill>
                <a:schemeClr val="lt2"/>
              </a:solidFill>
              <a:latin typeface="Raleway"/>
              <a:ea typeface="Raleway"/>
              <a:cs typeface="Raleway"/>
              <a:sym typeface="Raleway"/>
            </a:endParaRPr>
          </a:p>
        </p:txBody>
      </p:sp>
      <p:pic>
        <p:nvPicPr>
          <p:cNvPr id="200" name="Google Shape;200;p31"/>
          <p:cNvPicPr preferRelativeResize="0"/>
          <p:nvPr/>
        </p:nvPicPr>
        <p:blipFill>
          <a:blip r:embed="rId5">
            <a:alphaModFix/>
          </a:blip>
          <a:stretch>
            <a:fillRect/>
          </a:stretch>
        </p:blipFill>
        <p:spPr>
          <a:xfrm>
            <a:off x="1031175" y="1450000"/>
            <a:ext cx="6783476" cy="2965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solidFill>
                  <a:schemeClr val="dk1"/>
                </a:solidFill>
              </a:rPr>
              <a:t>Outline</a:t>
            </a:r>
            <a:endParaRPr sz="2400"/>
          </a:p>
        </p:txBody>
      </p:sp>
      <p:sp>
        <p:nvSpPr>
          <p:cNvPr id="79" name="Google Shape;79;p14"/>
          <p:cNvSpPr txBox="1"/>
          <p:nvPr>
            <p:ph idx="4294967295" type="title"/>
          </p:nvPr>
        </p:nvSpPr>
        <p:spPr>
          <a:xfrm>
            <a:off x="535775" y="896500"/>
            <a:ext cx="7866300" cy="3067500"/>
          </a:xfrm>
          <a:prstGeom prst="rect">
            <a:avLst/>
          </a:prstGeom>
        </p:spPr>
        <p:txBody>
          <a:bodyPr anchorCtr="0" anchor="t" bIns="91425" lIns="91425" spcFirstLastPara="1" rIns="91425" wrap="square" tIns="91425">
            <a:normAutofit fontScale="90000"/>
          </a:bodyPr>
          <a:lstStyle/>
          <a:p>
            <a:pPr indent="-331470" lvl="0" marL="457200" rtl="0" algn="l">
              <a:lnSpc>
                <a:spcPct val="115000"/>
              </a:lnSpc>
              <a:spcBef>
                <a:spcPts val="0"/>
              </a:spcBef>
              <a:spcAft>
                <a:spcPts val="0"/>
              </a:spcAft>
              <a:buSzPct val="100000"/>
              <a:buFont typeface="Lato"/>
              <a:buChar char="●"/>
            </a:pPr>
            <a:r>
              <a:rPr b="0" lang="en" sz="1800">
                <a:latin typeface="Lato"/>
                <a:ea typeface="Lato"/>
                <a:cs typeface="Lato"/>
                <a:sym typeface="Lato"/>
              </a:rPr>
              <a:t>Introduction</a:t>
            </a:r>
            <a:endParaRPr b="0" sz="1800">
              <a:latin typeface="Lato"/>
              <a:ea typeface="Lato"/>
              <a:cs typeface="Lato"/>
              <a:sym typeface="Lato"/>
            </a:endParaRPr>
          </a:p>
          <a:p>
            <a:pPr indent="-331470" lvl="0" marL="457200" rtl="0" algn="l">
              <a:lnSpc>
                <a:spcPct val="115000"/>
              </a:lnSpc>
              <a:spcBef>
                <a:spcPts val="0"/>
              </a:spcBef>
              <a:spcAft>
                <a:spcPts val="0"/>
              </a:spcAft>
              <a:buSzPct val="100000"/>
              <a:buFont typeface="Lato"/>
              <a:buChar char="●"/>
            </a:pPr>
            <a:r>
              <a:rPr b="0" lang="en" sz="1800">
                <a:latin typeface="Lato"/>
                <a:ea typeface="Lato"/>
                <a:cs typeface="Lato"/>
                <a:sym typeface="Lato"/>
              </a:rPr>
              <a:t>Aim &amp; Objective</a:t>
            </a:r>
            <a:endParaRPr b="0" sz="1800">
              <a:latin typeface="Lato"/>
              <a:ea typeface="Lato"/>
              <a:cs typeface="Lato"/>
              <a:sym typeface="Lato"/>
            </a:endParaRPr>
          </a:p>
          <a:p>
            <a:pPr indent="-331470" lvl="0" marL="457200" rtl="0" algn="l">
              <a:lnSpc>
                <a:spcPct val="115000"/>
              </a:lnSpc>
              <a:spcBef>
                <a:spcPts val="0"/>
              </a:spcBef>
              <a:spcAft>
                <a:spcPts val="0"/>
              </a:spcAft>
              <a:buSzPct val="100000"/>
              <a:buFont typeface="Lato"/>
              <a:buChar char="●"/>
            </a:pPr>
            <a:r>
              <a:rPr b="0" lang="en" sz="1800">
                <a:latin typeface="Lato"/>
                <a:ea typeface="Lato"/>
                <a:cs typeface="Lato"/>
                <a:sym typeface="Lato"/>
              </a:rPr>
              <a:t>Problem Statement </a:t>
            </a:r>
            <a:endParaRPr b="0" sz="1800">
              <a:latin typeface="Lato"/>
              <a:ea typeface="Lato"/>
              <a:cs typeface="Lato"/>
              <a:sym typeface="Lato"/>
            </a:endParaRPr>
          </a:p>
          <a:p>
            <a:pPr indent="-331470" lvl="0" marL="457200" rtl="0" algn="l">
              <a:lnSpc>
                <a:spcPct val="115000"/>
              </a:lnSpc>
              <a:spcBef>
                <a:spcPts val="0"/>
              </a:spcBef>
              <a:spcAft>
                <a:spcPts val="0"/>
              </a:spcAft>
              <a:buSzPct val="100000"/>
              <a:buFont typeface="Lato"/>
              <a:buChar char="●"/>
            </a:pPr>
            <a:r>
              <a:rPr b="0" lang="en" sz="1800">
                <a:latin typeface="Lato"/>
                <a:ea typeface="Lato"/>
                <a:cs typeface="Lato"/>
                <a:sym typeface="Lato"/>
              </a:rPr>
              <a:t>Literature</a:t>
            </a:r>
            <a:r>
              <a:rPr b="0" lang="en" sz="1800">
                <a:latin typeface="Lato"/>
                <a:ea typeface="Lato"/>
                <a:cs typeface="Lato"/>
                <a:sym typeface="Lato"/>
              </a:rPr>
              <a:t> Survey</a:t>
            </a:r>
            <a:endParaRPr b="0" sz="1800">
              <a:latin typeface="Lato"/>
              <a:ea typeface="Lato"/>
              <a:cs typeface="Lato"/>
              <a:sym typeface="Lato"/>
            </a:endParaRPr>
          </a:p>
          <a:p>
            <a:pPr indent="-331470" lvl="0" marL="457200" rtl="0" algn="l">
              <a:lnSpc>
                <a:spcPct val="115000"/>
              </a:lnSpc>
              <a:spcBef>
                <a:spcPts val="0"/>
              </a:spcBef>
              <a:spcAft>
                <a:spcPts val="0"/>
              </a:spcAft>
              <a:buSzPct val="100000"/>
              <a:buFont typeface="Lato"/>
              <a:buChar char="●"/>
            </a:pPr>
            <a:r>
              <a:rPr b="0" lang="en" sz="1800">
                <a:latin typeface="Lato"/>
                <a:ea typeface="Lato"/>
                <a:cs typeface="Lato"/>
                <a:sym typeface="Lato"/>
              </a:rPr>
              <a:t>Flow Chart</a:t>
            </a:r>
            <a:endParaRPr b="0" sz="1800">
              <a:latin typeface="Lato"/>
              <a:ea typeface="Lato"/>
              <a:cs typeface="Lato"/>
              <a:sym typeface="Lato"/>
            </a:endParaRPr>
          </a:p>
          <a:p>
            <a:pPr indent="-331470" lvl="0" marL="457200" rtl="0" algn="l">
              <a:lnSpc>
                <a:spcPct val="115000"/>
              </a:lnSpc>
              <a:spcBef>
                <a:spcPts val="0"/>
              </a:spcBef>
              <a:spcAft>
                <a:spcPts val="0"/>
              </a:spcAft>
              <a:buSzPct val="100000"/>
              <a:buFont typeface="Lato"/>
              <a:buChar char="●"/>
            </a:pPr>
            <a:r>
              <a:rPr b="0" lang="en" sz="1800">
                <a:latin typeface="Lato"/>
                <a:ea typeface="Lato"/>
                <a:cs typeface="Lato"/>
                <a:sym typeface="Lato"/>
              </a:rPr>
              <a:t>Performance Measures </a:t>
            </a:r>
            <a:endParaRPr b="0" sz="1800">
              <a:latin typeface="Lato"/>
              <a:ea typeface="Lato"/>
              <a:cs typeface="Lato"/>
              <a:sym typeface="Lato"/>
            </a:endParaRPr>
          </a:p>
          <a:p>
            <a:pPr indent="-331470" lvl="0" marL="457200" rtl="0" algn="l">
              <a:lnSpc>
                <a:spcPct val="115000"/>
              </a:lnSpc>
              <a:spcBef>
                <a:spcPts val="0"/>
              </a:spcBef>
              <a:spcAft>
                <a:spcPts val="0"/>
              </a:spcAft>
              <a:buSzPct val="100000"/>
              <a:buFont typeface="Lato"/>
              <a:buChar char="●"/>
            </a:pPr>
            <a:r>
              <a:rPr b="0" lang="en" sz="1800">
                <a:latin typeface="Lato"/>
                <a:ea typeface="Lato"/>
                <a:cs typeface="Lato"/>
                <a:sym typeface="Lato"/>
              </a:rPr>
              <a:t>Business</a:t>
            </a:r>
            <a:r>
              <a:rPr b="0" lang="en" sz="1800">
                <a:latin typeface="Lato"/>
                <a:ea typeface="Lato"/>
                <a:cs typeface="Lato"/>
                <a:sym typeface="Lato"/>
              </a:rPr>
              <a:t> Model</a:t>
            </a:r>
            <a:endParaRPr b="0" sz="1800">
              <a:latin typeface="Lato"/>
              <a:ea typeface="Lato"/>
              <a:cs typeface="Lato"/>
              <a:sym typeface="Lato"/>
            </a:endParaRPr>
          </a:p>
          <a:p>
            <a:pPr indent="-331470" lvl="0" marL="457200" rtl="0" algn="l">
              <a:lnSpc>
                <a:spcPct val="115000"/>
              </a:lnSpc>
              <a:spcBef>
                <a:spcPts val="0"/>
              </a:spcBef>
              <a:spcAft>
                <a:spcPts val="0"/>
              </a:spcAft>
              <a:buSzPct val="100000"/>
              <a:buFont typeface="Lato"/>
              <a:buChar char="●"/>
            </a:pPr>
            <a:r>
              <a:rPr b="0" lang="en" sz="1800">
                <a:latin typeface="Lato"/>
                <a:ea typeface="Lato"/>
                <a:cs typeface="Lato"/>
                <a:sym typeface="Lato"/>
              </a:rPr>
              <a:t>Proposed Method</a:t>
            </a:r>
            <a:endParaRPr b="0" sz="1800">
              <a:latin typeface="Lato"/>
              <a:ea typeface="Lato"/>
              <a:cs typeface="Lato"/>
              <a:sym typeface="Lato"/>
            </a:endParaRPr>
          </a:p>
          <a:p>
            <a:pPr indent="-331470" lvl="0" marL="457200" rtl="0" algn="l">
              <a:lnSpc>
                <a:spcPct val="115000"/>
              </a:lnSpc>
              <a:spcBef>
                <a:spcPts val="0"/>
              </a:spcBef>
              <a:spcAft>
                <a:spcPts val="0"/>
              </a:spcAft>
              <a:buSzPct val="100000"/>
              <a:buFont typeface="Lato"/>
              <a:buChar char="●"/>
            </a:pPr>
            <a:r>
              <a:rPr b="0" lang="en" sz="1800">
                <a:latin typeface="Lato"/>
                <a:ea typeface="Lato"/>
                <a:cs typeface="Lato"/>
                <a:sym typeface="Lato"/>
              </a:rPr>
              <a:t>Comparison Matrix</a:t>
            </a:r>
            <a:endParaRPr b="0" sz="1800">
              <a:latin typeface="Lato"/>
              <a:ea typeface="Lato"/>
              <a:cs typeface="Lato"/>
              <a:sym typeface="Lato"/>
            </a:endParaRPr>
          </a:p>
          <a:p>
            <a:pPr indent="-331470" lvl="0" marL="457200" rtl="0" algn="l">
              <a:lnSpc>
                <a:spcPct val="115000"/>
              </a:lnSpc>
              <a:spcBef>
                <a:spcPts val="0"/>
              </a:spcBef>
              <a:spcAft>
                <a:spcPts val="0"/>
              </a:spcAft>
              <a:buSzPct val="100000"/>
              <a:buFont typeface="Lato"/>
              <a:buChar char="●"/>
            </a:pPr>
            <a:r>
              <a:rPr b="0" lang="en" sz="1800">
                <a:latin typeface="Lato"/>
                <a:ea typeface="Lato"/>
                <a:cs typeface="Lato"/>
                <a:sym typeface="Lato"/>
              </a:rPr>
              <a:t>Dataset</a:t>
            </a:r>
            <a:endParaRPr b="0" sz="1800">
              <a:latin typeface="Lato"/>
              <a:ea typeface="Lato"/>
              <a:cs typeface="Lato"/>
              <a:sym typeface="Lato"/>
            </a:endParaRPr>
          </a:p>
          <a:p>
            <a:pPr indent="-331470" lvl="0" marL="457200" rtl="0" algn="l">
              <a:lnSpc>
                <a:spcPct val="115000"/>
              </a:lnSpc>
              <a:spcBef>
                <a:spcPts val="0"/>
              </a:spcBef>
              <a:spcAft>
                <a:spcPts val="0"/>
              </a:spcAft>
              <a:buSzPct val="100000"/>
              <a:buFont typeface="Lato"/>
              <a:buChar char="●"/>
            </a:pPr>
            <a:r>
              <a:rPr b="0" lang="en" sz="1800">
                <a:latin typeface="Lato"/>
                <a:ea typeface="Lato"/>
                <a:cs typeface="Lato"/>
                <a:sym typeface="Lato"/>
              </a:rPr>
              <a:t>Result</a:t>
            </a:r>
            <a:endParaRPr b="0" sz="1800">
              <a:latin typeface="Lato"/>
              <a:ea typeface="Lato"/>
              <a:cs typeface="Lato"/>
              <a:sym typeface="Lato"/>
            </a:endParaRPr>
          </a:p>
          <a:p>
            <a:pPr indent="-331470" lvl="0" marL="457200" rtl="0" algn="l">
              <a:lnSpc>
                <a:spcPct val="115000"/>
              </a:lnSpc>
              <a:spcBef>
                <a:spcPts val="0"/>
              </a:spcBef>
              <a:spcAft>
                <a:spcPts val="0"/>
              </a:spcAft>
              <a:buSzPct val="100000"/>
              <a:buFont typeface="Lato"/>
              <a:buChar char="●"/>
            </a:pPr>
            <a:r>
              <a:rPr b="0" lang="en" sz="1800">
                <a:latin typeface="Lato"/>
                <a:ea typeface="Lato"/>
                <a:cs typeface="Lato"/>
                <a:sym typeface="Lato"/>
              </a:rPr>
              <a:t>Conclusion</a:t>
            </a:r>
            <a:endParaRPr b="0" sz="1800">
              <a:latin typeface="Lato"/>
              <a:ea typeface="Lato"/>
              <a:cs typeface="Lato"/>
              <a:sym typeface="Lato"/>
            </a:endParaRPr>
          </a:p>
          <a:p>
            <a:pPr indent="-331470" lvl="0" marL="457200" rtl="0" algn="l">
              <a:lnSpc>
                <a:spcPct val="115000"/>
              </a:lnSpc>
              <a:spcBef>
                <a:spcPts val="0"/>
              </a:spcBef>
              <a:spcAft>
                <a:spcPts val="0"/>
              </a:spcAft>
              <a:buSzPct val="100000"/>
              <a:buFont typeface="Lato"/>
              <a:buChar char="●"/>
            </a:pPr>
            <a:r>
              <a:rPr b="0" lang="en" sz="1800">
                <a:latin typeface="Lato"/>
                <a:ea typeface="Lato"/>
                <a:cs typeface="Lato"/>
                <a:sym typeface="Lato"/>
              </a:rPr>
              <a:t>References</a:t>
            </a:r>
            <a:endParaRPr b="0" sz="18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4" name="Shape 204"/>
        <p:cNvGrpSpPr/>
        <p:nvPr/>
      </p:nvGrpSpPr>
      <p:grpSpPr>
        <a:xfrm>
          <a:off x="0" y="0"/>
          <a:ext cx="0" cy="0"/>
          <a:chOff x="0" y="0"/>
          <a:chExt cx="0" cy="0"/>
        </a:xfrm>
      </p:grpSpPr>
      <p:pic>
        <p:nvPicPr>
          <p:cNvPr id="205" name="Google Shape;205;p32"/>
          <p:cNvPicPr preferRelativeResize="0"/>
          <p:nvPr/>
        </p:nvPicPr>
        <p:blipFill>
          <a:blip r:embed="rId3">
            <a:alphaModFix/>
          </a:blip>
          <a:stretch>
            <a:fillRect/>
          </a:stretch>
        </p:blipFill>
        <p:spPr>
          <a:xfrm>
            <a:off x="457975" y="162725"/>
            <a:ext cx="7970675" cy="4818049"/>
          </a:xfrm>
          <a:prstGeom prst="rect">
            <a:avLst/>
          </a:prstGeom>
          <a:noFill/>
          <a:ln>
            <a:noFill/>
          </a:ln>
        </p:spPr>
      </p:pic>
      <p:pic>
        <p:nvPicPr>
          <p:cNvPr descr="Piece of duct tape sticking a note to the slide" id="206" name="Google Shape;206;p32"/>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207" name="Google Shape;207;p32"/>
          <p:cNvSpPr txBox="1"/>
          <p:nvPr/>
        </p:nvSpPr>
        <p:spPr>
          <a:xfrm>
            <a:off x="933575" y="687400"/>
            <a:ext cx="53550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Performance Measures</a:t>
            </a:r>
            <a:endParaRPr b="1" sz="3000">
              <a:solidFill>
                <a:schemeClr val="lt2"/>
              </a:solidFill>
              <a:latin typeface="Raleway"/>
              <a:ea typeface="Raleway"/>
              <a:cs typeface="Raleway"/>
              <a:sym typeface="Raleway"/>
            </a:endParaRPr>
          </a:p>
        </p:txBody>
      </p:sp>
      <p:sp>
        <p:nvSpPr>
          <p:cNvPr id="208" name="Google Shape;208;p32"/>
          <p:cNvSpPr txBox="1"/>
          <p:nvPr>
            <p:ph idx="4294967295" type="body"/>
          </p:nvPr>
        </p:nvSpPr>
        <p:spPr>
          <a:xfrm>
            <a:off x="889613" y="1450000"/>
            <a:ext cx="6948900" cy="3327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Raleway"/>
              <a:buChar char="●"/>
            </a:pPr>
            <a:r>
              <a:rPr lang="en" sz="1200">
                <a:latin typeface="Raleway"/>
                <a:ea typeface="Raleway"/>
                <a:cs typeface="Raleway"/>
                <a:sym typeface="Raleway"/>
              </a:rPr>
              <a:t>Plagiarism detection rate: The percentage of proposals flagged for plagiarism by the custom-built NLP algorithm.</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Time to approval: The average time it takes for a proposal to be approved after submission, from the initial submission to the final funding decision.</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User satisfaction: The level of satisfaction reported by users of the web app, as measured through surveys or other feedback mechanisms.</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Transparency and fairness of the funding allocation process: The level of fairness and transparency of the funding allocation process as reported by funding agencies and researchers.</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Feedback rate: The percentage of researchers who receive feedback on why their proposals were not approved.</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Resource consumption rate: The average time and resources consumed by researcher when submitting a proposal</a:t>
            </a:r>
            <a:endParaRPr sz="1200">
              <a:latin typeface="Raleway"/>
              <a:ea typeface="Raleway"/>
              <a:cs typeface="Raleway"/>
              <a:sym typeface="Raleway"/>
            </a:endParaRPr>
          </a:p>
          <a:p>
            <a:pPr indent="0" lvl="0" marL="457200" rtl="0" algn="l">
              <a:spcBef>
                <a:spcPts val="1000"/>
              </a:spcBef>
              <a:spcAft>
                <a:spcPts val="1000"/>
              </a:spcAft>
              <a:buNone/>
            </a:pPr>
            <a:r>
              <a:t/>
            </a:r>
            <a:endParaRPr sz="1200">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2" name="Shape 212"/>
        <p:cNvGrpSpPr/>
        <p:nvPr/>
      </p:nvGrpSpPr>
      <p:grpSpPr>
        <a:xfrm>
          <a:off x="0" y="0"/>
          <a:ext cx="0" cy="0"/>
          <a:chOff x="0" y="0"/>
          <a:chExt cx="0" cy="0"/>
        </a:xfrm>
      </p:grpSpPr>
      <p:pic>
        <p:nvPicPr>
          <p:cNvPr id="213" name="Google Shape;213;p33"/>
          <p:cNvPicPr preferRelativeResize="0"/>
          <p:nvPr/>
        </p:nvPicPr>
        <p:blipFill>
          <a:blip r:embed="rId3">
            <a:alphaModFix/>
          </a:blip>
          <a:stretch>
            <a:fillRect/>
          </a:stretch>
        </p:blipFill>
        <p:spPr>
          <a:xfrm>
            <a:off x="457975" y="162725"/>
            <a:ext cx="7970675" cy="4818049"/>
          </a:xfrm>
          <a:prstGeom prst="rect">
            <a:avLst/>
          </a:prstGeom>
          <a:noFill/>
          <a:ln>
            <a:noFill/>
          </a:ln>
        </p:spPr>
      </p:pic>
      <p:pic>
        <p:nvPicPr>
          <p:cNvPr descr="Piece of duct tape sticking a note to the slide" id="214" name="Google Shape;214;p33"/>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215" name="Google Shape;215;p33"/>
          <p:cNvSpPr txBox="1"/>
          <p:nvPr/>
        </p:nvSpPr>
        <p:spPr>
          <a:xfrm>
            <a:off x="933575" y="687400"/>
            <a:ext cx="53550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Business Model</a:t>
            </a:r>
            <a:endParaRPr b="1" sz="3000">
              <a:solidFill>
                <a:schemeClr val="lt2"/>
              </a:solidFill>
              <a:latin typeface="Raleway"/>
              <a:ea typeface="Raleway"/>
              <a:cs typeface="Raleway"/>
              <a:sym typeface="Raleway"/>
            </a:endParaRPr>
          </a:p>
        </p:txBody>
      </p:sp>
      <p:sp>
        <p:nvSpPr>
          <p:cNvPr id="216" name="Google Shape;216;p33"/>
          <p:cNvSpPr txBox="1"/>
          <p:nvPr>
            <p:ph idx="4294967295" type="body"/>
          </p:nvPr>
        </p:nvSpPr>
        <p:spPr>
          <a:xfrm>
            <a:off x="889613" y="1450000"/>
            <a:ext cx="6948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Revenue Streams:</a:t>
            </a:r>
            <a:endParaRPr b="1" sz="1200">
              <a:latin typeface="Raleway"/>
              <a:ea typeface="Raleway"/>
              <a:cs typeface="Raleway"/>
              <a:sym typeface="Raleway"/>
            </a:endParaRPr>
          </a:p>
          <a:p>
            <a:pPr indent="-304800" lvl="0" marL="457200" rtl="0" algn="l">
              <a:spcBef>
                <a:spcPts val="1000"/>
              </a:spcBef>
              <a:spcAft>
                <a:spcPts val="0"/>
              </a:spcAft>
              <a:buSzPts val="1200"/>
              <a:buFont typeface="Raleway"/>
              <a:buChar char="●"/>
            </a:pPr>
            <a:r>
              <a:rPr lang="en" sz="1200">
                <a:latin typeface="Raleway"/>
                <a:ea typeface="Raleway"/>
                <a:cs typeface="Raleway"/>
                <a:sym typeface="Raleway"/>
              </a:rPr>
              <a:t>Subscription fee: Researchers and funding agencies pay a fee to access the central platform for applying for funding and checking for plagiarism.</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Commission on funding: A percentage of the funding allocated to the approved proposals is taken as commission.</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Premium features: Additional features such as extended storage and advanced plagiarism checks are offered at an additional cost.</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Advertising: Targeted ads are shown to researchers and funding agencies.</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Data Sale: Data collected from the platform is sold to funding agencies and research organizations.</a:t>
            </a:r>
            <a:endParaRPr sz="1200">
              <a:latin typeface="Raleway"/>
              <a:ea typeface="Raleway"/>
              <a:cs typeface="Raleway"/>
              <a:sym typeface="Raleway"/>
            </a:endParaRPr>
          </a:p>
          <a:p>
            <a:pPr indent="0" lvl="0" marL="457200" rtl="0" algn="l">
              <a:spcBef>
                <a:spcPts val="1000"/>
              </a:spcBef>
              <a:spcAft>
                <a:spcPts val="1000"/>
              </a:spcAft>
              <a:buNone/>
            </a:pPr>
            <a:r>
              <a:t/>
            </a:r>
            <a:endParaRPr sz="1200">
              <a:latin typeface="Raleway"/>
              <a:ea typeface="Raleway"/>
              <a:cs typeface="Raleway"/>
              <a:sym typeface="Ralewa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0" name="Shape 220"/>
        <p:cNvGrpSpPr/>
        <p:nvPr/>
      </p:nvGrpSpPr>
      <p:grpSpPr>
        <a:xfrm>
          <a:off x="0" y="0"/>
          <a:ext cx="0" cy="0"/>
          <a:chOff x="0" y="0"/>
          <a:chExt cx="0" cy="0"/>
        </a:xfrm>
      </p:grpSpPr>
      <p:pic>
        <p:nvPicPr>
          <p:cNvPr id="221" name="Google Shape;221;p34"/>
          <p:cNvPicPr preferRelativeResize="0"/>
          <p:nvPr/>
        </p:nvPicPr>
        <p:blipFill>
          <a:blip r:embed="rId3">
            <a:alphaModFix/>
          </a:blip>
          <a:stretch>
            <a:fillRect/>
          </a:stretch>
        </p:blipFill>
        <p:spPr>
          <a:xfrm>
            <a:off x="457975" y="162725"/>
            <a:ext cx="7970675" cy="4818049"/>
          </a:xfrm>
          <a:prstGeom prst="rect">
            <a:avLst/>
          </a:prstGeom>
          <a:noFill/>
          <a:ln>
            <a:noFill/>
          </a:ln>
        </p:spPr>
      </p:pic>
      <p:pic>
        <p:nvPicPr>
          <p:cNvPr descr="Piece of duct tape sticking a note to the slide" id="222" name="Google Shape;222;p34"/>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223" name="Google Shape;223;p34"/>
          <p:cNvSpPr txBox="1"/>
          <p:nvPr/>
        </p:nvSpPr>
        <p:spPr>
          <a:xfrm>
            <a:off x="933575" y="687400"/>
            <a:ext cx="53550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Business Model ctd…</a:t>
            </a:r>
            <a:endParaRPr b="1" sz="3000">
              <a:solidFill>
                <a:schemeClr val="lt2"/>
              </a:solidFill>
              <a:latin typeface="Raleway"/>
              <a:ea typeface="Raleway"/>
              <a:cs typeface="Raleway"/>
              <a:sym typeface="Raleway"/>
            </a:endParaRPr>
          </a:p>
        </p:txBody>
      </p:sp>
      <p:sp>
        <p:nvSpPr>
          <p:cNvPr id="224" name="Google Shape;224;p34"/>
          <p:cNvSpPr txBox="1"/>
          <p:nvPr>
            <p:ph idx="4294967295" type="body"/>
          </p:nvPr>
        </p:nvSpPr>
        <p:spPr>
          <a:xfrm>
            <a:off x="889613" y="1450000"/>
            <a:ext cx="6948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Value Proposition:</a:t>
            </a:r>
            <a:endParaRPr sz="1200">
              <a:latin typeface="Raleway"/>
              <a:ea typeface="Raleway"/>
              <a:cs typeface="Raleway"/>
              <a:sym typeface="Raleway"/>
            </a:endParaRPr>
          </a:p>
          <a:p>
            <a:pPr indent="-304800" lvl="0" marL="457200" rtl="0" algn="l">
              <a:spcBef>
                <a:spcPts val="1000"/>
              </a:spcBef>
              <a:spcAft>
                <a:spcPts val="0"/>
              </a:spcAft>
              <a:buSzPts val="1200"/>
              <a:buFont typeface="Raleway"/>
              <a:buChar char="●"/>
            </a:pPr>
            <a:r>
              <a:rPr lang="en" sz="1200">
                <a:latin typeface="Raleway"/>
                <a:ea typeface="Raleway"/>
                <a:cs typeface="Raleway"/>
                <a:sym typeface="Raleway"/>
              </a:rPr>
              <a:t>A central platform for researchers to apply for funding and have their proposals checked for plagiarism, reducing the incidence of plagiarism in research proposals.</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Facilitating the growth of the research field by connecting innovative minds with funding resources.</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Improving the transparency and fairness of the funding allocation process.</a:t>
            </a:r>
            <a:endParaRPr sz="1200">
              <a:latin typeface="Raleway"/>
              <a:ea typeface="Raleway"/>
              <a:cs typeface="Raleway"/>
              <a:sym typeface="Raleway"/>
            </a:endParaRPr>
          </a:p>
          <a:p>
            <a:pPr indent="0" lvl="0" marL="0" rtl="0" algn="l">
              <a:spcBef>
                <a:spcPts val="1000"/>
              </a:spcBef>
              <a:spcAft>
                <a:spcPts val="0"/>
              </a:spcAft>
              <a:buNone/>
            </a:pPr>
            <a:r>
              <a:rPr b="1" lang="en" sz="1200">
                <a:latin typeface="Raleway"/>
                <a:ea typeface="Raleway"/>
                <a:cs typeface="Raleway"/>
                <a:sym typeface="Raleway"/>
              </a:rPr>
              <a:t>Customer Segments:</a:t>
            </a:r>
            <a:endParaRPr sz="1200">
              <a:latin typeface="Raleway"/>
              <a:ea typeface="Raleway"/>
              <a:cs typeface="Raleway"/>
              <a:sym typeface="Raleway"/>
            </a:endParaRPr>
          </a:p>
          <a:p>
            <a:pPr indent="-304800" lvl="0" marL="457200" rtl="0" algn="l">
              <a:spcBef>
                <a:spcPts val="1000"/>
              </a:spcBef>
              <a:spcAft>
                <a:spcPts val="0"/>
              </a:spcAft>
              <a:buSzPts val="1200"/>
              <a:buFont typeface="Raleway"/>
              <a:buChar char="●"/>
            </a:pPr>
            <a:r>
              <a:rPr lang="en" sz="1200">
                <a:latin typeface="Raleway"/>
                <a:ea typeface="Raleway"/>
                <a:cs typeface="Raleway"/>
                <a:sym typeface="Raleway"/>
              </a:rPr>
              <a:t>Agencies, who use the platform to review and approve proposals.</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Research organizations, who may purchase data collected from the platform.</a:t>
            </a:r>
            <a:endParaRPr sz="1200">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8" name="Shape 228"/>
        <p:cNvGrpSpPr/>
        <p:nvPr/>
      </p:nvGrpSpPr>
      <p:grpSpPr>
        <a:xfrm>
          <a:off x="0" y="0"/>
          <a:ext cx="0" cy="0"/>
          <a:chOff x="0" y="0"/>
          <a:chExt cx="0" cy="0"/>
        </a:xfrm>
      </p:grpSpPr>
      <p:pic>
        <p:nvPicPr>
          <p:cNvPr id="229" name="Google Shape;229;p35"/>
          <p:cNvPicPr preferRelativeResize="0"/>
          <p:nvPr/>
        </p:nvPicPr>
        <p:blipFill>
          <a:blip r:embed="rId3">
            <a:alphaModFix/>
          </a:blip>
          <a:stretch>
            <a:fillRect/>
          </a:stretch>
        </p:blipFill>
        <p:spPr>
          <a:xfrm>
            <a:off x="457975" y="162725"/>
            <a:ext cx="7970675" cy="4818049"/>
          </a:xfrm>
          <a:prstGeom prst="rect">
            <a:avLst/>
          </a:prstGeom>
          <a:noFill/>
          <a:ln>
            <a:noFill/>
          </a:ln>
        </p:spPr>
      </p:pic>
      <p:pic>
        <p:nvPicPr>
          <p:cNvPr descr="Piece of duct tape sticking a note to the slide" id="230" name="Google Shape;230;p3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231" name="Google Shape;231;p35"/>
          <p:cNvSpPr txBox="1"/>
          <p:nvPr/>
        </p:nvSpPr>
        <p:spPr>
          <a:xfrm>
            <a:off x="933575" y="687400"/>
            <a:ext cx="53550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Proposed Method</a:t>
            </a:r>
            <a:endParaRPr b="1" sz="3000">
              <a:solidFill>
                <a:schemeClr val="lt2"/>
              </a:solidFill>
              <a:latin typeface="Raleway"/>
              <a:ea typeface="Raleway"/>
              <a:cs typeface="Raleway"/>
              <a:sym typeface="Raleway"/>
            </a:endParaRPr>
          </a:p>
        </p:txBody>
      </p:sp>
      <p:sp>
        <p:nvSpPr>
          <p:cNvPr id="232" name="Google Shape;232;p35"/>
          <p:cNvSpPr txBox="1"/>
          <p:nvPr>
            <p:ph idx="4294967295" type="body"/>
          </p:nvPr>
        </p:nvSpPr>
        <p:spPr>
          <a:xfrm>
            <a:off x="889613" y="1450000"/>
            <a:ext cx="6948900" cy="33279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Font typeface="Raleway"/>
              <a:buChar char="●"/>
            </a:pPr>
            <a:r>
              <a:rPr lang="en" sz="1200">
                <a:latin typeface="Raleway"/>
                <a:ea typeface="Raleway"/>
                <a:cs typeface="Raleway"/>
                <a:sym typeface="Raleway"/>
              </a:rPr>
              <a:t>Plagiarism has become a pervasive issue in academic and professional settings, and detecting instances of plagiarism is becoming increasingly challenging due to the rise of digital resources and online information. To combat this problem, this paper proposes a novel approach to plagiarism detection that incorporates a multi-level system for detecting plagiarism. The multi-level system is designed to be both accurate and efficient, comprising three levels of detection: level-0, level-1, and level-2. By utilizing a multi-level approach, the methodology aims to identify instances of plagiarism more comprehensively and accurately, enabling educators and professionals to take swift and appropriate action against offenders.</a:t>
            </a:r>
            <a:endParaRPr sz="1200">
              <a:latin typeface="Raleway"/>
              <a:ea typeface="Raleway"/>
              <a:cs typeface="Raleway"/>
              <a:sym typeface="Raleway"/>
            </a:endParaRPr>
          </a:p>
          <a:p>
            <a:pPr indent="-304800" lvl="0" marL="457200" rtl="0" algn="just">
              <a:spcBef>
                <a:spcPts val="0"/>
              </a:spcBef>
              <a:spcAft>
                <a:spcPts val="0"/>
              </a:spcAft>
              <a:buSzPts val="1200"/>
              <a:buFont typeface="Raleway"/>
              <a:buChar char="●"/>
            </a:pPr>
            <a:r>
              <a:rPr lang="en" sz="1200">
                <a:latin typeface="Raleway"/>
                <a:ea typeface="Raleway"/>
                <a:cs typeface="Raleway"/>
                <a:sym typeface="Raleway"/>
              </a:rPr>
              <a:t>In level 0, the Google Dorking technique is used to search for potential plagiarized papers available on the internet. This technique is a powerful method that allows for quick identification and verification of potential plagiarized papers. If a paper is found to be plagiarized beyond a set threshold value, it is rejected and does not proceed to level 1.</a:t>
            </a:r>
            <a:endParaRPr sz="1200">
              <a:latin typeface="Raleway"/>
              <a:ea typeface="Raleway"/>
              <a:cs typeface="Raleway"/>
              <a:sym typeface="Raleway"/>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6" name="Shape 236"/>
        <p:cNvGrpSpPr/>
        <p:nvPr/>
      </p:nvGrpSpPr>
      <p:grpSpPr>
        <a:xfrm>
          <a:off x="0" y="0"/>
          <a:ext cx="0" cy="0"/>
          <a:chOff x="0" y="0"/>
          <a:chExt cx="0" cy="0"/>
        </a:xfrm>
      </p:grpSpPr>
      <p:pic>
        <p:nvPicPr>
          <p:cNvPr id="237" name="Google Shape;237;p36"/>
          <p:cNvPicPr preferRelativeResize="0"/>
          <p:nvPr/>
        </p:nvPicPr>
        <p:blipFill>
          <a:blip r:embed="rId3">
            <a:alphaModFix/>
          </a:blip>
          <a:stretch>
            <a:fillRect/>
          </a:stretch>
        </p:blipFill>
        <p:spPr>
          <a:xfrm>
            <a:off x="457975" y="162725"/>
            <a:ext cx="7970675" cy="4818049"/>
          </a:xfrm>
          <a:prstGeom prst="rect">
            <a:avLst/>
          </a:prstGeom>
          <a:noFill/>
          <a:ln>
            <a:noFill/>
          </a:ln>
        </p:spPr>
      </p:pic>
      <p:pic>
        <p:nvPicPr>
          <p:cNvPr descr="Piece of duct tape sticking a note to the slide" id="238" name="Google Shape;238;p36"/>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239" name="Google Shape;239;p36"/>
          <p:cNvSpPr txBox="1"/>
          <p:nvPr/>
        </p:nvSpPr>
        <p:spPr>
          <a:xfrm>
            <a:off x="933575" y="687400"/>
            <a:ext cx="53550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Proposed Method </a:t>
            </a:r>
            <a:r>
              <a:rPr b="1" lang="en" sz="3000">
                <a:solidFill>
                  <a:schemeClr val="lt2"/>
                </a:solidFill>
                <a:latin typeface="Raleway"/>
                <a:ea typeface="Raleway"/>
                <a:cs typeface="Raleway"/>
                <a:sym typeface="Raleway"/>
              </a:rPr>
              <a:t>ctd…</a:t>
            </a:r>
            <a:endParaRPr b="1" sz="3000">
              <a:solidFill>
                <a:schemeClr val="lt2"/>
              </a:solidFill>
              <a:latin typeface="Raleway"/>
              <a:ea typeface="Raleway"/>
              <a:cs typeface="Raleway"/>
              <a:sym typeface="Raleway"/>
            </a:endParaRPr>
          </a:p>
        </p:txBody>
      </p:sp>
      <p:sp>
        <p:nvSpPr>
          <p:cNvPr id="240" name="Google Shape;240;p36"/>
          <p:cNvSpPr txBox="1"/>
          <p:nvPr>
            <p:ph idx="4294967295" type="body"/>
          </p:nvPr>
        </p:nvSpPr>
        <p:spPr>
          <a:xfrm>
            <a:off x="889613" y="1450000"/>
            <a:ext cx="6948900" cy="33279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Font typeface="Raleway"/>
              <a:buChar char="●"/>
            </a:pPr>
            <a:r>
              <a:rPr lang="en" sz="1200">
                <a:latin typeface="Raleway"/>
                <a:ea typeface="Raleway"/>
                <a:cs typeface="Raleway"/>
                <a:sym typeface="Raleway"/>
              </a:rPr>
              <a:t>In level 1, plagiarism in the introduction, abstract, and references of the paper is checked. Advanced text comparison algorithms are used to compare the submitted paper with existing papers in a database, and a plagiarism report is generated that highlights any similarities found.</a:t>
            </a:r>
            <a:endParaRPr sz="1200">
              <a:latin typeface="Raleway"/>
              <a:ea typeface="Raleway"/>
              <a:cs typeface="Raleway"/>
              <a:sym typeface="Raleway"/>
            </a:endParaRPr>
          </a:p>
          <a:p>
            <a:pPr indent="-304800" lvl="0" marL="457200" rtl="0" algn="just">
              <a:spcBef>
                <a:spcPts val="0"/>
              </a:spcBef>
              <a:spcAft>
                <a:spcPts val="0"/>
              </a:spcAft>
              <a:buSzPts val="1200"/>
              <a:buFont typeface="Raleway"/>
              <a:buChar char="●"/>
            </a:pPr>
            <a:r>
              <a:rPr lang="en" sz="1200">
                <a:latin typeface="Raleway"/>
                <a:ea typeface="Raleway"/>
                <a:cs typeface="Raleway"/>
                <a:sym typeface="Raleway"/>
              </a:rPr>
              <a:t>In level 2, a full paper plagiarism check is performed using advanced algorithms to scan the entire paper for plagiarism. A detailed report is generated that highlights any similarities found, ensuring that the paper is original and has not been copied from any other source.</a:t>
            </a:r>
            <a:endParaRPr sz="1200">
              <a:latin typeface="Raleway"/>
              <a:ea typeface="Raleway"/>
              <a:cs typeface="Raleway"/>
              <a:sym typeface="Raleway"/>
            </a:endParaRPr>
          </a:p>
          <a:p>
            <a:pPr indent="-304800" lvl="0" marL="457200" rtl="0" algn="just">
              <a:spcBef>
                <a:spcPts val="0"/>
              </a:spcBef>
              <a:spcAft>
                <a:spcPts val="0"/>
              </a:spcAft>
              <a:buSzPts val="1200"/>
              <a:buFont typeface="Raleway"/>
              <a:buChar char="●"/>
            </a:pPr>
            <a:r>
              <a:rPr lang="en" sz="1200">
                <a:latin typeface="Raleway"/>
                <a:ea typeface="Raleway"/>
                <a:cs typeface="Raleway"/>
                <a:sym typeface="Raleway"/>
              </a:rPr>
              <a:t>The proposed approach using the Analytic Hierarchy Process (AHP) technique offers a comprehensive and effective solution to the problem of plagiarism detection. The reference for this methodology is taken from JavadiMoghaddam et al (2019) which explains a strategy for plagiarism detection. This methodology offers a practical solution for teachers to quickly identify and reformulate plagiarized papers, allowing them to focus their efforts on the remaining students.</a:t>
            </a:r>
            <a:endParaRPr sz="1200">
              <a:latin typeface="Raleway"/>
              <a:ea typeface="Raleway"/>
              <a:cs typeface="Raleway"/>
              <a:sym typeface="Ralew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4" name="Shape 244"/>
        <p:cNvGrpSpPr/>
        <p:nvPr/>
      </p:nvGrpSpPr>
      <p:grpSpPr>
        <a:xfrm>
          <a:off x="0" y="0"/>
          <a:ext cx="0" cy="0"/>
          <a:chOff x="0" y="0"/>
          <a:chExt cx="0" cy="0"/>
        </a:xfrm>
      </p:grpSpPr>
      <p:pic>
        <p:nvPicPr>
          <p:cNvPr id="245" name="Google Shape;245;p37"/>
          <p:cNvPicPr preferRelativeResize="0"/>
          <p:nvPr/>
        </p:nvPicPr>
        <p:blipFill>
          <a:blip r:embed="rId3">
            <a:alphaModFix/>
          </a:blip>
          <a:stretch>
            <a:fillRect/>
          </a:stretch>
        </p:blipFill>
        <p:spPr>
          <a:xfrm>
            <a:off x="447550" y="162725"/>
            <a:ext cx="7970675" cy="4818049"/>
          </a:xfrm>
          <a:prstGeom prst="rect">
            <a:avLst/>
          </a:prstGeom>
          <a:noFill/>
          <a:ln>
            <a:noFill/>
          </a:ln>
        </p:spPr>
      </p:pic>
      <p:pic>
        <p:nvPicPr>
          <p:cNvPr descr="Piece of duct tape sticking a note to the slide" id="246" name="Google Shape;246;p37"/>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247" name="Google Shape;247;p37"/>
          <p:cNvSpPr txBox="1"/>
          <p:nvPr/>
        </p:nvSpPr>
        <p:spPr>
          <a:xfrm>
            <a:off x="933575" y="687400"/>
            <a:ext cx="53550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Proposed Method </a:t>
            </a:r>
            <a:r>
              <a:rPr b="1" lang="en" sz="3000">
                <a:solidFill>
                  <a:schemeClr val="lt2"/>
                </a:solidFill>
                <a:latin typeface="Raleway"/>
                <a:ea typeface="Raleway"/>
                <a:cs typeface="Raleway"/>
                <a:sym typeface="Raleway"/>
              </a:rPr>
              <a:t>ctd…</a:t>
            </a:r>
            <a:endParaRPr b="1" sz="3000">
              <a:solidFill>
                <a:schemeClr val="lt2"/>
              </a:solidFill>
              <a:latin typeface="Raleway"/>
              <a:ea typeface="Raleway"/>
              <a:cs typeface="Raleway"/>
              <a:sym typeface="Raleway"/>
            </a:endParaRPr>
          </a:p>
        </p:txBody>
      </p:sp>
      <p:sp>
        <p:nvSpPr>
          <p:cNvPr id="248" name="Google Shape;248;p37"/>
          <p:cNvSpPr txBox="1"/>
          <p:nvPr>
            <p:ph idx="4294967295" type="body"/>
          </p:nvPr>
        </p:nvSpPr>
        <p:spPr>
          <a:xfrm>
            <a:off x="889613" y="1450000"/>
            <a:ext cx="6948900" cy="33279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Font typeface="Raleway"/>
              <a:buChar char="●"/>
            </a:pPr>
            <a:r>
              <a:rPr lang="en" sz="1200">
                <a:latin typeface="Raleway"/>
                <a:ea typeface="Raleway"/>
                <a:cs typeface="Raleway"/>
                <a:sym typeface="Raleway"/>
              </a:rPr>
              <a:t>This allows for a more detailed and nuanced analysis of potential plagiarism, as it takes into account the fact that different sections of a document may have varying degrees of similarity to other documents. Additionally, by </a:t>
            </a:r>
            <a:r>
              <a:rPr lang="en" sz="1200">
                <a:latin typeface="Raleway"/>
                <a:ea typeface="Raleway"/>
                <a:cs typeface="Raleway"/>
                <a:sym typeface="Raleway"/>
              </a:rPr>
              <a:t>analyzing</a:t>
            </a:r>
            <a:r>
              <a:rPr lang="en" sz="1200">
                <a:latin typeface="Raleway"/>
                <a:ea typeface="Raleway"/>
                <a:cs typeface="Raleway"/>
                <a:sym typeface="Raleway"/>
              </a:rPr>
              <a:t> each section separately, multilevel plagiarism detection can identify cases of plagiarism that may have gone undetected by traditional methods.</a:t>
            </a:r>
            <a:endParaRPr sz="1200">
              <a:latin typeface="Raleway"/>
              <a:ea typeface="Raleway"/>
              <a:cs typeface="Raleway"/>
              <a:sym typeface="Raleway"/>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8"/>
          <p:cNvSpPr txBox="1"/>
          <p:nvPr>
            <p:ph type="title"/>
          </p:nvPr>
        </p:nvSpPr>
        <p:spPr>
          <a:xfrm>
            <a:off x="423600" y="438825"/>
            <a:ext cx="8296800" cy="9234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a:t>Block Diagram</a:t>
            </a:r>
            <a:endParaRPr/>
          </a:p>
        </p:txBody>
      </p:sp>
      <p:pic>
        <p:nvPicPr>
          <p:cNvPr id="254" name="Google Shape;254;p38"/>
          <p:cNvPicPr preferRelativeResize="0"/>
          <p:nvPr/>
        </p:nvPicPr>
        <p:blipFill>
          <a:blip r:embed="rId3">
            <a:alphaModFix/>
          </a:blip>
          <a:stretch>
            <a:fillRect/>
          </a:stretch>
        </p:blipFill>
        <p:spPr>
          <a:xfrm>
            <a:off x="423600" y="1968675"/>
            <a:ext cx="8487475" cy="108164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9"/>
          <p:cNvSpPr txBox="1"/>
          <p:nvPr>
            <p:ph type="title"/>
          </p:nvPr>
        </p:nvSpPr>
        <p:spPr>
          <a:xfrm>
            <a:off x="423600" y="438825"/>
            <a:ext cx="8296800" cy="9234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a:t>Level - 0 (Google Dorking)</a:t>
            </a:r>
            <a:endParaRPr/>
          </a:p>
        </p:txBody>
      </p:sp>
      <p:pic>
        <p:nvPicPr>
          <p:cNvPr id="260" name="Google Shape;260;p39"/>
          <p:cNvPicPr preferRelativeResize="0"/>
          <p:nvPr/>
        </p:nvPicPr>
        <p:blipFill>
          <a:blip r:embed="rId3">
            <a:alphaModFix/>
          </a:blip>
          <a:stretch>
            <a:fillRect/>
          </a:stretch>
        </p:blipFill>
        <p:spPr>
          <a:xfrm>
            <a:off x="223838" y="1465650"/>
            <a:ext cx="8696324" cy="923400"/>
          </a:xfrm>
          <a:prstGeom prst="rect">
            <a:avLst/>
          </a:prstGeom>
          <a:noFill/>
          <a:ln>
            <a:noFill/>
          </a:ln>
        </p:spPr>
      </p:pic>
      <p:pic>
        <p:nvPicPr>
          <p:cNvPr id="261" name="Google Shape;261;p39"/>
          <p:cNvPicPr preferRelativeResize="0"/>
          <p:nvPr/>
        </p:nvPicPr>
        <p:blipFill>
          <a:blip r:embed="rId4">
            <a:alphaModFix/>
          </a:blip>
          <a:stretch>
            <a:fillRect/>
          </a:stretch>
        </p:blipFill>
        <p:spPr>
          <a:xfrm>
            <a:off x="1528775" y="2571750"/>
            <a:ext cx="6086439" cy="19924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0"/>
          <p:cNvSpPr txBox="1"/>
          <p:nvPr>
            <p:ph type="title"/>
          </p:nvPr>
        </p:nvSpPr>
        <p:spPr>
          <a:xfrm>
            <a:off x="423600" y="438825"/>
            <a:ext cx="8296800" cy="9234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a:t>Level - 1</a:t>
            </a:r>
            <a:endParaRPr/>
          </a:p>
        </p:txBody>
      </p:sp>
      <p:pic>
        <p:nvPicPr>
          <p:cNvPr id="267" name="Google Shape;267;p40"/>
          <p:cNvPicPr preferRelativeResize="0"/>
          <p:nvPr/>
        </p:nvPicPr>
        <p:blipFill>
          <a:blip r:embed="rId3">
            <a:alphaModFix/>
          </a:blip>
          <a:stretch>
            <a:fillRect/>
          </a:stretch>
        </p:blipFill>
        <p:spPr>
          <a:xfrm>
            <a:off x="4462050" y="1826388"/>
            <a:ext cx="4258349" cy="1713325"/>
          </a:xfrm>
          <a:prstGeom prst="rect">
            <a:avLst/>
          </a:prstGeom>
          <a:noFill/>
          <a:ln>
            <a:noFill/>
          </a:ln>
        </p:spPr>
      </p:pic>
      <p:pic>
        <p:nvPicPr>
          <p:cNvPr id="268" name="Google Shape;268;p40"/>
          <p:cNvPicPr preferRelativeResize="0"/>
          <p:nvPr/>
        </p:nvPicPr>
        <p:blipFill>
          <a:blip r:embed="rId4">
            <a:alphaModFix/>
          </a:blip>
          <a:stretch>
            <a:fillRect/>
          </a:stretch>
        </p:blipFill>
        <p:spPr>
          <a:xfrm>
            <a:off x="423600" y="1826400"/>
            <a:ext cx="3803551" cy="2037351"/>
          </a:xfrm>
          <a:prstGeom prst="rect">
            <a:avLst/>
          </a:prstGeom>
          <a:noFill/>
          <a:ln>
            <a:noFill/>
          </a:ln>
        </p:spPr>
      </p:pic>
      <p:sp>
        <p:nvSpPr>
          <p:cNvPr id="269" name="Google Shape;269;p40"/>
          <p:cNvSpPr txBox="1"/>
          <p:nvPr/>
        </p:nvSpPr>
        <p:spPr>
          <a:xfrm>
            <a:off x="1818600" y="3986200"/>
            <a:ext cx="228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aleway"/>
                <a:ea typeface="Raleway"/>
                <a:cs typeface="Raleway"/>
                <a:sym typeface="Raleway"/>
              </a:rPr>
              <a:t>Match Between 2 Papers</a:t>
            </a:r>
            <a:endParaRPr>
              <a:solidFill>
                <a:schemeClr val="lt1"/>
              </a:solidFill>
              <a:latin typeface="Raleway"/>
              <a:ea typeface="Raleway"/>
              <a:cs typeface="Raleway"/>
              <a:sym typeface="Raleway"/>
            </a:endParaRPr>
          </a:p>
        </p:txBody>
      </p:sp>
      <p:sp>
        <p:nvSpPr>
          <p:cNvPr id="270" name="Google Shape;270;p40"/>
          <p:cNvSpPr txBox="1"/>
          <p:nvPr/>
        </p:nvSpPr>
        <p:spPr>
          <a:xfrm>
            <a:off x="5512275" y="3986200"/>
            <a:ext cx="290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aleway"/>
                <a:ea typeface="Raleway"/>
                <a:cs typeface="Raleway"/>
                <a:sym typeface="Raleway"/>
              </a:rPr>
              <a:t>Criteria for forwarding paper</a:t>
            </a:r>
            <a:endParaRPr>
              <a:solidFill>
                <a:schemeClr val="lt1"/>
              </a:solidFill>
              <a:latin typeface="Raleway"/>
              <a:ea typeface="Raleway"/>
              <a:cs typeface="Raleway"/>
              <a:sym typeface="Raleway"/>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1"/>
          <p:cNvSpPr txBox="1"/>
          <p:nvPr>
            <p:ph type="title"/>
          </p:nvPr>
        </p:nvSpPr>
        <p:spPr>
          <a:xfrm>
            <a:off x="423600" y="438825"/>
            <a:ext cx="8296800" cy="9234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a:t>Level - 2</a:t>
            </a:r>
            <a:endParaRPr/>
          </a:p>
        </p:txBody>
      </p:sp>
      <p:sp>
        <p:nvSpPr>
          <p:cNvPr id="276" name="Google Shape;276;p41"/>
          <p:cNvSpPr txBox="1"/>
          <p:nvPr/>
        </p:nvSpPr>
        <p:spPr>
          <a:xfrm>
            <a:off x="767450" y="2371650"/>
            <a:ext cx="123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aleway"/>
                <a:ea typeface="Raleway"/>
                <a:cs typeface="Raleway"/>
                <a:sym typeface="Raleway"/>
              </a:rPr>
              <a:t>Preprossing</a:t>
            </a:r>
            <a:endParaRPr>
              <a:solidFill>
                <a:schemeClr val="lt1"/>
              </a:solidFill>
              <a:latin typeface="Raleway"/>
              <a:ea typeface="Raleway"/>
              <a:cs typeface="Raleway"/>
              <a:sym typeface="Raleway"/>
            </a:endParaRPr>
          </a:p>
        </p:txBody>
      </p:sp>
      <p:sp>
        <p:nvSpPr>
          <p:cNvPr id="277" name="Google Shape;277;p41"/>
          <p:cNvSpPr txBox="1"/>
          <p:nvPr/>
        </p:nvSpPr>
        <p:spPr>
          <a:xfrm>
            <a:off x="5147231" y="4328300"/>
            <a:ext cx="147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aleway"/>
                <a:ea typeface="Raleway"/>
                <a:cs typeface="Raleway"/>
                <a:sym typeface="Raleway"/>
              </a:rPr>
              <a:t>AHP Modelling</a:t>
            </a:r>
            <a:endParaRPr>
              <a:solidFill>
                <a:schemeClr val="lt1"/>
              </a:solidFill>
              <a:latin typeface="Raleway"/>
              <a:ea typeface="Raleway"/>
              <a:cs typeface="Raleway"/>
              <a:sym typeface="Raleway"/>
            </a:endParaRPr>
          </a:p>
        </p:txBody>
      </p:sp>
      <p:pic>
        <p:nvPicPr>
          <p:cNvPr id="278" name="Google Shape;278;p41"/>
          <p:cNvPicPr preferRelativeResize="0"/>
          <p:nvPr/>
        </p:nvPicPr>
        <p:blipFill>
          <a:blip r:embed="rId3">
            <a:alphaModFix/>
          </a:blip>
          <a:stretch>
            <a:fillRect/>
          </a:stretch>
        </p:blipFill>
        <p:spPr>
          <a:xfrm>
            <a:off x="1738675" y="812400"/>
            <a:ext cx="811125" cy="3741302"/>
          </a:xfrm>
          <a:prstGeom prst="rect">
            <a:avLst/>
          </a:prstGeom>
          <a:noFill/>
          <a:ln>
            <a:noFill/>
          </a:ln>
        </p:spPr>
      </p:pic>
      <p:pic>
        <p:nvPicPr>
          <p:cNvPr id="279" name="Google Shape;279;p41"/>
          <p:cNvPicPr preferRelativeResize="0"/>
          <p:nvPr/>
        </p:nvPicPr>
        <p:blipFill>
          <a:blip r:embed="rId4">
            <a:alphaModFix/>
          </a:blip>
          <a:stretch>
            <a:fillRect/>
          </a:stretch>
        </p:blipFill>
        <p:spPr>
          <a:xfrm>
            <a:off x="3865600" y="1228875"/>
            <a:ext cx="4035374" cy="309942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pic>
        <p:nvPicPr>
          <p:cNvPr id="84" name="Google Shape;84;p15"/>
          <p:cNvPicPr preferRelativeResize="0"/>
          <p:nvPr/>
        </p:nvPicPr>
        <p:blipFill>
          <a:blip r:embed="rId3">
            <a:alphaModFix/>
          </a:blip>
          <a:stretch>
            <a:fillRect/>
          </a:stretch>
        </p:blipFill>
        <p:spPr>
          <a:xfrm>
            <a:off x="457975" y="162725"/>
            <a:ext cx="7970675" cy="4818049"/>
          </a:xfrm>
          <a:prstGeom prst="rect">
            <a:avLst/>
          </a:prstGeom>
          <a:noFill/>
          <a:ln>
            <a:noFill/>
          </a:ln>
        </p:spPr>
      </p:pic>
      <p:pic>
        <p:nvPicPr>
          <p:cNvPr descr="Piece of duct tape sticking a note to the slide" id="85" name="Google Shape;85;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6" name="Google Shape;86;p15"/>
          <p:cNvSpPr txBox="1"/>
          <p:nvPr/>
        </p:nvSpPr>
        <p:spPr>
          <a:xfrm>
            <a:off x="933575" y="687400"/>
            <a:ext cx="53550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Introduction</a:t>
            </a:r>
            <a:endParaRPr b="1" sz="3000">
              <a:solidFill>
                <a:schemeClr val="lt2"/>
              </a:solidFill>
              <a:latin typeface="Raleway"/>
              <a:ea typeface="Raleway"/>
              <a:cs typeface="Raleway"/>
              <a:sym typeface="Raleway"/>
            </a:endParaRPr>
          </a:p>
        </p:txBody>
      </p:sp>
      <p:sp>
        <p:nvSpPr>
          <p:cNvPr id="87" name="Google Shape;87;p15"/>
          <p:cNvSpPr txBox="1"/>
          <p:nvPr>
            <p:ph idx="4294967295" type="body"/>
          </p:nvPr>
        </p:nvSpPr>
        <p:spPr>
          <a:xfrm>
            <a:off x="933575" y="1450000"/>
            <a:ext cx="6948900" cy="332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latin typeface="Raleway"/>
                <a:ea typeface="Raleway"/>
                <a:cs typeface="Raleway"/>
                <a:sym typeface="Raleway"/>
              </a:rPr>
              <a:t>Background</a:t>
            </a:r>
            <a:r>
              <a:rPr b="1" lang="en" sz="1200">
                <a:latin typeface="Raleway"/>
                <a:ea typeface="Raleway"/>
                <a:cs typeface="Raleway"/>
                <a:sym typeface="Raleway"/>
              </a:rPr>
              <a:t> </a:t>
            </a:r>
            <a:endParaRPr b="1" sz="1200">
              <a:latin typeface="Raleway"/>
              <a:ea typeface="Raleway"/>
              <a:cs typeface="Raleway"/>
              <a:sym typeface="Raleway"/>
            </a:endParaRPr>
          </a:p>
          <a:p>
            <a:pPr indent="-298450" lvl="0" marL="457200" rtl="0" algn="l">
              <a:spcBef>
                <a:spcPts val="1000"/>
              </a:spcBef>
              <a:spcAft>
                <a:spcPts val="0"/>
              </a:spcAft>
              <a:buSzPts val="1100"/>
              <a:buFont typeface="Arial"/>
              <a:buChar char="●"/>
            </a:pPr>
            <a:r>
              <a:rPr lang="en" sz="1200">
                <a:latin typeface="Raleway"/>
                <a:ea typeface="Raleway"/>
                <a:cs typeface="Raleway"/>
                <a:sym typeface="Raleway"/>
              </a:rPr>
              <a:t>Research proposals can take a long time to get approved, and rejection may not always be communicated.</a:t>
            </a:r>
            <a:endParaRPr sz="1200">
              <a:latin typeface="Raleway"/>
              <a:ea typeface="Raleway"/>
              <a:cs typeface="Raleway"/>
              <a:sym typeface="Raleway"/>
            </a:endParaRPr>
          </a:p>
          <a:p>
            <a:pPr indent="-298450" lvl="0" marL="457200" rtl="0" algn="l">
              <a:spcBef>
                <a:spcPts val="0"/>
              </a:spcBef>
              <a:spcAft>
                <a:spcPts val="0"/>
              </a:spcAft>
              <a:buSzPts val="1100"/>
              <a:buFont typeface="Arial"/>
              <a:buChar char="●"/>
            </a:pPr>
            <a:r>
              <a:rPr lang="en" sz="1200">
                <a:latin typeface="Raleway"/>
                <a:ea typeface="Raleway"/>
                <a:cs typeface="Raleway"/>
                <a:sym typeface="Raleway"/>
              </a:rPr>
              <a:t>A common cause for delays is the multiple stages a proposal must go through before approval.</a:t>
            </a:r>
            <a:endParaRPr sz="1200">
              <a:latin typeface="Raleway"/>
              <a:ea typeface="Raleway"/>
              <a:cs typeface="Raleway"/>
              <a:sym typeface="Raleway"/>
            </a:endParaRPr>
          </a:p>
          <a:p>
            <a:pPr indent="-298450" lvl="0" marL="457200" rtl="0" algn="l">
              <a:spcBef>
                <a:spcPts val="0"/>
              </a:spcBef>
              <a:spcAft>
                <a:spcPts val="0"/>
              </a:spcAft>
              <a:buSzPts val="1100"/>
              <a:buFont typeface="Arial"/>
              <a:buChar char="●"/>
            </a:pPr>
            <a:r>
              <a:rPr lang="en" sz="1200">
                <a:latin typeface="Raleway"/>
                <a:ea typeface="Raleway"/>
                <a:cs typeface="Raleway"/>
                <a:sym typeface="Raleway"/>
              </a:rPr>
              <a:t>The first stage involves submitting the proposal in a specific format and deciding on details such as the problem to be solved or organization to apply to.</a:t>
            </a:r>
            <a:endParaRPr sz="1200">
              <a:latin typeface="Raleway"/>
              <a:ea typeface="Raleway"/>
              <a:cs typeface="Raleway"/>
              <a:sym typeface="Raleway"/>
            </a:endParaRPr>
          </a:p>
          <a:p>
            <a:pPr indent="-298450" lvl="0" marL="457200" rtl="0" algn="l">
              <a:spcBef>
                <a:spcPts val="0"/>
              </a:spcBef>
              <a:spcAft>
                <a:spcPts val="0"/>
              </a:spcAft>
              <a:buSzPts val="1100"/>
              <a:buFont typeface="Arial"/>
              <a:buChar char="●"/>
            </a:pPr>
            <a:r>
              <a:rPr lang="en" sz="1200">
                <a:latin typeface="Raleway"/>
                <a:ea typeface="Raleway"/>
                <a:cs typeface="Raleway"/>
                <a:sym typeface="Raleway"/>
              </a:rPr>
              <a:t>The proposal is then checked for plagiarism and finally peer-reviewed and pushed for funding approval/publication.</a:t>
            </a:r>
            <a:endParaRPr sz="1200">
              <a:latin typeface="Raleway"/>
              <a:ea typeface="Raleway"/>
              <a:cs typeface="Raleway"/>
              <a:sym typeface="Raleway"/>
            </a:endParaRPr>
          </a:p>
          <a:p>
            <a:pPr indent="-298450" lvl="0" marL="457200" rtl="0" algn="l">
              <a:spcBef>
                <a:spcPts val="0"/>
              </a:spcBef>
              <a:spcAft>
                <a:spcPts val="0"/>
              </a:spcAft>
              <a:buSzPts val="1100"/>
              <a:buFont typeface="Arial"/>
              <a:buChar char="●"/>
            </a:pPr>
            <a:r>
              <a:rPr lang="en" sz="1200">
                <a:latin typeface="Raleway"/>
                <a:ea typeface="Raleway"/>
                <a:cs typeface="Raleway"/>
                <a:sym typeface="Raleway"/>
              </a:rPr>
              <a:t>Each stage of the process is important.</a:t>
            </a:r>
            <a:endParaRPr sz="1200">
              <a:latin typeface="Raleway"/>
              <a:ea typeface="Raleway"/>
              <a:cs typeface="Raleway"/>
              <a:sym typeface="Raleway"/>
            </a:endParaRPr>
          </a:p>
          <a:p>
            <a:pPr indent="0" lvl="0" marL="0" rtl="0" algn="l">
              <a:spcBef>
                <a:spcPts val="0"/>
              </a:spcBef>
              <a:spcAft>
                <a:spcPts val="1000"/>
              </a:spcAft>
              <a:buNone/>
            </a:pPr>
            <a:r>
              <a:t/>
            </a:r>
            <a:endParaRPr sz="1200">
              <a:latin typeface="Raleway"/>
              <a:ea typeface="Raleway"/>
              <a:cs typeface="Raleway"/>
              <a:sym typeface="Ralewa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3" name="Shape 283"/>
        <p:cNvGrpSpPr/>
        <p:nvPr/>
      </p:nvGrpSpPr>
      <p:grpSpPr>
        <a:xfrm>
          <a:off x="0" y="0"/>
          <a:ext cx="0" cy="0"/>
          <a:chOff x="0" y="0"/>
          <a:chExt cx="0" cy="0"/>
        </a:xfrm>
      </p:grpSpPr>
      <p:pic>
        <p:nvPicPr>
          <p:cNvPr id="284" name="Google Shape;284;p42"/>
          <p:cNvPicPr preferRelativeResize="0"/>
          <p:nvPr/>
        </p:nvPicPr>
        <p:blipFill>
          <a:blip r:embed="rId3">
            <a:alphaModFix/>
          </a:blip>
          <a:stretch>
            <a:fillRect/>
          </a:stretch>
        </p:blipFill>
        <p:spPr>
          <a:xfrm>
            <a:off x="447563" y="228500"/>
            <a:ext cx="7970675" cy="4818049"/>
          </a:xfrm>
          <a:prstGeom prst="rect">
            <a:avLst/>
          </a:prstGeom>
          <a:noFill/>
          <a:ln>
            <a:noFill/>
          </a:ln>
        </p:spPr>
      </p:pic>
      <p:pic>
        <p:nvPicPr>
          <p:cNvPr descr="Piece of duct tape sticking a note to the slide" id="285" name="Google Shape;285;p42"/>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286" name="Google Shape;286;p42"/>
          <p:cNvSpPr txBox="1"/>
          <p:nvPr/>
        </p:nvSpPr>
        <p:spPr>
          <a:xfrm>
            <a:off x="933575" y="687400"/>
            <a:ext cx="53550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Comparison</a:t>
            </a:r>
            <a:r>
              <a:rPr b="1" lang="en" sz="3000">
                <a:solidFill>
                  <a:schemeClr val="lt2"/>
                </a:solidFill>
                <a:latin typeface="Raleway"/>
                <a:ea typeface="Raleway"/>
                <a:cs typeface="Raleway"/>
                <a:sym typeface="Raleway"/>
              </a:rPr>
              <a:t> Matrix</a:t>
            </a:r>
            <a:endParaRPr b="1" sz="3000">
              <a:solidFill>
                <a:schemeClr val="lt2"/>
              </a:solidFill>
              <a:latin typeface="Raleway"/>
              <a:ea typeface="Raleway"/>
              <a:cs typeface="Raleway"/>
              <a:sym typeface="Raleway"/>
            </a:endParaRPr>
          </a:p>
        </p:txBody>
      </p:sp>
      <p:graphicFrame>
        <p:nvGraphicFramePr>
          <p:cNvPr id="287" name="Google Shape;287;p42"/>
          <p:cNvGraphicFramePr/>
          <p:nvPr/>
        </p:nvGraphicFramePr>
        <p:xfrm>
          <a:off x="933563" y="2365150"/>
          <a:ext cx="3000000" cy="3000000"/>
        </p:xfrm>
        <a:graphic>
          <a:graphicData uri="http://schemas.openxmlformats.org/drawingml/2006/table">
            <a:tbl>
              <a:tblPr>
                <a:noFill/>
                <a:tableStyleId>{C626BEFD-1A82-418A-BF83-EC05E03207DE}</a:tableStyleId>
              </a:tblPr>
              <a:tblGrid>
                <a:gridCol w="3546875"/>
                <a:gridCol w="3546875"/>
              </a:tblGrid>
              <a:tr h="392900">
                <a:tc>
                  <a:txBody>
                    <a:bodyPr/>
                    <a:lstStyle/>
                    <a:p>
                      <a:pPr indent="0" lvl="0" marL="0" rtl="0" algn="l">
                        <a:spcBef>
                          <a:spcPts val="0"/>
                        </a:spcBef>
                        <a:spcAft>
                          <a:spcPts val="0"/>
                        </a:spcAft>
                        <a:buNone/>
                      </a:pPr>
                      <a:r>
                        <a:rPr lang="en"/>
                        <a:t>Methodology Used </a:t>
                      </a:r>
                      <a:endParaRPr/>
                    </a:p>
                  </a:txBody>
                  <a:tcPr marT="91425" marB="91425" marR="91425" marL="91425"/>
                </a:tc>
                <a:tc>
                  <a:txBody>
                    <a:bodyPr/>
                    <a:lstStyle/>
                    <a:p>
                      <a:pPr indent="0" lvl="0" marL="0" rtl="0" algn="l">
                        <a:spcBef>
                          <a:spcPts val="0"/>
                        </a:spcBef>
                        <a:spcAft>
                          <a:spcPts val="0"/>
                        </a:spcAft>
                        <a:buNone/>
                      </a:pPr>
                      <a:r>
                        <a:rPr lang="en"/>
                        <a:t>Similarity Score</a:t>
                      </a:r>
                      <a:endParaRPr/>
                    </a:p>
                  </a:txBody>
                  <a:tcPr marT="91425" marB="91425" marR="91425" marL="91425"/>
                </a:tc>
              </a:tr>
              <a:tr h="392900">
                <a:tc>
                  <a:txBody>
                    <a:bodyPr/>
                    <a:lstStyle/>
                    <a:p>
                      <a:pPr indent="0" lvl="0" marL="0" rtl="0" algn="l">
                        <a:spcBef>
                          <a:spcPts val="0"/>
                        </a:spcBef>
                        <a:spcAft>
                          <a:spcPts val="0"/>
                        </a:spcAft>
                        <a:buNone/>
                      </a:pPr>
                      <a:r>
                        <a:rPr lang="en"/>
                        <a:t>SequentialMatcher (Difflib)</a:t>
                      </a:r>
                      <a:endParaRPr/>
                    </a:p>
                  </a:txBody>
                  <a:tcPr marT="91425" marB="91425" marR="91425" marL="91425"/>
                </a:tc>
                <a:tc>
                  <a:txBody>
                    <a:bodyPr/>
                    <a:lstStyle/>
                    <a:p>
                      <a:pPr indent="0" lvl="0" marL="0" rtl="0" algn="l">
                        <a:spcBef>
                          <a:spcPts val="0"/>
                        </a:spcBef>
                        <a:spcAft>
                          <a:spcPts val="0"/>
                        </a:spcAft>
                        <a:buNone/>
                      </a:pPr>
                      <a:r>
                        <a:rPr lang="en"/>
                        <a:t>0.12</a:t>
                      </a:r>
                      <a:endParaRPr/>
                    </a:p>
                  </a:txBody>
                  <a:tcPr marT="91425" marB="91425" marR="91425" marL="91425"/>
                </a:tc>
              </a:tr>
              <a:tr h="392900">
                <a:tc>
                  <a:txBody>
                    <a:bodyPr/>
                    <a:lstStyle/>
                    <a:p>
                      <a:pPr indent="0" lvl="0" marL="0" rtl="0" algn="l">
                        <a:spcBef>
                          <a:spcPts val="0"/>
                        </a:spcBef>
                        <a:spcAft>
                          <a:spcPts val="0"/>
                        </a:spcAft>
                        <a:buNone/>
                      </a:pPr>
                      <a:r>
                        <a:rPr lang="en"/>
                        <a:t>Our Approach</a:t>
                      </a:r>
                      <a:endParaRPr/>
                    </a:p>
                  </a:txBody>
                  <a:tcPr marT="91425" marB="91425" marR="91425" marL="91425"/>
                </a:tc>
                <a:tc>
                  <a:txBody>
                    <a:bodyPr/>
                    <a:lstStyle/>
                    <a:p>
                      <a:pPr indent="0" lvl="0" marL="0" rtl="0" algn="l">
                        <a:spcBef>
                          <a:spcPts val="0"/>
                        </a:spcBef>
                        <a:spcAft>
                          <a:spcPts val="0"/>
                        </a:spcAft>
                        <a:buNone/>
                      </a:pPr>
                      <a:r>
                        <a:rPr lang="en"/>
                        <a:t>0.35</a:t>
                      </a:r>
                      <a:endParaRPr/>
                    </a:p>
                  </a:txBody>
                  <a:tcPr marT="91425" marB="91425" marR="91425" marL="91425"/>
                </a:tc>
              </a:tr>
            </a:tbl>
          </a:graphicData>
        </a:graphic>
      </p:graphicFrame>
      <p:sp>
        <p:nvSpPr>
          <p:cNvPr id="288" name="Google Shape;288;p42"/>
          <p:cNvSpPr txBox="1"/>
          <p:nvPr/>
        </p:nvSpPr>
        <p:spPr>
          <a:xfrm>
            <a:off x="933575" y="1452950"/>
            <a:ext cx="704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Considering a research paper from PubMed - PMC and its ID is PMC5787626 and the paraphrased text is taken by using QuillBot then the result is predicted for the same.</a:t>
            </a:r>
            <a:endParaRPr>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2" name="Shape 292"/>
        <p:cNvGrpSpPr/>
        <p:nvPr/>
      </p:nvGrpSpPr>
      <p:grpSpPr>
        <a:xfrm>
          <a:off x="0" y="0"/>
          <a:ext cx="0" cy="0"/>
          <a:chOff x="0" y="0"/>
          <a:chExt cx="0" cy="0"/>
        </a:xfrm>
      </p:grpSpPr>
      <p:pic>
        <p:nvPicPr>
          <p:cNvPr id="293" name="Google Shape;293;p43"/>
          <p:cNvPicPr preferRelativeResize="0"/>
          <p:nvPr/>
        </p:nvPicPr>
        <p:blipFill>
          <a:blip r:embed="rId3">
            <a:alphaModFix/>
          </a:blip>
          <a:stretch>
            <a:fillRect/>
          </a:stretch>
        </p:blipFill>
        <p:spPr>
          <a:xfrm>
            <a:off x="457975" y="238925"/>
            <a:ext cx="7970675" cy="4818049"/>
          </a:xfrm>
          <a:prstGeom prst="rect">
            <a:avLst/>
          </a:prstGeom>
          <a:noFill/>
          <a:ln>
            <a:noFill/>
          </a:ln>
        </p:spPr>
      </p:pic>
      <p:pic>
        <p:nvPicPr>
          <p:cNvPr descr="Piece of duct tape sticking a note to the slide" id="294" name="Google Shape;294;p43"/>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295" name="Google Shape;295;p43"/>
          <p:cNvSpPr txBox="1"/>
          <p:nvPr/>
        </p:nvSpPr>
        <p:spPr>
          <a:xfrm>
            <a:off x="933575" y="687400"/>
            <a:ext cx="53550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Dataset</a:t>
            </a:r>
            <a:endParaRPr b="1" sz="3000">
              <a:solidFill>
                <a:schemeClr val="lt2"/>
              </a:solidFill>
              <a:latin typeface="Raleway"/>
              <a:ea typeface="Raleway"/>
              <a:cs typeface="Raleway"/>
              <a:sym typeface="Raleway"/>
            </a:endParaRPr>
          </a:p>
        </p:txBody>
      </p:sp>
      <p:sp>
        <p:nvSpPr>
          <p:cNvPr id="296" name="Google Shape;296;p43"/>
          <p:cNvSpPr txBox="1"/>
          <p:nvPr>
            <p:ph idx="4294967295" type="body"/>
          </p:nvPr>
        </p:nvSpPr>
        <p:spPr>
          <a:xfrm>
            <a:off x="889613" y="1450000"/>
            <a:ext cx="6948900" cy="33279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Font typeface="Raleway"/>
              <a:buChar char="●"/>
            </a:pPr>
            <a:r>
              <a:rPr lang="en" sz="1200">
                <a:latin typeface="Raleway"/>
                <a:ea typeface="Raleway"/>
                <a:cs typeface="Raleway"/>
                <a:sym typeface="Raleway"/>
              </a:rPr>
              <a:t>Dataset sourced from PubMed, a free online database of biomedical literature maintained by NCBI at NLM.</a:t>
            </a:r>
            <a:endParaRPr sz="1200">
              <a:latin typeface="Raleway"/>
              <a:ea typeface="Raleway"/>
              <a:cs typeface="Raleway"/>
              <a:sym typeface="Raleway"/>
            </a:endParaRPr>
          </a:p>
          <a:p>
            <a:pPr indent="-304800" lvl="0" marL="457200" rtl="0" algn="just">
              <a:spcBef>
                <a:spcPts val="0"/>
              </a:spcBef>
              <a:spcAft>
                <a:spcPts val="0"/>
              </a:spcAft>
              <a:buSzPts val="1200"/>
              <a:buFont typeface="Raleway"/>
              <a:buChar char="●"/>
            </a:pPr>
            <a:r>
              <a:rPr lang="en" sz="1200">
                <a:latin typeface="Raleway"/>
                <a:ea typeface="Raleway"/>
                <a:cs typeface="Raleway"/>
                <a:sym typeface="Raleway"/>
              </a:rPr>
              <a:t>Consists of articles related to biomedical research, including medicine, nursing, dentistry, veterinary medicine, and public health.</a:t>
            </a:r>
            <a:endParaRPr sz="1200">
              <a:latin typeface="Raleway"/>
              <a:ea typeface="Raleway"/>
              <a:cs typeface="Raleway"/>
              <a:sym typeface="Raleway"/>
            </a:endParaRPr>
          </a:p>
          <a:p>
            <a:pPr indent="-304800" lvl="0" marL="457200" rtl="0" algn="just">
              <a:spcBef>
                <a:spcPts val="0"/>
              </a:spcBef>
              <a:spcAft>
                <a:spcPts val="0"/>
              </a:spcAft>
              <a:buSzPts val="1200"/>
              <a:buFont typeface="Raleway"/>
              <a:buChar char="●"/>
            </a:pPr>
            <a:r>
              <a:rPr lang="en" sz="1200">
                <a:latin typeface="Raleway"/>
                <a:ea typeface="Raleway"/>
                <a:cs typeface="Raleway"/>
                <a:sym typeface="Raleway"/>
              </a:rPr>
              <a:t>Accessible through PubMed API and contains metadata fields like author, title, abstract, publication date, etc.</a:t>
            </a:r>
            <a:endParaRPr sz="1200">
              <a:latin typeface="Raleway"/>
              <a:ea typeface="Raleway"/>
              <a:cs typeface="Raleway"/>
              <a:sym typeface="Raleway"/>
            </a:endParaRPr>
          </a:p>
          <a:p>
            <a:pPr indent="-304800" lvl="0" marL="457200" rtl="0" algn="just">
              <a:spcBef>
                <a:spcPts val="0"/>
              </a:spcBef>
              <a:spcAft>
                <a:spcPts val="0"/>
              </a:spcAft>
              <a:buSzPts val="1200"/>
              <a:buFont typeface="Raleway"/>
              <a:buChar char="●"/>
            </a:pPr>
            <a:r>
              <a:rPr lang="en" sz="1200">
                <a:latin typeface="Raleway"/>
                <a:ea typeface="Raleway"/>
                <a:cs typeface="Raleway"/>
                <a:sym typeface="Raleway"/>
              </a:rPr>
              <a:t>PubMed database contains more than 35 million citations and abstracts of biomedical literature.</a:t>
            </a:r>
            <a:endParaRPr sz="1200">
              <a:latin typeface="Raleway"/>
              <a:ea typeface="Raleway"/>
              <a:cs typeface="Raleway"/>
              <a:sym typeface="Raleway"/>
            </a:endParaRPr>
          </a:p>
          <a:p>
            <a:pPr indent="-304800" lvl="0" marL="457200" rtl="0" algn="just">
              <a:spcBef>
                <a:spcPts val="0"/>
              </a:spcBef>
              <a:spcAft>
                <a:spcPts val="0"/>
              </a:spcAft>
              <a:buSzPts val="1200"/>
              <a:buFont typeface="Raleway"/>
              <a:buChar char="●"/>
            </a:pPr>
            <a:r>
              <a:rPr lang="en" sz="1200">
                <a:latin typeface="Raleway"/>
                <a:ea typeface="Raleway"/>
                <a:cs typeface="Raleway"/>
                <a:sym typeface="Raleway"/>
              </a:rPr>
              <a:t>PubMed dataset is a vast collection of biomedical literature, occupying approximately 122.3 GB of storage space.</a:t>
            </a:r>
            <a:endParaRPr sz="1200">
              <a:latin typeface="Raleway"/>
              <a:ea typeface="Raleway"/>
              <a:cs typeface="Raleway"/>
              <a:sym typeface="Raleway"/>
            </a:endParaRPr>
          </a:p>
          <a:p>
            <a:pPr indent="-304800" lvl="0" marL="457200" rtl="0" algn="just">
              <a:spcBef>
                <a:spcPts val="0"/>
              </a:spcBef>
              <a:spcAft>
                <a:spcPts val="0"/>
              </a:spcAft>
              <a:buSzPts val="1200"/>
              <a:buFont typeface="Raleway"/>
              <a:buChar char="●"/>
            </a:pPr>
            <a:r>
              <a:rPr lang="en" sz="1200">
                <a:latin typeface="Raleway"/>
                <a:ea typeface="Raleway"/>
                <a:cs typeface="Raleway"/>
                <a:sym typeface="Raleway"/>
              </a:rPr>
              <a:t>BioC format used for easy text processing, available in various forms, including BioC XML or BioC JSON, in Unicode or ASCII, accessed using PubMed ID or PMC ID.</a:t>
            </a:r>
            <a:endParaRPr sz="1200">
              <a:latin typeface="Raleway"/>
              <a:ea typeface="Raleway"/>
              <a:cs typeface="Raleway"/>
              <a:sym typeface="Raleway"/>
            </a:endParaRPr>
          </a:p>
          <a:p>
            <a:pPr indent="0" lvl="0" marL="457200" rtl="0" algn="just">
              <a:spcBef>
                <a:spcPts val="1000"/>
              </a:spcBef>
              <a:spcAft>
                <a:spcPts val="0"/>
              </a:spcAft>
              <a:buNone/>
            </a:pPr>
            <a:r>
              <a:t/>
            </a:r>
            <a:endParaRPr sz="1200">
              <a:latin typeface="Raleway"/>
              <a:ea typeface="Raleway"/>
              <a:cs typeface="Raleway"/>
              <a:sym typeface="Raleway"/>
            </a:endParaRPr>
          </a:p>
          <a:p>
            <a:pPr indent="0" lvl="0" marL="457200" rtl="0" algn="just">
              <a:spcBef>
                <a:spcPts val="1000"/>
              </a:spcBef>
              <a:spcAft>
                <a:spcPts val="1000"/>
              </a:spcAft>
              <a:buNone/>
            </a:pPr>
            <a:r>
              <a:t/>
            </a:r>
            <a:endParaRPr sz="1200">
              <a:latin typeface="Raleway"/>
              <a:ea typeface="Raleway"/>
              <a:cs typeface="Raleway"/>
              <a:sym typeface="Raleway"/>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0" name="Shape 300"/>
        <p:cNvGrpSpPr/>
        <p:nvPr/>
      </p:nvGrpSpPr>
      <p:grpSpPr>
        <a:xfrm>
          <a:off x="0" y="0"/>
          <a:ext cx="0" cy="0"/>
          <a:chOff x="0" y="0"/>
          <a:chExt cx="0" cy="0"/>
        </a:xfrm>
      </p:grpSpPr>
      <p:pic>
        <p:nvPicPr>
          <p:cNvPr id="301" name="Google Shape;301;p44"/>
          <p:cNvPicPr preferRelativeResize="0"/>
          <p:nvPr/>
        </p:nvPicPr>
        <p:blipFill>
          <a:blip r:embed="rId3">
            <a:alphaModFix/>
          </a:blip>
          <a:stretch>
            <a:fillRect/>
          </a:stretch>
        </p:blipFill>
        <p:spPr>
          <a:xfrm>
            <a:off x="457975" y="238925"/>
            <a:ext cx="7970675" cy="4818049"/>
          </a:xfrm>
          <a:prstGeom prst="rect">
            <a:avLst/>
          </a:prstGeom>
          <a:noFill/>
          <a:ln>
            <a:noFill/>
          </a:ln>
        </p:spPr>
      </p:pic>
      <p:pic>
        <p:nvPicPr>
          <p:cNvPr descr="Piece of duct tape sticking a note to the slide" id="302" name="Google Shape;302;p44"/>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303" name="Google Shape;303;p44"/>
          <p:cNvSpPr txBox="1"/>
          <p:nvPr/>
        </p:nvSpPr>
        <p:spPr>
          <a:xfrm>
            <a:off x="933575" y="687400"/>
            <a:ext cx="53550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Dataset ctd…</a:t>
            </a:r>
            <a:endParaRPr b="1" sz="3000">
              <a:solidFill>
                <a:schemeClr val="lt2"/>
              </a:solidFill>
              <a:latin typeface="Raleway"/>
              <a:ea typeface="Raleway"/>
              <a:cs typeface="Raleway"/>
              <a:sym typeface="Raleway"/>
            </a:endParaRPr>
          </a:p>
        </p:txBody>
      </p:sp>
      <p:sp>
        <p:nvSpPr>
          <p:cNvPr id="304" name="Google Shape;304;p44"/>
          <p:cNvSpPr txBox="1"/>
          <p:nvPr>
            <p:ph idx="4294967295" type="body"/>
          </p:nvPr>
        </p:nvSpPr>
        <p:spPr>
          <a:xfrm>
            <a:off x="889613" y="1450000"/>
            <a:ext cx="6948900" cy="33279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Font typeface="Raleway"/>
              <a:buChar char="●"/>
            </a:pPr>
            <a:r>
              <a:rPr lang="en" sz="1200">
                <a:latin typeface="Raleway"/>
                <a:ea typeface="Raleway"/>
                <a:cs typeface="Raleway"/>
                <a:sym typeface="Raleway"/>
              </a:rPr>
              <a:t>PubMed categorizes biomedical literature into several categories like Anatomy, Chemicals and Drugs, Diseases, etc., and offers various filters like publication dates, article types, languages, etc.</a:t>
            </a:r>
            <a:endParaRPr sz="1200">
              <a:latin typeface="Raleway"/>
              <a:ea typeface="Raleway"/>
              <a:cs typeface="Raleway"/>
              <a:sym typeface="Raleway"/>
            </a:endParaRPr>
          </a:p>
          <a:p>
            <a:pPr indent="-304800" lvl="0" marL="457200" rtl="0" algn="just">
              <a:spcBef>
                <a:spcPts val="0"/>
              </a:spcBef>
              <a:spcAft>
                <a:spcPts val="0"/>
              </a:spcAft>
              <a:buSzPts val="1200"/>
              <a:buFont typeface="Raleway"/>
              <a:buChar char="●"/>
            </a:pPr>
            <a:r>
              <a:rPr lang="en" sz="1200">
                <a:latin typeface="Raleway"/>
                <a:ea typeface="Raleway"/>
                <a:cs typeface="Raleway"/>
                <a:sym typeface="Raleway"/>
              </a:rPr>
              <a:t>Dataset divided into three categories: Abstract, Free full text, Full-text.</a:t>
            </a:r>
            <a:endParaRPr sz="1200">
              <a:latin typeface="Raleway"/>
              <a:ea typeface="Raleway"/>
              <a:cs typeface="Raleway"/>
              <a:sym typeface="Raleway"/>
            </a:endParaRPr>
          </a:p>
          <a:p>
            <a:pPr indent="-304800" lvl="0" marL="457200" rtl="0" algn="just">
              <a:spcBef>
                <a:spcPts val="0"/>
              </a:spcBef>
              <a:spcAft>
                <a:spcPts val="0"/>
              </a:spcAft>
              <a:buSzPts val="1200"/>
              <a:buFont typeface="Raleway"/>
              <a:buChar char="●"/>
            </a:pPr>
            <a:r>
              <a:rPr lang="en" sz="1200">
                <a:latin typeface="Raleway"/>
                <a:ea typeface="Raleway"/>
                <a:cs typeface="Raleway"/>
                <a:sym typeface="Raleway"/>
              </a:rPr>
              <a:t>Limited number of full-text papers in the dataset, which makes extracting useful information a challenging task due to their complex and diverse formats.</a:t>
            </a:r>
            <a:endParaRPr sz="1200">
              <a:latin typeface="Raleway"/>
              <a:ea typeface="Raleway"/>
              <a:cs typeface="Raleway"/>
              <a:sym typeface="Raleway"/>
            </a:endParaRPr>
          </a:p>
          <a:p>
            <a:pPr indent="0" lvl="0" marL="0" rtl="0" algn="just">
              <a:spcBef>
                <a:spcPts val="1000"/>
              </a:spcBef>
              <a:spcAft>
                <a:spcPts val="1000"/>
              </a:spcAft>
              <a:buNone/>
            </a:pPr>
            <a:r>
              <a:t/>
            </a:r>
            <a:endParaRPr sz="1200">
              <a:latin typeface="Raleway"/>
              <a:ea typeface="Raleway"/>
              <a:cs typeface="Raleway"/>
              <a:sym typeface="Raleway"/>
            </a:endParaRPr>
          </a:p>
        </p:txBody>
      </p:sp>
      <p:pic>
        <p:nvPicPr>
          <p:cNvPr id="305" name="Google Shape;305;p44"/>
          <p:cNvPicPr preferRelativeResize="0"/>
          <p:nvPr/>
        </p:nvPicPr>
        <p:blipFill>
          <a:blip r:embed="rId5">
            <a:alphaModFix/>
          </a:blip>
          <a:stretch>
            <a:fillRect/>
          </a:stretch>
        </p:blipFill>
        <p:spPr>
          <a:xfrm>
            <a:off x="933574" y="2860175"/>
            <a:ext cx="4079075" cy="1917725"/>
          </a:xfrm>
          <a:prstGeom prst="rect">
            <a:avLst/>
          </a:prstGeom>
          <a:noFill/>
          <a:ln>
            <a:noFill/>
          </a:ln>
        </p:spPr>
      </p:pic>
      <p:pic>
        <p:nvPicPr>
          <p:cNvPr id="306" name="Google Shape;306;p44"/>
          <p:cNvPicPr preferRelativeResize="0"/>
          <p:nvPr/>
        </p:nvPicPr>
        <p:blipFill>
          <a:blip r:embed="rId6">
            <a:alphaModFix/>
          </a:blip>
          <a:stretch>
            <a:fillRect/>
          </a:stretch>
        </p:blipFill>
        <p:spPr>
          <a:xfrm>
            <a:off x="4918925" y="2860175"/>
            <a:ext cx="3051575" cy="181996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0" name="Shape 310"/>
        <p:cNvGrpSpPr/>
        <p:nvPr/>
      </p:nvGrpSpPr>
      <p:grpSpPr>
        <a:xfrm>
          <a:off x="0" y="0"/>
          <a:ext cx="0" cy="0"/>
          <a:chOff x="0" y="0"/>
          <a:chExt cx="0" cy="0"/>
        </a:xfrm>
      </p:grpSpPr>
      <p:pic>
        <p:nvPicPr>
          <p:cNvPr id="311" name="Google Shape;311;p45"/>
          <p:cNvPicPr preferRelativeResize="0"/>
          <p:nvPr/>
        </p:nvPicPr>
        <p:blipFill>
          <a:blip r:embed="rId3">
            <a:alphaModFix/>
          </a:blip>
          <a:stretch>
            <a:fillRect/>
          </a:stretch>
        </p:blipFill>
        <p:spPr>
          <a:xfrm>
            <a:off x="457975" y="238925"/>
            <a:ext cx="7970675" cy="4818049"/>
          </a:xfrm>
          <a:prstGeom prst="rect">
            <a:avLst/>
          </a:prstGeom>
          <a:noFill/>
          <a:ln>
            <a:noFill/>
          </a:ln>
        </p:spPr>
      </p:pic>
      <p:pic>
        <p:nvPicPr>
          <p:cNvPr descr="Piece of duct tape sticking a note to the slide" id="312" name="Google Shape;312;p4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313" name="Google Shape;313;p45"/>
          <p:cNvSpPr txBox="1"/>
          <p:nvPr/>
        </p:nvSpPr>
        <p:spPr>
          <a:xfrm>
            <a:off x="933575" y="687400"/>
            <a:ext cx="53550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Result </a:t>
            </a:r>
            <a:endParaRPr b="1" sz="3000">
              <a:solidFill>
                <a:schemeClr val="lt2"/>
              </a:solidFill>
              <a:latin typeface="Raleway"/>
              <a:ea typeface="Raleway"/>
              <a:cs typeface="Raleway"/>
              <a:sym typeface="Raleway"/>
            </a:endParaRPr>
          </a:p>
        </p:txBody>
      </p:sp>
      <p:sp>
        <p:nvSpPr>
          <p:cNvPr id="314" name="Google Shape;314;p45"/>
          <p:cNvSpPr txBox="1"/>
          <p:nvPr>
            <p:ph idx="4294967295" type="body"/>
          </p:nvPr>
        </p:nvSpPr>
        <p:spPr>
          <a:xfrm>
            <a:off x="889613" y="1450000"/>
            <a:ext cx="6948900" cy="3327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latin typeface="Raleway"/>
                <a:ea typeface="Raleway"/>
                <a:cs typeface="Raleway"/>
                <a:sym typeface="Raleway"/>
              </a:rPr>
              <a:t>Taking a paper is taken from PMC and its ID is PMC5787626 and it is paraphrased. The result produced by the proposed approach is depicted below. </a:t>
            </a:r>
            <a:endParaRPr sz="1200">
              <a:latin typeface="Raleway"/>
              <a:ea typeface="Raleway"/>
              <a:cs typeface="Raleway"/>
              <a:sym typeface="Raleway"/>
            </a:endParaRPr>
          </a:p>
          <a:p>
            <a:pPr indent="0" lvl="0" marL="0" rtl="0" algn="just">
              <a:spcBef>
                <a:spcPts val="1000"/>
              </a:spcBef>
              <a:spcAft>
                <a:spcPts val="0"/>
              </a:spcAft>
              <a:buNone/>
            </a:pPr>
            <a:r>
              <a:rPr lang="en" sz="1200">
                <a:latin typeface="Raleway"/>
                <a:ea typeface="Raleway"/>
                <a:cs typeface="Raleway"/>
                <a:sym typeface="Raleway"/>
              </a:rPr>
              <a:t>The output produced by Level-0 is the similarity score corresponding to each matched URL on net</a:t>
            </a:r>
            <a:endParaRPr sz="1200">
              <a:latin typeface="Raleway"/>
              <a:ea typeface="Raleway"/>
              <a:cs typeface="Raleway"/>
              <a:sym typeface="Raleway"/>
            </a:endParaRPr>
          </a:p>
          <a:p>
            <a:pPr indent="0" lvl="0" marL="0" rtl="0" algn="just">
              <a:spcBef>
                <a:spcPts val="1000"/>
              </a:spcBef>
              <a:spcAft>
                <a:spcPts val="0"/>
              </a:spcAft>
              <a:buNone/>
            </a:pPr>
            <a:r>
              <a:t/>
            </a:r>
            <a:endParaRPr sz="1200">
              <a:latin typeface="Raleway"/>
              <a:ea typeface="Raleway"/>
              <a:cs typeface="Raleway"/>
              <a:sym typeface="Raleway"/>
            </a:endParaRPr>
          </a:p>
          <a:p>
            <a:pPr indent="0" lvl="0" marL="0" rtl="0" algn="just">
              <a:spcBef>
                <a:spcPts val="1000"/>
              </a:spcBef>
              <a:spcAft>
                <a:spcPts val="1000"/>
              </a:spcAft>
              <a:buNone/>
            </a:pPr>
            <a:r>
              <a:t/>
            </a:r>
            <a:endParaRPr sz="1200">
              <a:latin typeface="Raleway"/>
              <a:ea typeface="Raleway"/>
              <a:cs typeface="Raleway"/>
              <a:sym typeface="Raleway"/>
            </a:endParaRPr>
          </a:p>
        </p:txBody>
      </p:sp>
      <p:pic>
        <p:nvPicPr>
          <p:cNvPr id="315" name="Google Shape;315;p45"/>
          <p:cNvPicPr preferRelativeResize="0"/>
          <p:nvPr/>
        </p:nvPicPr>
        <p:blipFill>
          <a:blip r:embed="rId5">
            <a:alphaModFix/>
          </a:blip>
          <a:stretch>
            <a:fillRect/>
          </a:stretch>
        </p:blipFill>
        <p:spPr>
          <a:xfrm>
            <a:off x="1118037" y="2445525"/>
            <a:ext cx="6492076" cy="23323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9" name="Shape 319"/>
        <p:cNvGrpSpPr/>
        <p:nvPr/>
      </p:nvGrpSpPr>
      <p:grpSpPr>
        <a:xfrm>
          <a:off x="0" y="0"/>
          <a:ext cx="0" cy="0"/>
          <a:chOff x="0" y="0"/>
          <a:chExt cx="0" cy="0"/>
        </a:xfrm>
      </p:grpSpPr>
      <p:pic>
        <p:nvPicPr>
          <p:cNvPr id="320" name="Google Shape;320;p46"/>
          <p:cNvPicPr preferRelativeResize="0"/>
          <p:nvPr/>
        </p:nvPicPr>
        <p:blipFill>
          <a:blip r:embed="rId3">
            <a:alphaModFix/>
          </a:blip>
          <a:stretch>
            <a:fillRect/>
          </a:stretch>
        </p:blipFill>
        <p:spPr>
          <a:xfrm>
            <a:off x="457975" y="238925"/>
            <a:ext cx="7970675" cy="4818049"/>
          </a:xfrm>
          <a:prstGeom prst="rect">
            <a:avLst/>
          </a:prstGeom>
          <a:noFill/>
          <a:ln>
            <a:noFill/>
          </a:ln>
        </p:spPr>
      </p:pic>
      <p:pic>
        <p:nvPicPr>
          <p:cNvPr descr="Piece of duct tape sticking a note to the slide" id="321" name="Google Shape;321;p46"/>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322" name="Google Shape;322;p46"/>
          <p:cNvSpPr txBox="1"/>
          <p:nvPr/>
        </p:nvSpPr>
        <p:spPr>
          <a:xfrm>
            <a:off x="933575" y="687400"/>
            <a:ext cx="53550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Result ctd… </a:t>
            </a:r>
            <a:endParaRPr b="1" sz="3000">
              <a:solidFill>
                <a:schemeClr val="lt2"/>
              </a:solidFill>
              <a:latin typeface="Raleway"/>
              <a:ea typeface="Raleway"/>
              <a:cs typeface="Raleway"/>
              <a:sym typeface="Raleway"/>
            </a:endParaRPr>
          </a:p>
        </p:txBody>
      </p:sp>
      <p:sp>
        <p:nvSpPr>
          <p:cNvPr id="323" name="Google Shape;323;p46"/>
          <p:cNvSpPr txBox="1"/>
          <p:nvPr>
            <p:ph idx="4294967295" type="body"/>
          </p:nvPr>
        </p:nvSpPr>
        <p:spPr>
          <a:xfrm>
            <a:off x="889613" y="1450000"/>
            <a:ext cx="6948900" cy="3327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latin typeface="Raleway"/>
                <a:ea typeface="Raleway"/>
                <a:cs typeface="Raleway"/>
                <a:sym typeface="Raleway"/>
              </a:rPr>
              <a:t>The output produced by Level-1  is shown below : </a:t>
            </a:r>
            <a:endParaRPr sz="1200">
              <a:latin typeface="Raleway"/>
              <a:ea typeface="Raleway"/>
              <a:cs typeface="Raleway"/>
              <a:sym typeface="Raleway"/>
            </a:endParaRPr>
          </a:p>
          <a:p>
            <a:pPr indent="0" lvl="0" marL="0" rtl="0" algn="just">
              <a:spcBef>
                <a:spcPts val="1000"/>
              </a:spcBef>
              <a:spcAft>
                <a:spcPts val="0"/>
              </a:spcAft>
              <a:buNone/>
            </a:pPr>
            <a:r>
              <a:t/>
            </a:r>
            <a:endParaRPr sz="1200">
              <a:latin typeface="Raleway"/>
              <a:ea typeface="Raleway"/>
              <a:cs typeface="Raleway"/>
              <a:sym typeface="Raleway"/>
            </a:endParaRPr>
          </a:p>
          <a:p>
            <a:pPr indent="0" lvl="0" marL="0" rtl="0" algn="just">
              <a:spcBef>
                <a:spcPts val="1000"/>
              </a:spcBef>
              <a:spcAft>
                <a:spcPts val="0"/>
              </a:spcAft>
              <a:buNone/>
            </a:pPr>
            <a:r>
              <a:t/>
            </a:r>
            <a:endParaRPr sz="1200">
              <a:latin typeface="Raleway"/>
              <a:ea typeface="Raleway"/>
              <a:cs typeface="Raleway"/>
              <a:sym typeface="Raleway"/>
            </a:endParaRPr>
          </a:p>
          <a:p>
            <a:pPr indent="0" lvl="0" marL="0" rtl="0" algn="just">
              <a:spcBef>
                <a:spcPts val="1000"/>
              </a:spcBef>
              <a:spcAft>
                <a:spcPts val="0"/>
              </a:spcAft>
              <a:buNone/>
            </a:pPr>
            <a:r>
              <a:t/>
            </a:r>
            <a:endParaRPr sz="1200">
              <a:latin typeface="Raleway"/>
              <a:ea typeface="Raleway"/>
              <a:cs typeface="Raleway"/>
              <a:sym typeface="Raleway"/>
            </a:endParaRPr>
          </a:p>
          <a:p>
            <a:pPr indent="0" lvl="0" marL="0" rtl="0" algn="just">
              <a:spcBef>
                <a:spcPts val="1000"/>
              </a:spcBef>
              <a:spcAft>
                <a:spcPts val="1000"/>
              </a:spcAft>
              <a:buNone/>
            </a:pPr>
            <a:r>
              <a:rPr lang="en" sz="1200">
                <a:latin typeface="Raleway"/>
                <a:ea typeface="Raleway"/>
                <a:cs typeface="Raleway"/>
                <a:sym typeface="Raleway"/>
              </a:rPr>
              <a:t>The output produced by Level-2 is shown below :</a:t>
            </a:r>
            <a:br>
              <a:rPr lang="en" sz="1200">
                <a:latin typeface="Raleway"/>
                <a:ea typeface="Raleway"/>
                <a:cs typeface="Raleway"/>
                <a:sym typeface="Raleway"/>
              </a:rPr>
            </a:br>
            <a:r>
              <a:rPr lang="en" sz="1200">
                <a:latin typeface="Raleway"/>
                <a:ea typeface="Raleway"/>
                <a:cs typeface="Raleway"/>
                <a:sym typeface="Raleway"/>
              </a:rPr>
              <a:t>  </a:t>
            </a:r>
            <a:endParaRPr sz="1200">
              <a:latin typeface="Raleway"/>
              <a:ea typeface="Raleway"/>
              <a:cs typeface="Raleway"/>
              <a:sym typeface="Raleway"/>
            </a:endParaRPr>
          </a:p>
        </p:txBody>
      </p:sp>
      <p:pic>
        <p:nvPicPr>
          <p:cNvPr id="324" name="Google Shape;324;p46"/>
          <p:cNvPicPr preferRelativeResize="0"/>
          <p:nvPr/>
        </p:nvPicPr>
        <p:blipFill>
          <a:blip r:embed="rId5">
            <a:alphaModFix/>
          </a:blip>
          <a:stretch>
            <a:fillRect/>
          </a:stretch>
        </p:blipFill>
        <p:spPr>
          <a:xfrm>
            <a:off x="890950" y="1807300"/>
            <a:ext cx="6948901" cy="782094"/>
          </a:xfrm>
          <a:prstGeom prst="rect">
            <a:avLst/>
          </a:prstGeom>
          <a:noFill/>
          <a:ln>
            <a:noFill/>
          </a:ln>
        </p:spPr>
      </p:pic>
      <p:pic>
        <p:nvPicPr>
          <p:cNvPr id="325" name="Google Shape;325;p46"/>
          <p:cNvPicPr preferRelativeResize="0"/>
          <p:nvPr/>
        </p:nvPicPr>
        <p:blipFill>
          <a:blip r:embed="rId6">
            <a:alphaModFix/>
          </a:blip>
          <a:stretch>
            <a:fillRect/>
          </a:stretch>
        </p:blipFill>
        <p:spPr>
          <a:xfrm>
            <a:off x="890950" y="3290950"/>
            <a:ext cx="6921838" cy="828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9" name="Shape 329"/>
        <p:cNvGrpSpPr/>
        <p:nvPr/>
      </p:nvGrpSpPr>
      <p:grpSpPr>
        <a:xfrm>
          <a:off x="0" y="0"/>
          <a:ext cx="0" cy="0"/>
          <a:chOff x="0" y="0"/>
          <a:chExt cx="0" cy="0"/>
        </a:xfrm>
      </p:grpSpPr>
      <p:pic>
        <p:nvPicPr>
          <p:cNvPr id="330" name="Google Shape;330;p47"/>
          <p:cNvPicPr preferRelativeResize="0"/>
          <p:nvPr/>
        </p:nvPicPr>
        <p:blipFill>
          <a:blip r:embed="rId3">
            <a:alphaModFix/>
          </a:blip>
          <a:stretch>
            <a:fillRect/>
          </a:stretch>
        </p:blipFill>
        <p:spPr>
          <a:xfrm>
            <a:off x="457975" y="238925"/>
            <a:ext cx="7970675" cy="4818049"/>
          </a:xfrm>
          <a:prstGeom prst="rect">
            <a:avLst/>
          </a:prstGeom>
          <a:noFill/>
          <a:ln>
            <a:noFill/>
          </a:ln>
        </p:spPr>
      </p:pic>
      <p:pic>
        <p:nvPicPr>
          <p:cNvPr descr="Piece of duct tape sticking a note to the slide" id="331" name="Google Shape;331;p47"/>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332" name="Google Shape;332;p47"/>
          <p:cNvSpPr txBox="1"/>
          <p:nvPr/>
        </p:nvSpPr>
        <p:spPr>
          <a:xfrm>
            <a:off x="933575" y="687400"/>
            <a:ext cx="53550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Result ctd… </a:t>
            </a:r>
            <a:endParaRPr b="1" sz="3000">
              <a:solidFill>
                <a:schemeClr val="lt2"/>
              </a:solidFill>
              <a:latin typeface="Raleway"/>
              <a:ea typeface="Raleway"/>
              <a:cs typeface="Raleway"/>
              <a:sym typeface="Raleway"/>
            </a:endParaRPr>
          </a:p>
        </p:txBody>
      </p:sp>
      <p:sp>
        <p:nvSpPr>
          <p:cNvPr id="333" name="Google Shape;333;p47"/>
          <p:cNvSpPr txBox="1"/>
          <p:nvPr>
            <p:ph idx="4294967295" type="body"/>
          </p:nvPr>
        </p:nvSpPr>
        <p:spPr>
          <a:xfrm>
            <a:off x="889613" y="1450000"/>
            <a:ext cx="6948900" cy="3327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latin typeface="Raleway"/>
                <a:ea typeface="Raleway"/>
                <a:cs typeface="Raleway"/>
                <a:sym typeface="Raleway"/>
              </a:rPr>
              <a:t>Statistics of Various Paper Analysed </a:t>
            </a:r>
            <a:endParaRPr sz="1200">
              <a:latin typeface="Raleway"/>
              <a:ea typeface="Raleway"/>
              <a:cs typeface="Raleway"/>
              <a:sym typeface="Raleway"/>
            </a:endParaRPr>
          </a:p>
          <a:p>
            <a:pPr indent="0" lvl="0" marL="0" rtl="0" algn="just">
              <a:spcBef>
                <a:spcPts val="1000"/>
              </a:spcBef>
              <a:spcAft>
                <a:spcPts val="1000"/>
              </a:spcAft>
              <a:buNone/>
            </a:pPr>
            <a:r>
              <a:t/>
            </a:r>
            <a:endParaRPr sz="1200">
              <a:latin typeface="Raleway"/>
              <a:ea typeface="Raleway"/>
              <a:cs typeface="Raleway"/>
              <a:sym typeface="Raleway"/>
            </a:endParaRPr>
          </a:p>
        </p:txBody>
      </p:sp>
      <p:pic>
        <p:nvPicPr>
          <p:cNvPr id="334" name="Google Shape;334;p47"/>
          <p:cNvPicPr preferRelativeResize="0"/>
          <p:nvPr/>
        </p:nvPicPr>
        <p:blipFill>
          <a:blip r:embed="rId5">
            <a:alphaModFix/>
          </a:blip>
          <a:stretch>
            <a:fillRect/>
          </a:stretch>
        </p:blipFill>
        <p:spPr>
          <a:xfrm>
            <a:off x="933575" y="1811550"/>
            <a:ext cx="6904950" cy="229865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8" name="Shape 338"/>
        <p:cNvGrpSpPr/>
        <p:nvPr/>
      </p:nvGrpSpPr>
      <p:grpSpPr>
        <a:xfrm>
          <a:off x="0" y="0"/>
          <a:ext cx="0" cy="0"/>
          <a:chOff x="0" y="0"/>
          <a:chExt cx="0" cy="0"/>
        </a:xfrm>
      </p:grpSpPr>
      <p:pic>
        <p:nvPicPr>
          <p:cNvPr id="339" name="Google Shape;339;p48"/>
          <p:cNvPicPr preferRelativeResize="0"/>
          <p:nvPr/>
        </p:nvPicPr>
        <p:blipFill>
          <a:blip r:embed="rId3">
            <a:alphaModFix/>
          </a:blip>
          <a:stretch>
            <a:fillRect/>
          </a:stretch>
        </p:blipFill>
        <p:spPr>
          <a:xfrm>
            <a:off x="457975" y="238925"/>
            <a:ext cx="7970675" cy="4818049"/>
          </a:xfrm>
          <a:prstGeom prst="rect">
            <a:avLst/>
          </a:prstGeom>
          <a:noFill/>
          <a:ln>
            <a:noFill/>
          </a:ln>
        </p:spPr>
      </p:pic>
      <p:pic>
        <p:nvPicPr>
          <p:cNvPr descr="Piece of duct tape sticking a note to the slide" id="340" name="Google Shape;340;p48"/>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341" name="Google Shape;341;p48"/>
          <p:cNvSpPr txBox="1"/>
          <p:nvPr/>
        </p:nvSpPr>
        <p:spPr>
          <a:xfrm>
            <a:off x="933575" y="687400"/>
            <a:ext cx="53550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Conclusion </a:t>
            </a:r>
            <a:endParaRPr b="1" sz="3000">
              <a:solidFill>
                <a:schemeClr val="lt2"/>
              </a:solidFill>
              <a:latin typeface="Raleway"/>
              <a:ea typeface="Raleway"/>
              <a:cs typeface="Raleway"/>
              <a:sym typeface="Raleway"/>
            </a:endParaRPr>
          </a:p>
        </p:txBody>
      </p:sp>
      <p:sp>
        <p:nvSpPr>
          <p:cNvPr id="342" name="Google Shape;342;p48"/>
          <p:cNvSpPr txBox="1"/>
          <p:nvPr>
            <p:ph idx="4294967295" type="body"/>
          </p:nvPr>
        </p:nvSpPr>
        <p:spPr>
          <a:xfrm>
            <a:off x="889613" y="1450000"/>
            <a:ext cx="6948900" cy="33279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2"/>
              </a:buClr>
              <a:buSzPts val="1100"/>
              <a:buFont typeface="Arial"/>
              <a:buNone/>
            </a:pPr>
            <a:r>
              <a:rPr lang="en" sz="1200">
                <a:latin typeface="Raleway"/>
                <a:ea typeface="Raleway"/>
                <a:cs typeface="Raleway"/>
                <a:sym typeface="Raleway"/>
              </a:rPr>
              <a:t>In conclusion, the widespread access to electronic resources has led to an increase in plagiarism among students. Plagiarism detection tools have been developed to address this issue, but recent studies have shown that they have difficulty identifying more sophisticated forms of plagiarism. In response to this challenge, the proposed approach in this research paper uses the Analytic Hierarchy Process technique to provide a multi-level plagiarism detection system that is both accurate and efficient. The system comprises of three levels of plagiarism detection, including the use of the google dorking technique, advanced text comparison algorithms, and full paper plagiarism check. This approach is essential for ensuring that submitted papers are original and have not been copied from any other source, and it can help teachers identify and reformulate plagiarized papers quickly, allowing them to focus their efforts on the remaining students.</a:t>
            </a:r>
            <a:endParaRPr sz="1200">
              <a:latin typeface="Raleway"/>
              <a:ea typeface="Raleway"/>
              <a:cs typeface="Raleway"/>
              <a:sym typeface="Raleway"/>
            </a:endParaRPr>
          </a:p>
          <a:p>
            <a:pPr indent="0" lvl="0" marL="0" rtl="0" algn="just">
              <a:lnSpc>
                <a:spcPct val="115000"/>
              </a:lnSpc>
              <a:spcBef>
                <a:spcPts val="1200"/>
              </a:spcBef>
              <a:spcAft>
                <a:spcPts val="0"/>
              </a:spcAft>
              <a:buClr>
                <a:schemeClr val="dk2"/>
              </a:buClr>
              <a:buSzPts val="1100"/>
              <a:buFont typeface="Arial"/>
              <a:buNone/>
            </a:pPr>
            <a:r>
              <a:rPr lang="en" sz="1200">
                <a:latin typeface="Raleway"/>
                <a:ea typeface="Raleway"/>
                <a:cs typeface="Raleway"/>
                <a:sym typeface="Raleway"/>
              </a:rPr>
              <a:t> </a:t>
            </a:r>
            <a:endParaRPr sz="1200">
              <a:latin typeface="Raleway"/>
              <a:ea typeface="Raleway"/>
              <a:cs typeface="Raleway"/>
              <a:sym typeface="Raleway"/>
            </a:endParaRPr>
          </a:p>
          <a:p>
            <a:pPr indent="0" lvl="0" marL="0" rtl="0" algn="just">
              <a:spcBef>
                <a:spcPts val="1200"/>
              </a:spcBef>
              <a:spcAft>
                <a:spcPts val="1000"/>
              </a:spcAft>
              <a:buNone/>
            </a:pPr>
            <a:r>
              <a:t/>
            </a:r>
            <a:endParaRPr sz="1200">
              <a:latin typeface="Raleway"/>
              <a:ea typeface="Raleway"/>
              <a:cs typeface="Raleway"/>
              <a:sym typeface="Raleway"/>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6" name="Shape 346"/>
        <p:cNvGrpSpPr/>
        <p:nvPr/>
      </p:nvGrpSpPr>
      <p:grpSpPr>
        <a:xfrm>
          <a:off x="0" y="0"/>
          <a:ext cx="0" cy="0"/>
          <a:chOff x="0" y="0"/>
          <a:chExt cx="0" cy="0"/>
        </a:xfrm>
      </p:grpSpPr>
      <p:pic>
        <p:nvPicPr>
          <p:cNvPr id="347" name="Google Shape;347;p49"/>
          <p:cNvPicPr preferRelativeResize="0"/>
          <p:nvPr/>
        </p:nvPicPr>
        <p:blipFill>
          <a:blip r:embed="rId3">
            <a:alphaModFix/>
          </a:blip>
          <a:stretch>
            <a:fillRect/>
          </a:stretch>
        </p:blipFill>
        <p:spPr>
          <a:xfrm>
            <a:off x="457975" y="238925"/>
            <a:ext cx="7970675" cy="4818049"/>
          </a:xfrm>
          <a:prstGeom prst="rect">
            <a:avLst/>
          </a:prstGeom>
          <a:noFill/>
          <a:ln>
            <a:noFill/>
          </a:ln>
        </p:spPr>
      </p:pic>
      <p:pic>
        <p:nvPicPr>
          <p:cNvPr descr="Piece of duct tape sticking a note to the slide" id="348" name="Google Shape;348;p49"/>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349" name="Google Shape;349;p49"/>
          <p:cNvSpPr txBox="1"/>
          <p:nvPr/>
        </p:nvSpPr>
        <p:spPr>
          <a:xfrm>
            <a:off x="889625" y="427100"/>
            <a:ext cx="53550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References </a:t>
            </a:r>
            <a:endParaRPr b="1" sz="3000">
              <a:solidFill>
                <a:schemeClr val="lt2"/>
              </a:solidFill>
              <a:latin typeface="Raleway"/>
              <a:ea typeface="Raleway"/>
              <a:cs typeface="Raleway"/>
              <a:sym typeface="Raleway"/>
            </a:endParaRPr>
          </a:p>
        </p:txBody>
      </p:sp>
      <p:sp>
        <p:nvSpPr>
          <p:cNvPr id="350" name="Google Shape;350;p49"/>
          <p:cNvSpPr txBox="1"/>
          <p:nvPr>
            <p:ph idx="4294967295" type="body"/>
          </p:nvPr>
        </p:nvSpPr>
        <p:spPr>
          <a:xfrm>
            <a:off x="889613" y="1241750"/>
            <a:ext cx="6948900" cy="3327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lang="en" sz="1200">
                <a:latin typeface="Raleway"/>
                <a:ea typeface="Raleway"/>
                <a:cs typeface="Raleway"/>
                <a:sym typeface="Raleway"/>
              </a:rPr>
              <a:t>[1] Nazir, A., Mir, R. N., &amp; Qureshi, S. (2021). Idea plagiarism detection with recurrent neural networks and vector space model. International Journal of Intelligent Computing and Cybernetics, 14(3), 321–332. https://doi.org/10.1108/ijicc-11-2020-0178</a:t>
            </a:r>
            <a:endParaRPr sz="1200">
              <a:latin typeface="Raleway"/>
              <a:ea typeface="Raleway"/>
              <a:cs typeface="Raleway"/>
              <a:sym typeface="Raleway"/>
            </a:endParaRPr>
          </a:p>
          <a:p>
            <a:pPr indent="0" lvl="0" marL="0" rtl="0" algn="just">
              <a:spcBef>
                <a:spcPts val="1000"/>
              </a:spcBef>
              <a:spcAft>
                <a:spcPts val="0"/>
              </a:spcAft>
              <a:buClr>
                <a:schemeClr val="dk2"/>
              </a:buClr>
              <a:buSzPts val="1100"/>
              <a:buFont typeface="Arial"/>
              <a:buNone/>
            </a:pPr>
            <a:r>
              <a:rPr lang="en" sz="1200">
                <a:latin typeface="Raleway"/>
                <a:ea typeface="Raleway"/>
                <a:cs typeface="Raleway"/>
                <a:sym typeface="Raleway"/>
              </a:rPr>
              <a:t>[2] JavadiMoghaddam, S., Roosta, F., &amp; Noroozi, A. (2022). Weighted semantic plagiarism detection approach based on AHP decision model. Accountability in Research, 29(4), 203–223. https://doi.org/10.1080/08989621.2021.1911654 </a:t>
            </a:r>
            <a:endParaRPr sz="1200">
              <a:latin typeface="Raleway"/>
              <a:ea typeface="Raleway"/>
              <a:cs typeface="Raleway"/>
              <a:sym typeface="Raleway"/>
            </a:endParaRPr>
          </a:p>
          <a:p>
            <a:pPr indent="0" lvl="0" marL="0" rtl="0" algn="just">
              <a:spcBef>
                <a:spcPts val="1000"/>
              </a:spcBef>
              <a:spcAft>
                <a:spcPts val="0"/>
              </a:spcAft>
              <a:buClr>
                <a:schemeClr val="dk2"/>
              </a:buClr>
              <a:buSzPts val="1100"/>
              <a:buFont typeface="Arial"/>
              <a:buNone/>
            </a:pPr>
            <a:r>
              <a:rPr lang="en" sz="1200">
                <a:latin typeface="Raleway"/>
                <a:ea typeface="Raleway"/>
                <a:cs typeface="Raleway"/>
                <a:sym typeface="Raleway"/>
              </a:rPr>
              <a:t>[3] Mansoor, M. N., &amp; Al Tamimi, M. S. H. (n.d.). Plagiarism detection system in scientific publication using lstm networks. Iotpe.com. Retrieved February 2, 2023, from http://www.iotpe.com/IJTPE/IJTPE-2022/IJTPE-Issue53-Vol14-No4-Dec2022/3-IJTPE-Issue53-Vol14-No4-Dec2022-pp17-24.pdf</a:t>
            </a:r>
            <a:endParaRPr sz="1200">
              <a:latin typeface="Raleway"/>
              <a:ea typeface="Raleway"/>
              <a:cs typeface="Raleway"/>
              <a:sym typeface="Raleway"/>
            </a:endParaRPr>
          </a:p>
          <a:p>
            <a:pPr indent="0" lvl="0" marL="0" rtl="0" algn="just">
              <a:spcBef>
                <a:spcPts val="1000"/>
              </a:spcBef>
              <a:spcAft>
                <a:spcPts val="0"/>
              </a:spcAft>
              <a:buClr>
                <a:schemeClr val="dk2"/>
              </a:buClr>
              <a:buSzPts val="1100"/>
              <a:buFont typeface="Arial"/>
              <a:buNone/>
            </a:pPr>
            <a:r>
              <a:rPr lang="en" sz="1200">
                <a:latin typeface="Raleway"/>
                <a:ea typeface="Raleway"/>
                <a:cs typeface="Raleway"/>
                <a:sym typeface="Raleway"/>
              </a:rPr>
              <a:t>[4] Alvi, F., Stevenson, M., &amp; Clough, P. (2021). Paraphrase type identification for plagiarism detection using contexts and word embeddings. International Journal of Educational Technology in Higher Education, 18(1), 1–25. https://doi.org/10.1186/s41239-021-00277-8</a:t>
            </a:r>
            <a:endParaRPr sz="1200">
              <a:latin typeface="Raleway"/>
              <a:ea typeface="Raleway"/>
              <a:cs typeface="Raleway"/>
              <a:sym typeface="Raleway"/>
            </a:endParaRPr>
          </a:p>
          <a:p>
            <a:pPr indent="0" lvl="0" marL="0" rtl="0" algn="just">
              <a:spcBef>
                <a:spcPts val="1000"/>
              </a:spcBef>
              <a:spcAft>
                <a:spcPts val="1000"/>
              </a:spcAft>
              <a:buNone/>
            </a:pPr>
            <a:r>
              <a:t/>
            </a:r>
            <a:endParaRPr sz="1200">
              <a:latin typeface="Raleway"/>
              <a:ea typeface="Raleway"/>
              <a:cs typeface="Raleway"/>
              <a:sym typeface="Raleway"/>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4" name="Shape 354"/>
        <p:cNvGrpSpPr/>
        <p:nvPr/>
      </p:nvGrpSpPr>
      <p:grpSpPr>
        <a:xfrm>
          <a:off x="0" y="0"/>
          <a:ext cx="0" cy="0"/>
          <a:chOff x="0" y="0"/>
          <a:chExt cx="0" cy="0"/>
        </a:xfrm>
      </p:grpSpPr>
      <p:pic>
        <p:nvPicPr>
          <p:cNvPr id="355" name="Google Shape;355;p50"/>
          <p:cNvPicPr preferRelativeResize="0"/>
          <p:nvPr/>
        </p:nvPicPr>
        <p:blipFill>
          <a:blip r:embed="rId3">
            <a:alphaModFix/>
          </a:blip>
          <a:stretch>
            <a:fillRect/>
          </a:stretch>
        </p:blipFill>
        <p:spPr>
          <a:xfrm>
            <a:off x="457975" y="238925"/>
            <a:ext cx="7970675" cy="4818049"/>
          </a:xfrm>
          <a:prstGeom prst="rect">
            <a:avLst/>
          </a:prstGeom>
          <a:noFill/>
          <a:ln>
            <a:noFill/>
          </a:ln>
        </p:spPr>
      </p:pic>
      <p:pic>
        <p:nvPicPr>
          <p:cNvPr descr="Piece of duct tape sticking a note to the slide" id="356" name="Google Shape;356;p50"/>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357" name="Google Shape;357;p50"/>
          <p:cNvSpPr txBox="1"/>
          <p:nvPr/>
        </p:nvSpPr>
        <p:spPr>
          <a:xfrm>
            <a:off x="889625" y="479175"/>
            <a:ext cx="53550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References ctd…</a:t>
            </a:r>
            <a:endParaRPr b="1" sz="3000">
              <a:solidFill>
                <a:schemeClr val="lt2"/>
              </a:solidFill>
              <a:latin typeface="Raleway"/>
              <a:ea typeface="Raleway"/>
              <a:cs typeface="Raleway"/>
              <a:sym typeface="Raleway"/>
            </a:endParaRPr>
          </a:p>
        </p:txBody>
      </p:sp>
      <p:sp>
        <p:nvSpPr>
          <p:cNvPr id="358" name="Google Shape;358;p50"/>
          <p:cNvSpPr txBox="1"/>
          <p:nvPr>
            <p:ph idx="4294967295" type="body"/>
          </p:nvPr>
        </p:nvSpPr>
        <p:spPr>
          <a:xfrm>
            <a:off x="889613" y="1241775"/>
            <a:ext cx="6948900" cy="3327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latin typeface="Raleway"/>
                <a:ea typeface="Raleway"/>
                <a:cs typeface="Raleway"/>
                <a:sym typeface="Raleway"/>
              </a:rPr>
              <a:t>[5] Arabi, H., &amp; Akbari, M. (2022). Improving plagiarism detection in text document using hybrid weighted similarity. Expert Systems with Applications, 207(118034), 118034. https://doi.org/10.1016/j.eswa.2022.118034</a:t>
            </a:r>
            <a:endParaRPr sz="1200">
              <a:latin typeface="Raleway"/>
              <a:ea typeface="Raleway"/>
              <a:cs typeface="Raleway"/>
              <a:sym typeface="Raleway"/>
            </a:endParaRPr>
          </a:p>
          <a:p>
            <a:pPr indent="0" lvl="0" marL="0" rtl="0" algn="just">
              <a:spcBef>
                <a:spcPts val="1000"/>
              </a:spcBef>
              <a:spcAft>
                <a:spcPts val="0"/>
              </a:spcAft>
              <a:buNone/>
            </a:pPr>
            <a:r>
              <a:rPr lang="en" sz="1200">
                <a:latin typeface="Raleway"/>
                <a:ea typeface="Raleway"/>
                <a:cs typeface="Raleway"/>
                <a:sym typeface="Raleway"/>
              </a:rPr>
              <a:t>[6] Fokam, M. A., &amp; Ajoodha, R. (2021, November). Influence of Contrastive Learning on Source Code Plagiarism Detection through Recursive Neural Networks. In 2021 3rd International Multidisciplinary Information Technology and Engineering Conference (IMITEC) (pp. 1-6). IEEE.</a:t>
            </a:r>
            <a:endParaRPr sz="1200">
              <a:latin typeface="Raleway"/>
              <a:ea typeface="Raleway"/>
              <a:cs typeface="Raleway"/>
              <a:sym typeface="Raleway"/>
            </a:endParaRPr>
          </a:p>
          <a:p>
            <a:pPr indent="0" lvl="0" marL="0" rtl="0" algn="just">
              <a:spcBef>
                <a:spcPts val="1000"/>
              </a:spcBef>
              <a:spcAft>
                <a:spcPts val="0"/>
              </a:spcAft>
              <a:buNone/>
            </a:pPr>
            <a:r>
              <a:rPr lang="en" sz="1200">
                <a:latin typeface="Raleway"/>
                <a:ea typeface="Raleway"/>
                <a:cs typeface="Raleway"/>
                <a:sym typeface="Raleway"/>
              </a:rPr>
              <a:t>[7] El-Rashidy, M. A., Mohamed, R. G., El-Fishawy, N. A., &amp; Shouman, M. A. (2022). Reliable plagiarism detection system based on deep learning approaches. Neural Computing and Applications, 34(21), 18837-18858.</a:t>
            </a:r>
            <a:endParaRPr sz="1200">
              <a:latin typeface="Raleway"/>
              <a:ea typeface="Raleway"/>
              <a:cs typeface="Raleway"/>
              <a:sym typeface="Raleway"/>
            </a:endParaRPr>
          </a:p>
          <a:p>
            <a:pPr indent="0" lvl="0" marL="0" rtl="0" algn="just">
              <a:spcBef>
                <a:spcPts val="1000"/>
              </a:spcBef>
              <a:spcAft>
                <a:spcPts val="0"/>
              </a:spcAft>
              <a:buNone/>
            </a:pPr>
            <a:r>
              <a:rPr lang="en" sz="1200">
                <a:latin typeface="Raleway"/>
                <a:ea typeface="Raleway"/>
                <a:cs typeface="Raleway"/>
                <a:sym typeface="Raleway"/>
              </a:rPr>
              <a:t>[8] Ahuja, L., Gupta, V., &amp; Kumar, R. (2020). A new hybrid technique for detection of plagiarism from text documents. Arabian Journal for Science and Engineering, 45, 9939-9952.</a:t>
            </a:r>
            <a:endParaRPr sz="1200">
              <a:latin typeface="Raleway"/>
              <a:ea typeface="Raleway"/>
              <a:cs typeface="Raleway"/>
              <a:sym typeface="Raleway"/>
            </a:endParaRPr>
          </a:p>
          <a:p>
            <a:pPr indent="0" lvl="0" marL="0" rtl="0" algn="just">
              <a:spcBef>
                <a:spcPts val="1000"/>
              </a:spcBef>
              <a:spcAft>
                <a:spcPts val="0"/>
              </a:spcAft>
              <a:buNone/>
            </a:pPr>
            <a:r>
              <a:rPr lang="en" sz="1200">
                <a:latin typeface="Raleway"/>
                <a:ea typeface="Raleway"/>
                <a:cs typeface="Raleway"/>
                <a:sym typeface="Raleway"/>
              </a:rPr>
              <a:t>[9] Roostaee, M., Fakhrahmad, S. M., &amp; Sadreddini, M. H. (2020). Cross-language text alignment: A proposed two-level matching scheme for plagiarism detection. Expert Systems with Applications, 160, 113718.</a:t>
            </a:r>
            <a:endParaRPr sz="1200">
              <a:latin typeface="Raleway"/>
              <a:ea typeface="Raleway"/>
              <a:cs typeface="Raleway"/>
              <a:sym typeface="Raleway"/>
            </a:endParaRPr>
          </a:p>
          <a:p>
            <a:pPr indent="0" lvl="0" marL="0" rtl="0" algn="just">
              <a:spcBef>
                <a:spcPts val="1000"/>
              </a:spcBef>
              <a:spcAft>
                <a:spcPts val="1000"/>
              </a:spcAft>
              <a:buNone/>
            </a:pPr>
            <a:r>
              <a:t/>
            </a:r>
            <a:endParaRPr sz="12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 name="Shape 91"/>
        <p:cNvGrpSpPr/>
        <p:nvPr/>
      </p:nvGrpSpPr>
      <p:grpSpPr>
        <a:xfrm>
          <a:off x="0" y="0"/>
          <a:ext cx="0" cy="0"/>
          <a:chOff x="0" y="0"/>
          <a:chExt cx="0" cy="0"/>
        </a:xfrm>
      </p:grpSpPr>
      <p:pic>
        <p:nvPicPr>
          <p:cNvPr id="92" name="Google Shape;92;p16"/>
          <p:cNvPicPr preferRelativeResize="0"/>
          <p:nvPr/>
        </p:nvPicPr>
        <p:blipFill>
          <a:blip r:embed="rId3">
            <a:alphaModFix/>
          </a:blip>
          <a:stretch>
            <a:fillRect/>
          </a:stretch>
        </p:blipFill>
        <p:spPr>
          <a:xfrm>
            <a:off x="457975" y="162725"/>
            <a:ext cx="7970675" cy="4818049"/>
          </a:xfrm>
          <a:prstGeom prst="rect">
            <a:avLst/>
          </a:prstGeom>
          <a:noFill/>
          <a:ln>
            <a:noFill/>
          </a:ln>
        </p:spPr>
      </p:pic>
      <p:pic>
        <p:nvPicPr>
          <p:cNvPr descr="Piece of duct tape sticking a note to the slide" id="93" name="Google Shape;93;p16"/>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94" name="Google Shape;94;p16"/>
          <p:cNvSpPr txBox="1"/>
          <p:nvPr/>
        </p:nvSpPr>
        <p:spPr>
          <a:xfrm>
            <a:off x="933575" y="687400"/>
            <a:ext cx="53550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Introduction ctd…</a:t>
            </a:r>
            <a:endParaRPr b="1" sz="3000">
              <a:solidFill>
                <a:schemeClr val="lt2"/>
              </a:solidFill>
              <a:latin typeface="Raleway"/>
              <a:ea typeface="Raleway"/>
              <a:cs typeface="Raleway"/>
              <a:sym typeface="Raleway"/>
            </a:endParaRPr>
          </a:p>
        </p:txBody>
      </p:sp>
      <p:sp>
        <p:nvSpPr>
          <p:cNvPr id="95" name="Google Shape;95;p16"/>
          <p:cNvSpPr txBox="1"/>
          <p:nvPr>
            <p:ph idx="4294967295" type="body"/>
          </p:nvPr>
        </p:nvSpPr>
        <p:spPr>
          <a:xfrm>
            <a:off x="933575" y="1377475"/>
            <a:ext cx="6948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Definition </a:t>
            </a:r>
            <a:endParaRPr b="1" sz="1200">
              <a:latin typeface="Raleway"/>
              <a:ea typeface="Raleway"/>
              <a:cs typeface="Raleway"/>
              <a:sym typeface="Raleway"/>
            </a:endParaRPr>
          </a:p>
          <a:p>
            <a:pPr indent="-304800" lvl="0" marL="457200" rtl="0" algn="l">
              <a:spcBef>
                <a:spcPts val="1000"/>
              </a:spcBef>
              <a:spcAft>
                <a:spcPts val="0"/>
              </a:spcAft>
              <a:buSzPts val="1200"/>
              <a:buFont typeface="Raleway"/>
              <a:buChar char="●"/>
            </a:pPr>
            <a:r>
              <a:rPr b="1" lang="en" sz="1200">
                <a:latin typeface="Raleway"/>
                <a:ea typeface="Raleway"/>
                <a:cs typeface="Raleway"/>
                <a:sym typeface="Raleway"/>
              </a:rPr>
              <a:t>Research Proposal</a:t>
            </a:r>
            <a:r>
              <a:rPr lang="en" sz="1200">
                <a:latin typeface="Raleway"/>
                <a:ea typeface="Raleway"/>
                <a:cs typeface="Raleway"/>
                <a:sym typeface="Raleway"/>
              </a:rPr>
              <a:t>: A document outlining a proposed research project, typically including details on the research question, methodology, and potential impact.</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b="1" lang="en" sz="1200">
                <a:latin typeface="Raleway"/>
                <a:ea typeface="Raleway"/>
                <a:cs typeface="Raleway"/>
                <a:sym typeface="Raleway"/>
              </a:rPr>
              <a:t>Plagiarism</a:t>
            </a:r>
            <a:r>
              <a:rPr lang="en" sz="1200">
                <a:latin typeface="Raleway"/>
                <a:ea typeface="Raleway"/>
                <a:cs typeface="Raleway"/>
                <a:sym typeface="Raleway"/>
              </a:rPr>
              <a:t>: The practice of using someone else's work or ideas without giving them proper credit.</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b="1" lang="en" sz="1200">
                <a:latin typeface="Raleway"/>
                <a:ea typeface="Raleway"/>
                <a:cs typeface="Raleway"/>
                <a:sym typeface="Raleway"/>
              </a:rPr>
              <a:t>Peer review</a:t>
            </a:r>
            <a:r>
              <a:rPr lang="en" sz="1200">
                <a:latin typeface="Raleway"/>
                <a:ea typeface="Raleway"/>
                <a:cs typeface="Raleway"/>
                <a:sym typeface="Raleway"/>
              </a:rPr>
              <a:t>: The process of having a research proposal evaluated by experts in the same field.</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b="1" lang="en" sz="1200">
                <a:latin typeface="Raleway"/>
                <a:ea typeface="Raleway"/>
                <a:cs typeface="Raleway"/>
                <a:sym typeface="Raleway"/>
              </a:rPr>
              <a:t>NLP</a:t>
            </a:r>
            <a:r>
              <a:rPr lang="en" sz="1200">
                <a:latin typeface="Raleway"/>
                <a:ea typeface="Raleway"/>
                <a:cs typeface="Raleway"/>
                <a:sym typeface="Raleway"/>
              </a:rPr>
              <a:t>: Natural Language Processing, a branch of Artificial Intelligence that deals with the interaction between computers and human language..</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b="1" lang="en" sz="1200">
                <a:latin typeface="Raleway"/>
                <a:ea typeface="Raleway"/>
                <a:cs typeface="Raleway"/>
                <a:sym typeface="Raleway"/>
              </a:rPr>
              <a:t>AHP</a:t>
            </a:r>
            <a:r>
              <a:rPr lang="en" sz="1200">
                <a:latin typeface="Raleway"/>
                <a:ea typeface="Raleway"/>
                <a:cs typeface="Raleway"/>
                <a:sym typeface="Raleway"/>
              </a:rPr>
              <a:t>: Analytic Hierarchy Process, a decision-making method that helps to evaluate complex problems by breaking them down into smaller, more manageable components.</a:t>
            </a:r>
            <a:endParaRPr sz="1200">
              <a:latin typeface="Raleway"/>
              <a:ea typeface="Raleway"/>
              <a:cs typeface="Raleway"/>
              <a:sym typeface="Raleway"/>
            </a:endParaRPr>
          </a:p>
          <a:p>
            <a:pPr indent="0" lvl="0" marL="0" rtl="0" algn="l">
              <a:spcBef>
                <a:spcPts val="0"/>
              </a:spcBef>
              <a:spcAft>
                <a:spcPts val="0"/>
              </a:spcAft>
              <a:buNone/>
            </a:pPr>
            <a:r>
              <a:t/>
            </a:r>
            <a:endParaRPr b="1" sz="12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9" name="Shape 99"/>
        <p:cNvGrpSpPr/>
        <p:nvPr/>
      </p:nvGrpSpPr>
      <p:grpSpPr>
        <a:xfrm>
          <a:off x="0" y="0"/>
          <a:ext cx="0" cy="0"/>
          <a:chOff x="0" y="0"/>
          <a:chExt cx="0" cy="0"/>
        </a:xfrm>
      </p:grpSpPr>
      <p:pic>
        <p:nvPicPr>
          <p:cNvPr id="100" name="Google Shape;100;p17"/>
          <p:cNvPicPr preferRelativeResize="0"/>
          <p:nvPr/>
        </p:nvPicPr>
        <p:blipFill>
          <a:blip r:embed="rId3">
            <a:alphaModFix/>
          </a:blip>
          <a:stretch>
            <a:fillRect/>
          </a:stretch>
        </p:blipFill>
        <p:spPr>
          <a:xfrm>
            <a:off x="457975" y="162725"/>
            <a:ext cx="7970675" cy="4818049"/>
          </a:xfrm>
          <a:prstGeom prst="rect">
            <a:avLst/>
          </a:prstGeom>
          <a:noFill/>
          <a:ln>
            <a:noFill/>
          </a:ln>
        </p:spPr>
      </p:pic>
      <p:pic>
        <p:nvPicPr>
          <p:cNvPr descr="Piece of duct tape sticking a note to the slide" id="101" name="Google Shape;101;p17"/>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02" name="Google Shape;102;p17"/>
          <p:cNvSpPr txBox="1"/>
          <p:nvPr/>
        </p:nvSpPr>
        <p:spPr>
          <a:xfrm>
            <a:off x="933575" y="687400"/>
            <a:ext cx="53550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Introduction ctd…</a:t>
            </a:r>
            <a:endParaRPr b="1" sz="3000">
              <a:solidFill>
                <a:schemeClr val="lt2"/>
              </a:solidFill>
              <a:latin typeface="Raleway"/>
              <a:ea typeface="Raleway"/>
              <a:cs typeface="Raleway"/>
              <a:sym typeface="Raleway"/>
            </a:endParaRPr>
          </a:p>
        </p:txBody>
      </p:sp>
      <p:sp>
        <p:nvSpPr>
          <p:cNvPr id="103" name="Google Shape;103;p17"/>
          <p:cNvSpPr txBox="1"/>
          <p:nvPr>
            <p:ph idx="4294967295" type="body"/>
          </p:nvPr>
        </p:nvSpPr>
        <p:spPr>
          <a:xfrm>
            <a:off x="933575" y="1377475"/>
            <a:ext cx="6948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Applications</a:t>
            </a:r>
            <a:endParaRPr b="1"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Streamlining the research proposal submission process by providing a central platform for researchers to submit their proposals and have them checked for plagiarism.</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Reducing the incidence of plagiarism in research proposals by using a custom-built NLP algorithm for plagiarism checks.</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Providing researchers with feedback on why their proposals were not approved, allowing them to improve their proposals in the future.</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Facilitating the growth of the research field by connecting innovative minds with funding resources.</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Providing an extra layer of security by encrypting the data via bcryptjs and storing it in the Ethereum blockchain.</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Creating an environment of responsible and competitive research in the country by helping researchers to submit their proposals in a selected format and ensuring that they are not plagiarized.</a:t>
            </a:r>
            <a:endParaRPr b="1" sz="1200">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283100" y="368675"/>
            <a:ext cx="7493700" cy="78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chemeClr val="accent5"/>
                </a:solidFill>
              </a:rPr>
              <a:t>Aim &amp; </a:t>
            </a:r>
            <a:r>
              <a:rPr lang="en" sz="3000">
                <a:solidFill>
                  <a:schemeClr val="accent5"/>
                </a:solidFill>
              </a:rPr>
              <a:t>Obje</a:t>
            </a:r>
            <a:r>
              <a:rPr lang="en" sz="3000">
                <a:solidFill>
                  <a:schemeClr val="accent5"/>
                </a:solidFill>
              </a:rPr>
              <a:t>ctive </a:t>
            </a:r>
            <a:endParaRPr sz="3000">
              <a:solidFill>
                <a:schemeClr val="accent5"/>
              </a:solidFill>
            </a:endParaRPr>
          </a:p>
        </p:txBody>
      </p:sp>
      <p:grpSp>
        <p:nvGrpSpPr>
          <p:cNvPr id="109" name="Google Shape;109;p18"/>
          <p:cNvGrpSpPr/>
          <p:nvPr/>
        </p:nvGrpSpPr>
        <p:grpSpPr>
          <a:xfrm>
            <a:off x="283311" y="871932"/>
            <a:ext cx="8612395" cy="3963150"/>
            <a:chOff x="6665850" y="-180255"/>
            <a:chExt cx="2212050" cy="2504994"/>
          </a:xfrm>
        </p:grpSpPr>
        <p:pic>
          <p:nvPicPr>
            <p:cNvPr id="110" name="Google Shape;110;p18"/>
            <p:cNvPicPr preferRelativeResize="0"/>
            <p:nvPr/>
          </p:nvPicPr>
          <p:blipFill>
            <a:blip r:embed="rId3">
              <a:alphaModFix/>
            </a:blip>
            <a:stretch>
              <a:fillRect/>
            </a:stretch>
          </p:blipFill>
          <p:spPr>
            <a:xfrm>
              <a:off x="6665850" y="-180255"/>
              <a:ext cx="2212050" cy="2504994"/>
            </a:xfrm>
            <a:prstGeom prst="rect">
              <a:avLst/>
            </a:prstGeom>
            <a:noFill/>
            <a:ln>
              <a:noFill/>
            </a:ln>
          </p:spPr>
        </p:pic>
        <p:sp>
          <p:nvSpPr>
            <p:cNvPr id="111" name="Google Shape;111;p18"/>
            <p:cNvSpPr txBox="1"/>
            <p:nvPr/>
          </p:nvSpPr>
          <p:spPr>
            <a:xfrm>
              <a:off x="6778531" y="215645"/>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rPr lang="en" sz="1200">
                  <a:solidFill>
                    <a:schemeClr val="dk2"/>
                  </a:solidFill>
                  <a:latin typeface="Raleway"/>
                  <a:ea typeface="Raleway"/>
                  <a:cs typeface="Raleway"/>
                  <a:sym typeface="Raleway"/>
                </a:rPr>
                <a:t>The aim of the proposed system is to address the problem of duplicity of research proposals submitted to various funding agencies, which leads to wasted time and resources for researchers.</a:t>
              </a:r>
              <a:endParaRPr sz="1200">
                <a:solidFill>
                  <a:schemeClr val="dk2"/>
                </a:solidFill>
                <a:latin typeface="Raleway"/>
                <a:ea typeface="Raleway"/>
                <a:cs typeface="Raleway"/>
                <a:sym typeface="Raleway"/>
              </a:endParaRPr>
            </a:p>
          </p:txBody>
        </p:sp>
      </p:grpSp>
      <p:pic>
        <p:nvPicPr>
          <p:cNvPr descr="Piece of duct tape sticking a note to the slide" id="112" name="Google Shape;112;p18"/>
          <p:cNvPicPr preferRelativeResize="0"/>
          <p:nvPr/>
        </p:nvPicPr>
        <p:blipFill rotWithShape="1">
          <a:blip r:embed="rId4">
            <a:alphaModFix/>
          </a:blip>
          <a:srcRect b="10011" l="9244" r="2118" t="5926"/>
          <a:stretch/>
        </p:blipFill>
        <p:spPr>
          <a:xfrm rot="154832">
            <a:off x="3405356" y="729379"/>
            <a:ext cx="1899940" cy="67494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282800" y="280600"/>
            <a:ext cx="7493700" cy="78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chemeClr val="accent5"/>
                </a:solidFill>
              </a:rPr>
              <a:t>Problem Statement </a:t>
            </a:r>
            <a:endParaRPr sz="3000">
              <a:solidFill>
                <a:schemeClr val="accent5"/>
              </a:solidFill>
            </a:endParaRPr>
          </a:p>
        </p:txBody>
      </p:sp>
      <p:grpSp>
        <p:nvGrpSpPr>
          <p:cNvPr id="118" name="Google Shape;118;p19"/>
          <p:cNvGrpSpPr/>
          <p:nvPr/>
        </p:nvGrpSpPr>
        <p:grpSpPr>
          <a:xfrm>
            <a:off x="282803" y="986427"/>
            <a:ext cx="8330801" cy="3848672"/>
            <a:chOff x="6665850" y="-180255"/>
            <a:chExt cx="2212050" cy="2504994"/>
          </a:xfrm>
        </p:grpSpPr>
        <p:pic>
          <p:nvPicPr>
            <p:cNvPr id="119" name="Google Shape;119;p19"/>
            <p:cNvPicPr preferRelativeResize="0"/>
            <p:nvPr/>
          </p:nvPicPr>
          <p:blipFill>
            <a:blip r:embed="rId3">
              <a:alphaModFix/>
            </a:blip>
            <a:stretch>
              <a:fillRect/>
            </a:stretch>
          </p:blipFill>
          <p:spPr>
            <a:xfrm>
              <a:off x="6665850" y="-180255"/>
              <a:ext cx="2212050" cy="2504994"/>
            </a:xfrm>
            <a:prstGeom prst="rect">
              <a:avLst/>
            </a:prstGeom>
            <a:noFill/>
            <a:ln>
              <a:noFill/>
            </a:ln>
          </p:spPr>
        </p:pic>
        <p:sp>
          <p:nvSpPr>
            <p:cNvPr id="120" name="Google Shape;120;p19"/>
            <p:cNvSpPr txBox="1"/>
            <p:nvPr/>
          </p:nvSpPr>
          <p:spPr>
            <a:xfrm>
              <a:off x="6778531" y="215645"/>
              <a:ext cx="1929000" cy="2004000"/>
            </a:xfrm>
            <a:prstGeom prst="rect">
              <a:avLst/>
            </a:prstGeom>
            <a:noFill/>
            <a:ln>
              <a:noFill/>
            </a:ln>
          </p:spPr>
          <p:txBody>
            <a:bodyPr anchorCtr="0" anchor="t" bIns="91425" lIns="91425" spcFirstLastPara="1" rIns="91425" wrap="square" tIns="91425">
              <a:noAutofit/>
            </a:bodyPr>
            <a:lstStyle/>
            <a:p>
              <a:pPr indent="-304800" lvl="0" marL="457200" rtl="0" algn="l">
                <a:lnSpc>
                  <a:spcPct val="175000"/>
                </a:lnSpc>
                <a:spcBef>
                  <a:spcPts val="0"/>
                </a:spcBef>
                <a:spcAft>
                  <a:spcPts val="0"/>
                </a:spcAft>
                <a:buClr>
                  <a:schemeClr val="dk2"/>
                </a:buClr>
                <a:buSzPts val="1200"/>
                <a:buFont typeface="Raleway"/>
                <a:buChar char="●"/>
              </a:pPr>
              <a:r>
                <a:rPr lang="en" sz="1200">
                  <a:solidFill>
                    <a:schemeClr val="dk2"/>
                  </a:solidFill>
                  <a:latin typeface="Raleway"/>
                  <a:ea typeface="Raleway"/>
                  <a:cs typeface="Raleway"/>
                  <a:sym typeface="Raleway"/>
                </a:rPr>
                <a:t>The problem addressed by the proposed system is the duplicity of research proposals submitted to various funding agencies, which leads to wasted time and resources for researchers. The typical research proposal can take weeks to months to even years to get approved, and one may not even get to know that their proposal is rejected and hold onto an empty hope.</a:t>
              </a:r>
              <a:endParaRPr sz="1200">
                <a:solidFill>
                  <a:schemeClr val="dk2"/>
                </a:solidFill>
                <a:latin typeface="Raleway"/>
                <a:ea typeface="Raleway"/>
                <a:cs typeface="Raleway"/>
                <a:sym typeface="Raleway"/>
              </a:endParaRPr>
            </a:p>
            <a:p>
              <a:pPr indent="-304800" lvl="0" marL="457200" rtl="0" algn="l">
                <a:lnSpc>
                  <a:spcPct val="175000"/>
                </a:lnSpc>
                <a:spcBef>
                  <a:spcPts val="0"/>
                </a:spcBef>
                <a:spcAft>
                  <a:spcPts val="0"/>
                </a:spcAft>
                <a:buClr>
                  <a:schemeClr val="dk2"/>
                </a:buClr>
                <a:buSzPts val="1200"/>
                <a:buFont typeface="Raleway"/>
                <a:buChar char="●"/>
              </a:pPr>
              <a:r>
                <a:rPr lang="en" sz="1200">
                  <a:solidFill>
                    <a:schemeClr val="dk2"/>
                  </a:solidFill>
                  <a:latin typeface="Raleway"/>
                  <a:ea typeface="Raleway"/>
                  <a:cs typeface="Raleway"/>
                  <a:sym typeface="Raleway"/>
                </a:rPr>
                <a:t> A very common cause for this is the fact that a proposal has to go through numerous stages before getting approved. One of the main stages is submitting the proposal in a selected format and deciding all the relevant details like selecting a specific problem to solve or deciding which funding organization to specifically apply to. </a:t>
              </a:r>
              <a:endParaRPr sz="1200">
                <a:solidFill>
                  <a:schemeClr val="dk2"/>
                </a:solidFill>
                <a:latin typeface="Raleway"/>
                <a:ea typeface="Raleway"/>
                <a:cs typeface="Raleway"/>
                <a:sym typeface="Raleway"/>
              </a:endParaRPr>
            </a:p>
          </p:txBody>
        </p:sp>
      </p:grpSp>
      <p:pic>
        <p:nvPicPr>
          <p:cNvPr descr="Piece of duct tape sticking a note to the slide" id="121" name="Google Shape;121;p19"/>
          <p:cNvPicPr preferRelativeResize="0"/>
          <p:nvPr/>
        </p:nvPicPr>
        <p:blipFill rotWithShape="1">
          <a:blip r:embed="rId4">
            <a:alphaModFix/>
          </a:blip>
          <a:srcRect b="10011" l="9244" r="2118" t="5926"/>
          <a:stretch/>
        </p:blipFill>
        <p:spPr>
          <a:xfrm rot="154832">
            <a:off x="3326106" y="887929"/>
            <a:ext cx="1899940" cy="67494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282800" y="280600"/>
            <a:ext cx="7493700" cy="78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chemeClr val="accent5"/>
                </a:solidFill>
              </a:rPr>
              <a:t>Problem Statement ctd… </a:t>
            </a:r>
            <a:endParaRPr sz="3000">
              <a:solidFill>
                <a:schemeClr val="accent5"/>
              </a:solidFill>
            </a:endParaRPr>
          </a:p>
        </p:txBody>
      </p:sp>
      <p:grpSp>
        <p:nvGrpSpPr>
          <p:cNvPr id="127" name="Google Shape;127;p20"/>
          <p:cNvGrpSpPr/>
          <p:nvPr/>
        </p:nvGrpSpPr>
        <p:grpSpPr>
          <a:xfrm>
            <a:off x="282803" y="986427"/>
            <a:ext cx="8330801" cy="3848672"/>
            <a:chOff x="6665850" y="-180255"/>
            <a:chExt cx="2212050" cy="2504994"/>
          </a:xfrm>
        </p:grpSpPr>
        <p:pic>
          <p:nvPicPr>
            <p:cNvPr id="128" name="Google Shape;128;p20"/>
            <p:cNvPicPr preferRelativeResize="0"/>
            <p:nvPr/>
          </p:nvPicPr>
          <p:blipFill>
            <a:blip r:embed="rId3">
              <a:alphaModFix/>
            </a:blip>
            <a:stretch>
              <a:fillRect/>
            </a:stretch>
          </p:blipFill>
          <p:spPr>
            <a:xfrm>
              <a:off x="6665850" y="-180255"/>
              <a:ext cx="2212050" cy="2504994"/>
            </a:xfrm>
            <a:prstGeom prst="rect">
              <a:avLst/>
            </a:prstGeom>
            <a:noFill/>
            <a:ln>
              <a:noFill/>
            </a:ln>
          </p:spPr>
        </p:pic>
        <p:sp>
          <p:nvSpPr>
            <p:cNvPr id="129" name="Google Shape;129;p20"/>
            <p:cNvSpPr txBox="1"/>
            <p:nvPr/>
          </p:nvSpPr>
          <p:spPr>
            <a:xfrm>
              <a:off x="6778531" y="215645"/>
              <a:ext cx="1929000" cy="2004000"/>
            </a:xfrm>
            <a:prstGeom prst="rect">
              <a:avLst/>
            </a:prstGeom>
            <a:noFill/>
            <a:ln>
              <a:noFill/>
            </a:ln>
          </p:spPr>
          <p:txBody>
            <a:bodyPr anchorCtr="0" anchor="t" bIns="91425" lIns="91425" spcFirstLastPara="1" rIns="91425" wrap="square" tIns="91425">
              <a:noAutofit/>
            </a:bodyPr>
            <a:lstStyle/>
            <a:p>
              <a:pPr indent="-304800" lvl="0" marL="457200" rtl="0" algn="l">
                <a:lnSpc>
                  <a:spcPct val="175000"/>
                </a:lnSpc>
                <a:spcBef>
                  <a:spcPts val="0"/>
                </a:spcBef>
                <a:spcAft>
                  <a:spcPts val="0"/>
                </a:spcAft>
                <a:buClr>
                  <a:schemeClr val="dk2"/>
                </a:buClr>
                <a:buSzPts val="1200"/>
                <a:buFont typeface="Raleway"/>
                <a:buChar char="●"/>
              </a:pPr>
              <a:r>
                <a:rPr lang="en" sz="1200">
                  <a:solidFill>
                    <a:schemeClr val="dk2"/>
                  </a:solidFill>
                  <a:latin typeface="Raleway"/>
                  <a:ea typeface="Raleway"/>
                  <a:cs typeface="Raleway"/>
                  <a:sym typeface="Raleway"/>
                </a:rPr>
                <a:t>However, paraphrasing and a lot of other malpractices can go unnoticed when it comes to just plagiarism checks on a basic level. This leads to proposals which get stuck in this stage and not get approved. The main drawback is that the researcher doesn’t get any report as to what caused their proposal to not be approved. Consequently, this results in higher time and resource consumption with no fruitful results. Due to this, at times, a deserving candidate might not get funding, thus slowing down the growth of the research field.</a:t>
              </a:r>
              <a:endParaRPr sz="1200">
                <a:solidFill>
                  <a:schemeClr val="dk2"/>
                </a:solidFill>
                <a:latin typeface="Raleway"/>
                <a:ea typeface="Raleway"/>
                <a:cs typeface="Raleway"/>
                <a:sym typeface="Raleway"/>
              </a:endParaRPr>
            </a:p>
            <a:p>
              <a:pPr indent="0" lvl="0" marL="457200" rtl="0" algn="l">
                <a:lnSpc>
                  <a:spcPct val="175000"/>
                </a:lnSpc>
                <a:spcBef>
                  <a:spcPts val="0"/>
                </a:spcBef>
                <a:spcAft>
                  <a:spcPts val="0"/>
                </a:spcAft>
                <a:buNone/>
              </a:pPr>
              <a:r>
                <a:t/>
              </a:r>
              <a:endParaRPr sz="1200">
                <a:solidFill>
                  <a:schemeClr val="dk2"/>
                </a:solidFill>
                <a:latin typeface="Raleway"/>
                <a:ea typeface="Raleway"/>
                <a:cs typeface="Raleway"/>
                <a:sym typeface="Raleway"/>
              </a:endParaRPr>
            </a:p>
          </p:txBody>
        </p:sp>
      </p:grpSp>
      <p:pic>
        <p:nvPicPr>
          <p:cNvPr descr="Piece of duct tape sticking a note to the slide" id="130" name="Google Shape;130;p20"/>
          <p:cNvPicPr preferRelativeResize="0"/>
          <p:nvPr/>
        </p:nvPicPr>
        <p:blipFill rotWithShape="1">
          <a:blip r:embed="rId4">
            <a:alphaModFix/>
          </a:blip>
          <a:srcRect b="10011" l="9244" r="2118" t="5926"/>
          <a:stretch/>
        </p:blipFill>
        <p:spPr>
          <a:xfrm rot="154832">
            <a:off x="3326106" y="887929"/>
            <a:ext cx="1899940" cy="67494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4" name="Shape 134"/>
        <p:cNvGrpSpPr/>
        <p:nvPr/>
      </p:nvGrpSpPr>
      <p:grpSpPr>
        <a:xfrm>
          <a:off x="0" y="0"/>
          <a:ext cx="0" cy="0"/>
          <a:chOff x="0" y="0"/>
          <a:chExt cx="0" cy="0"/>
        </a:xfrm>
      </p:grpSpPr>
      <p:pic>
        <p:nvPicPr>
          <p:cNvPr id="135" name="Google Shape;135;p21"/>
          <p:cNvPicPr preferRelativeResize="0"/>
          <p:nvPr/>
        </p:nvPicPr>
        <p:blipFill rotWithShape="1">
          <a:blip r:embed="rId3">
            <a:alphaModFix/>
          </a:blip>
          <a:srcRect b="-1579" l="0" r="0" t="1579"/>
          <a:stretch/>
        </p:blipFill>
        <p:spPr>
          <a:xfrm>
            <a:off x="457975" y="162725"/>
            <a:ext cx="7970675" cy="4818049"/>
          </a:xfrm>
          <a:prstGeom prst="rect">
            <a:avLst/>
          </a:prstGeom>
          <a:noFill/>
          <a:ln>
            <a:noFill/>
          </a:ln>
        </p:spPr>
      </p:pic>
      <p:pic>
        <p:nvPicPr>
          <p:cNvPr descr="Piece of duct tape sticking a note to the slide" id="136" name="Google Shape;136;p21"/>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37" name="Google Shape;137;p21"/>
          <p:cNvSpPr txBox="1"/>
          <p:nvPr/>
        </p:nvSpPr>
        <p:spPr>
          <a:xfrm>
            <a:off x="933575" y="687400"/>
            <a:ext cx="53550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Literature Survey</a:t>
            </a:r>
            <a:endParaRPr b="1" sz="3000">
              <a:solidFill>
                <a:schemeClr val="lt2"/>
              </a:solidFill>
              <a:latin typeface="Raleway"/>
              <a:ea typeface="Raleway"/>
              <a:cs typeface="Raleway"/>
              <a:sym typeface="Raleway"/>
            </a:endParaRPr>
          </a:p>
        </p:txBody>
      </p:sp>
      <p:pic>
        <p:nvPicPr>
          <p:cNvPr id="138" name="Google Shape;138;p21"/>
          <p:cNvPicPr preferRelativeResize="0"/>
          <p:nvPr/>
        </p:nvPicPr>
        <p:blipFill>
          <a:blip r:embed="rId5">
            <a:alphaModFix/>
          </a:blip>
          <a:stretch>
            <a:fillRect/>
          </a:stretch>
        </p:blipFill>
        <p:spPr>
          <a:xfrm>
            <a:off x="992575" y="1450000"/>
            <a:ext cx="6836974" cy="30873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