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75" r:id="rId3"/>
  </p:sldMasterIdLst>
  <p:notesMasterIdLst>
    <p:notesMasterId r:id="rId24"/>
  </p:notesMasterIdLst>
  <p:sldIdLst>
    <p:sldId id="256" r:id="rId4"/>
    <p:sldId id="257" r:id="rId5"/>
    <p:sldId id="258" r:id="rId6"/>
    <p:sldId id="259" r:id="rId7"/>
    <p:sldId id="260" r:id="rId8"/>
    <p:sldId id="261" r:id="rId9"/>
    <p:sldId id="262" r:id="rId10"/>
    <p:sldId id="263" r:id="rId11"/>
    <p:sldId id="269" r:id="rId12"/>
    <p:sldId id="270" r:id="rId13"/>
    <p:sldId id="267" r:id="rId14"/>
    <p:sldId id="266" r:id="rId15"/>
    <p:sldId id="268" r:id="rId16"/>
    <p:sldId id="274" r:id="rId17"/>
    <p:sldId id="275" r:id="rId18"/>
    <p:sldId id="276" r:id="rId19"/>
    <p:sldId id="271" r:id="rId20"/>
    <p:sldId id="272" r:id="rId21"/>
    <p:sldId id="264" r:id="rId22"/>
    <p:sldId id="265"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346449E-75A3-456A-8F33-AFCD7335D9C2}" type="datetimeFigureOut">
              <a:rPr lang="en-US"/>
              <a:pPr>
                <a:defRPr/>
              </a:pPr>
              <a:t>8/14/2017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6E2E4A8-13C8-43F5-BF84-731C2786CE2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1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4308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34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50" y="-25400"/>
            <a:ext cx="2178050"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25400"/>
            <a:ext cx="6381750"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5016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24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2400"/>
            </a:lvl1p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000"/>
            </a:lvl1pPr>
            <a:lvl2pPr>
              <a:defRPr sz="18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0277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05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2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25827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a:t>Click to edit Master title style</a:t>
            </a:r>
          </a:p>
        </p:txBody>
      </p:sp>
      <p:sp>
        <p:nvSpPr>
          <p:cNvPr id="3" name="Content Placeholder 2"/>
          <p:cNvSpPr>
            <a:spLocks noGrp="1"/>
          </p:cNvSpPr>
          <p:nvPr>
            <p:ph idx="1"/>
          </p:nvPr>
        </p:nvSpPr>
        <p:spPr/>
        <p:txBody>
          <a:bodyPr/>
          <a:lstStyle>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75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6770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a:t>Click to edit Master title style</a:t>
            </a:r>
          </a:p>
        </p:txBody>
      </p:sp>
      <p:sp>
        <p:nvSpPr>
          <p:cNvPr id="3" name="Content Placeholder 2"/>
          <p:cNvSpPr>
            <a:spLocks noGrp="1"/>
          </p:cNvSpPr>
          <p:nvPr>
            <p:ph sz="half" idx="1"/>
          </p:nvPr>
        </p:nvSpPr>
        <p:spPr>
          <a:xfrm>
            <a:off x="2286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488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914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844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a:t>Click to edit Master title style</a:t>
            </a:r>
          </a:p>
        </p:txBody>
      </p:sp>
    </p:spTree>
    <p:extLst>
      <p:ext uri="{BB962C8B-B14F-4D97-AF65-F5344CB8AC3E}">
        <p14:creationId xmlns:p14="http://schemas.microsoft.com/office/powerpoint/2010/main" val="33059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a:t>Click to edit Master title style</a:t>
            </a:r>
          </a:p>
        </p:txBody>
      </p:sp>
    </p:spTree>
    <p:extLst>
      <p:ext uri="{BB962C8B-B14F-4D97-AF65-F5344CB8AC3E}">
        <p14:creationId xmlns:p14="http://schemas.microsoft.com/office/powerpoint/2010/main" val="167154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169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4.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5.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main-banner.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946775"/>
            <a:ext cx="91440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userDrawn="1"/>
        </p:nvSpPr>
        <p:spPr bwMode="auto">
          <a:xfrm>
            <a:off x="276225" y="6029325"/>
            <a:ext cx="6753225" cy="554038"/>
          </a:xfrm>
          <a:prstGeom prst="rect">
            <a:avLst/>
          </a:prstGeom>
          <a:noFill/>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defRPr/>
            </a:pPr>
            <a:r>
              <a:rPr lang="en-US" sz="700">
                <a:solidFill>
                  <a:srgbClr val="000000"/>
                </a:solidFill>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eaLnBrk="1" hangingPunct="1">
              <a:defRPr/>
            </a:pPr>
            <a:r>
              <a:rPr lang="en-US" sz="700">
                <a:solidFill>
                  <a:srgbClr val="000000"/>
                </a:solidFill>
              </a:rPr>
              <a:t> </a:t>
            </a:r>
          </a:p>
          <a:p>
            <a:pPr eaLnBrk="1" hangingPunct="1">
              <a:defRPr/>
            </a:pPr>
            <a:r>
              <a:rPr lang="en-US" sz="700">
                <a:solidFill>
                  <a:srgbClr val="000000"/>
                </a:solidFill>
              </a:rPr>
              <a:t>Copyright © 2011 Virtusa Corporation. All rights reserved</a:t>
            </a:r>
          </a:p>
        </p:txBody>
      </p:sp>
      <p:sp>
        <p:nvSpPr>
          <p:cNvPr id="1028" name="Rectangle 16"/>
          <p:cNvSpPr>
            <a:spLocks noChangeArrowheads="1"/>
          </p:cNvSpPr>
          <p:nvPr userDrawn="1"/>
        </p:nvSpPr>
        <p:spPr bwMode="gray">
          <a:xfrm>
            <a:off x="381000" y="5238750"/>
            <a:ext cx="23431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just" eaLnBrk="1" hangingPunct="1">
              <a:defRPr/>
            </a:pPr>
            <a:endParaRPr lang="en-US" sz="800">
              <a:solidFill>
                <a:srgbClr val="000000"/>
              </a:solidFill>
            </a:endParaRPr>
          </a:p>
          <a:p>
            <a:pPr algn="just" eaLnBrk="1" hangingPunct="1">
              <a:defRPr/>
            </a:pPr>
            <a:endParaRPr lang="en-US" sz="800">
              <a:solidFill>
                <a:srgbClr val="000000"/>
              </a:solidFill>
            </a:endParaRPr>
          </a:p>
          <a:p>
            <a:pPr algn="just" eaLnBrk="1" hangingPunct="1">
              <a:defRPr/>
            </a:pPr>
            <a:endParaRPr lang="en-US" sz="800">
              <a:solidFill>
                <a:srgbClr val="000000"/>
              </a:solidFill>
            </a:endParaRPr>
          </a:p>
          <a:p>
            <a:pPr algn="just" eaLnBrk="1" hangingPunct="1">
              <a:defRPr/>
            </a:pPr>
            <a:r>
              <a:rPr lang="en-US" sz="800">
                <a:solidFill>
                  <a:srgbClr val="000000"/>
                </a:solidFill>
              </a:rPr>
              <a:t>2000 West Park Drive</a:t>
            </a:r>
          </a:p>
          <a:p>
            <a:pPr algn="just" eaLnBrk="1" hangingPunct="1">
              <a:defRPr/>
            </a:pPr>
            <a:r>
              <a:rPr lang="en-US" sz="800">
                <a:solidFill>
                  <a:srgbClr val="000000"/>
                </a:solidFill>
              </a:rPr>
              <a:t>Westborough MA 01581 USA</a:t>
            </a:r>
          </a:p>
          <a:p>
            <a:pPr algn="just" eaLnBrk="1" hangingPunct="1">
              <a:defRPr/>
            </a:pPr>
            <a:r>
              <a:rPr lang="en-US" sz="800">
                <a:solidFill>
                  <a:srgbClr val="000000"/>
                </a:solidFill>
              </a:rPr>
              <a:t>Phone: 508 389 7300 Fax: 508 366 9901</a:t>
            </a:r>
          </a:p>
        </p:txBody>
      </p:sp>
      <p:pic>
        <p:nvPicPr>
          <p:cNvPr id="1029" name="Picture 5" descr="banner.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EFAA2D"/>
        </a:buClr>
        <a:buChar char="•"/>
        <a:defRPr sz="2800" b="1">
          <a:solidFill>
            <a:srgbClr val="003A58"/>
          </a:solidFill>
          <a:latin typeface="+mn-lt"/>
          <a:ea typeface="ＭＳ Ｐゴシック" charset="0"/>
          <a:cs typeface="+mn-cs"/>
        </a:defRPr>
      </a:lvl1pPr>
      <a:lvl2pPr marL="742950" indent="-285750" algn="l" rtl="0" eaLnBrk="0" fontAlgn="base" hangingPunct="0">
        <a:spcBef>
          <a:spcPct val="20000"/>
        </a:spcBef>
        <a:spcAft>
          <a:spcPct val="0"/>
        </a:spcAft>
        <a:buClr>
          <a:srgbClr val="EFAA2D"/>
        </a:buClr>
        <a:buFont typeface="Arial" panose="020B0604020202020204" pitchFamily="34" charset="0"/>
        <a:buChar char="–"/>
        <a:defRPr sz="2400">
          <a:solidFill>
            <a:srgbClr val="003A58"/>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j-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j-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j-lt"/>
          <a:ea typeface="Arial" charset="0"/>
          <a:cs typeface="+mn-cs"/>
        </a:defRPr>
      </a:lvl5pPr>
      <a:lvl6pPr marL="2514600" indent="-228600" algn="l" rtl="0" fontAlgn="base">
        <a:spcBef>
          <a:spcPct val="20000"/>
        </a:spcBef>
        <a:spcAft>
          <a:spcPct val="0"/>
        </a:spcAft>
        <a:buChar char="»"/>
        <a:defRPr sz="2000">
          <a:solidFill>
            <a:schemeClr val="tx1"/>
          </a:solidFill>
          <a:latin typeface="+mj-lt"/>
          <a:cs typeface="+mn-cs"/>
        </a:defRPr>
      </a:lvl6pPr>
      <a:lvl7pPr marL="2971800" indent="-228600" algn="l" rtl="0" fontAlgn="base">
        <a:spcBef>
          <a:spcPct val="20000"/>
        </a:spcBef>
        <a:spcAft>
          <a:spcPct val="0"/>
        </a:spcAft>
        <a:buChar char="»"/>
        <a:defRPr sz="2000">
          <a:solidFill>
            <a:schemeClr val="tx1"/>
          </a:solidFill>
          <a:latin typeface="+mj-lt"/>
          <a:cs typeface="+mn-cs"/>
        </a:defRPr>
      </a:lvl7pPr>
      <a:lvl8pPr marL="3429000" indent="-228600" algn="l" rtl="0" fontAlgn="base">
        <a:spcBef>
          <a:spcPct val="20000"/>
        </a:spcBef>
        <a:spcAft>
          <a:spcPct val="0"/>
        </a:spcAft>
        <a:buChar char="»"/>
        <a:defRPr sz="2000">
          <a:solidFill>
            <a:schemeClr val="tx1"/>
          </a:solidFill>
          <a:latin typeface="+mj-lt"/>
          <a:cs typeface="+mn-cs"/>
        </a:defRPr>
      </a:lvl8pPr>
      <a:lvl9pPr marL="3886200" indent="-228600" algn="l" rtl="0" fontAlgn="base">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03200" y="-25400"/>
            <a:ext cx="8940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228600" y="1447800"/>
            <a:ext cx="8686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pic>
        <p:nvPicPr>
          <p:cNvPr id="2052" name="Picture 15" descr="3.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838200"/>
            <a:ext cx="9144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7" descr="footer-banner.gif"/>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324600"/>
            <a:ext cx="9144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12"/>
          <p:cNvSpPr txBox="1">
            <a:spLocks noChangeArrowheads="1"/>
          </p:cNvSpPr>
          <p:nvPr userDrawn="1"/>
        </p:nvSpPr>
        <p:spPr bwMode="gray">
          <a:xfrm>
            <a:off x="114300" y="6553200"/>
            <a:ext cx="266700" cy="200025"/>
          </a:xfrm>
          <a:prstGeom prst="rect">
            <a:avLst/>
          </a:prstGeom>
          <a:noFill/>
          <a:ln>
            <a:noFill/>
          </a:ln>
          <a:extLst/>
        </p:spPr>
        <p:txBody>
          <a:bodyPr lIns="18000" tIns="18000" rIns="18000" bIns="18000" anchor="ctr" anchorCtr="1"/>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pPr>
            <a:fld id="{EE88D78A-6BA7-4BB1-B50E-899E1AF4A612}" type="slidenum">
              <a:rPr lang="en-US" altLang="en-US" sz="900" b="1">
                <a:solidFill>
                  <a:srgbClr val="000000"/>
                </a:solidFill>
              </a:rPr>
              <a:pPr algn="ctr">
                <a:spcBef>
                  <a:spcPct val="50000"/>
                </a:spcBef>
              </a:pPr>
              <a:t>‹#›</a:t>
            </a:fld>
            <a:endParaRPr lang="en-US" altLang="en-US" sz="900" b="1">
              <a:solidFill>
                <a:srgbClr val="000000"/>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0" fontAlgn="base" hangingPunct="0">
        <a:spcBef>
          <a:spcPct val="0"/>
        </a:spcBef>
        <a:spcAft>
          <a:spcPct val="0"/>
        </a:spcAft>
        <a:defRPr sz="2800" b="1">
          <a:solidFill>
            <a:srgbClr val="003A58"/>
          </a:solidFill>
          <a:latin typeface="+mj-lt"/>
          <a:ea typeface="ＭＳ Ｐゴシック" charset="0"/>
          <a:cs typeface="+mj-cs"/>
        </a:defRPr>
      </a:lvl1pPr>
      <a:lvl2pPr algn="l" rtl="0" eaLnBrk="0" fontAlgn="base" hangingPunct="0">
        <a:spcBef>
          <a:spcPct val="0"/>
        </a:spcBef>
        <a:spcAft>
          <a:spcPct val="0"/>
        </a:spcAft>
        <a:defRPr sz="2800" b="1">
          <a:solidFill>
            <a:srgbClr val="003A58"/>
          </a:solidFill>
          <a:latin typeface="Calibri" pitchFamily="34" charset="0"/>
          <a:ea typeface="ＭＳ Ｐゴシック" charset="0"/>
          <a:cs typeface="Arial" charset="0"/>
        </a:defRPr>
      </a:lvl2pPr>
      <a:lvl3pPr algn="l" rtl="0" eaLnBrk="0" fontAlgn="base" hangingPunct="0">
        <a:spcBef>
          <a:spcPct val="0"/>
        </a:spcBef>
        <a:spcAft>
          <a:spcPct val="0"/>
        </a:spcAft>
        <a:defRPr sz="2800" b="1">
          <a:solidFill>
            <a:srgbClr val="003A58"/>
          </a:solidFill>
          <a:latin typeface="Calibri" pitchFamily="34" charset="0"/>
          <a:ea typeface="ＭＳ Ｐゴシック" charset="0"/>
          <a:cs typeface="Arial" charset="0"/>
        </a:defRPr>
      </a:lvl3pPr>
      <a:lvl4pPr algn="l" rtl="0" eaLnBrk="0" fontAlgn="base" hangingPunct="0">
        <a:spcBef>
          <a:spcPct val="0"/>
        </a:spcBef>
        <a:spcAft>
          <a:spcPct val="0"/>
        </a:spcAft>
        <a:defRPr sz="2800" b="1">
          <a:solidFill>
            <a:srgbClr val="003A58"/>
          </a:solidFill>
          <a:latin typeface="Calibri" pitchFamily="34" charset="0"/>
          <a:ea typeface="ＭＳ Ｐゴシック" charset="0"/>
          <a:cs typeface="Arial" charset="0"/>
        </a:defRPr>
      </a:lvl4pPr>
      <a:lvl5pPr algn="l" rtl="0" eaLnBrk="0" fontAlgn="base" hangingPunct="0">
        <a:spcBef>
          <a:spcPct val="0"/>
        </a:spcBef>
        <a:spcAft>
          <a:spcPct val="0"/>
        </a:spcAft>
        <a:defRPr sz="2800" b="1">
          <a:solidFill>
            <a:srgbClr val="003A58"/>
          </a:solidFill>
          <a:latin typeface="Calibri" pitchFamily="34" charset="0"/>
          <a:ea typeface="ＭＳ Ｐゴシック"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p:titleStyle>
    <p:bodyStyle>
      <a:lvl1pPr marL="342900" indent="-342900" algn="l" rtl="0" eaLnBrk="0" fontAlgn="base" hangingPunct="0">
        <a:spcBef>
          <a:spcPct val="20000"/>
        </a:spcBef>
        <a:spcAft>
          <a:spcPct val="0"/>
        </a:spcAft>
        <a:buClr>
          <a:srgbClr val="EFAA2D"/>
        </a:buClr>
        <a:defRPr sz="2000">
          <a:solidFill>
            <a:srgbClr val="1F2B35"/>
          </a:solidFill>
          <a:latin typeface="+mn-lt"/>
          <a:ea typeface="ＭＳ Ｐゴシック" charset="0"/>
          <a:cs typeface="+mn-cs"/>
        </a:defRPr>
      </a:lvl1pPr>
      <a:lvl2pPr marL="742950" indent="-285750" algn="l" rtl="0" eaLnBrk="0" fontAlgn="base" hangingPunct="0">
        <a:spcBef>
          <a:spcPct val="20000"/>
        </a:spcBef>
        <a:spcAft>
          <a:spcPct val="0"/>
        </a:spcAft>
        <a:buClr>
          <a:srgbClr val="EFAA2D"/>
        </a:buClr>
        <a:buChar char="•"/>
        <a:defRPr>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EFAA2D"/>
        </a:buClr>
        <a:buFont typeface="Arial" panose="020B0604020202020204" pitchFamily="34" charset="0"/>
        <a:buChar char="–"/>
        <a:defRPr sz="1600">
          <a:solidFill>
            <a:srgbClr val="1F2B35"/>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Arial"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ea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1038225" y="5591175"/>
            <a:ext cx="6962775" cy="276225"/>
          </a:xfrm>
          <a:prstGeom prst="rect">
            <a:avLst/>
          </a:prstGeom>
          <a:noFill/>
          <a:ln>
            <a:noFill/>
          </a:ln>
          <a:extLst/>
        </p:spPr>
        <p:txBody>
          <a:bodyPr>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pPr algn="ctr" eaLnBrk="1" hangingPunct="1">
              <a:defRPr/>
            </a:pPr>
            <a:r>
              <a:rPr lang="en-US" sz="1200" b="1">
                <a:solidFill>
                  <a:srgbClr val="3C5669"/>
                </a:solidFill>
              </a:rPr>
              <a:t>www.virtusa.com</a:t>
            </a:r>
            <a:endParaRPr lang="en-US" sz="1200">
              <a:solidFill>
                <a:srgbClr val="3C5669"/>
              </a:solidFill>
            </a:endParaRPr>
          </a:p>
        </p:txBody>
      </p:sp>
      <p:pic>
        <p:nvPicPr>
          <p:cNvPr id="3075" name="Picture 8" descr="logo.wm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2990850"/>
            <a:ext cx="24955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6"/>
          <p:cNvSpPr txBox="1">
            <a:spLocks noChangeArrowheads="1"/>
          </p:cNvSpPr>
          <p:nvPr/>
        </p:nvSpPr>
        <p:spPr bwMode="auto">
          <a:xfrm>
            <a:off x="428625" y="6119813"/>
            <a:ext cx="8277225" cy="246062"/>
          </a:xfrm>
          <a:prstGeom prst="rect">
            <a:avLst/>
          </a:prstGeom>
          <a:noFill/>
          <a:ln>
            <a:noFill/>
          </a:ln>
          <a:extLst/>
        </p:spPr>
        <p:txBody>
          <a:bodyPr lIns="0" tIns="0" rIns="0" bIns="0">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defRPr/>
            </a:pPr>
            <a:r>
              <a:rPr lang="en-US" sz="800" b="1" i="1">
                <a:solidFill>
                  <a:srgbClr val="3C5669"/>
                </a:solidFill>
              </a:rPr>
              <a:t>© 2011 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127.0.0.1:9876/hw?wsdl"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ebay.com/webservices/latest/ebaySvc.wsdl"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4"/>
          <p:cNvSpPr>
            <a:spLocks noChangeArrowheads="1"/>
          </p:cNvSpPr>
          <p:nvPr/>
        </p:nvSpPr>
        <p:spPr bwMode="auto">
          <a:xfrm>
            <a:off x="1857375" y="3548063"/>
            <a:ext cx="64008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6225" indent="-276225">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4099" name="Rectangle 13"/>
          <p:cNvSpPr>
            <a:spLocks noChangeArrowheads="1"/>
          </p:cNvSpPr>
          <p:nvPr/>
        </p:nvSpPr>
        <p:spPr bwMode="auto">
          <a:xfrm>
            <a:off x="1600200" y="3200400"/>
            <a:ext cx="6400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200" b="1">
                <a:solidFill>
                  <a:srgbClr val="1F2B35"/>
                </a:solidFill>
              </a:rPr>
              <a:t>Web Services</a:t>
            </a:r>
          </a:p>
        </p:txBody>
      </p:sp>
      <p:sp>
        <p:nvSpPr>
          <p:cNvPr id="4100" name="Rectangle 9"/>
          <p:cNvSpPr>
            <a:spLocks noChangeArrowheads="1"/>
          </p:cNvSpPr>
          <p:nvPr/>
        </p:nvSpPr>
        <p:spPr bwMode="gray">
          <a:xfrm>
            <a:off x="1857375" y="2743200"/>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4101" name="Rectangle 9"/>
          <p:cNvSpPr>
            <a:spLocks noChangeArrowheads="1"/>
          </p:cNvSpPr>
          <p:nvPr/>
        </p:nvSpPr>
        <p:spPr bwMode="gray">
          <a:xfrm>
            <a:off x="1857375" y="4252913"/>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4102" name="Rectangle 9"/>
          <p:cNvSpPr>
            <a:spLocks noChangeArrowheads="1"/>
          </p:cNvSpPr>
          <p:nvPr/>
        </p:nvSpPr>
        <p:spPr bwMode="gray">
          <a:xfrm>
            <a:off x="1857375" y="4495800"/>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Tree>
  </p:cSld>
  <p:clrMapOvr>
    <a:overrideClrMapping bg1="lt1" tx1="dk1" bg2="lt2" tx2="dk2" accent1="accent1" accent2="accent2" accent3="accent3" accent4="accent4" accent5="accent5" accent6="accent6" hlink="hlink" folHlink="folHlink"/>
  </p:clrMapOvr>
  <p:transition spd="slow" advClick="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Calling a simple </a:t>
            </a:r>
            <a:r>
              <a:rPr lang="en-US" sz="3200" err="1">
                <a:solidFill>
                  <a:schemeClr val="bg1">
                    <a:lumMod val="95000"/>
                  </a:schemeClr>
                </a:solidFill>
                <a:ea typeface="+mj-ea"/>
              </a:rPr>
              <a:t>RESTful</a:t>
            </a:r>
            <a:r>
              <a:rPr lang="en-US" sz="3200">
                <a:solidFill>
                  <a:schemeClr val="bg1">
                    <a:lumMod val="95000"/>
                  </a:schemeClr>
                </a:solidFill>
                <a:ea typeface="+mj-ea"/>
              </a:rPr>
              <a:t> client</a:t>
            </a:r>
          </a:p>
        </p:txBody>
      </p:sp>
      <p:sp>
        <p:nvSpPr>
          <p:cNvPr id="12292"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FAA2D"/>
              </a:buClr>
              <a:defRPr sz="2000">
                <a:solidFill>
                  <a:srgbClr val="1F2B35"/>
                </a:solidFill>
                <a:latin typeface="Calibri" pitchFamily="34" charset="0"/>
                <a:ea typeface="ＭＳ Ｐゴシック" pitchFamily="34" charset="-128"/>
                <a:cs typeface="Arial" pitchFamily="34" charset="0"/>
              </a:defRPr>
            </a:lvl1pPr>
            <a:lvl2pPr marL="742950" indent="-285750">
              <a:spcBef>
                <a:spcPct val="20000"/>
              </a:spcBef>
              <a:buClr>
                <a:srgbClr val="EFAA2D"/>
              </a:buClr>
              <a:buChar char="•"/>
              <a:defRPr>
                <a:solidFill>
                  <a:schemeClr val="tx1"/>
                </a:solidFill>
                <a:latin typeface="Calibri" pitchFamily="34" charset="0"/>
                <a:ea typeface="Arial" pitchFamily="34" charset="0"/>
                <a:cs typeface="Arial" pitchFamily="34" charset="0"/>
              </a:defRPr>
            </a:lvl2pPr>
            <a:lvl3pPr marL="1143000" indent="-228600">
              <a:spcBef>
                <a:spcPct val="20000"/>
              </a:spcBef>
              <a:buClr>
                <a:srgbClr val="EFAA2D"/>
              </a:buClr>
              <a:buFont typeface="Arial" pitchFamily="34" charset="0"/>
              <a:buChar char="–"/>
              <a:defRPr sz="1600">
                <a:solidFill>
                  <a:srgbClr val="1F2B35"/>
                </a:solidFill>
                <a:latin typeface="Calibri" pitchFamily="34" charset="0"/>
                <a:ea typeface="Arial" pitchFamily="34" charset="0"/>
                <a:cs typeface="Arial" pitchFamily="34" charset="0"/>
              </a:defRPr>
            </a:lvl3pPr>
            <a:lvl4pPr marL="1600200" indent="-228600">
              <a:spcBef>
                <a:spcPct val="20000"/>
              </a:spcBef>
              <a:buChar char="–"/>
              <a:defRPr sz="2000">
                <a:solidFill>
                  <a:schemeClr val="tx1"/>
                </a:solidFill>
                <a:latin typeface="Arial" pitchFamily="34" charset="0"/>
                <a:ea typeface="Arial" pitchFamily="34" charset="0"/>
                <a:cs typeface="Arial" pitchFamily="34" charset="0"/>
              </a:defRPr>
            </a:lvl4pPr>
            <a:lvl5pPr marL="2057400" indent="-228600">
              <a:spcBef>
                <a:spcPct val="20000"/>
              </a:spcBef>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9pPr>
          </a:lstStyle>
          <a:p>
            <a:pPr>
              <a:buFontTx/>
              <a:buChar char="•"/>
              <a:defRPr/>
            </a:pPr>
            <a:r>
              <a:rPr lang="en-US" altLang="en-US" sz="2800" b="1"/>
              <a:t>Create a demo </a:t>
            </a:r>
            <a:r>
              <a:rPr lang="en-US" altLang="en-US" sz="2800" b="1" err="1"/>
              <a:t>Redmine</a:t>
            </a:r>
            <a:r>
              <a:rPr lang="en-US" altLang="en-US" sz="2800" b="1"/>
              <a:t> site at m.redmine.org</a:t>
            </a:r>
          </a:p>
          <a:p>
            <a:pPr>
              <a:buFontTx/>
              <a:buChar char="•"/>
              <a:defRPr/>
            </a:pPr>
            <a:r>
              <a:rPr lang="en-US" altLang="en-US" sz="2800" b="1"/>
              <a:t>Enable </a:t>
            </a:r>
            <a:r>
              <a:rPr lang="en-US" altLang="en-US" sz="2800" b="1" err="1"/>
              <a:t>RESTful</a:t>
            </a:r>
            <a:r>
              <a:rPr lang="en-US" altLang="en-US" sz="2800" b="1"/>
              <a:t> services through admin and obtain an API key</a:t>
            </a:r>
          </a:p>
          <a:p>
            <a:pPr>
              <a:buFontTx/>
              <a:buChar char="•"/>
              <a:defRPr/>
            </a:pPr>
            <a:r>
              <a:rPr lang="en-US" altLang="en-US" sz="2800" b="1"/>
              <a:t>Write up a class using </a:t>
            </a:r>
            <a:r>
              <a:rPr lang="en-US" altLang="en-US" sz="2800" b="1" err="1"/>
              <a:t>URLConnection</a:t>
            </a:r>
            <a:r>
              <a:rPr lang="en-US" altLang="en-US" sz="2800" b="1"/>
              <a:t> in Java</a:t>
            </a:r>
          </a:p>
          <a:p>
            <a:pPr>
              <a:buFontTx/>
              <a:buChar char="•"/>
              <a:defRPr/>
            </a:pPr>
            <a:r>
              <a:rPr lang="en-US" altLang="en-US" sz="2800" b="1"/>
              <a:t>Set X-</a:t>
            </a:r>
            <a:r>
              <a:rPr lang="en-US" altLang="en-US" sz="2800" b="1" err="1"/>
              <a:t>Redmine</a:t>
            </a:r>
            <a:r>
              <a:rPr lang="en-US" altLang="en-US" sz="2800" b="1"/>
              <a:t>-API-Key header</a:t>
            </a:r>
          </a:p>
          <a:p>
            <a:pPr>
              <a:buFontTx/>
              <a:buChar char="•"/>
              <a:defRPr/>
            </a:pPr>
            <a:r>
              <a:rPr lang="en-US" altLang="en-US" sz="2800" b="1"/>
              <a:t>Set up the URL object</a:t>
            </a:r>
          </a:p>
          <a:p>
            <a:pPr>
              <a:buFontTx/>
              <a:buChar char="•"/>
              <a:defRPr/>
            </a:pPr>
            <a:r>
              <a:rPr lang="en-US" altLang="en-US" sz="2800" b="1"/>
              <a:t>Make the HTTP call</a:t>
            </a:r>
          </a:p>
          <a:p>
            <a:pPr marL="0" indent="0">
              <a:defRPr/>
            </a:pPr>
            <a:endParaRPr lang="en-US" altLang="en-US" sz="2800" b="1"/>
          </a:p>
          <a:p>
            <a:pPr lvl="1">
              <a:defRPr/>
            </a:pPr>
            <a:endParaRPr lang="en-US" altLang="en-US" sz="2800" b="1">
              <a:solidFill>
                <a:srgbClr val="1F2B35"/>
              </a:solidFill>
              <a:ea typeface="ＭＳ Ｐゴシック" pitchFamily="34" charset="-128"/>
            </a:endParaRPr>
          </a:p>
        </p:txBody>
      </p:sp>
    </p:spTree>
  </p:cSld>
  <p:clrMapOvr>
    <a:masterClrMapping/>
  </p:clrMapOvr>
  <p:transition spd="slow" advClick="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4"/>
          <p:cNvSpPr>
            <a:spLocks noChangeArrowheads="1"/>
          </p:cNvSpPr>
          <p:nvPr/>
        </p:nvSpPr>
        <p:spPr bwMode="auto">
          <a:xfrm>
            <a:off x="1857375" y="3548063"/>
            <a:ext cx="64008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6225" indent="-276225">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14339" name="Rectangle 13"/>
          <p:cNvSpPr>
            <a:spLocks noChangeArrowheads="1"/>
          </p:cNvSpPr>
          <p:nvPr/>
        </p:nvSpPr>
        <p:spPr bwMode="auto">
          <a:xfrm>
            <a:off x="1600200" y="3200400"/>
            <a:ext cx="6400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200" b="1">
                <a:solidFill>
                  <a:srgbClr val="1F2B35"/>
                </a:solidFill>
              </a:rPr>
              <a:t>Bootstrapping a RESTful Web Service using Jersey</a:t>
            </a:r>
          </a:p>
        </p:txBody>
      </p:sp>
      <p:sp>
        <p:nvSpPr>
          <p:cNvPr id="14340" name="Rectangle 9"/>
          <p:cNvSpPr>
            <a:spLocks noChangeArrowheads="1"/>
          </p:cNvSpPr>
          <p:nvPr/>
        </p:nvSpPr>
        <p:spPr bwMode="gray">
          <a:xfrm>
            <a:off x="1857375" y="2743200"/>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14341" name="Rectangle 9"/>
          <p:cNvSpPr>
            <a:spLocks noChangeArrowheads="1"/>
          </p:cNvSpPr>
          <p:nvPr/>
        </p:nvSpPr>
        <p:spPr bwMode="gray">
          <a:xfrm>
            <a:off x="1857375" y="4252913"/>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14342" name="Rectangle 9"/>
          <p:cNvSpPr>
            <a:spLocks noChangeArrowheads="1"/>
          </p:cNvSpPr>
          <p:nvPr/>
        </p:nvSpPr>
        <p:spPr bwMode="gray">
          <a:xfrm>
            <a:off x="1857375" y="4495800"/>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Tree>
  </p:cSld>
  <p:clrMapOvr>
    <a:overrideClrMapping bg1="lt1" tx1="dk1" bg2="lt2" tx2="dk2" accent1="accent1" accent2="accent2" accent3="accent3" accent4="accent4" accent5="accent5" accent6="accent6" hlink="hlink" folHlink="folHlink"/>
  </p:clrMapOvr>
  <p:transition spd="slow" advClick="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Jersey and JAX-RS</a:t>
            </a:r>
          </a:p>
        </p:txBody>
      </p:sp>
      <p:sp>
        <p:nvSpPr>
          <p:cNvPr id="15364"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buFontTx/>
              <a:buChar char="•"/>
            </a:pPr>
            <a:r>
              <a:rPr lang="en-US" altLang="en-US" sz="2800" b="1"/>
              <a:t>Jersey is a Java-based toolkit to build RESTful web services based on JAX-RS (Java API for RESTful Web Services)</a:t>
            </a:r>
          </a:p>
          <a:p>
            <a:pPr>
              <a:buFontTx/>
              <a:buChar char="•"/>
            </a:pPr>
            <a:r>
              <a:rPr lang="en-US" altLang="en-US" sz="2800" b="1"/>
              <a:t>It provides an easy methodology to build RESTful web services quickly and to deploy it on a container</a:t>
            </a:r>
          </a:p>
          <a:p>
            <a:pPr lvl="1"/>
            <a:endParaRPr lang="en-US" altLang="en-US" sz="2800" b="1">
              <a:solidFill>
                <a:srgbClr val="1F2B35"/>
              </a:solidFill>
              <a:ea typeface="ＭＳ Ｐゴシック" panose="020B0600070205080204" pitchFamily="34" charset="-128"/>
            </a:endParaRPr>
          </a:p>
        </p:txBody>
      </p:sp>
    </p:spTree>
  </p:cSld>
  <p:clrMapOvr>
    <a:masterClrMapping/>
  </p:clrMapOvr>
  <p:transition spd="slow" advClick="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Basic REST resource with Jersey</a:t>
            </a:r>
          </a:p>
        </p:txBody>
      </p:sp>
      <p:sp>
        <p:nvSpPr>
          <p:cNvPr id="16388" name="Content Placeholder 2"/>
          <p:cNvSpPr txBox="1">
            <a:spLocks/>
          </p:cNvSpPr>
          <p:nvPr>
            <p:extLst>
              <p:ext uri="{D42A27DB-BD31-4B8C-83A1-F6EECF244321}">
                <p14:modId xmlns:p14="http://schemas.microsoft.com/office/powerpoint/2010/main" val="2688504934"/>
              </p:ext>
            </p:extLst>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buFontTx/>
              <a:buChar char="•"/>
            </a:pPr>
            <a:r>
              <a:rPr lang="en-US" altLang="en-US" sz="2800" b="1"/>
              <a:t>Grizzly container</a:t>
            </a:r>
          </a:p>
          <a:p>
            <a:pPr>
              <a:buFontTx/>
              <a:buChar char="•"/>
            </a:pPr>
            <a:r>
              <a:rPr lang="en-US" altLang="en-US" sz="2800" b="1"/>
              <a:t>Running HTTP GET</a:t>
            </a:r>
          </a:p>
          <a:p>
            <a:pPr>
              <a:buFontTx/>
              <a:buChar char="•"/>
            </a:pPr>
            <a:r>
              <a:rPr lang="en-US" altLang="en-US" sz="2800" b="1"/>
              <a:t>Returning text/plain media</a:t>
            </a:r>
          </a:p>
          <a:p>
            <a:pPr lvl="1"/>
            <a:endParaRPr lang="en-US" altLang="en-US" sz="2800" b="1">
              <a:solidFill>
                <a:srgbClr val="1F2B35"/>
              </a:solidFill>
              <a:ea typeface="ＭＳ Ｐゴシック" panose="020B0600070205080204" pitchFamily="34" charset="-128"/>
            </a:endParaRPr>
          </a:p>
        </p:txBody>
      </p:sp>
    </p:spTree>
  </p:cSld>
  <p:clrMapOvr>
    <a:masterClrMapping/>
  </p:clrMapOvr>
  <p:transition spd="slow" advClick="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extLst>
              <p:ext uri="{D42A27DB-BD31-4B8C-83A1-F6EECF244321}">
                <p14:modId xmlns:p14="http://schemas.microsoft.com/office/powerpoint/2010/main" val="126944317"/>
              </p:ext>
            </p:extLst>
          </p:nvPr>
        </p:nvSpPr>
        <p:spPr/>
        <p:txBody>
          <a:bodyPr/>
          <a:lstStyle/>
          <a:p>
            <a:pPr eaLnBrk="1" hangingPunct="1">
              <a:defRPr/>
            </a:pPr>
            <a:r>
              <a:rPr lang="en-US" sz="3200">
                <a:solidFill>
                  <a:schemeClr val="bg1">
                    <a:lumMod val="95000"/>
                  </a:schemeClr>
                </a:solidFill>
                <a:ea typeface="+mj-ea"/>
              </a:rPr>
              <a:t>JAX-WS</a:t>
            </a:r>
          </a:p>
        </p:txBody>
      </p:sp>
      <p:sp>
        <p:nvSpPr>
          <p:cNvPr id="16388" name="Content Placeholder 2"/>
          <p:cNvSpPr txBox="1">
            <a:spLocks/>
          </p:cNvSpPr>
          <p:nvPr>
            <p:extLst>
              <p:ext uri="{D42A27DB-BD31-4B8C-83A1-F6EECF244321}">
                <p14:modId xmlns:p14="http://schemas.microsoft.com/office/powerpoint/2010/main" val="3952539248"/>
              </p:ext>
            </p:extLst>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457200" indent="-457200">
              <a:buFontTx/>
              <a:buChar char="•"/>
            </a:pPr>
            <a:r>
              <a:rPr lang="en-US" sz="2800" b="1">
                <a:solidFill>
                  <a:schemeClr val="tx1"/>
                </a:solidFill>
                <a:latin typeface="Calibri"/>
                <a:ea typeface="Verdana"/>
                <a:cs typeface="Verdana"/>
              </a:rPr>
              <a:t>There are two ways to develop JAX-WS</a:t>
            </a:r>
            <a:r>
              <a:rPr lang="en-US" sz="2800" b="1">
                <a:solidFill>
                  <a:srgbClr val="000000"/>
                </a:solidFill>
                <a:latin typeface="Calibri"/>
              </a:rPr>
              <a:t> Web Services</a:t>
            </a:r>
            <a:endParaRPr lang="en-US" b="1">
              <a:latin typeface="Calibri"/>
            </a:endParaRPr>
          </a:p>
          <a:p>
            <a:pPr lvl="1"/>
            <a:r>
              <a:rPr lang="en-US" altLang="en-US" sz="2800" b="1"/>
              <a:t>RPC Style</a:t>
            </a:r>
            <a:endParaRPr lang="en-US" altLang="en-US" sz="800" b="1"/>
          </a:p>
          <a:p>
            <a:pPr lvl="1"/>
            <a:r>
              <a:rPr lang="en-US" altLang="en-US" sz="2800" b="1">
                <a:solidFill>
                  <a:srgbClr val="000000"/>
                </a:solidFill>
                <a:ea typeface="ＭＳ Ｐゴシック" panose="020B0600070205080204" pitchFamily="34" charset="-128"/>
              </a:rPr>
              <a:t>Document Style</a:t>
            </a:r>
          </a:p>
          <a:p>
            <a:r>
              <a:rPr lang="en-US" altLang="en-US" sz="2800" b="1" u="sng">
                <a:solidFill>
                  <a:srgbClr val="000000"/>
                </a:solidFill>
              </a:rPr>
              <a:t>RPC Style</a:t>
            </a:r>
          </a:p>
          <a:p>
            <a:pPr marL="457200" indent="-457200">
              <a:buChar char="•"/>
            </a:pPr>
            <a:r>
              <a:rPr lang="en-US" sz="2800" b="1">
                <a:solidFill>
                  <a:schemeClr val="tx1"/>
                </a:solidFill>
                <a:latin typeface="Calibri"/>
                <a:ea typeface="Verdana"/>
                <a:cs typeface="Verdana"/>
              </a:rPr>
              <a:t>SOAP message is sent as many elements.</a:t>
            </a:r>
            <a:endParaRPr lang="en-US" altLang="en-US" sz="2800" b="1" u="sng">
              <a:solidFill>
                <a:srgbClr val="000000"/>
              </a:solidFill>
              <a:latin typeface="Calibri"/>
            </a:endParaRPr>
          </a:p>
          <a:p>
            <a:pPr marL="457200" indent="-457200">
              <a:buChar char="•"/>
            </a:pPr>
            <a:r>
              <a:rPr lang="en-US" sz="2800" b="1">
                <a:solidFill>
                  <a:schemeClr val="tx1"/>
                </a:solidFill>
                <a:latin typeface="Calibri"/>
                <a:ea typeface="Verdana"/>
                <a:cs typeface="Verdana"/>
              </a:rPr>
              <a:t>Tightly coupled.</a:t>
            </a:r>
            <a:endParaRPr lang="en-US" sz="2800" b="1">
              <a:solidFill>
                <a:srgbClr val="000000"/>
              </a:solidFill>
              <a:latin typeface="Calibri"/>
            </a:endParaRPr>
          </a:p>
          <a:p>
            <a:pPr marL="457200" indent="-457200">
              <a:buChar char="•"/>
            </a:pPr>
            <a:r>
              <a:rPr lang="en-US" sz="2800" b="1">
                <a:solidFill>
                  <a:schemeClr val="tx1"/>
                </a:solidFill>
                <a:latin typeface="Calibri"/>
                <a:ea typeface="Verdana"/>
                <a:cs typeface="Verdana"/>
              </a:rPr>
              <a:t>SOAP message keeps the operation name.</a:t>
            </a:r>
            <a:endParaRPr lang="en-US" sz="2800" b="1">
              <a:solidFill>
                <a:srgbClr val="000000"/>
              </a:solidFill>
              <a:latin typeface="Calibri"/>
            </a:endParaRPr>
          </a:p>
          <a:p>
            <a:pPr marL="457200" indent="-457200">
              <a:buChar char="•"/>
            </a:pPr>
            <a:r>
              <a:rPr lang="en-US" sz="2800" b="1">
                <a:solidFill>
                  <a:schemeClr val="tx1"/>
                </a:solidFill>
                <a:latin typeface="Calibri"/>
                <a:ea typeface="Verdana"/>
                <a:cs typeface="Verdana"/>
              </a:rPr>
              <a:t>RPC style web services use method name and parameters to generate XML structure.</a:t>
            </a:r>
            <a:endParaRPr lang="en-US" sz="2800" b="1">
              <a:solidFill>
                <a:srgbClr val="000000"/>
              </a:solidFill>
              <a:latin typeface="Calibri"/>
            </a:endParaRPr>
          </a:p>
          <a:p>
            <a:pPr marL="457200" indent="-457200">
              <a:buChar char="•"/>
            </a:pPr>
            <a:r>
              <a:rPr lang="en-US" sz="2800" b="1">
                <a:solidFill>
                  <a:schemeClr val="tx1"/>
                </a:solidFill>
                <a:latin typeface="Calibri"/>
                <a:ea typeface="Verdana"/>
                <a:cs typeface="Verdana"/>
              </a:rPr>
              <a:t>In WSDL file, it doesn't specify the types details.</a:t>
            </a:r>
            <a:endParaRPr lang="en-US" sz="2800" b="1">
              <a:solidFill>
                <a:srgbClr val="000000"/>
              </a:solidFill>
              <a:latin typeface="Calibri"/>
            </a:endParaRPr>
          </a:p>
          <a:p>
            <a:pPr marL="685800" indent="-685800"/>
            <a:endParaRPr lang="en-US" altLang="en-US" sz="4800" b="1">
              <a:solidFill>
                <a:srgbClr val="000000"/>
              </a:solidFill>
            </a:endParaRPr>
          </a:p>
          <a:p>
            <a:pPr lvl="1"/>
            <a:endParaRPr lang="en-US" altLang="en-US" sz="2800" b="1">
              <a:solidFill>
                <a:srgbClr val="1F2B35"/>
              </a:solidFill>
              <a:ea typeface="ＭＳ Ｐゴシック" panose="020B0600070205080204" pitchFamily="34" charset="-128"/>
            </a:endParaRPr>
          </a:p>
        </p:txBody>
      </p:sp>
    </p:spTree>
    <p:extLst>
      <p:ext uri="{BB962C8B-B14F-4D97-AF65-F5344CB8AC3E}">
        <p14:creationId xmlns:p14="http://schemas.microsoft.com/office/powerpoint/2010/main" val="1875603892"/>
      </p:ext>
    </p:extLst>
  </p:cSld>
  <p:clrMapOvr>
    <a:masterClrMapping/>
  </p:clrMapOvr>
  <p:transition spd="slow" advClick="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JAX-WS</a:t>
            </a:r>
          </a:p>
        </p:txBody>
      </p:sp>
      <p:sp>
        <p:nvSpPr>
          <p:cNvPr id="16388" name="Content Placeholder 2"/>
          <p:cNvSpPr txBox="1">
            <a:spLocks/>
          </p:cNvSpPr>
          <p:nvPr>
            <p:extLst>
              <p:ext uri="{D42A27DB-BD31-4B8C-83A1-F6EECF244321}">
                <p14:modId xmlns:p14="http://schemas.microsoft.com/office/powerpoint/2010/main" val="22703738"/>
              </p:ext>
            </p:extLst>
          </p:nvPr>
        </p:nvSpPr>
        <p:spPr bwMode="auto">
          <a:xfrm>
            <a:off x="230051" y="120015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r>
              <a:rPr lang="en-US" altLang="en-US" sz="2800" b="1" u="sng">
                <a:solidFill>
                  <a:srgbClr val="000000"/>
                </a:solidFill>
              </a:rPr>
              <a:t>Document Style</a:t>
            </a:r>
            <a:endParaRPr lang="en-US" altLang="en-US" sz="2800" b="1">
              <a:solidFill>
                <a:srgbClr val="000000"/>
              </a:solidFill>
            </a:endParaRPr>
          </a:p>
          <a:p>
            <a:pPr marL="457200" indent="-457200">
              <a:buChar char="•"/>
            </a:pPr>
            <a:r>
              <a:rPr lang="en-US" sz="2800" b="1">
                <a:solidFill>
                  <a:schemeClr val="tx1"/>
                </a:solidFill>
                <a:latin typeface="Calibri"/>
                <a:ea typeface="Verdana"/>
                <a:cs typeface="Verdana"/>
              </a:rPr>
              <a:t>SOAP message is sent as a single document.</a:t>
            </a:r>
            <a:endParaRPr lang="en-US" altLang="en-US" sz="2800" b="1" u="sng">
              <a:solidFill>
                <a:schemeClr val="tx1"/>
              </a:solidFill>
              <a:latin typeface="Calibri"/>
              <a:ea typeface="Verdana"/>
              <a:cs typeface="Verdana"/>
            </a:endParaRPr>
          </a:p>
          <a:p>
            <a:pPr marL="457200" indent="-457200">
              <a:buChar char="•"/>
            </a:pPr>
            <a:r>
              <a:rPr lang="en-US" sz="2800" b="1">
                <a:solidFill>
                  <a:schemeClr val="tx1"/>
                </a:solidFill>
                <a:latin typeface="Calibri"/>
                <a:ea typeface="Verdana"/>
                <a:cs typeface="Verdana"/>
              </a:rPr>
              <a:t>Loosely coupled.</a:t>
            </a:r>
          </a:p>
          <a:p>
            <a:pPr marL="457200" indent="-457200">
              <a:buChar char="•"/>
            </a:pPr>
            <a:r>
              <a:rPr lang="en-US" sz="2800" b="1">
                <a:solidFill>
                  <a:schemeClr val="tx1"/>
                </a:solidFill>
                <a:latin typeface="Calibri"/>
                <a:ea typeface="Verdana"/>
                <a:cs typeface="Verdana"/>
              </a:rPr>
              <a:t>SOAP message loses the operation name</a:t>
            </a:r>
            <a:r>
              <a:rPr lang="en-US" sz="2800" b="1">
                <a:solidFill>
                  <a:schemeClr val="tx1"/>
                </a:solidFill>
                <a:latin typeface="Verdana"/>
                <a:ea typeface="Verdana"/>
                <a:cs typeface="Verdana"/>
              </a:rPr>
              <a:t>.</a:t>
            </a:r>
          </a:p>
          <a:p>
            <a:pPr marL="457200" indent="-457200">
              <a:buChar char="•"/>
            </a:pPr>
            <a:r>
              <a:rPr lang="en-US" sz="2800" b="1">
                <a:solidFill>
                  <a:schemeClr val="tx1"/>
                </a:solidFill>
                <a:latin typeface="Calibri"/>
                <a:ea typeface="Verdana"/>
                <a:cs typeface="Verdana"/>
              </a:rPr>
              <a:t>Document style web services can be validated against predefined schema</a:t>
            </a:r>
            <a:r>
              <a:rPr lang="en-US" sz="2800">
                <a:solidFill>
                  <a:schemeClr val="tx1"/>
                </a:solidFill>
                <a:latin typeface="Calibri"/>
                <a:ea typeface="Verdana"/>
                <a:cs typeface="Verdana"/>
              </a:rPr>
              <a:t>.</a:t>
            </a:r>
            <a:endParaRPr lang="en-US" sz="2800">
              <a:solidFill>
                <a:srgbClr val="000000"/>
              </a:solidFill>
              <a:latin typeface="Calibri"/>
              <a:ea typeface="Verdana"/>
              <a:cs typeface="Verdana"/>
            </a:endParaRPr>
          </a:p>
          <a:p>
            <a:pPr marL="457200" indent="-457200">
              <a:buChar char="•"/>
            </a:pPr>
            <a:r>
              <a:rPr lang="en-US" sz="2800" b="1">
                <a:solidFill>
                  <a:schemeClr val="tx1"/>
                </a:solidFill>
                <a:latin typeface="Calibri"/>
                <a:ea typeface="Verdana"/>
                <a:cs typeface="Verdana"/>
              </a:rPr>
              <a:t>In WSDL file, it specifies types details having namespace and </a:t>
            </a:r>
            <a:r>
              <a:rPr lang="en-US" sz="2800" b="1" err="1">
                <a:solidFill>
                  <a:schemeClr val="tx1"/>
                </a:solidFill>
                <a:latin typeface="Calibri"/>
                <a:ea typeface="Verdana"/>
                <a:cs typeface="Verdana"/>
              </a:rPr>
              <a:t>schemaLocation</a:t>
            </a:r>
            <a:r>
              <a:rPr lang="en-US" sz="2800" b="1">
                <a:solidFill>
                  <a:schemeClr val="tx1"/>
                </a:solidFill>
                <a:latin typeface="Calibri"/>
                <a:ea typeface="Verdana"/>
                <a:cs typeface="Verdana"/>
              </a:rPr>
              <a:t>.</a:t>
            </a:r>
            <a:endParaRPr lang="en-US" sz="2800" b="1">
              <a:solidFill>
                <a:srgbClr val="000000"/>
              </a:solidFill>
              <a:latin typeface="Calibri"/>
            </a:endParaRPr>
          </a:p>
          <a:p>
            <a:pPr marL="685800" indent="-685800"/>
            <a:endParaRPr lang="en-US" altLang="en-US" sz="4800" b="1">
              <a:solidFill>
                <a:srgbClr val="000000"/>
              </a:solidFill>
            </a:endParaRPr>
          </a:p>
          <a:p>
            <a:pPr lvl="1"/>
            <a:endParaRPr lang="en-US" altLang="en-US" sz="2800" b="1">
              <a:solidFill>
                <a:srgbClr val="1F2B35"/>
              </a:solidFill>
              <a:ea typeface="ＭＳ Ｐゴシック" panose="020B0600070205080204" pitchFamily="34" charset="-128"/>
            </a:endParaRPr>
          </a:p>
        </p:txBody>
      </p:sp>
    </p:spTree>
    <p:extLst>
      <p:ext uri="{BB962C8B-B14F-4D97-AF65-F5344CB8AC3E}">
        <p14:creationId xmlns:p14="http://schemas.microsoft.com/office/powerpoint/2010/main" val="1445068796"/>
      </p:ext>
    </p:extLst>
  </p:cSld>
  <p:clrMapOvr>
    <a:masterClrMapping/>
  </p:clrMapOvr>
  <p:transition spd="slow" advClick="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extLst>
              <p:ext uri="{D42A27DB-BD31-4B8C-83A1-F6EECF244321}">
                <p14:modId xmlns:p14="http://schemas.microsoft.com/office/powerpoint/2010/main" val="1672374561"/>
              </p:ext>
            </p:extLst>
          </p:nvPr>
        </p:nvSpPr>
        <p:spPr/>
        <p:txBody>
          <a:bodyPr/>
          <a:lstStyle/>
          <a:p>
            <a:pPr eaLnBrk="1" hangingPunct="1">
              <a:defRPr/>
            </a:pPr>
            <a:r>
              <a:rPr lang="en-US" sz="3200">
                <a:solidFill>
                  <a:schemeClr val="bg1">
                    <a:lumMod val="95000"/>
                  </a:schemeClr>
                </a:solidFill>
                <a:ea typeface="+mj-ea"/>
              </a:rPr>
              <a:t>Calling a simple Hello World using SOAP</a:t>
            </a:r>
          </a:p>
        </p:txBody>
      </p:sp>
      <p:sp>
        <p:nvSpPr>
          <p:cNvPr id="16388" name="Content Placeholder 2"/>
          <p:cNvSpPr txBox="1">
            <a:spLocks/>
          </p:cNvSpPr>
          <p:nvPr>
            <p:extLst>
              <p:ext uri="{D42A27DB-BD31-4B8C-83A1-F6EECF244321}">
                <p14:modId xmlns:p14="http://schemas.microsoft.com/office/powerpoint/2010/main" val="1164398783"/>
              </p:ext>
            </p:extLst>
          </p:nvPr>
        </p:nvSpPr>
        <p:spPr bwMode="auto">
          <a:xfrm>
            <a:off x="203200" y="1114425"/>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457200" indent="-457200">
              <a:buFont typeface="Arial" panose="020B0604020202020204" pitchFamily="34" charset="0"/>
              <a:buChar char="•"/>
            </a:pPr>
            <a:endParaRPr lang="en-US" altLang="en-US" sz="2800" b="1">
              <a:solidFill>
                <a:srgbClr val="000000"/>
              </a:solidFill>
              <a:latin typeface="Calibri"/>
            </a:endParaRPr>
          </a:p>
          <a:p>
            <a:pPr marL="457200" indent="-457200">
              <a:buChar char="•"/>
            </a:pPr>
            <a:r>
              <a:rPr lang="en-US" sz="2800">
                <a:solidFill>
                  <a:srgbClr val="000000"/>
                </a:solidFill>
                <a:latin typeface="Calibri"/>
              </a:rPr>
              <a:t>Create </a:t>
            </a:r>
            <a:r>
              <a:rPr lang="en-US" sz="2800" b="1" err="1">
                <a:solidFill>
                  <a:srgbClr val="000000"/>
                </a:solidFill>
                <a:latin typeface="Calibri"/>
              </a:rPr>
              <a:t>HelloWorldServer</a:t>
            </a:r>
            <a:r>
              <a:rPr lang="en-US" sz="2800">
                <a:solidFill>
                  <a:srgbClr val="000000"/>
                </a:solidFill>
                <a:latin typeface="Calibri"/>
              </a:rPr>
              <a:t> interface which has </a:t>
            </a:r>
            <a:r>
              <a:rPr lang="en-US" sz="2800" b="1" err="1">
                <a:solidFill>
                  <a:srgbClr val="000000"/>
                </a:solidFill>
                <a:latin typeface="Calibri"/>
              </a:rPr>
              <a:t>sayHello</a:t>
            </a:r>
            <a:r>
              <a:rPr lang="en-US" sz="2800" b="1">
                <a:solidFill>
                  <a:srgbClr val="000000"/>
                </a:solidFill>
                <a:latin typeface="Calibri"/>
              </a:rPr>
              <a:t>()</a:t>
            </a:r>
            <a:r>
              <a:rPr lang="en-US" sz="2800">
                <a:solidFill>
                  <a:srgbClr val="000000"/>
                </a:solidFill>
                <a:latin typeface="Calibri"/>
              </a:rPr>
              <a:t> method which takes </a:t>
            </a:r>
            <a:r>
              <a:rPr lang="en-US" sz="2800" b="1">
                <a:solidFill>
                  <a:srgbClr val="000000"/>
                </a:solidFill>
                <a:latin typeface="Calibri"/>
              </a:rPr>
              <a:t>name</a:t>
            </a:r>
            <a:r>
              <a:rPr lang="en-US" sz="2800">
                <a:solidFill>
                  <a:srgbClr val="000000"/>
                </a:solidFill>
                <a:latin typeface="Calibri"/>
              </a:rPr>
              <a:t> parameter.</a:t>
            </a:r>
            <a:endParaRPr lang="en-US" altLang="en-US" sz="2800" b="1">
              <a:solidFill>
                <a:srgbClr val="000000"/>
              </a:solidFill>
              <a:latin typeface="Calibri"/>
            </a:endParaRPr>
          </a:p>
          <a:p>
            <a:pPr marL="457200" indent="-457200">
              <a:buChar char="•"/>
            </a:pPr>
            <a:r>
              <a:rPr lang="en-US" sz="2800">
                <a:solidFill>
                  <a:srgbClr val="000000"/>
                </a:solidFill>
                <a:latin typeface="Calibri"/>
              </a:rPr>
              <a:t>Create </a:t>
            </a:r>
            <a:r>
              <a:rPr lang="en-US" sz="2800" b="1" err="1">
                <a:solidFill>
                  <a:srgbClr val="000000"/>
                </a:solidFill>
                <a:latin typeface="Calibri"/>
              </a:rPr>
              <a:t>HelloWorldServerImpl</a:t>
            </a:r>
            <a:r>
              <a:rPr lang="en-US" sz="2800" b="1">
                <a:solidFill>
                  <a:srgbClr val="000000"/>
                </a:solidFill>
                <a:latin typeface="Calibri"/>
              </a:rPr>
              <a:t> </a:t>
            </a:r>
            <a:r>
              <a:rPr lang="en-US" sz="2800">
                <a:solidFill>
                  <a:srgbClr val="000000"/>
                </a:solidFill>
                <a:latin typeface="Calibri"/>
              </a:rPr>
              <a:t>which implements </a:t>
            </a:r>
            <a:r>
              <a:rPr lang="en-US" sz="2800" b="1" err="1">
                <a:solidFill>
                  <a:srgbClr val="000000"/>
                </a:solidFill>
                <a:latin typeface="Calibri"/>
              </a:rPr>
              <a:t>HelloWorldServer</a:t>
            </a:r>
            <a:r>
              <a:rPr lang="en-US" sz="2800" b="1">
                <a:solidFill>
                  <a:srgbClr val="000000"/>
                </a:solidFill>
                <a:latin typeface="Calibri"/>
              </a:rPr>
              <a:t> </a:t>
            </a:r>
            <a:r>
              <a:rPr lang="en-US" sz="2800">
                <a:solidFill>
                  <a:srgbClr val="000000"/>
                </a:solidFill>
                <a:latin typeface="Calibri"/>
              </a:rPr>
              <a:t> and its method </a:t>
            </a:r>
            <a:r>
              <a:rPr lang="en-US" sz="2800" b="1" err="1">
                <a:solidFill>
                  <a:srgbClr val="000000"/>
                </a:solidFill>
                <a:latin typeface="Calibri"/>
              </a:rPr>
              <a:t>sayHello</a:t>
            </a:r>
            <a:r>
              <a:rPr lang="en-US" sz="2800" b="1">
                <a:solidFill>
                  <a:srgbClr val="000000"/>
                </a:solidFill>
                <a:latin typeface="Calibri"/>
              </a:rPr>
              <a:t>(String name).</a:t>
            </a:r>
            <a:endParaRPr sz="2800">
              <a:solidFill>
                <a:srgbClr val="000000"/>
              </a:solidFill>
              <a:latin typeface="Calibri"/>
            </a:endParaRPr>
          </a:p>
          <a:p>
            <a:pPr marL="457200" indent="-457200">
              <a:buFont typeface="Arial" panose="020B0604020202020204" pitchFamily="34" charset="0"/>
              <a:buChar char="•"/>
            </a:pPr>
            <a:r>
              <a:rPr lang="en-US" sz="2800">
                <a:solidFill>
                  <a:srgbClr val="000000"/>
                </a:solidFill>
                <a:latin typeface="Calibri"/>
              </a:rPr>
              <a:t>Create </a:t>
            </a:r>
            <a:r>
              <a:rPr lang="en-US" sz="2800" b="1" err="1">
                <a:solidFill>
                  <a:srgbClr val="000000"/>
                </a:solidFill>
                <a:latin typeface="Calibri"/>
              </a:rPr>
              <a:t>HelloWorldServerPublisher</a:t>
            </a:r>
            <a:r>
              <a:rPr lang="en-US" sz="2800" b="1">
                <a:solidFill>
                  <a:srgbClr val="000000"/>
                </a:solidFill>
                <a:latin typeface="Calibri"/>
              </a:rPr>
              <a:t> </a:t>
            </a:r>
            <a:r>
              <a:rPr lang="en-US" sz="2800">
                <a:solidFill>
                  <a:srgbClr val="000000"/>
                </a:solidFill>
                <a:latin typeface="Calibri"/>
              </a:rPr>
              <a:t>which will publish web service.</a:t>
            </a:r>
            <a:endParaRPr sz="2800">
              <a:solidFill>
                <a:srgbClr val="000000"/>
              </a:solidFill>
              <a:latin typeface="Calibri"/>
            </a:endParaRPr>
          </a:p>
          <a:p>
            <a:pPr marL="457200" indent="-457200">
              <a:buFont typeface="Arial" panose="020B0604020202020204" pitchFamily="34" charset="0"/>
              <a:buChar char="•"/>
            </a:pPr>
            <a:r>
              <a:rPr lang="en-US" sz="2800">
                <a:solidFill>
                  <a:srgbClr val="000000"/>
                </a:solidFill>
                <a:latin typeface="Calibri"/>
              </a:rPr>
              <a:t>Create </a:t>
            </a:r>
            <a:r>
              <a:rPr lang="en-US" sz="2800" b="1" err="1">
                <a:solidFill>
                  <a:srgbClr val="000000"/>
                </a:solidFill>
                <a:latin typeface="Calibri"/>
              </a:rPr>
              <a:t>HelloWorldClient</a:t>
            </a:r>
            <a:r>
              <a:rPr lang="en-US" sz="2800">
                <a:solidFill>
                  <a:srgbClr val="000000"/>
                </a:solidFill>
                <a:latin typeface="Calibri"/>
              </a:rPr>
              <a:t> to consume hello world web service.</a:t>
            </a:r>
            <a:endParaRPr>
              <a:solidFill>
                <a:srgbClr val="000000"/>
              </a:solidFill>
              <a:latin typeface="Calibri"/>
            </a:endParaRPr>
          </a:p>
          <a:p>
            <a:pPr marL="457200" indent="-457200">
              <a:buFont typeface="Arial" panose="020B0604020202020204" pitchFamily="34" charset="0"/>
              <a:buChar char="•"/>
            </a:pPr>
            <a:r>
              <a:rPr lang="en-US" sz="2800" err="1">
                <a:solidFill>
                  <a:srgbClr val="000000"/>
                </a:solidFill>
                <a:latin typeface="Calibri"/>
              </a:rPr>
              <a:t>Wsdl</a:t>
            </a:r>
            <a:r>
              <a:rPr lang="en-US" sz="2800">
                <a:solidFill>
                  <a:srgbClr val="000000"/>
                </a:solidFill>
                <a:latin typeface="Calibri"/>
              </a:rPr>
              <a:t> created - </a:t>
            </a:r>
            <a:r>
              <a:rPr lang="en-US" sz="2800">
                <a:solidFill>
                  <a:schemeClr val="tx1"/>
                </a:solidFill>
                <a:latin typeface="Calibri"/>
                <a:hlinkClick r:id="rId3"/>
              </a:rPr>
              <a:t>http://127.0.0.1:9876/hw?wsdl</a:t>
            </a:r>
            <a:r>
              <a:rPr lang="en-US" sz="2800">
                <a:solidFill>
                  <a:srgbClr val="000000"/>
                </a:solidFill>
                <a:latin typeface="Calibri"/>
              </a:rPr>
              <a:t> </a:t>
            </a:r>
          </a:p>
          <a:p>
            <a:pPr marL="685800" indent="-685800"/>
            <a:endParaRPr lang="en-US" altLang="en-US" sz="2800" b="1">
              <a:solidFill>
                <a:srgbClr val="000000"/>
              </a:solidFill>
              <a:latin typeface="Calibri"/>
            </a:endParaRPr>
          </a:p>
          <a:p>
            <a:pPr lvl="1"/>
            <a:endParaRPr lang="en-US" altLang="en-US" sz="2800" b="1">
              <a:solidFill>
                <a:srgbClr val="1F2B35"/>
              </a:solidFill>
              <a:latin typeface="Calibri"/>
              <a:ea typeface="ＭＳ Ｐゴシック" panose="020B0600070205080204" pitchFamily="34" charset="-128"/>
            </a:endParaRPr>
          </a:p>
        </p:txBody>
      </p:sp>
    </p:spTree>
    <p:extLst>
      <p:ext uri="{BB962C8B-B14F-4D97-AF65-F5344CB8AC3E}">
        <p14:creationId xmlns:p14="http://schemas.microsoft.com/office/powerpoint/2010/main" val="133048975"/>
      </p:ext>
    </p:extLst>
  </p:cSld>
  <p:clrMapOvr>
    <a:masterClrMapping/>
  </p:clrMapOvr>
  <p:transition spd="slow" advClick="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Service-Oriented Architecture (SOA)</a:t>
            </a:r>
          </a:p>
        </p:txBody>
      </p:sp>
      <p:sp>
        <p:nvSpPr>
          <p:cNvPr id="17412"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buFontTx/>
              <a:buChar char="•"/>
            </a:pPr>
            <a:r>
              <a:rPr lang="en-US" altLang="en-US" sz="2800" b="1"/>
              <a:t>New concept where all parts of a system are web services</a:t>
            </a:r>
          </a:p>
          <a:p>
            <a:pPr>
              <a:buFontTx/>
              <a:buChar char="•"/>
            </a:pPr>
            <a:r>
              <a:rPr lang="en-US" altLang="en-US" sz="2800" b="1"/>
              <a:t>Each module of a system connects to each other using web service client calls</a:t>
            </a:r>
          </a:p>
          <a:p>
            <a:pPr>
              <a:buFontTx/>
              <a:buChar char="•"/>
            </a:pPr>
            <a:r>
              <a:rPr lang="en-US" altLang="en-US" sz="2800" b="1"/>
              <a:t>Enables quick integration, fast access, and encapsulates and standardizes the modular communication process</a:t>
            </a:r>
          </a:p>
          <a:p>
            <a:pPr lvl="1"/>
            <a:endParaRPr lang="en-US" altLang="en-US" sz="2800" b="1">
              <a:solidFill>
                <a:srgbClr val="1F2B35"/>
              </a:solidFill>
              <a:ea typeface="ＭＳ Ｐゴシック" panose="020B0600070205080204" pitchFamily="34" charset="-128"/>
            </a:endParaRPr>
          </a:p>
        </p:txBody>
      </p:sp>
    </p:spTree>
  </p:cSld>
  <p:clrMapOvr>
    <a:masterClrMapping/>
  </p:clrMapOvr>
  <p:transition spd="slow" advClick="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Service-Oriented Architecture (SOA)</a:t>
            </a:r>
          </a:p>
        </p:txBody>
      </p:sp>
      <p:pic>
        <p:nvPicPr>
          <p:cNvPr id="18436" name="Picture 2" descr="C:\Users\rdeshapriya\Desktop\SOA_Metamode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92150"/>
            <a:ext cx="6996113" cy="57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p:cNvSpPr>
            <a:spLocks noChangeArrowheads="1"/>
          </p:cNvSpPr>
          <p:nvPr/>
        </p:nvSpPr>
        <p:spPr bwMode="auto">
          <a:xfrm>
            <a:off x="1857375" y="3548063"/>
            <a:ext cx="64008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6225" indent="-276225">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19459" name="Rectangle 13"/>
          <p:cNvSpPr>
            <a:spLocks noChangeArrowheads="1"/>
          </p:cNvSpPr>
          <p:nvPr/>
        </p:nvSpPr>
        <p:spPr bwMode="auto">
          <a:xfrm>
            <a:off x="1676400" y="3505200"/>
            <a:ext cx="6400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2000">
                <a:solidFill>
                  <a:srgbClr val="1F2B35"/>
                </a:solidFill>
              </a:rPr>
              <a:t>if ( question != null &amp;&amp; question != “” ) {</a:t>
            </a:r>
          </a:p>
          <a:p>
            <a:pPr eaLnBrk="1" hangingPunct="1"/>
            <a:r>
              <a:rPr lang="en-US" altLang="en-US" sz="2000">
                <a:solidFill>
                  <a:srgbClr val="1F2B35"/>
                </a:solidFill>
              </a:rPr>
              <a:t>  var answer = ask (question);</a:t>
            </a:r>
          </a:p>
          <a:p>
            <a:pPr eaLnBrk="1" hangingPunct="1"/>
            <a:r>
              <a:rPr lang="en-US" altLang="en-US" sz="2000">
                <a:solidFill>
                  <a:srgbClr val="1F2B35"/>
                </a:solidFill>
              </a:rPr>
              <a:t>  if ( answer != satisfactory) {</a:t>
            </a:r>
          </a:p>
          <a:p>
            <a:pPr eaLnBrk="1" hangingPunct="1"/>
            <a:r>
              <a:rPr lang="en-US" altLang="en-US" sz="2000">
                <a:solidFill>
                  <a:srgbClr val="1F2B35"/>
                </a:solidFill>
              </a:rPr>
              <a:t>    var betterAnswer = googleIt(question);</a:t>
            </a:r>
          </a:p>
          <a:p>
            <a:pPr eaLnBrk="1" hangingPunct="1"/>
            <a:r>
              <a:rPr lang="en-US" altLang="en-US" sz="2000">
                <a:solidFill>
                  <a:srgbClr val="1F2B35"/>
                </a:solidFill>
              </a:rPr>
              <a:t>  }</a:t>
            </a:r>
          </a:p>
          <a:p>
            <a:pPr eaLnBrk="1" hangingPunct="1"/>
            <a:r>
              <a:rPr lang="en-US" altLang="en-US" sz="2000">
                <a:solidFill>
                  <a:srgbClr val="1F2B35"/>
                </a:solidFill>
              </a:rPr>
              <a:t>}</a:t>
            </a:r>
          </a:p>
        </p:txBody>
      </p:sp>
      <p:sp>
        <p:nvSpPr>
          <p:cNvPr id="19460" name="Rectangle 9"/>
          <p:cNvSpPr>
            <a:spLocks noChangeArrowheads="1"/>
          </p:cNvSpPr>
          <p:nvPr/>
        </p:nvSpPr>
        <p:spPr bwMode="gray">
          <a:xfrm>
            <a:off x="1857375" y="2743200"/>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19461" name="Rectangle 9"/>
          <p:cNvSpPr>
            <a:spLocks noChangeArrowheads="1"/>
          </p:cNvSpPr>
          <p:nvPr/>
        </p:nvSpPr>
        <p:spPr bwMode="gray">
          <a:xfrm>
            <a:off x="1857375" y="4495800"/>
            <a:ext cx="6400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a:p>
        </p:txBody>
      </p:sp>
      <p:sp>
        <p:nvSpPr>
          <p:cNvPr id="19462" name="Rectangle 13"/>
          <p:cNvSpPr>
            <a:spLocks noChangeArrowheads="1"/>
          </p:cNvSpPr>
          <p:nvPr/>
        </p:nvSpPr>
        <p:spPr bwMode="auto">
          <a:xfrm>
            <a:off x="1676400" y="2514600"/>
            <a:ext cx="6400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200" b="1">
                <a:solidFill>
                  <a:srgbClr val="1F2B35"/>
                </a:solidFill>
              </a:rPr>
              <a:t>Thank You!</a:t>
            </a:r>
          </a:p>
        </p:txBody>
      </p:sp>
    </p:spTree>
  </p:cSld>
  <p:clrMapOvr>
    <a:overrideClrMapping bg1="lt1" tx1="dk1" bg2="lt2" tx2="dk2" accent1="accent1" accent2="accent2" accent3="accent3" accent4="accent4" accent5="accent5" accent6="accent6" hlink="hlink" folHlink="folHlink"/>
  </p:clrMapOvr>
  <p:transition spd="slow" advClick="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Agenda</a:t>
            </a:r>
          </a:p>
        </p:txBody>
      </p:sp>
      <p:sp>
        <p:nvSpPr>
          <p:cNvPr id="5124" name="Rectangle 3"/>
          <p:cNvSpPr>
            <a:spLocks noGrp="1" noChangeArrowheads="1"/>
          </p:cNvSpPr>
          <p:nvPr>
            <p:ph type="body" idx="4294967295"/>
          </p:nvPr>
        </p:nvSpPr>
        <p:spPr>
          <a:xfrm>
            <a:off x="228600" y="1143000"/>
            <a:ext cx="8686800" cy="4648200"/>
          </a:xfrm>
        </p:spPr>
        <p:txBody>
          <a:bodyPr/>
          <a:lstStyle/>
          <a:p>
            <a:r>
              <a:rPr lang="en-US" altLang="en-US">
                <a:ea typeface="ＭＳ Ｐゴシック" panose="020B0600070205080204" pitchFamily="34" charset="-128"/>
              </a:rPr>
              <a:t> </a:t>
            </a:r>
          </a:p>
        </p:txBody>
      </p:sp>
      <p:sp>
        <p:nvSpPr>
          <p:cNvPr id="5125" name="Content Placeholder 2"/>
          <p:cNvSpPr txBox="1">
            <a:spLocks/>
          </p:cNvSpPr>
          <p:nvPr/>
        </p:nvSpPr>
        <p:spPr bwMode="auto">
          <a:xfrm>
            <a:off x="228600" y="1219200"/>
            <a:ext cx="8686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FontTx/>
              <a:buChar char="•"/>
            </a:pPr>
            <a:r>
              <a:rPr lang="en-US" altLang="en-US" sz="2800">
                <a:latin typeface="Trebuchet MS" panose="020B0603020202020204" pitchFamily="34" charset="0"/>
              </a:rPr>
              <a:t>What are Web Services?</a:t>
            </a:r>
          </a:p>
          <a:p>
            <a:pPr eaLnBrk="1" hangingPunct="1">
              <a:buFontTx/>
              <a:buChar char="•"/>
            </a:pPr>
            <a:r>
              <a:rPr lang="en-US" altLang="en-US" sz="2800">
                <a:latin typeface="Trebuchet MS" panose="020B0603020202020204" pitchFamily="34" charset="0"/>
              </a:rPr>
              <a:t>SOAP Web Services</a:t>
            </a:r>
          </a:p>
          <a:p>
            <a:pPr eaLnBrk="1" hangingPunct="1">
              <a:buFontTx/>
              <a:buChar char="•"/>
            </a:pPr>
            <a:r>
              <a:rPr lang="en-US" altLang="en-US" sz="2800">
                <a:latin typeface="Trebuchet MS" panose="020B0603020202020204" pitchFamily="34" charset="0"/>
              </a:rPr>
              <a:t>RESTful Web Services</a:t>
            </a:r>
          </a:p>
          <a:p>
            <a:pPr eaLnBrk="1" hangingPunct="1">
              <a:buFontTx/>
              <a:buChar char="•"/>
            </a:pPr>
            <a:r>
              <a:rPr lang="en-US" altLang="en-US" sz="2800">
                <a:latin typeface="Trebuchet MS" panose="020B0603020202020204" pitchFamily="34" charset="0"/>
              </a:rPr>
              <a:t>Service-Oriented Architecture</a:t>
            </a:r>
          </a:p>
          <a:p>
            <a:pPr lvl="2">
              <a:buFont typeface="Arial" panose="020B0604020202020204" pitchFamily="34" charset="0"/>
              <a:buNone/>
            </a:pPr>
            <a:r>
              <a:rPr lang="en-US" altLang="en-US" b="1">
                <a:ea typeface="ＭＳ Ｐゴシック" panose="020B0600070205080204" pitchFamily="34" charset="-128"/>
              </a:rPr>
              <a:t> </a:t>
            </a:r>
          </a:p>
          <a:p>
            <a:pPr lvl="2">
              <a:buFont typeface="Arial" panose="020B0604020202020204" pitchFamily="34" charset="0"/>
              <a:buChar char="•"/>
            </a:pPr>
            <a:endParaRPr lang="en-US" altLang="en-US" b="1">
              <a:ea typeface="ＭＳ Ｐゴシック" panose="020B0600070205080204" pitchFamily="34" charset="-128"/>
            </a:endParaRPr>
          </a:p>
          <a:p>
            <a:pPr lvl="1"/>
            <a:endParaRPr lang="en-US" altLang="en-US" b="1">
              <a:solidFill>
                <a:srgbClr val="000000"/>
              </a:solidFill>
              <a:ea typeface="ＭＳ Ｐゴシック" panose="020B0600070205080204" pitchFamily="34" charset="-128"/>
            </a:endParaRPr>
          </a:p>
          <a:p>
            <a:pPr lvl="1"/>
            <a:endParaRPr lang="en-US" altLang="en-US" b="1">
              <a:solidFill>
                <a:srgbClr val="000000"/>
              </a:solidFill>
              <a:ea typeface="ＭＳ Ｐゴシック" panose="020B0600070205080204" pitchFamily="34" charset="-128"/>
            </a:endParaRPr>
          </a:p>
          <a:p>
            <a:endParaRPr lang="en-US" altLang="en-US"/>
          </a:p>
          <a:p>
            <a:endParaRPr lang="en-US" altLang="en-US"/>
          </a:p>
        </p:txBody>
      </p:sp>
    </p:spTree>
  </p:cSld>
  <p:clrMapOvr>
    <a:masterClrMapping/>
  </p:clrMapOvr>
  <p:transition spd="slow" advClick="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advClick="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What are Web Services?</a:t>
            </a:r>
          </a:p>
        </p:txBody>
      </p:sp>
      <p:sp>
        <p:nvSpPr>
          <p:cNvPr id="6148" name="Rectangle 3"/>
          <p:cNvSpPr>
            <a:spLocks noGrp="1" noChangeArrowheads="1"/>
          </p:cNvSpPr>
          <p:nvPr>
            <p:ph type="body" idx="4294967295"/>
          </p:nvPr>
        </p:nvSpPr>
        <p:spPr>
          <a:xfrm>
            <a:off x="228600" y="1143000"/>
            <a:ext cx="8686800" cy="4648200"/>
          </a:xfrm>
        </p:spPr>
        <p:txBody>
          <a:bodyPr/>
          <a:lstStyle/>
          <a:p>
            <a:r>
              <a:rPr lang="en-US" altLang="en-US">
                <a:ea typeface="ＭＳ Ｐゴシック" panose="020B0600070205080204" pitchFamily="34" charset="-128"/>
              </a:rPr>
              <a:t> </a:t>
            </a:r>
          </a:p>
        </p:txBody>
      </p:sp>
      <p:sp>
        <p:nvSpPr>
          <p:cNvPr id="6149"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857250" indent="-45720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FontTx/>
              <a:buChar char="•"/>
            </a:pPr>
            <a:r>
              <a:rPr lang="en-US" altLang="en-US" sz="2400" b="1">
                <a:latin typeface="Trebuchet MS" panose="020B0603020202020204" pitchFamily="34" charset="0"/>
              </a:rPr>
              <a:t>Remote applications need a way to talk to each other</a:t>
            </a:r>
          </a:p>
          <a:p>
            <a:pPr lvl="1" eaLnBrk="1" hangingPunct="1"/>
            <a:r>
              <a:rPr lang="en-US" altLang="en-US" sz="2200" b="1">
                <a:solidFill>
                  <a:srgbClr val="000000"/>
                </a:solidFill>
                <a:latin typeface="Trebuchet MS" panose="020B0603020202020204" pitchFamily="34" charset="0"/>
                <a:ea typeface="ＭＳ Ｐゴシック" panose="020B0600070205080204" pitchFamily="34" charset="-128"/>
              </a:rPr>
              <a:t>Applications written on different platforms</a:t>
            </a:r>
          </a:p>
          <a:p>
            <a:pPr lvl="1" eaLnBrk="1" hangingPunct="1"/>
            <a:r>
              <a:rPr lang="en-US" altLang="en-US" sz="2200" b="1">
                <a:solidFill>
                  <a:srgbClr val="000000"/>
                </a:solidFill>
                <a:latin typeface="Trebuchet MS" panose="020B0603020202020204" pitchFamily="34" charset="0"/>
                <a:ea typeface="ＭＳ Ｐゴシック" panose="020B0600070205080204" pitchFamily="34" charset="-128"/>
              </a:rPr>
              <a:t>Applications hosted at different locations</a:t>
            </a:r>
          </a:p>
          <a:p>
            <a:pPr eaLnBrk="1" hangingPunct="1">
              <a:buFontTx/>
              <a:buChar char="•"/>
            </a:pPr>
            <a:r>
              <a:rPr lang="en-US" altLang="en-US" sz="2400" b="1">
                <a:latin typeface="Trebuchet MS" panose="020B0603020202020204" pitchFamily="34" charset="0"/>
              </a:rPr>
              <a:t>Web Services provide a way for one system to request data from another system</a:t>
            </a:r>
          </a:p>
          <a:p>
            <a:pPr eaLnBrk="1" hangingPunct="1">
              <a:buFontTx/>
              <a:buChar char="•"/>
            </a:pPr>
            <a:r>
              <a:rPr lang="en-US" altLang="en-US" sz="2400" b="1">
                <a:latin typeface="Trebuchet MS" panose="020B0603020202020204" pitchFamily="34" charset="0"/>
              </a:rPr>
              <a:t>Web Services is how different applications ‘talk’ to each other</a:t>
            </a:r>
          </a:p>
          <a:p>
            <a:pPr eaLnBrk="1" hangingPunct="1">
              <a:buFontTx/>
              <a:buChar char="•"/>
            </a:pPr>
            <a:r>
              <a:rPr lang="en-US" altLang="en-US" sz="2400" b="1">
                <a:latin typeface="Trebuchet MS" panose="020B0603020202020204" pitchFamily="34" charset="0"/>
              </a:rPr>
              <a:t>There are 2 main types (currently):</a:t>
            </a:r>
          </a:p>
          <a:p>
            <a:pPr lvl="1" eaLnBrk="1" hangingPunct="1"/>
            <a:r>
              <a:rPr lang="en-US" altLang="en-US" sz="2200" b="1">
                <a:solidFill>
                  <a:srgbClr val="000000"/>
                </a:solidFill>
                <a:latin typeface="Trebuchet MS" panose="020B0603020202020204" pitchFamily="34" charset="0"/>
                <a:ea typeface="ＭＳ Ｐゴシック" panose="020B0600070205080204" pitchFamily="34" charset="-128"/>
              </a:rPr>
              <a:t>SOAP Web Services</a:t>
            </a:r>
          </a:p>
          <a:p>
            <a:pPr lvl="1" eaLnBrk="1" hangingPunct="1"/>
            <a:r>
              <a:rPr lang="en-US" altLang="en-US" sz="2200" b="1">
                <a:solidFill>
                  <a:srgbClr val="000000"/>
                </a:solidFill>
                <a:latin typeface="Trebuchet MS" panose="020B0603020202020204" pitchFamily="34" charset="0"/>
                <a:ea typeface="ＭＳ Ｐゴシック" panose="020B0600070205080204" pitchFamily="34" charset="-128"/>
              </a:rPr>
              <a:t>RESTful Web Services</a:t>
            </a:r>
          </a:p>
          <a:p>
            <a:pPr lvl="2">
              <a:buFont typeface="Arial" panose="020B0604020202020204" pitchFamily="34" charset="0"/>
              <a:buNone/>
            </a:pPr>
            <a:r>
              <a:rPr lang="en-US" altLang="en-US" b="1">
                <a:ea typeface="ＭＳ Ｐゴシック" panose="020B0600070205080204" pitchFamily="34" charset="-128"/>
              </a:rPr>
              <a:t> </a:t>
            </a:r>
          </a:p>
          <a:p>
            <a:pPr lvl="2">
              <a:buFont typeface="Arial" panose="020B0604020202020204" pitchFamily="34" charset="0"/>
              <a:buChar char="•"/>
            </a:pPr>
            <a:endParaRPr lang="en-US" altLang="en-US" b="1">
              <a:ea typeface="ＭＳ Ｐゴシック" panose="020B0600070205080204" pitchFamily="34" charset="-128"/>
            </a:endParaRPr>
          </a:p>
          <a:p>
            <a:pPr lvl="1"/>
            <a:endParaRPr lang="en-US" altLang="en-US" b="1">
              <a:solidFill>
                <a:srgbClr val="000000"/>
              </a:solidFill>
              <a:ea typeface="ＭＳ Ｐゴシック" panose="020B0600070205080204" pitchFamily="34" charset="-128"/>
            </a:endParaRPr>
          </a:p>
          <a:p>
            <a:pPr lvl="1"/>
            <a:endParaRPr lang="en-US" altLang="en-US" b="1">
              <a:solidFill>
                <a:srgbClr val="000000"/>
              </a:solidFill>
              <a:ea typeface="ＭＳ Ｐゴシック" panose="020B0600070205080204" pitchFamily="34" charset="-128"/>
            </a:endParaRPr>
          </a:p>
          <a:p>
            <a:endParaRPr lang="en-US" altLang="en-US"/>
          </a:p>
          <a:p>
            <a:endParaRPr lang="en-US" altLang="en-US"/>
          </a:p>
        </p:txBody>
      </p:sp>
    </p:spTree>
  </p:cSld>
  <p:clrMapOvr>
    <a:masterClrMapping/>
  </p:clrMapOvr>
  <p:transition spd="slow" advClick="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SOAP Web Services</a:t>
            </a:r>
          </a:p>
        </p:txBody>
      </p:sp>
      <p:sp>
        <p:nvSpPr>
          <p:cNvPr id="7172" name="Rectangle 3"/>
          <p:cNvSpPr>
            <a:spLocks noGrp="1" noChangeArrowheads="1"/>
          </p:cNvSpPr>
          <p:nvPr>
            <p:ph type="body" idx="4294967295"/>
          </p:nvPr>
        </p:nvSpPr>
        <p:spPr>
          <a:xfrm>
            <a:off x="228600" y="1143000"/>
            <a:ext cx="8686800" cy="4648200"/>
          </a:xfrm>
        </p:spPr>
        <p:txBody>
          <a:bodyPr/>
          <a:lstStyle/>
          <a:p>
            <a:r>
              <a:rPr lang="en-US" altLang="en-US">
                <a:ea typeface="ＭＳ Ｐゴシック" panose="020B0600070205080204" pitchFamily="34" charset="-128"/>
              </a:rPr>
              <a:t> </a:t>
            </a:r>
          </a:p>
        </p:txBody>
      </p:sp>
      <p:sp>
        <p:nvSpPr>
          <p:cNvPr id="7173"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FontTx/>
              <a:buChar char="•"/>
            </a:pPr>
            <a:r>
              <a:rPr lang="en-US" altLang="en-US" sz="2400">
                <a:latin typeface="Trebuchet MS" panose="020B0603020202020204" pitchFamily="34" charset="0"/>
              </a:rPr>
              <a:t>SOAP: Simple Object Access Protocol</a:t>
            </a:r>
          </a:p>
          <a:p>
            <a:pPr eaLnBrk="1" hangingPunct="1">
              <a:buFontTx/>
              <a:buChar char="•"/>
            </a:pPr>
            <a:r>
              <a:rPr lang="en-US" altLang="en-US" sz="2400">
                <a:latin typeface="Trebuchet MS" panose="020B0603020202020204" pitchFamily="34" charset="0"/>
              </a:rPr>
              <a:t>Based on XML and XSD definitions</a:t>
            </a:r>
          </a:p>
          <a:p>
            <a:pPr eaLnBrk="1" hangingPunct="1">
              <a:buFontTx/>
              <a:buChar char="•"/>
            </a:pPr>
            <a:r>
              <a:rPr lang="en-US" altLang="en-US" sz="2400">
                <a:latin typeface="Trebuchet MS" panose="020B0603020202020204" pitchFamily="34" charset="0"/>
              </a:rPr>
              <a:t>3 main components:</a:t>
            </a:r>
          </a:p>
          <a:p>
            <a:pPr lvl="1" eaLnBrk="1" hangingPunct="1"/>
            <a:r>
              <a:rPr lang="en-US" altLang="en-US" sz="2400">
                <a:solidFill>
                  <a:srgbClr val="1F2B35"/>
                </a:solidFill>
                <a:latin typeface="Trebuchet MS" panose="020B0603020202020204" pitchFamily="34" charset="0"/>
                <a:ea typeface="ＭＳ Ｐゴシック" panose="020B0600070205080204" pitchFamily="34" charset="-128"/>
              </a:rPr>
              <a:t>WSDL: Web Service Descriptor Language</a:t>
            </a:r>
          </a:p>
          <a:p>
            <a:pPr lvl="1" eaLnBrk="1" hangingPunct="1"/>
            <a:r>
              <a:rPr lang="en-US" altLang="en-US" sz="2400">
                <a:solidFill>
                  <a:srgbClr val="1F2B35"/>
                </a:solidFill>
                <a:latin typeface="Trebuchet MS" panose="020B0603020202020204" pitchFamily="34" charset="0"/>
                <a:ea typeface="ＭＳ Ｐゴシック" panose="020B0600070205080204" pitchFamily="34" charset="-128"/>
              </a:rPr>
              <a:t>SOAP Envelope</a:t>
            </a:r>
          </a:p>
          <a:p>
            <a:pPr lvl="1" eaLnBrk="1" hangingPunct="1"/>
            <a:r>
              <a:rPr lang="en-US" altLang="en-US" sz="2400">
                <a:solidFill>
                  <a:srgbClr val="1F2B35"/>
                </a:solidFill>
                <a:latin typeface="Trebuchet MS" panose="020B0603020202020204" pitchFamily="34" charset="0"/>
                <a:ea typeface="ＭＳ Ｐゴシック" panose="020B0600070205080204" pitchFamily="34" charset="-128"/>
              </a:rPr>
              <a:t>UDDI: Universal Description, Discovery and Integration</a:t>
            </a:r>
          </a:p>
          <a:p>
            <a:pPr lvl="2">
              <a:buFont typeface="Arial" panose="020B0604020202020204" pitchFamily="34" charset="0"/>
              <a:buNone/>
            </a:pPr>
            <a:r>
              <a:rPr lang="en-US" altLang="en-US" b="1">
                <a:ea typeface="ＭＳ Ｐゴシック" panose="020B0600070205080204" pitchFamily="34" charset="-128"/>
              </a:rPr>
              <a:t> </a:t>
            </a:r>
          </a:p>
          <a:p>
            <a:pPr lvl="2">
              <a:buFont typeface="Arial" panose="020B0604020202020204" pitchFamily="34" charset="0"/>
              <a:buChar char="•"/>
            </a:pPr>
            <a:endParaRPr lang="en-US" altLang="en-US" b="1">
              <a:ea typeface="ＭＳ Ｐゴシック" panose="020B0600070205080204" pitchFamily="34" charset="-128"/>
            </a:endParaRPr>
          </a:p>
          <a:p>
            <a:pPr lvl="1"/>
            <a:endParaRPr lang="en-US" altLang="en-US" b="1">
              <a:solidFill>
                <a:srgbClr val="000000"/>
              </a:solidFill>
              <a:ea typeface="ＭＳ Ｐゴシック" panose="020B0600070205080204" pitchFamily="34" charset="-128"/>
            </a:endParaRPr>
          </a:p>
          <a:p>
            <a:pPr lvl="1"/>
            <a:endParaRPr lang="en-US" altLang="en-US" b="1">
              <a:solidFill>
                <a:srgbClr val="000000"/>
              </a:solidFill>
              <a:ea typeface="ＭＳ Ｐゴシック" panose="020B0600070205080204" pitchFamily="34" charset="-128"/>
            </a:endParaRPr>
          </a:p>
          <a:p>
            <a:endParaRPr lang="en-US" altLang="en-US"/>
          </a:p>
          <a:p>
            <a:endParaRPr lang="en-US" altLang="en-US"/>
          </a:p>
        </p:txBody>
      </p:sp>
    </p:spTree>
  </p:cSld>
  <p:clrMapOvr>
    <a:masterClrMapping/>
  </p:clrMapOvr>
  <p:transition spd="slow" advClick="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idx="4294967295"/>
          </p:nvPr>
        </p:nvSpPr>
        <p:spPr/>
        <p:txBody>
          <a:bodyPr/>
          <a:lstStyle/>
          <a:p>
            <a:pPr eaLnBrk="1" hangingPunct="1"/>
            <a:r>
              <a:rPr lang="en-US" altLang="en-US" sz="3200">
                <a:solidFill>
                  <a:srgbClr val="F2F2F2"/>
                </a:solidFill>
                <a:ea typeface="ＭＳ Ｐゴシック" panose="020B0600070205080204" pitchFamily="34" charset="-128"/>
              </a:rPr>
              <a:t>SOAP envelope</a:t>
            </a:r>
          </a:p>
        </p:txBody>
      </p:sp>
      <p:sp>
        <p:nvSpPr>
          <p:cNvPr id="8196" name="Rectangle 3"/>
          <p:cNvSpPr>
            <a:spLocks noGrp="1" noChangeArrowheads="1"/>
          </p:cNvSpPr>
          <p:nvPr>
            <p:ph type="body" idx="4294967295"/>
          </p:nvPr>
        </p:nvSpPr>
        <p:spPr>
          <a:xfrm>
            <a:off x="228600" y="1143000"/>
            <a:ext cx="8686800" cy="4648200"/>
          </a:xfrm>
        </p:spPr>
        <p:txBody>
          <a:bodyPr/>
          <a:lstStyle/>
          <a:p>
            <a:r>
              <a:rPr lang="en-US" altLang="en-US">
                <a:ea typeface="ＭＳ Ｐゴシック" panose="020B0600070205080204" pitchFamily="34" charset="-128"/>
              </a:rPr>
              <a:t> </a:t>
            </a:r>
          </a:p>
        </p:txBody>
      </p:sp>
      <p:sp>
        <p:nvSpPr>
          <p:cNvPr id="8197" name="Content Placeholder 2"/>
          <p:cNvSpPr txBox="1">
            <a:spLocks/>
          </p:cNvSpPr>
          <p:nvPr/>
        </p:nvSpPr>
        <p:spPr bwMode="auto">
          <a:xfrm>
            <a:off x="22225" y="973138"/>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buFontTx/>
              <a:buChar char="•"/>
            </a:pPr>
            <a:r>
              <a:rPr lang="en-US" altLang="en-US" b="1"/>
              <a:t>This is the payload that is sent to the Web Service from the Client. </a:t>
            </a:r>
          </a:p>
          <a:p>
            <a:pPr>
              <a:buFontTx/>
              <a:buChar char="•"/>
            </a:pPr>
            <a:r>
              <a:rPr lang="en-US" altLang="en-US" b="1"/>
              <a:t>Contains details about which methods to invoke, and with what parameters. </a:t>
            </a:r>
          </a:p>
          <a:p>
            <a:pPr>
              <a:buFontTx/>
              <a:buChar char="•"/>
            </a:pPr>
            <a:r>
              <a:rPr lang="en-US" altLang="en-US" b="1"/>
              <a:t>E.g: </a:t>
            </a:r>
          </a:p>
          <a:p>
            <a:pPr>
              <a:buFontTx/>
              <a:buChar char="•"/>
            </a:pPr>
            <a:endParaRPr lang="en-US" altLang="en-US" b="1"/>
          </a:p>
          <a:p>
            <a:pPr>
              <a:spcBef>
                <a:spcPct val="0"/>
              </a:spcBef>
              <a:buClrTx/>
            </a:pPr>
            <a:r>
              <a:rPr lang="en-US" altLang="en-US" sz="1600">
                <a:solidFill>
                  <a:srgbClr val="666600"/>
                </a:solidFill>
                <a:latin typeface="Monaco"/>
              </a:rPr>
              <a:t>&lt;?</a:t>
            </a:r>
            <a:r>
              <a:rPr lang="en-US" altLang="en-US" sz="1600">
                <a:solidFill>
                  <a:srgbClr val="000000"/>
                </a:solidFill>
                <a:latin typeface="Monaco"/>
              </a:rPr>
              <a:t>xml version</a:t>
            </a:r>
            <a:r>
              <a:rPr lang="en-US" altLang="en-US" sz="1600">
                <a:solidFill>
                  <a:srgbClr val="666600"/>
                </a:solidFill>
                <a:latin typeface="Monaco"/>
              </a:rPr>
              <a:t>=</a:t>
            </a:r>
            <a:r>
              <a:rPr lang="en-US" altLang="en-US" sz="1600">
                <a:solidFill>
                  <a:srgbClr val="008800"/>
                </a:solidFill>
                <a:latin typeface="Monaco"/>
              </a:rPr>
              <a:t>"1.0"</a:t>
            </a:r>
            <a:r>
              <a:rPr lang="en-US" altLang="en-US" sz="1600">
                <a:solidFill>
                  <a:srgbClr val="000000"/>
                </a:solidFill>
                <a:latin typeface="Monaco"/>
              </a:rPr>
              <a:t> encoding</a:t>
            </a:r>
            <a:r>
              <a:rPr lang="en-US" altLang="en-US" sz="1600">
                <a:solidFill>
                  <a:srgbClr val="666600"/>
                </a:solidFill>
                <a:latin typeface="Monaco"/>
              </a:rPr>
              <a:t>=</a:t>
            </a:r>
            <a:r>
              <a:rPr lang="en-US" altLang="en-US" sz="1600">
                <a:solidFill>
                  <a:srgbClr val="008800"/>
                </a:solidFill>
                <a:latin typeface="Monaco"/>
              </a:rPr>
              <a:t>"UTF-8"</a:t>
            </a:r>
            <a:r>
              <a:rPr lang="en-US" altLang="en-US" sz="1600">
                <a:solidFill>
                  <a:srgbClr val="666600"/>
                </a:solidFill>
                <a:latin typeface="Monaco"/>
              </a:rPr>
              <a:t>?&gt;</a:t>
            </a:r>
            <a:r>
              <a:rPr lang="en-US" altLang="en-US" sz="1600">
                <a:solidFill>
                  <a:srgbClr val="000000"/>
                </a:solidFill>
                <a:latin typeface="Monaco"/>
              </a:rPr>
              <a:t> </a:t>
            </a:r>
          </a:p>
          <a:p>
            <a:pPr>
              <a:spcBef>
                <a:spcPct val="0"/>
              </a:spcBef>
              <a:buClrTx/>
            </a:pPr>
            <a:r>
              <a:rPr lang="en-US" altLang="en-US" sz="1600">
                <a:solidFill>
                  <a:srgbClr val="000088"/>
                </a:solidFill>
                <a:latin typeface="Monaco"/>
              </a:rPr>
              <a:t>&lt;soapenv:Envelope</a:t>
            </a:r>
            <a:r>
              <a:rPr lang="en-US" altLang="en-US" sz="1600">
                <a:solidFill>
                  <a:srgbClr val="000000"/>
                </a:solidFill>
                <a:latin typeface="Monaco"/>
              </a:rPr>
              <a:t> </a:t>
            </a:r>
            <a:r>
              <a:rPr lang="en-US" altLang="en-US" sz="1600">
                <a:solidFill>
                  <a:srgbClr val="660066"/>
                </a:solidFill>
                <a:latin typeface="Monaco"/>
              </a:rPr>
              <a:t>xmlns:soapenv</a:t>
            </a:r>
            <a:r>
              <a:rPr lang="en-US" altLang="en-US" sz="1600">
                <a:solidFill>
                  <a:srgbClr val="666600"/>
                </a:solidFill>
                <a:latin typeface="Monaco"/>
              </a:rPr>
              <a:t>=</a:t>
            </a:r>
            <a:r>
              <a:rPr lang="en-US" altLang="en-US" sz="1600">
                <a:solidFill>
                  <a:srgbClr val="008800"/>
                </a:solidFill>
                <a:latin typeface="Monaco"/>
              </a:rPr>
              <a:t>"http://schemas.xmlsoap.org/soap/envelope/"</a:t>
            </a:r>
            <a:r>
              <a:rPr lang="en-US" altLang="en-US" sz="1600">
                <a:solidFill>
                  <a:srgbClr val="000000"/>
                </a:solidFill>
                <a:latin typeface="Monaco"/>
              </a:rPr>
              <a:t> </a:t>
            </a:r>
            <a:r>
              <a:rPr lang="en-US" altLang="en-US" sz="1600">
                <a:solidFill>
                  <a:srgbClr val="660066"/>
                </a:solidFill>
                <a:latin typeface="Monaco"/>
              </a:rPr>
              <a:t>xmlns:xsd</a:t>
            </a:r>
            <a:r>
              <a:rPr lang="en-US" altLang="en-US" sz="1600">
                <a:solidFill>
                  <a:srgbClr val="666600"/>
                </a:solidFill>
                <a:latin typeface="Monaco"/>
              </a:rPr>
              <a:t>=</a:t>
            </a:r>
            <a:r>
              <a:rPr lang="en-US" altLang="en-US" sz="1600">
                <a:solidFill>
                  <a:srgbClr val="008800"/>
                </a:solidFill>
                <a:latin typeface="Monaco"/>
              </a:rPr>
              <a:t>"http:// www.w3.org/2001/XMLSchema"</a:t>
            </a:r>
            <a:r>
              <a:rPr lang="en-US" altLang="en-US" sz="1600">
                <a:solidFill>
                  <a:srgbClr val="000000"/>
                </a:solidFill>
                <a:latin typeface="Monaco"/>
              </a:rPr>
              <a:t> </a:t>
            </a:r>
            <a:r>
              <a:rPr lang="en-US" altLang="en-US" sz="1600">
                <a:solidFill>
                  <a:srgbClr val="660066"/>
                </a:solidFill>
                <a:latin typeface="Monaco"/>
              </a:rPr>
              <a:t>xmlns:xsi</a:t>
            </a:r>
            <a:r>
              <a:rPr lang="en-US" altLang="en-US" sz="1600">
                <a:solidFill>
                  <a:srgbClr val="666600"/>
                </a:solidFill>
                <a:latin typeface="Monaco"/>
              </a:rPr>
              <a:t>=</a:t>
            </a:r>
            <a:r>
              <a:rPr lang="en-US" altLang="en-US" sz="1600">
                <a:solidFill>
                  <a:srgbClr val="008800"/>
                </a:solidFill>
                <a:latin typeface="Monaco"/>
              </a:rPr>
              <a:t>"http://www.w3.org/2001/XMLSchema-instance"</a:t>
            </a:r>
            <a:r>
              <a:rPr lang="en-US" altLang="en-US" sz="1600">
                <a:solidFill>
                  <a:srgbClr val="000088"/>
                </a:solidFill>
                <a:latin typeface="Monaco"/>
              </a:rPr>
              <a:t>&gt;</a:t>
            </a:r>
            <a:r>
              <a:rPr lang="en-US" altLang="en-US" sz="1600">
                <a:solidFill>
                  <a:srgbClr val="000000"/>
                </a:solidFill>
                <a:latin typeface="Monaco"/>
              </a:rPr>
              <a:t> </a:t>
            </a:r>
          </a:p>
          <a:p>
            <a:pPr>
              <a:spcBef>
                <a:spcPct val="0"/>
              </a:spcBef>
              <a:buClrTx/>
            </a:pPr>
            <a:r>
              <a:rPr lang="en-US" altLang="en-US" sz="1600">
                <a:solidFill>
                  <a:srgbClr val="000088"/>
                </a:solidFill>
                <a:latin typeface="Monaco"/>
              </a:rPr>
              <a:t>&lt;soapenv:Header&gt;</a:t>
            </a:r>
            <a:r>
              <a:rPr lang="en-US" altLang="en-US" sz="1600">
                <a:solidFill>
                  <a:srgbClr val="000000"/>
                </a:solidFill>
                <a:latin typeface="Monaco"/>
              </a:rPr>
              <a:t> </a:t>
            </a:r>
            <a:r>
              <a:rPr lang="en-US" altLang="en-US" sz="1600">
                <a:solidFill>
                  <a:srgbClr val="000088"/>
                </a:solidFill>
                <a:latin typeface="Monaco"/>
              </a:rPr>
              <a:t>&lt;RequesterCredentials</a:t>
            </a:r>
            <a:r>
              <a:rPr lang="en-US" altLang="en-US" sz="1600">
                <a:solidFill>
                  <a:srgbClr val="000000"/>
                </a:solidFill>
                <a:latin typeface="Monaco"/>
              </a:rPr>
              <a:t> </a:t>
            </a:r>
            <a:r>
              <a:rPr lang="en-US" altLang="en-US" sz="1600">
                <a:solidFill>
                  <a:srgbClr val="660066"/>
                </a:solidFill>
                <a:latin typeface="Monaco"/>
              </a:rPr>
              <a:t>xmlns</a:t>
            </a:r>
            <a:r>
              <a:rPr lang="en-US" altLang="en-US" sz="1600">
                <a:solidFill>
                  <a:srgbClr val="666600"/>
                </a:solidFill>
                <a:latin typeface="Monaco"/>
              </a:rPr>
              <a:t>=</a:t>
            </a:r>
            <a:r>
              <a:rPr lang="en-US" altLang="en-US" sz="1600">
                <a:solidFill>
                  <a:srgbClr val="008800"/>
                </a:solidFill>
                <a:latin typeface="Monaco"/>
              </a:rPr>
              <a:t>"urn:ebay:apis:eBLBaseComponents"</a:t>
            </a:r>
            <a:r>
              <a:rPr lang="en-US" altLang="en-US" sz="1600">
                <a:solidFill>
                  <a:srgbClr val="000000"/>
                </a:solidFill>
                <a:latin typeface="Monaco"/>
              </a:rPr>
              <a:t> </a:t>
            </a:r>
            <a:r>
              <a:rPr lang="en-US" altLang="en-US" sz="1600">
                <a:solidFill>
                  <a:srgbClr val="660066"/>
                </a:solidFill>
                <a:latin typeface="Monaco"/>
              </a:rPr>
              <a:t>soapenv:mustUnderstand</a:t>
            </a:r>
            <a:r>
              <a:rPr lang="en-US" altLang="en-US" sz="1600">
                <a:solidFill>
                  <a:srgbClr val="666600"/>
                </a:solidFill>
                <a:latin typeface="Monaco"/>
              </a:rPr>
              <a:t>=</a:t>
            </a:r>
            <a:r>
              <a:rPr lang="en-US" altLang="en-US" sz="1600">
                <a:solidFill>
                  <a:srgbClr val="008800"/>
                </a:solidFill>
                <a:latin typeface="Monaco"/>
              </a:rPr>
              <a:t>"0"</a:t>
            </a:r>
            <a:r>
              <a:rPr lang="en-US" altLang="en-US" sz="1600">
                <a:solidFill>
                  <a:srgbClr val="000088"/>
                </a:solidFill>
                <a:latin typeface="Monaco"/>
              </a:rPr>
              <a:t>&gt;</a:t>
            </a:r>
            <a:r>
              <a:rPr lang="en-US" altLang="en-US" sz="1600">
                <a:solidFill>
                  <a:srgbClr val="000000"/>
                </a:solidFill>
                <a:latin typeface="Monaco"/>
              </a:rPr>
              <a:t> </a:t>
            </a:r>
            <a:r>
              <a:rPr lang="en-US" altLang="en-US" sz="1600">
                <a:solidFill>
                  <a:srgbClr val="000088"/>
                </a:solidFill>
                <a:latin typeface="Monaco"/>
              </a:rPr>
              <a:t>&lt;eBayAuthToken&gt;</a:t>
            </a:r>
            <a:r>
              <a:rPr lang="en-US" altLang="en-US" sz="1600">
                <a:solidFill>
                  <a:srgbClr val="000000"/>
                </a:solidFill>
                <a:latin typeface="Monaco"/>
              </a:rPr>
              <a:t>ABC...123</a:t>
            </a:r>
            <a:r>
              <a:rPr lang="en-US" altLang="en-US" sz="1600">
                <a:solidFill>
                  <a:srgbClr val="000088"/>
                </a:solidFill>
                <a:latin typeface="Monaco"/>
              </a:rPr>
              <a:t>&lt;/eBayAuthToken&gt;</a:t>
            </a:r>
            <a:r>
              <a:rPr lang="en-US" altLang="en-US" sz="1600">
                <a:solidFill>
                  <a:srgbClr val="000000"/>
                </a:solidFill>
                <a:latin typeface="Monaco"/>
              </a:rPr>
              <a:t> </a:t>
            </a:r>
            <a:r>
              <a:rPr lang="en-US" altLang="en-US" sz="1600">
                <a:solidFill>
                  <a:srgbClr val="000088"/>
                </a:solidFill>
                <a:latin typeface="Monaco"/>
              </a:rPr>
              <a:t>&lt;ns:Credentials</a:t>
            </a:r>
            <a:r>
              <a:rPr lang="en-US" altLang="en-US" sz="1600">
                <a:solidFill>
                  <a:srgbClr val="000000"/>
                </a:solidFill>
                <a:latin typeface="Monaco"/>
              </a:rPr>
              <a:t> </a:t>
            </a:r>
            <a:r>
              <a:rPr lang="en-US" altLang="en-US" sz="1600">
                <a:solidFill>
                  <a:srgbClr val="660066"/>
                </a:solidFill>
                <a:latin typeface="Monaco"/>
              </a:rPr>
              <a:t>xmlns:ns</a:t>
            </a:r>
            <a:r>
              <a:rPr lang="en-US" altLang="en-US" sz="1600">
                <a:solidFill>
                  <a:srgbClr val="666600"/>
                </a:solidFill>
                <a:latin typeface="Monaco"/>
              </a:rPr>
              <a:t>=</a:t>
            </a:r>
            <a:r>
              <a:rPr lang="en-US" altLang="en-US" sz="1600">
                <a:solidFill>
                  <a:srgbClr val="008800"/>
                </a:solidFill>
                <a:latin typeface="Monaco"/>
              </a:rPr>
              <a:t>"urn:ebay:apis:eBLBaseComponents"</a:t>
            </a:r>
            <a:r>
              <a:rPr lang="en-US" altLang="en-US" sz="1600">
                <a:solidFill>
                  <a:srgbClr val="000088"/>
                </a:solidFill>
                <a:latin typeface="Monaco"/>
              </a:rPr>
              <a:t>&gt;</a:t>
            </a:r>
            <a:r>
              <a:rPr lang="en-US" altLang="en-US" sz="1600">
                <a:solidFill>
                  <a:srgbClr val="000000"/>
                </a:solidFill>
                <a:latin typeface="Monaco"/>
              </a:rPr>
              <a:t> </a:t>
            </a:r>
            <a:r>
              <a:rPr lang="en-US" altLang="en-US" sz="1600">
                <a:solidFill>
                  <a:srgbClr val="000088"/>
                </a:solidFill>
                <a:latin typeface="Monaco"/>
              </a:rPr>
              <a:t>&lt;ns:DevId&gt;</a:t>
            </a:r>
            <a:r>
              <a:rPr lang="en-US" altLang="en-US" sz="1600">
                <a:solidFill>
                  <a:srgbClr val="000000"/>
                </a:solidFill>
                <a:latin typeface="Monaco"/>
              </a:rPr>
              <a:t>someDevId</a:t>
            </a:r>
            <a:r>
              <a:rPr lang="en-US" altLang="en-US" sz="1600">
                <a:solidFill>
                  <a:srgbClr val="000088"/>
                </a:solidFill>
                <a:latin typeface="Monaco"/>
              </a:rPr>
              <a:t>&lt;/ns:DevId&gt;</a:t>
            </a:r>
            <a:r>
              <a:rPr lang="en-US" altLang="en-US" sz="1600">
                <a:solidFill>
                  <a:srgbClr val="000000"/>
                </a:solidFill>
                <a:latin typeface="Monaco"/>
              </a:rPr>
              <a:t> </a:t>
            </a:r>
            <a:r>
              <a:rPr lang="en-US" altLang="en-US" sz="1600">
                <a:solidFill>
                  <a:srgbClr val="000088"/>
                </a:solidFill>
                <a:latin typeface="Monaco"/>
              </a:rPr>
              <a:t>&lt;ns:AppId&gt;</a:t>
            </a:r>
            <a:r>
              <a:rPr lang="en-US" altLang="en-US" sz="1600">
                <a:solidFill>
                  <a:srgbClr val="000000"/>
                </a:solidFill>
                <a:latin typeface="Monaco"/>
              </a:rPr>
              <a:t>someAppId</a:t>
            </a:r>
            <a:r>
              <a:rPr lang="en-US" altLang="en-US" sz="1600">
                <a:solidFill>
                  <a:srgbClr val="000088"/>
                </a:solidFill>
                <a:latin typeface="Monaco"/>
              </a:rPr>
              <a:t>&lt;/ns:AppId&gt;</a:t>
            </a:r>
            <a:r>
              <a:rPr lang="en-US" altLang="en-US" sz="1600">
                <a:solidFill>
                  <a:srgbClr val="000000"/>
                </a:solidFill>
                <a:latin typeface="Monaco"/>
              </a:rPr>
              <a:t> </a:t>
            </a:r>
            <a:r>
              <a:rPr lang="en-US" altLang="en-US" sz="1600">
                <a:solidFill>
                  <a:srgbClr val="000088"/>
                </a:solidFill>
                <a:latin typeface="Monaco"/>
              </a:rPr>
              <a:t>&lt;ns:AuthCert&gt;</a:t>
            </a:r>
            <a:r>
              <a:rPr lang="en-US" altLang="en-US" sz="1600">
                <a:solidFill>
                  <a:srgbClr val="000000"/>
                </a:solidFill>
                <a:latin typeface="Monaco"/>
              </a:rPr>
              <a:t>someAuthCert</a:t>
            </a:r>
            <a:r>
              <a:rPr lang="en-US" altLang="en-US" sz="1600">
                <a:solidFill>
                  <a:srgbClr val="000088"/>
                </a:solidFill>
                <a:latin typeface="Monaco"/>
              </a:rPr>
              <a:t>&lt;/ns:AuthCert&gt;</a:t>
            </a:r>
            <a:r>
              <a:rPr lang="en-US" altLang="en-US" sz="1600">
                <a:solidFill>
                  <a:srgbClr val="000000"/>
                </a:solidFill>
                <a:latin typeface="Monaco"/>
              </a:rPr>
              <a:t> </a:t>
            </a:r>
            <a:r>
              <a:rPr lang="en-US" altLang="en-US" sz="1600">
                <a:solidFill>
                  <a:srgbClr val="000088"/>
                </a:solidFill>
                <a:latin typeface="Monaco"/>
              </a:rPr>
              <a:t>&lt;/ns:Credentials&gt;</a:t>
            </a:r>
            <a:r>
              <a:rPr lang="en-US" altLang="en-US" sz="1600">
                <a:solidFill>
                  <a:srgbClr val="000000"/>
                </a:solidFill>
                <a:latin typeface="Monaco"/>
              </a:rPr>
              <a:t> </a:t>
            </a:r>
            <a:r>
              <a:rPr lang="en-US" altLang="en-US" sz="1600">
                <a:solidFill>
                  <a:srgbClr val="000088"/>
                </a:solidFill>
                <a:latin typeface="Monaco"/>
              </a:rPr>
              <a:t>&lt;/RequesterCredentials&gt;</a:t>
            </a:r>
            <a:r>
              <a:rPr lang="en-US" altLang="en-US" sz="1600">
                <a:solidFill>
                  <a:srgbClr val="000000"/>
                </a:solidFill>
                <a:latin typeface="Monaco"/>
              </a:rPr>
              <a:t> </a:t>
            </a:r>
            <a:r>
              <a:rPr lang="en-US" altLang="en-US" sz="1600">
                <a:solidFill>
                  <a:srgbClr val="000088"/>
                </a:solidFill>
                <a:latin typeface="Monaco"/>
              </a:rPr>
              <a:t>&lt;/soapenv:Header&gt;</a:t>
            </a:r>
            <a:r>
              <a:rPr lang="en-US" altLang="en-US" sz="1600">
                <a:solidFill>
                  <a:srgbClr val="000000"/>
                </a:solidFill>
                <a:latin typeface="Monaco"/>
              </a:rPr>
              <a:t> </a:t>
            </a:r>
          </a:p>
          <a:p>
            <a:pPr>
              <a:spcBef>
                <a:spcPct val="0"/>
              </a:spcBef>
              <a:buClrTx/>
            </a:pPr>
            <a:r>
              <a:rPr lang="en-US" altLang="en-US" sz="1600">
                <a:solidFill>
                  <a:srgbClr val="000088"/>
                </a:solidFill>
                <a:latin typeface="Monaco"/>
              </a:rPr>
              <a:t>&lt;soapenv:Body&gt;</a:t>
            </a:r>
            <a:r>
              <a:rPr lang="en-US" altLang="en-US" sz="1600">
                <a:solidFill>
                  <a:srgbClr val="000000"/>
                </a:solidFill>
                <a:latin typeface="Monaco"/>
              </a:rPr>
              <a:t> </a:t>
            </a:r>
            <a:r>
              <a:rPr lang="en-US" altLang="en-US" sz="1600">
                <a:solidFill>
                  <a:srgbClr val="000088"/>
                </a:solidFill>
                <a:latin typeface="Monaco"/>
              </a:rPr>
              <a:t>&lt;GeteBayOfficialTimeRequest</a:t>
            </a:r>
            <a:r>
              <a:rPr lang="en-US" altLang="en-US" sz="1600">
                <a:solidFill>
                  <a:srgbClr val="000000"/>
                </a:solidFill>
                <a:latin typeface="Monaco"/>
              </a:rPr>
              <a:t> </a:t>
            </a:r>
            <a:r>
              <a:rPr lang="en-US" altLang="en-US" sz="1600">
                <a:solidFill>
                  <a:srgbClr val="660066"/>
                </a:solidFill>
                <a:latin typeface="Monaco"/>
              </a:rPr>
              <a:t>xmlns</a:t>
            </a:r>
            <a:r>
              <a:rPr lang="en-US" altLang="en-US" sz="1600">
                <a:solidFill>
                  <a:srgbClr val="666600"/>
                </a:solidFill>
                <a:latin typeface="Monaco"/>
              </a:rPr>
              <a:t>=</a:t>
            </a:r>
            <a:r>
              <a:rPr lang="en-US" altLang="en-US" sz="1600">
                <a:solidFill>
                  <a:srgbClr val="008800"/>
                </a:solidFill>
                <a:latin typeface="Monaco"/>
              </a:rPr>
              <a:t>"urn:ebay:apis:eBLBaseComponents"</a:t>
            </a:r>
            <a:r>
              <a:rPr lang="en-US" altLang="en-US" sz="1600">
                <a:solidFill>
                  <a:srgbClr val="000088"/>
                </a:solidFill>
                <a:latin typeface="Monaco"/>
              </a:rPr>
              <a:t>&gt;</a:t>
            </a:r>
            <a:r>
              <a:rPr lang="en-US" altLang="en-US" sz="1600">
                <a:solidFill>
                  <a:srgbClr val="000000"/>
                </a:solidFill>
                <a:latin typeface="Monaco"/>
              </a:rPr>
              <a:t> </a:t>
            </a:r>
            <a:r>
              <a:rPr lang="en-US" altLang="en-US" sz="1600">
                <a:solidFill>
                  <a:srgbClr val="000088"/>
                </a:solidFill>
                <a:latin typeface="Monaco"/>
              </a:rPr>
              <a:t>&lt;ns1:Version</a:t>
            </a:r>
            <a:r>
              <a:rPr lang="en-US" altLang="en-US" sz="1600">
                <a:solidFill>
                  <a:srgbClr val="000000"/>
                </a:solidFill>
                <a:latin typeface="Monaco"/>
              </a:rPr>
              <a:t> </a:t>
            </a:r>
            <a:r>
              <a:rPr lang="en-US" altLang="en-US" sz="1600">
                <a:solidFill>
                  <a:srgbClr val="660066"/>
                </a:solidFill>
                <a:latin typeface="Monaco"/>
              </a:rPr>
              <a:t>xmlns:ns1</a:t>
            </a:r>
            <a:r>
              <a:rPr lang="en-US" altLang="en-US" sz="1600">
                <a:solidFill>
                  <a:srgbClr val="666600"/>
                </a:solidFill>
                <a:latin typeface="Monaco"/>
              </a:rPr>
              <a:t>=</a:t>
            </a:r>
            <a:r>
              <a:rPr lang="en-US" altLang="en-US" sz="1600">
                <a:solidFill>
                  <a:srgbClr val="008800"/>
                </a:solidFill>
                <a:latin typeface="Monaco"/>
              </a:rPr>
              <a:t>"urn:ebay:apis:eBLBaseComponents"</a:t>
            </a:r>
            <a:r>
              <a:rPr lang="en-US" altLang="en-US" sz="1600">
                <a:solidFill>
                  <a:srgbClr val="000088"/>
                </a:solidFill>
                <a:latin typeface="Monaco"/>
              </a:rPr>
              <a:t>&gt;</a:t>
            </a:r>
            <a:r>
              <a:rPr lang="en-US" altLang="en-US" sz="1600">
                <a:solidFill>
                  <a:srgbClr val="000000"/>
                </a:solidFill>
                <a:latin typeface="Monaco"/>
              </a:rPr>
              <a:t>405</a:t>
            </a:r>
            <a:r>
              <a:rPr lang="en-US" altLang="en-US" sz="1600">
                <a:solidFill>
                  <a:srgbClr val="000088"/>
                </a:solidFill>
                <a:latin typeface="Monaco"/>
              </a:rPr>
              <a:t>&lt;/ns1:Version&gt;</a:t>
            </a:r>
            <a:r>
              <a:rPr lang="en-US" altLang="en-US" sz="1600">
                <a:solidFill>
                  <a:srgbClr val="000000"/>
                </a:solidFill>
                <a:latin typeface="Monaco"/>
              </a:rPr>
              <a:t> </a:t>
            </a:r>
            <a:r>
              <a:rPr lang="en-US" altLang="en-US" sz="1600">
                <a:solidFill>
                  <a:srgbClr val="000088"/>
                </a:solidFill>
                <a:latin typeface="Monaco"/>
              </a:rPr>
              <a:t>&lt;/GeteBayOfficialTimeRequest&gt;</a:t>
            </a:r>
            <a:r>
              <a:rPr lang="en-US" altLang="en-US" sz="1600">
                <a:solidFill>
                  <a:srgbClr val="000000"/>
                </a:solidFill>
                <a:latin typeface="Monaco"/>
              </a:rPr>
              <a:t> </a:t>
            </a:r>
          </a:p>
          <a:p>
            <a:pPr>
              <a:spcBef>
                <a:spcPct val="0"/>
              </a:spcBef>
              <a:buClrTx/>
            </a:pPr>
            <a:r>
              <a:rPr lang="en-US" altLang="en-US" sz="1600">
                <a:solidFill>
                  <a:srgbClr val="000088"/>
                </a:solidFill>
                <a:latin typeface="Monaco"/>
              </a:rPr>
              <a:t>&lt;/soapenv:Body&gt;</a:t>
            </a:r>
            <a:r>
              <a:rPr lang="en-US" altLang="en-US" sz="1600">
                <a:solidFill>
                  <a:srgbClr val="000000"/>
                </a:solidFill>
                <a:latin typeface="Monaco"/>
              </a:rPr>
              <a:t> </a:t>
            </a:r>
          </a:p>
          <a:p>
            <a:pPr>
              <a:spcBef>
                <a:spcPct val="0"/>
              </a:spcBef>
              <a:buClrTx/>
            </a:pPr>
            <a:r>
              <a:rPr lang="en-US" altLang="en-US" sz="1600">
                <a:solidFill>
                  <a:srgbClr val="000088"/>
                </a:solidFill>
                <a:latin typeface="Monaco"/>
              </a:rPr>
              <a:t>&lt;/soapenv:Envelope&gt;</a:t>
            </a:r>
            <a:r>
              <a:rPr lang="en-US" altLang="en-US" sz="1600">
                <a:solidFill>
                  <a:srgbClr val="000000"/>
                </a:solidFill>
              </a:rPr>
              <a:t> </a:t>
            </a:r>
          </a:p>
          <a:p>
            <a:endParaRPr lang="en-US" altLang="en-US" sz="1600" b="1"/>
          </a:p>
          <a:p>
            <a:pPr lvl="2">
              <a:buFont typeface="Arial" panose="020B0604020202020204" pitchFamily="34" charset="0"/>
              <a:buChar char="•"/>
            </a:pPr>
            <a:endParaRPr lang="en-US" altLang="en-US" b="1">
              <a:ea typeface="ＭＳ Ｐゴシック" panose="020B0600070205080204" pitchFamily="34" charset="-128"/>
            </a:endParaRPr>
          </a:p>
          <a:p>
            <a:pPr lvl="1"/>
            <a:endParaRPr lang="en-US" altLang="en-US" sz="1600" b="1">
              <a:solidFill>
                <a:srgbClr val="000000"/>
              </a:solidFill>
              <a:ea typeface="ＭＳ Ｐゴシック" panose="020B0600070205080204" pitchFamily="34" charset="-128"/>
            </a:endParaRPr>
          </a:p>
          <a:p>
            <a:pPr lvl="1"/>
            <a:endParaRPr lang="en-US" altLang="en-US" sz="1600" b="1">
              <a:solidFill>
                <a:srgbClr val="000000"/>
              </a:solidFill>
              <a:ea typeface="ＭＳ Ｐゴシック" panose="020B0600070205080204" pitchFamily="34" charset="-128"/>
            </a:endParaRPr>
          </a:p>
          <a:p>
            <a:endParaRPr lang="en-US" altLang="en-US"/>
          </a:p>
          <a:p>
            <a:endParaRPr lang="en-US" altLang="en-US"/>
          </a:p>
        </p:txBody>
      </p:sp>
      <p:sp>
        <p:nvSpPr>
          <p:cNvPr id="8198" name="Rectangle 7"/>
          <p:cNvSpPr>
            <a:spLocks noChangeArrowheads="1"/>
          </p:cNvSpPr>
          <p:nvPr/>
        </p:nvSpPr>
        <p:spPr bwMode="auto">
          <a:xfrm>
            <a:off x="609600" y="1574800"/>
            <a:ext cx="0" cy="508000"/>
          </a:xfrm>
          <a:prstGeom prst="rect">
            <a:avLst/>
          </a:prstGeom>
          <a:solidFill>
            <a:srgbClr val="FEFB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36482" anchor="ctr">
            <a:spAutoFit/>
          </a:bodyPr>
          <a:lstStyle>
            <a:lvl1pPr>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pPr>
            <a:endParaRPr lang="en-US" altLang="en-US" sz="1800">
              <a:solidFill>
                <a:schemeClr val="tx1"/>
              </a:solidFill>
            </a:endParaRPr>
          </a:p>
        </p:txBody>
      </p:sp>
      <p:sp>
        <p:nvSpPr>
          <p:cNvPr id="8199" name="Rectangle 8"/>
          <p:cNvSpPr>
            <a:spLocks noChangeArrowheads="1"/>
          </p:cNvSpPr>
          <p:nvPr/>
        </p:nvSpPr>
        <p:spPr bwMode="auto">
          <a:xfrm>
            <a:off x="0" y="-25400"/>
            <a:ext cx="0" cy="508000"/>
          </a:xfrm>
          <a:prstGeom prst="rect">
            <a:avLst/>
          </a:prstGeom>
          <a:solidFill>
            <a:srgbClr val="FEFB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36482" anchor="ctr">
            <a:spAutoFit/>
          </a:bodyPr>
          <a:lstStyle>
            <a:lvl1pPr>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pPr>
            <a:endParaRPr lang="en-US" altLang="en-US" sz="1800">
              <a:solidFill>
                <a:schemeClr val="tx1"/>
              </a:solidFill>
            </a:endParaRPr>
          </a:p>
        </p:txBody>
      </p:sp>
    </p:spTree>
  </p:cSld>
  <p:clrMapOvr>
    <a:masterClrMapping/>
  </p:clrMapOvr>
  <p:transition spd="slow" advClick="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Web Service Descriptor Language (WSDL)</a:t>
            </a:r>
          </a:p>
        </p:txBody>
      </p:sp>
      <p:sp>
        <p:nvSpPr>
          <p:cNvPr id="9220" name="Rectangle 3"/>
          <p:cNvSpPr>
            <a:spLocks noGrp="1" noChangeArrowheads="1"/>
          </p:cNvSpPr>
          <p:nvPr>
            <p:ph type="body" idx="4294967295"/>
          </p:nvPr>
        </p:nvSpPr>
        <p:spPr>
          <a:xfrm>
            <a:off x="228600" y="1143000"/>
            <a:ext cx="8686800" cy="4648200"/>
          </a:xfrm>
        </p:spPr>
        <p:txBody>
          <a:bodyPr/>
          <a:lstStyle/>
          <a:p>
            <a:r>
              <a:rPr lang="en-US" altLang="en-US">
                <a:ea typeface="ＭＳ Ｐゴシック" panose="020B0600070205080204" pitchFamily="34" charset="-128"/>
              </a:rPr>
              <a:t> </a:t>
            </a:r>
          </a:p>
        </p:txBody>
      </p:sp>
      <p:sp>
        <p:nvSpPr>
          <p:cNvPr id="9221"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buFontTx/>
              <a:buChar char="•"/>
            </a:pPr>
            <a:r>
              <a:rPr lang="en-US" altLang="en-US" sz="3200" b="1"/>
              <a:t>Describes what methods are available on the web service, with what endpoints</a:t>
            </a:r>
          </a:p>
          <a:p>
            <a:pPr>
              <a:buFontTx/>
              <a:buChar char="•"/>
            </a:pPr>
            <a:r>
              <a:rPr lang="en-US" altLang="en-US" sz="3200" b="1"/>
              <a:t>E.g. </a:t>
            </a:r>
            <a:r>
              <a:rPr lang="en-US" altLang="en-US" sz="3200" b="1">
                <a:hlinkClick r:id="rId3"/>
              </a:rPr>
              <a:t>http://developer.ebay.com/webservices/latest/ebaySvc.wsdl</a:t>
            </a:r>
            <a:endParaRPr lang="en-US" altLang="en-US" sz="3200" b="1"/>
          </a:p>
          <a:p>
            <a:pPr>
              <a:buFontTx/>
              <a:buChar char="•"/>
            </a:pPr>
            <a:endParaRPr lang="en-US" altLang="en-US"/>
          </a:p>
          <a:p>
            <a:pPr>
              <a:buFontTx/>
              <a:buChar char="•"/>
            </a:pPr>
            <a:endParaRPr lang="en-US" altLang="en-US"/>
          </a:p>
        </p:txBody>
      </p:sp>
    </p:spTree>
  </p:cSld>
  <p:clrMapOvr>
    <a:masterClrMapping/>
  </p:clrMapOvr>
  <p:transition spd="slow" advClick="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UDDI (Universal Description, Discovery and Integration)</a:t>
            </a:r>
          </a:p>
        </p:txBody>
      </p:sp>
      <p:sp>
        <p:nvSpPr>
          <p:cNvPr id="10244" name="Rectangle 3"/>
          <p:cNvSpPr>
            <a:spLocks noGrp="1" noChangeArrowheads="1"/>
          </p:cNvSpPr>
          <p:nvPr>
            <p:ph type="body" idx="4294967295"/>
          </p:nvPr>
        </p:nvSpPr>
        <p:spPr>
          <a:xfrm>
            <a:off x="228600" y="1143000"/>
            <a:ext cx="8686800" cy="4648200"/>
          </a:xfrm>
        </p:spPr>
        <p:txBody>
          <a:bodyPr/>
          <a:lstStyle/>
          <a:p>
            <a:r>
              <a:rPr lang="en-US" altLang="en-US">
                <a:ea typeface="ＭＳ Ｐゴシック" panose="020B0600070205080204" pitchFamily="34" charset="-128"/>
              </a:rPr>
              <a:t> </a:t>
            </a:r>
          </a:p>
        </p:txBody>
      </p:sp>
      <p:sp>
        <p:nvSpPr>
          <p:cNvPr id="10245"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FontTx/>
              <a:buChar char="•"/>
            </a:pPr>
            <a:r>
              <a:rPr lang="en-US" altLang="en-US" sz="3200">
                <a:latin typeface="Trebuchet MS" panose="020B0603020202020204" pitchFamily="34" charset="0"/>
              </a:rPr>
              <a:t>A registry which lists down available web services for Universal Discovery.</a:t>
            </a:r>
          </a:p>
          <a:p>
            <a:pPr lvl="2">
              <a:buFont typeface="Arial" panose="020B0604020202020204" pitchFamily="34" charset="0"/>
              <a:buNone/>
            </a:pPr>
            <a:r>
              <a:rPr lang="en-US" altLang="en-US" b="1">
                <a:ea typeface="ＭＳ Ｐゴシック" panose="020B0600070205080204" pitchFamily="34" charset="-128"/>
              </a:rPr>
              <a:t> </a:t>
            </a:r>
          </a:p>
          <a:p>
            <a:pPr lvl="2">
              <a:buFont typeface="Arial" panose="020B0604020202020204" pitchFamily="34" charset="0"/>
              <a:buNone/>
            </a:pPr>
            <a:endParaRPr lang="en-US" altLang="en-US" b="1">
              <a:ea typeface="ＭＳ Ｐゴシック" panose="020B0600070205080204" pitchFamily="34" charset="-128"/>
            </a:endParaRPr>
          </a:p>
        </p:txBody>
      </p:sp>
      <p:pic>
        <p:nvPicPr>
          <p:cNvPr id="1024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2713038"/>
            <a:ext cx="4071937"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err="1">
                <a:solidFill>
                  <a:schemeClr val="bg1">
                    <a:lumMod val="95000"/>
                  </a:schemeClr>
                </a:solidFill>
                <a:ea typeface="+mj-ea"/>
              </a:rPr>
              <a:t>RESTful</a:t>
            </a:r>
            <a:r>
              <a:rPr lang="en-US" sz="3200">
                <a:solidFill>
                  <a:schemeClr val="bg1">
                    <a:lumMod val="95000"/>
                  </a:schemeClr>
                </a:solidFill>
                <a:ea typeface="+mj-ea"/>
              </a:rPr>
              <a:t> web services</a:t>
            </a:r>
          </a:p>
        </p:txBody>
      </p:sp>
      <p:sp>
        <p:nvSpPr>
          <p:cNvPr id="11268"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FAA2D"/>
              </a:buClr>
              <a:defRPr sz="2000">
                <a:solidFill>
                  <a:srgbClr val="1F2B35"/>
                </a:solidFill>
                <a:latin typeface="Calibri" panose="020F0502020204030204" pitchFamily="34" charset="0"/>
                <a:ea typeface="ＭＳ Ｐゴシック" panose="020B0600070205080204" pitchFamily="34" charset="-128"/>
                <a:cs typeface="Arial" panose="020B0604020202020204" pitchFamily="34" charset="0"/>
              </a:defRPr>
            </a:lvl1pPr>
            <a:lvl2pPr marL="742950" indent="-285750">
              <a:spcBef>
                <a:spcPct val="20000"/>
              </a:spcBef>
              <a:buClr>
                <a:srgbClr val="EFAA2D"/>
              </a:buClr>
              <a:buChar char="•"/>
              <a:defRPr>
                <a:solidFill>
                  <a:schemeClr val="tx1"/>
                </a:solidFill>
                <a:latin typeface="Calibri" panose="020F0502020204030204" pitchFamily="34" charset="0"/>
                <a:ea typeface="Arial" panose="020B0604020202020204" pitchFamily="34" charset="0"/>
                <a:cs typeface="Arial" panose="020B0604020202020204" pitchFamily="34" charset="0"/>
              </a:defRPr>
            </a:lvl2pPr>
            <a:lvl3pPr marL="1143000" indent="-228600">
              <a:spcBef>
                <a:spcPct val="20000"/>
              </a:spcBef>
              <a:buClr>
                <a:srgbClr val="EFAA2D"/>
              </a:buClr>
              <a:buFont typeface="Arial" panose="020B0604020202020204" pitchFamily="34" charset="0"/>
              <a:buChar char="–"/>
              <a:defRPr sz="1600">
                <a:solidFill>
                  <a:srgbClr val="1F2B35"/>
                </a:solidFill>
                <a:latin typeface="Calibri" panose="020F050202020403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buFontTx/>
              <a:buChar char="•"/>
            </a:pPr>
            <a:r>
              <a:rPr lang="en-US" altLang="en-US" sz="2800" b="1"/>
              <a:t>REST: REpresentational State Transfer</a:t>
            </a:r>
          </a:p>
          <a:p>
            <a:pPr>
              <a:buFontTx/>
              <a:buChar char="•"/>
            </a:pPr>
            <a:r>
              <a:rPr lang="en-US" altLang="en-US" sz="2800" b="1"/>
              <a:t>Every resource on the system has a URI</a:t>
            </a:r>
          </a:p>
          <a:p>
            <a:pPr>
              <a:buFontTx/>
              <a:buChar char="•"/>
            </a:pPr>
            <a:r>
              <a:rPr lang="en-US" altLang="en-US" sz="2800" b="1"/>
              <a:t>Details for every resource can be accessed via its unique URI </a:t>
            </a:r>
          </a:p>
          <a:p>
            <a:pPr>
              <a:buFontTx/>
              <a:buChar char="•"/>
            </a:pPr>
            <a:r>
              <a:rPr lang="en-US" altLang="en-US" sz="2800" b="1"/>
              <a:t>HTTP methods are used to accomplish functions:</a:t>
            </a:r>
          </a:p>
          <a:p>
            <a:pPr lvl="1"/>
            <a:r>
              <a:rPr lang="en-US" altLang="en-US" sz="2800" b="1">
                <a:solidFill>
                  <a:srgbClr val="1F2B35"/>
                </a:solidFill>
                <a:ea typeface="ＭＳ Ｐゴシック" panose="020B0600070205080204" pitchFamily="34" charset="-128"/>
              </a:rPr>
              <a:t>GET – get details</a:t>
            </a:r>
          </a:p>
          <a:p>
            <a:pPr lvl="1"/>
            <a:r>
              <a:rPr lang="en-US" altLang="en-US" sz="2800" b="1">
                <a:solidFill>
                  <a:srgbClr val="1F2B35"/>
                </a:solidFill>
                <a:ea typeface="ＭＳ Ｐゴシック" panose="020B0600070205080204" pitchFamily="34" charset="-128"/>
              </a:rPr>
              <a:t>POST – create new items</a:t>
            </a:r>
          </a:p>
          <a:p>
            <a:pPr lvl="1"/>
            <a:r>
              <a:rPr lang="en-US" altLang="en-US" sz="2800" b="1">
                <a:solidFill>
                  <a:srgbClr val="1F2B35"/>
                </a:solidFill>
                <a:ea typeface="ＭＳ Ｐゴシック" panose="020B0600070205080204" pitchFamily="34" charset="-128"/>
              </a:rPr>
              <a:t>PUT – update items</a:t>
            </a:r>
          </a:p>
          <a:p>
            <a:pPr lvl="1"/>
            <a:r>
              <a:rPr lang="en-US" altLang="en-US" sz="2800" b="1">
                <a:solidFill>
                  <a:srgbClr val="1F2B35"/>
                </a:solidFill>
                <a:ea typeface="ＭＳ Ｐゴシック" panose="020B0600070205080204" pitchFamily="34" charset="-128"/>
              </a:rPr>
              <a:t>DELETE – delete items  </a:t>
            </a:r>
          </a:p>
          <a:p>
            <a:pPr lvl="1"/>
            <a:endParaRPr lang="en-US" altLang="en-US" sz="2800" b="1">
              <a:solidFill>
                <a:srgbClr val="1F2B35"/>
              </a:solidFill>
              <a:ea typeface="ＭＳ Ｐゴシック" panose="020B0600070205080204" pitchFamily="34" charset="-128"/>
            </a:endParaRPr>
          </a:p>
        </p:txBody>
      </p:sp>
    </p:spTree>
  </p:cSld>
  <p:clrMapOvr>
    <a:masterClrMapping/>
  </p:clrMapOvr>
  <p:transition spd="slow" advClick="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1" name="Rectangle 2"/>
          <p:cNvSpPr>
            <a:spLocks noGrp="1" noChangeArrowheads="1"/>
          </p:cNvSpPr>
          <p:nvPr>
            <p:ph type="title" idx="4294967295"/>
          </p:nvPr>
        </p:nvSpPr>
        <p:spPr/>
        <p:txBody>
          <a:bodyPr/>
          <a:lstStyle/>
          <a:p>
            <a:pPr eaLnBrk="1" hangingPunct="1">
              <a:defRPr/>
            </a:pPr>
            <a:r>
              <a:rPr lang="en-US" sz="3200">
                <a:solidFill>
                  <a:schemeClr val="bg1">
                    <a:lumMod val="95000"/>
                  </a:schemeClr>
                </a:solidFill>
                <a:ea typeface="+mj-ea"/>
              </a:rPr>
              <a:t>Calling a simple </a:t>
            </a:r>
            <a:r>
              <a:rPr lang="en-US" sz="3200" err="1">
                <a:solidFill>
                  <a:schemeClr val="bg1">
                    <a:lumMod val="95000"/>
                  </a:schemeClr>
                </a:solidFill>
                <a:ea typeface="+mj-ea"/>
              </a:rPr>
              <a:t>RESTful</a:t>
            </a:r>
            <a:r>
              <a:rPr lang="en-US" sz="3200">
                <a:solidFill>
                  <a:schemeClr val="bg1">
                    <a:lumMod val="95000"/>
                  </a:schemeClr>
                </a:solidFill>
                <a:ea typeface="+mj-ea"/>
              </a:rPr>
              <a:t> client</a:t>
            </a:r>
          </a:p>
        </p:txBody>
      </p:sp>
      <p:sp>
        <p:nvSpPr>
          <p:cNvPr id="12292" name="Content Placeholder 2"/>
          <p:cNvSpPr txBox="1">
            <a:spLocks/>
          </p:cNvSpPr>
          <p:nvPr/>
        </p:nvSpPr>
        <p:spPr bwMode="auto">
          <a:xfrm>
            <a:off x="228600" y="12192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EFAA2D"/>
              </a:buClr>
              <a:defRPr sz="2000">
                <a:solidFill>
                  <a:srgbClr val="1F2B35"/>
                </a:solidFill>
                <a:latin typeface="Calibri" pitchFamily="34" charset="0"/>
                <a:ea typeface="ＭＳ Ｐゴシック" pitchFamily="34" charset="-128"/>
                <a:cs typeface="Arial" pitchFamily="34" charset="0"/>
              </a:defRPr>
            </a:lvl1pPr>
            <a:lvl2pPr marL="742950" indent="-285750">
              <a:spcBef>
                <a:spcPct val="20000"/>
              </a:spcBef>
              <a:buClr>
                <a:srgbClr val="EFAA2D"/>
              </a:buClr>
              <a:buChar char="•"/>
              <a:defRPr>
                <a:solidFill>
                  <a:schemeClr val="tx1"/>
                </a:solidFill>
                <a:latin typeface="Calibri" pitchFamily="34" charset="0"/>
                <a:ea typeface="Arial" pitchFamily="34" charset="0"/>
                <a:cs typeface="Arial" pitchFamily="34" charset="0"/>
              </a:defRPr>
            </a:lvl2pPr>
            <a:lvl3pPr marL="1143000" indent="-228600">
              <a:spcBef>
                <a:spcPct val="20000"/>
              </a:spcBef>
              <a:buClr>
                <a:srgbClr val="EFAA2D"/>
              </a:buClr>
              <a:buFont typeface="Arial" pitchFamily="34" charset="0"/>
              <a:buChar char="–"/>
              <a:defRPr sz="1600">
                <a:solidFill>
                  <a:srgbClr val="1F2B35"/>
                </a:solidFill>
                <a:latin typeface="Calibri" pitchFamily="34" charset="0"/>
                <a:ea typeface="Arial" pitchFamily="34" charset="0"/>
                <a:cs typeface="Arial" pitchFamily="34" charset="0"/>
              </a:defRPr>
            </a:lvl3pPr>
            <a:lvl4pPr marL="1600200" indent="-228600">
              <a:spcBef>
                <a:spcPct val="20000"/>
              </a:spcBef>
              <a:buChar char="–"/>
              <a:defRPr sz="2000">
                <a:solidFill>
                  <a:schemeClr val="tx1"/>
                </a:solidFill>
                <a:latin typeface="Arial" pitchFamily="34" charset="0"/>
                <a:ea typeface="Arial" pitchFamily="34" charset="0"/>
                <a:cs typeface="Arial" pitchFamily="34" charset="0"/>
              </a:defRPr>
            </a:lvl4pPr>
            <a:lvl5pPr marL="2057400" indent="-228600">
              <a:spcBef>
                <a:spcPct val="20000"/>
              </a:spcBef>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ea typeface="Arial" pitchFamily="34" charset="0"/>
                <a:cs typeface="Arial" pitchFamily="34" charset="0"/>
              </a:defRPr>
            </a:lvl9pPr>
          </a:lstStyle>
          <a:p>
            <a:pPr>
              <a:buFontTx/>
              <a:buChar char="•"/>
              <a:defRPr/>
            </a:pPr>
            <a:r>
              <a:rPr lang="en-US" altLang="en-US" sz="2800" b="1"/>
              <a:t>HTTP </a:t>
            </a:r>
            <a:r>
              <a:rPr lang="en-US" altLang="en-US" sz="2800" b="1" err="1"/>
              <a:t>URLConnection</a:t>
            </a:r>
            <a:r>
              <a:rPr lang="en-US" altLang="en-US" sz="2800" b="1"/>
              <a:t> class</a:t>
            </a:r>
          </a:p>
          <a:p>
            <a:pPr>
              <a:buFontTx/>
              <a:buChar char="•"/>
              <a:defRPr/>
            </a:pPr>
            <a:r>
              <a:rPr lang="en-US" altLang="en-US" sz="2800" b="1"/>
              <a:t>Creates a connection and opens a channel to it</a:t>
            </a:r>
          </a:p>
          <a:p>
            <a:pPr>
              <a:buFontTx/>
              <a:buChar char="•"/>
              <a:defRPr/>
            </a:pPr>
            <a:r>
              <a:rPr lang="en-US" altLang="en-US" sz="2800" b="1"/>
              <a:t>Accomplishes the same thing as a browser</a:t>
            </a:r>
          </a:p>
          <a:p>
            <a:pPr>
              <a:buFontTx/>
              <a:buChar char="•"/>
              <a:defRPr/>
            </a:pPr>
            <a:r>
              <a:rPr lang="en-US" altLang="en-US" sz="2800" b="1"/>
              <a:t>There are other better implementations to call </a:t>
            </a:r>
            <a:r>
              <a:rPr lang="en-US" altLang="en-US" sz="2800" b="1" err="1"/>
              <a:t>RESTful</a:t>
            </a:r>
            <a:r>
              <a:rPr lang="en-US" altLang="en-US" sz="2800" b="1"/>
              <a:t> clients</a:t>
            </a:r>
          </a:p>
          <a:p>
            <a:pPr marL="0" indent="0">
              <a:defRPr/>
            </a:pPr>
            <a:endParaRPr lang="en-US" altLang="en-US" sz="2800" b="1"/>
          </a:p>
          <a:p>
            <a:pPr lvl="1">
              <a:defRPr/>
            </a:pPr>
            <a:endParaRPr lang="en-US" altLang="en-US" sz="2800" b="1">
              <a:solidFill>
                <a:srgbClr val="1F2B35"/>
              </a:solidFill>
              <a:ea typeface="ＭＳ Ｐゴシック" pitchFamily="34" charset="-128"/>
            </a:endParaRPr>
          </a:p>
        </p:txBody>
      </p:sp>
    </p:spTree>
  </p:cSld>
  <p:clrMapOvr>
    <a:masterClrMapping/>
  </p:clrMapOvr>
  <p:transition spd="slow" advClick="0">
    <p:cut/>
  </p:transition>
</p:sld>
</file>

<file path=ppt/theme/theme1.xml><?xml version="1.0" encoding="utf-8"?>
<a:theme xmlns:a="http://schemas.openxmlformats.org/drawingml/2006/main" name="Virt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rtusa Template">
      <a:majorFont>
        <a:latin typeface="Arial"/>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Virtusa Template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Custom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2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20</Slides>
  <Notes>0</Notes>
  <HiddenSlides>0</HiddenSlide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Virtusa Template</vt:lpstr>
      <vt:lpstr>1_Custom Design</vt:lpstr>
      <vt:lpstr>2_Custom Design</vt:lpstr>
      <vt:lpstr>PowerPoint Presentation</vt:lpstr>
      <vt:lpstr>Agenda</vt:lpstr>
      <vt:lpstr>What are Web Services?</vt:lpstr>
      <vt:lpstr>SOAP Web Services</vt:lpstr>
      <vt:lpstr>SOAP envelope</vt:lpstr>
      <vt:lpstr>Web Service Descriptor Language (WSDL)</vt:lpstr>
      <vt:lpstr>UDDI (Universal Description, Discovery and Integration)</vt:lpstr>
      <vt:lpstr>RESTful web services</vt:lpstr>
      <vt:lpstr>Calling a simple RESTful client</vt:lpstr>
      <vt:lpstr>Calling a simple RESTful client</vt:lpstr>
      <vt:lpstr>PowerPoint Presentation</vt:lpstr>
      <vt:lpstr>Jersey and JAX-RS</vt:lpstr>
      <vt:lpstr>Basic REST resource with Jersey</vt:lpstr>
      <vt:lpstr>JAX-WS</vt:lpstr>
      <vt:lpstr>JAX-WS</vt:lpstr>
      <vt:lpstr>Calling a simple Hello World using SOAP</vt:lpstr>
      <vt:lpstr>Service-Oriented Architecture (SOA)</vt:lpstr>
      <vt:lpstr>Service-Oriented Architecture (SOA)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2017-08-14T10:45:20Z</dcterms:modified>
</cp:coreProperties>
</file>