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4" r:id="rId2"/>
    <p:sldMasterId id="2147483758" r:id="rId3"/>
  </p:sldMasterIdLst>
  <p:notesMasterIdLst>
    <p:notesMasterId r:id="rId38"/>
  </p:notesMasterIdLst>
  <p:handoutMasterIdLst>
    <p:handoutMasterId r:id="rId39"/>
  </p:handoutMasterIdLst>
  <p:sldIdLst>
    <p:sldId id="954" r:id="rId4"/>
    <p:sldId id="938" r:id="rId5"/>
    <p:sldId id="955" r:id="rId6"/>
    <p:sldId id="956" r:id="rId7"/>
    <p:sldId id="957" r:id="rId8"/>
    <p:sldId id="958" r:id="rId9"/>
    <p:sldId id="959" r:id="rId10"/>
    <p:sldId id="960" r:id="rId11"/>
    <p:sldId id="961" r:id="rId12"/>
    <p:sldId id="962" r:id="rId13"/>
    <p:sldId id="963" r:id="rId14"/>
    <p:sldId id="964" r:id="rId15"/>
    <p:sldId id="965" r:id="rId16"/>
    <p:sldId id="966" r:id="rId17"/>
    <p:sldId id="967" r:id="rId18"/>
    <p:sldId id="968" r:id="rId19"/>
    <p:sldId id="969" r:id="rId20"/>
    <p:sldId id="970" r:id="rId21"/>
    <p:sldId id="971" r:id="rId22"/>
    <p:sldId id="972" r:id="rId23"/>
    <p:sldId id="973" r:id="rId24"/>
    <p:sldId id="974" r:id="rId25"/>
    <p:sldId id="975" r:id="rId26"/>
    <p:sldId id="976" r:id="rId27"/>
    <p:sldId id="984" r:id="rId28"/>
    <p:sldId id="977" r:id="rId29"/>
    <p:sldId id="979" r:id="rId30"/>
    <p:sldId id="980" r:id="rId31"/>
    <p:sldId id="981" r:id="rId32"/>
    <p:sldId id="982" r:id="rId33"/>
    <p:sldId id="983" r:id="rId34"/>
    <p:sldId id="985" r:id="rId35"/>
    <p:sldId id="986" r:id="rId36"/>
    <p:sldId id="885" r:id="rId37"/>
  </p:sldIdLst>
  <p:sldSz cx="9144000" cy="6858000" type="screen4x3"/>
  <p:notesSz cx="7010400" cy="916305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F8FC19-A419-4536-A7F9-A3A3EED7E84A}">
          <p14:sldIdLst>
            <p14:sldId id="954"/>
            <p14:sldId id="938"/>
            <p14:sldId id="955"/>
            <p14:sldId id="956"/>
            <p14:sldId id="957"/>
            <p14:sldId id="958"/>
            <p14:sldId id="959"/>
            <p14:sldId id="960"/>
            <p14:sldId id="961"/>
            <p14:sldId id="962"/>
            <p14:sldId id="963"/>
            <p14:sldId id="964"/>
            <p14:sldId id="965"/>
            <p14:sldId id="966"/>
            <p14:sldId id="967"/>
            <p14:sldId id="968"/>
            <p14:sldId id="969"/>
            <p14:sldId id="970"/>
            <p14:sldId id="971"/>
            <p14:sldId id="972"/>
            <p14:sldId id="973"/>
            <p14:sldId id="974"/>
            <p14:sldId id="975"/>
            <p14:sldId id="976"/>
            <p14:sldId id="984"/>
            <p14:sldId id="977"/>
            <p14:sldId id="979"/>
            <p14:sldId id="980"/>
            <p14:sldId id="981"/>
            <p14:sldId id="982"/>
            <p14:sldId id="983"/>
            <p14:sldId id="985"/>
            <p14:sldId id="986"/>
            <p14:sldId id="8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65">
          <p15:clr>
            <a:srgbClr val="A4A3A4"/>
          </p15:clr>
        </p15:guide>
        <p15:guide id="2" pos="17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nthi Weerasinghe" initials="C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C92"/>
    <a:srgbClr val="2C8AAE"/>
    <a:srgbClr val="3CC6AB"/>
    <a:srgbClr val="61C984"/>
    <a:srgbClr val="8ECF83"/>
    <a:srgbClr val="C3D7A4"/>
    <a:srgbClr val="ADCDEC"/>
    <a:srgbClr val="FFFFFF"/>
    <a:srgbClr val="C5FFD8"/>
    <a:srgbClr val="4FC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16" autoAdjust="0"/>
    <p:restoredTop sz="94434" autoAdjust="0"/>
  </p:normalViewPr>
  <p:slideViewPr>
    <p:cSldViewPr>
      <p:cViewPr varScale="1">
        <p:scale>
          <a:sx n="92" d="100"/>
          <a:sy n="92" d="100"/>
        </p:scale>
        <p:origin x="984" y="150"/>
      </p:cViewPr>
      <p:guideLst>
        <p:guide orient="horz" pos="1265"/>
        <p:guide pos="1756"/>
      </p:guideLst>
    </p:cSldViewPr>
  </p:slideViewPr>
  <p:outlineViewPr>
    <p:cViewPr>
      <p:scale>
        <a:sx n="50" d="100"/>
        <a:sy n="50" d="100"/>
      </p:scale>
      <p:origin x="0" y="1466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234" y="-120"/>
      </p:cViewPr>
      <p:guideLst>
        <p:guide orient="horz" pos="2886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64AD-05EA-48DF-8D3C-8C95E1A0EB61}" type="datetimeFigureOut">
              <a:rPr lang="en-US" smtClean="0"/>
              <a:t>2/4/2016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0D77-BE29-4F6E-9E97-D5DE771DD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7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F727-A02B-4696-AF70-5E10A4107E37}" type="datetimeFigureOut">
              <a:rPr lang="en-US" smtClean="0"/>
              <a:t>2/4/2016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7388"/>
            <a:ext cx="4581525" cy="3435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52449"/>
            <a:ext cx="5608320" cy="41233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AFB2-63FE-4D27-8529-EF9C55DBAE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4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79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54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40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11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64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56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45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55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77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06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1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51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88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01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50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64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32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5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01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62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99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9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36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182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97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4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6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8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3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19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68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Action: Onsite Team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7AFB2-63FE-4D27-8529-EF9C55DBAEB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2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81000"/>
            <a:ext cx="228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338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25400"/>
            <a:ext cx="8940800" cy="939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9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-952500" y="2959100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328651" y="914400"/>
            <a:ext cx="3662949" cy="2746756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700" b="0" baseline="0" dirty="0" smtClean="0">
                <a:solidFill>
                  <a:schemeClr val="tx1"/>
                </a:solidFill>
                <a:latin typeface="Calibri"/>
                <a:cs typeface="Calibri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Add contact info, etc.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2548581"/>
            <a:ext cx="3962400" cy="123884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buNone/>
              <a:defRPr lang="en-US" sz="4800" b="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 smtClean="0"/>
              <a:t>Thank-you text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198532" y="0"/>
            <a:ext cx="0" cy="3733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5181600" y="6119336"/>
            <a:ext cx="388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endParaRPr lang="en-US" sz="700" b="0" i="0" dirty="0" smtClean="0">
              <a:solidFill>
                <a:srgbClr val="7F7F7F"/>
              </a:solidFill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spc="0" baseline="0" dirty="0" smtClean="0">
                <a:solidFill>
                  <a:srgbClr val="7F7F7F"/>
                </a:solidFill>
                <a:latin typeface="Calibri"/>
                <a:ea typeface="+mn-ea"/>
                <a:cs typeface="Calibri"/>
              </a:rPr>
              <a:t>© 2014 Virtusa Corporation. </a:t>
            </a:r>
            <a:r>
              <a:rPr lang="en-US" sz="700" b="0" i="0" dirty="0" smtClean="0">
                <a:solidFill>
                  <a:srgbClr val="7F7F7F"/>
                </a:solidFill>
                <a:latin typeface="Calibri"/>
                <a:cs typeface="Calibri"/>
              </a:rPr>
              <a:t>All rights reserved. Virtusa and all other related logos are either registered trademarks or trademarks of Virtusa Corporation in the United States, the European Union, and/or India. All other company and service names are the property of their respective holders and may be registered trademarks or trademarks in the United States and/or other countries.</a:t>
            </a:r>
          </a:p>
          <a:p>
            <a:pPr algn="l">
              <a:defRPr/>
            </a:pPr>
            <a:endParaRPr lang="en-US" sz="700" b="0" i="0" dirty="0">
              <a:solidFill>
                <a:srgbClr val="7F7F7F"/>
              </a:solidFill>
              <a:latin typeface="Calibri"/>
              <a:cs typeface="Calibri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43000" y="6836352"/>
            <a:ext cx="1295400" cy="0"/>
          </a:xfrm>
          <a:prstGeom prst="line">
            <a:avLst/>
          </a:prstGeom>
          <a:ln w="57150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Virtusa logo with taglin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56" y="6324600"/>
            <a:ext cx="1260689" cy="4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100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client logo placeholde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86991"/>
            <a:ext cx="7239001" cy="730969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6000" b="0" cap="none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Deck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3930136"/>
            <a:ext cx="7239000" cy="241643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240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066800" y="4572000"/>
            <a:ext cx="7239000" cy="1219200"/>
          </a:xfrm>
        </p:spPr>
        <p:txBody>
          <a:bodyPr lIns="91440" rIns="91440"/>
          <a:lstStyle>
            <a:lvl1pPr>
              <a:spcBef>
                <a:spcPts val="0"/>
              </a:spcBef>
              <a:spcAft>
                <a:spcPts val="0"/>
              </a:spcAft>
              <a:buNone/>
              <a:defRPr baseline="0"/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Project/Presenter/Date goes here (on separate lines)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153400" y="6422767"/>
            <a:ext cx="3810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tx2"/>
                </a:solidFill>
                <a:latin typeface="+mj-lt"/>
              </a:rPr>
              <a:t>Client logo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610600" y="6392733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029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86991"/>
            <a:ext cx="7239001" cy="730969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6000" b="0" cap="none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Deck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3930136"/>
            <a:ext cx="7239000" cy="241643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240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066800" y="4572000"/>
            <a:ext cx="7239000" cy="1219200"/>
          </a:xfrm>
        </p:spPr>
        <p:txBody>
          <a:bodyPr lIns="91440" rIns="91440"/>
          <a:lstStyle>
            <a:lvl1pPr>
              <a:spcBef>
                <a:spcPts val="0"/>
              </a:spcBef>
              <a:spcAft>
                <a:spcPts val="0"/>
              </a:spcAft>
              <a:buNone/>
              <a:defRPr baseline="0"/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Project/Presenter/Date goes here (on separate lines)</a:t>
            </a:r>
          </a:p>
        </p:txBody>
      </p:sp>
    </p:spTree>
    <p:extLst>
      <p:ext uri="{BB962C8B-B14F-4D97-AF65-F5344CB8AC3E}">
        <p14:creationId xmlns:p14="http://schemas.microsoft.com/office/powerpoint/2010/main" val="24822426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457200"/>
            <a:ext cx="7541420" cy="5249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Agenda title goes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44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2285468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46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4342868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143000" y="13716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54" name="Text Placeholder 18"/>
          <p:cNvSpPr>
            <a:spLocks noGrp="1"/>
          </p:cNvSpPr>
          <p:nvPr>
            <p:ph type="body" sz="quarter" idx="30" hasCustomPrompt="1"/>
          </p:nvPr>
        </p:nvSpPr>
        <p:spPr>
          <a:xfrm>
            <a:off x="3276600" y="13716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55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5334000" y="13716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56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152400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0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2285468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1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4342868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1143000" y="25908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63" name="Text Placeholder 18"/>
          <p:cNvSpPr>
            <a:spLocks noGrp="1"/>
          </p:cNvSpPr>
          <p:nvPr>
            <p:ph type="body" sz="quarter" idx="36" hasCustomPrompt="1"/>
          </p:nvPr>
        </p:nvSpPr>
        <p:spPr>
          <a:xfrm>
            <a:off x="3276600" y="25908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64" name="Text Placeholder 18"/>
          <p:cNvSpPr>
            <a:spLocks noGrp="1"/>
          </p:cNvSpPr>
          <p:nvPr>
            <p:ph type="body" sz="quarter" idx="37" hasCustomPrompt="1"/>
          </p:nvPr>
        </p:nvSpPr>
        <p:spPr>
          <a:xfrm>
            <a:off x="5334000" y="25908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65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152400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2285468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70" name="Text Placeholder 8"/>
          <p:cNvSpPr>
            <a:spLocks noGrp="1"/>
          </p:cNvSpPr>
          <p:nvPr>
            <p:ph type="body" sz="quarter" idx="40" hasCustomPrompt="1"/>
          </p:nvPr>
        </p:nvSpPr>
        <p:spPr>
          <a:xfrm>
            <a:off x="4342868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71" name="Text Placeholder 18"/>
          <p:cNvSpPr>
            <a:spLocks noGrp="1"/>
          </p:cNvSpPr>
          <p:nvPr>
            <p:ph type="body" sz="quarter" idx="41" hasCustomPrompt="1"/>
          </p:nvPr>
        </p:nvSpPr>
        <p:spPr>
          <a:xfrm>
            <a:off x="1143000" y="38100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72" name="Text Placeholder 18"/>
          <p:cNvSpPr>
            <a:spLocks noGrp="1"/>
          </p:cNvSpPr>
          <p:nvPr>
            <p:ph type="body" sz="quarter" idx="42" hasCustomPrompt="1"/>
          </p:nvPr>
        </p:nvSpPr>
        <p:spPr>
          <a:xfrm>
            <a:off x="3276600" y="38100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73" name="Text Placeholder 18"/>
          <p:cNvSpPr>
            <a:spLocks noGrp="1"/>
          </p:cNvSpPr>
          <p:nvPr>
            <p:ph type="body" sz="quarter" idx="43" hasCustomPrompt="1"/>
          </p:nvPr>
        </p:nvSpPr>
        <p:spPr>
          <a:xfrm>
            <a:off x="5334000" y="38100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44" hasCustomPrompt="1"/>
          </p:nvPr>
        </p:nvSpPr>
        <p:spPr>
          <a:xfrm>
            <a:off x="152400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45" hasCustomPrompt="1"/>
          </p:nvPr>
        </p:nvSpPr>
        <p:spPr>
          <a:xfrm>
            <a:off x="2285468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46" hasCustomPrompt="1"/>
          </p:nvPr>
        </p:nvSpPr>
        <p:spPr>
          <a:xfrm>
            <a:off x="4342868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7" hasCustomPrompt="1"/>
          </p:nvPr>
        </p:nvSpPr>
        <p:spPr>
          <a:xfrm>
            <a:off x="1143000" y="51054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48" hasCustomPrompt="1"/>
          </p:nvPr>
        </p:nvSpPr>
        <p:spPr>
          <a:xfrm>
            <a:off x="3276600" y="51054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49" hasCustomPrompt="1"/>
          </p:nvPr>
        </p:nvSpPr>
        <p:spPr>
          <a:xfrm>
            <a:off x="5334000" y="51054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</p:spTree>
    <p:extLst>
      <p:ext uri="{BB962C8B-B14F-4D97-AF65-F5344CB8AC3E}">
        <p14:creationId xmlns:p14="http://schemas.microsoft.com/office/powerpoint/2010/main" val="39189127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08323"/>
            <a:ext cx="3810000" cy="854080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600" b="0" cap="none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4038600"/>
            <a:ext cx="3810000" cy="194925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1600" b="0" i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5334000" y="457200"/>
            <a:ext cx="3505200" cy="3810000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1200"/>
              </a:spcBef>
              <a:defRPr sz="1800" i="0" baseline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0" indent="4763">
              <a:lnSpc>
                <a:spcPct val="100000"/>
              </a:lnSpc>
              <a:spcBef>
                <a:spcPts val="600"/>
              </a:spcBef>
              <a:tabLst/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2pPr>
            <a:lvl3pPr marL="0" indent="1588">
              <a:lnSpc>
                <a:spcPct val="100000"/>
              </a:lnSpc>
              <a:spcBef>
                <a:spcPts val="600"/>
              </a:spcBef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3pPr>
            <a:lvl4pPr marL="0" indent="4763">
              <a:lnSpc>
                <a:spcPct val="100000"/>
              </a:lnSpc>
              <a:spcBef>
                <a:spcPts val="600"/>
              </a:spcBef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1588">
              <a:lnSpc>
                <a:spcPct val="100000"/>
              </a:lnSpc>
              <a:spcBef>
                <a:spcPts val="600"/>
              </a:spcBef>
              <a:tabLst/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Add a description or a list of all sections in the deck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181600" y="0"/>
            <a:ext cx="0" cy="426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9579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/o sideba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08323"/>
            <a:ext cx="3810000" cy="854080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600" b="0" cap="none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4038600"/>
            <a:ext cx="3810000" cy="194925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1600" b="0" i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943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952500" y="2959100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328651" y="914400"/>
            <a:ext cx="2449497" cy="2746756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700" baseline="0" dirty="0" smtClean="0">
                <a:solidFill>
                  <a:schemeClr val="tx1"/>
                </a:solidFill>
                <a:latin typeface="Calibri"/>
                <a:cs typeface="Calibri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Add contact info, etc.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2548581"/>
            <a:ext cx="3962400" cy="1238843"/>
          </a:xfrm>
        </p:spPr>
        <p:txBody>
          <a:bodyPr anchor="b" anchorCtr="0"/>
          <a:lstStyle>
            <a:lvl1pPr marL="0" algn="l" defTabSz="914400" rtl="0" eaLnBrk="1" latinLnBrk="0" hangingPunct="1">
              <a:lnSpc>
                <a:spcPct val="70000"/>
              </a:lnSpc>
              <a:buNone/>
              <a:defRPr lang="en-US" sz="6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 smtClean="0"/>
              <a:t>Thank-you text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198532" y="0"/>
            <a:ext cx="0" cy="3733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5181600" y="6119336"/>
            <a:ext cx="388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endParaRPr lang="en-US" sz="700" b="0" i="0" dirty="0" smtClean="0">
              <a:solidFill>
                <a:srgbClr val="7F7F7F"/>
              </a:solidFill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spc="0" baseline="0" dirty="0" smtClean="0">
                <a:solidFill>
                  <a:srgbClr val="7F7F7F"/>
                </a:solidFill>
                <a:latin typeface="Calibri"/>
                <a:ea typeface="+mn-ea"/>
                <a:cs typeface="Calibri"/>
              </a:rPr>
              <a:t>© 2014 Virtusa Corporation. </a:t>
            </a:r>
            <a:r>
              <a:rPr lang="en-US" sz="700" b="0" i="0" dirty="0" smtClean="0">
                <a:solidFill>
                  <a:srgbClr val="7F7F7F"/>
                </a:solidFill>
                <a:latin typeface="Calibri"/>
                <a:cs typeface="Calibri"/>
              </a:rPr>
              <a:t>All rights reserved. Virtusa and all other related logos are either registered trademarks or trademarks of Virtusa Corporation in the United States, the European Union, and/or India. All other company and service names are the property of their respective holders and may be registered trademarks or trademarks in the United States and/or other countries.</a:t>
            </a:r>
          </a:p>
          <a:p>
            <a:pPr algn="l">
              <a:defRPr/>
            </a:pPr>
            <a:endParaRPr lang="en-US" sz="700" b="0" i="0" dirty="0">
              <a:solidFill>
                <a:srgbClr val="7F7F7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34044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w/o sideba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952500" y="2959100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2548581"/>
            <a:ext cx="3962400" cy="1238843"/>
          </a:xfrm>
        </p:spPr>
        <p:txBody>
          <a:bodyPr anchor="b" anchorCtr="0"/>
          <a:lstStyle>
            <a:lvl1pPr marL="0" algn="l" defTabSz="914400" rtl="0" eaLnBrk="1" latinLnBrk="0" hangingPunct="1">
              <a:lnSpc>
                <a:spcPct val="70000"/>
              </a:lnSpc>
              <a:buNone/>
              <a:defRPr lang="en-US" sz="6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 smtClean="0"/>
              <a:t>Thank-you text goes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181600" y="6119336"/>
            <a:ext cx="388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endParaRPr lang="en-US" sz="700" b="0" i="0" dirty="0" smtClean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spc="0" baseline="0" dirty="0" smtClean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© 2014 Virtusa Corporation. </a:t>
            </a:r>
            <a:r>
              <a:rPr lang="en-US" sz="700" b="0" i="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All rights reserved. Virtusa and all other related logos are either registered trademarks or trademarks of Virtusa Corporation in the United States, the European Union, and/or India. All other company and service names are the property of their respective holders and may be registered trademarks or trademarks in the United States and/or other countries.</a:t>
            </a:r>
          </a:p>
          <a:p>
            <a:pPr algn="l">
              <a:defRPr/>
            </a:pPr>
            <a:endParaRPr lang="en-US" sz="700" b="0" i="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18492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client logo placeholde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86991"/>
            <a:ext cx="7239001" cy="730969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6000" b="0" cap="none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Deck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3930136"/>
            <a:ext cx="7239000" cy="241643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240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066800" y="4572000"/>
            <a:ext cx="7239000" cy="1219200"/>
          </a:xfrm>
        </p:spPr>
        <p:txBody>
          <a:bodyPr lIns="91440" rIns="91440"/>
          <a:lstStyle>
            <a:lvl1pPr>
              <a:spcBef>
                <a:spcPts val="0"/>
              </a:spcBef>
              <a:spcAft>
                <a:spcPts val="0"/>
              </a:spcAft>
              <a:buNone/>
              <a:defRPr baseline="0"/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Project/Presenter/Date goes here (on separate lines)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153400" y="6422767"/>
            <a:ext cx="3810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600" dirty="0" smtClean="0">
                <a:solidFill>
                  <a:srgbClr val="696969"/>
                </a:solidFill>
                <a:latin typeface="Arial"/>
              </a:rPr>
              <a:t>Client logo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610600" y="6392733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0209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81000"/>
            <a:ext cx="228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71600"/>
            <a:ext cx="5257269" cy="707886"/>
          </a:xfrm>
          <a:solidFill>
            <a:srgbClr val="F37021"/>
          </a:solidFill>
          <a:ln>
            <a:noFill/>
          </a:ln>
        </p:spPr>
        <p:txBody>
          <a:bodyPr lIns="182880" tIns="182880" rIns="182880" bIns="182880">
            <a:spAutoFit/>
          </a:bodyPr>
          <a:lstStyle>
            <a:lvl1pPr>
              <a:defRPr sz="2400" b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52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86991"/>
            <a:ext cx="7239001" cy="730969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6000" b="0" cap="none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Deck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3930136"/>
            <a:ext cx="7239000" cy="241643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240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066800" y="4572000"/>
            <a:ext cx="7239000" cy="1219200"/>
          </a:xfrm>
        </p:spPr>
        <p:txBody>
          <a:bodyPr lIns="91440" rIns="91440"/>
          <a:lstStyle>
            <a:lvl1pPr>
              <a:spcBef>
                <a:spcPts val="0"/>
              </a:spcBef>
              <a:spcAft>
                <a:spcPts val="0"/>
              </a:spcAft>
              <a:buNone/>
              <a:defRPr baseline="0"/>
            </a:lvl1pPr>
          </a:lstStyle>
          <a:p>
            <a:pPr>
              <a:lnSpc>
                <a:spcPct val="100000"/>
              </a:lnSpc>
            </a:pPr>
            <a:r>
              <a:rPr lang="en-US" dirty="0" smtClean="0"/>
              <a:t>Project/Presenter/Date goes here (on separate lines)</a:t>
            </a:r>
          </a:p>
        </p:txBody>
      </p:sp>
    </p:spTree>
    <p:extLst>
      <p:ext uri="{BB962C8B-B14F-4D97-AF65-F5344CB8AC3E}">
        <p14:creationId xmlns:p14="http://schemas.microsoft.com/office/powerpoint/2010/main" val="24268202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457200"/>
            <a:ext cx="7541420" cy="5249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Agenda title goes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44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2285468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46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4342868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143000" y="13716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54" name="Text Placeholder 18"/>
          <p:cNvSpPr>
            <a:spLocks noGrp="1"/>
          </p:cNvSpPr>
          <p:nvPr>
            <p:ph type="body" sz="quarter" idx="30" hasCustomPrompt="1"/>
          </p:nvPr>
        </p:nvSpPr>
        <p:spPr>
          <a:xfrm>
            <a:off x="3276600" y="13716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55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5334000" y="13716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56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152400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0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2285468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1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4342868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1143000" y="25908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63" name="Text Placeholder 18"/>
          <p:cNvSpPr>
            <a:spLocks noGrp="1"/>
          </p:cNvSpPr>
          <p:nvPr>
            <p:ph type="body" sz="quarter" idx="36" hasCustomPrompt="1"/>
          </p:nvPr>
        </p:nvSpPr>
        <p:spPr>
          <a:xfrm>
            <a:off x="3276600" y="25908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64" name="Text Placeholder 18"/>
          <p:cNvSpPr>
            <a:spLocks noGrp="1"/>
          </p:cNvSpPr>
          <p:nvPr>
            <p:ph type="body" sz="quarter" idx="37" hasCustomPrompt="1"/>
          </p:nvPr>
        </p:nvSpPr>
        <p:spPr>
          <a:xfrm>
            <a:off x="5334000" y="25908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65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152400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6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2285468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70" name="Text Placeholder 8"/>
          <p:cNvSpPr>
            <a:spLocks noGrp="1"/>
          </p:cNvSpPr>
          <p:nvPr>
            <p:ph type="body" sz="quarter" idx="40" hasCustomPrompt="1"/>
          </p:nvPr>
        </p:nvSpPr>
        <p:spPr>
          <a:xfrm>
            <a:off x="4342868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371" name="Text Placeholder 18"/>
          <p:cNvSpPr>
            <a:spLocks noGrp="1"/>
          </p:cNvSpPr>
          <p:nvPr>
            <p:ph type="body" sz="quarter" idx="41" hasCustomPrompt="1"/>
          </p:nvPr>
        </p:nvSpPr>
        <p:spPr>
          <a:xfrm>
            <a:off x="1143000" y="38100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72" name="Text Placeholder 18"/>
          <p:cNvSpPr>
            <a:spLocks noGrp="1"/>
          </p:cNvSpPr>
          <p:nvPr>
            <p:ph type="body" sz="quarter" idx="42" hasCustomPrompt="1"/>
          </p:nvPr>
        </p:nvSpPr>
        <p:spPr>
          <a:xfrm>
            <a:off x="3276600" y="38100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373" name="Text Placeholder 18"/>
          <p:cNvSpPr>
            <a:spLocks noGrp="1"/>
          </p:cNvSpPr>
          <p:nvPr>
            <p:ph type="body" sz="quarter" idx="43" hasCustomPrompt="1"/>
          </p:nvPr>
        </p:nvSpPr>
        <p:spPr>
          <a:xfrm>
            <a:off x="5334000" y="38100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44" hasCustomPrompt="1"/>
          </p:nvPr>
        </p:nvSpPr>
        <p:spPr>
          <a:xfrm>
            <a:off x="152400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45" hasCustomPrompt="1"/>
          </p:nvPr>
        </p:nvSpPr>
        <p:spPr>
          <a:xfrm>
            <a:off x="2285468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46" hasCustomPrompt="1"/>
          </p:nvPr>
        </p:nvSpPr>
        <p:spPr>
          <a:xfrm>
            <a:off x="4342868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2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 smtClean="0"/>
              <a:t>#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7" hasCustomPrompt="1"/>
          </p:nvPr>
        </p:nvSpPr>
        <p:spPr>
          <a:xfrm>
            <a:off x="1143000" y="51054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48" hasCustomPrompt="1"/>
          </p:nvPr>
        </p:nvSpPr>
        <p:spPr>
          <a:xfrm>
            <a:off x="3276600" y="51054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49" hasCustomPrompt="1"/>
          </p:nvPr>
        </p:nvSpPr>
        <p:spPr>
          <a:xfrm>
            <a:off x="5334000" y="5105400"/>
            <a:ext cx="14478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rgbClr val="696969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Agenda item</a:t>
            </a:r>
          </a:p>
        </p:txBody>
      </p:sp>
    </p:spTree>
    <p:extLst>
      <p:ext uri="{BB962C8B-B14F-4D97-AF65-F5344CB8AC3E}">
        <p14:creationId xmlns:p14="http://schemas.microsoft.com/office/powerpoint/2010/main" val="12069123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08323"/>
            <a:ext cx="3810000" cy="854080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600" b="0" cap="none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4038600"/>
            <a:ext cx="3810000" cy="194925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1600" b="0" i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5334000" y="457200"/>
            <a:ext cx="3505200" cy="3810000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1200"/>
              </a:spcBef>
              <a:defRPr sz="1800" i="0" baseline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0" indent="4763">
              <a:lnSpc>
                <a:spcPct val="100000"/>
              </a:lnSpc>
              <a:spcBef>
                <a:spcPts val="600"/>
              </a:spcBef>
              <a:tabLst/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2pPr>
            <a:lvl3pPr marL="0" indent="1588">
              <a:lnSpc>
                <a:spcPct val="100000"/>
              </a:lnSpc>
              <a:spcBef>
                <a:spcPts val="600"/>
              </a:spcBef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3pPr>
            <a:lvl4pPr marL="0" indent="4763">
              <a:lnSpc>
                <a:spcPct val="100000"/>
              </a:lnSpc>
              <a:spcBef>
                <a:spcPts val="600"/>
              </a:spcBef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1588">
              <a:lnSpc>
                <a:spcPct val="100000"/>
              </a:lnSpc>
              <a:spcBef>
                <a:spcPts val="600"/>
              </a:spcBef>
              <a:tabLst/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Add a description or a list of all sections in the deck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181600" y="0"/>
            <a:ext cx="0" cy="426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5402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/o sideba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108323"/>
            <a:ext cx="3810000" cy="854080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600" b="0" cap="none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4038600"/>
            <a:ext cx="3810000" cy="194925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1600" b="0" i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053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952500" y="2959100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rgbClr val="696969"/>
              </a:solidFill>
            </a:endParaRP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328651" y="914400"/>
            <a:ext cx="2449497" cy="2746756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700" baseline="0" dirty="0" smtClean="0">
                <a:solidFill>
                  <a:schemeClr val="tx1"/>
                </a:solidFill>
                <a:latin typeface="Calibri"/>
                <a:cs typeface="Calibri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Add contact info, etc.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2548581"/>
            <a:ext cx="3962400" cy="1238843"/>
          </a:xfrm>
        </p:spPr>
        <p:txBody>
          <a:bodyPr anchor="b" anchorCtr="0"/>
          <a:lstStyle>
            <a:lvl1pPr marL="0" algn="l" defTabSz="914400" rtl="0" eaLnBrk="1" latinLnBrk="0" hangingPunct="1">
              <a:lnSpc>
                <a:spcPct val="70000"/>
              </a:lnSpc>
              <a:buNone/>
              <a:defRPr lang="en-US" sz="6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 smtClean="0"/>
              <a:t>Thank-you text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198532" y="0"/>
            <a:ext cx="0" cy="3733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5181600" y="6119336"/>
            <a:ext cx="388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700" dirty="0" smtClean="0">
              <a:solidFill>
                <a:srgbClr val="7F7F7F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700" dirty="0" smtClean="0">
                <a:solidFill>
                  <a:srgbClr val="7F7F7F"/>
                </a:solidFill>
                <a:latin typeface="Calibri"/>
                <a:cs typeface="Calibri"/>
              </a:rPr>
              <a:t>© 2014 Virtusa Corporation. All rights reserved. Virtusa and all other related logos are either registered trademarks or trademarks of Virtusa Corporation in the United States, the European Union, and/or India. All other company and service names are the property of their respective holders and may be registered trademarks or trademarks in the United States and/or other countries.</a:t>
            </a:r>
          </a:p>
          <a:p>
            <a:pPr>
              <a:defRPr/>
            </a:pPr>
            <a:endParaRPr lang="en-US" sz="700" dirty="0">
              <a:solidFill>
                <a:srgbClr val="7F7F7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6068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w/o sidebar">
    <p:bg>
      <p:bgPr>
        <a:gradFill flip="none" rotWithShape="1">
          <a:gsLst>
            <a:gs pos="0">
              <a:schemeClr val="accent4">
                <a:lumMod val="90000"/>
              </a:schemeClr>
            </a:gs>
            <a:gs pos="100000">
              <a:srgbClr val="FFFFFF"/>
            </a:gs>
            <a:gs pos="65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952500" y="2959100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rgbClr val="696969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2548581"/>
            <a:ext cx="3962400" cy="1238843"/>
          </a:xfrm>
        </p:spPr>
        <p:txBody>
          <a:bodyPr anchor="b" anchorCtr="0"/>
          <a:lstStyle>
            <a:lvl1pPr marL="0" algn="l" defTabSz="914400" rtl="0" eaLnBrk="1" latinLnBrk="0" hangingPunct="1">
              <a:lnSpc>
                <a:spcPct val="70000"/>
              </a:lnSpc>
              <a:buNone/>
              <a:defRPr lang="en-US" sz="6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 smtClean="0"/>
              <a:t>Thank-you text goes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181600" y="6119336"/>
            <a:ext cx="388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sz="700" dirty="0" smtClean="0">
              <a:solidFill>
                <a:prstClr val="white">
                  <a:lumMod val="50000"/>
                </a:prstClr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700" dirty="0" smtClean="0">
                <a:solidFill>
                  <a:prstClr val="white">
                    <a:lumMod val="50000"/>
                  </a:prstClr>
                </a:solidFill>
                <a:latin typeface="Calibri"/>
                <a:cs typeface="Calibri"/>
              </a:rPr>
              <a:t>© 2014 Virtusa Corporation. All rights reserved. Virtusa and all other related logos are either registered trademarks or trademarks of Virtusa Corporation in the United States, the European Union, and/or India. All other company and service names are the property of their respective holders and may be registered trademarks or trademarks in the United States and/or other countries.</a:t>
            </a:r>
          </a:p>
          <a:p>
            <a:pPr>
              <a:defRPr/>
            </a:pPr>
            <a:endParaRPr lang="en-US" sz="700" dirty="0">
              <a:solidFill>
                <a:prstClr val="white">
                  <a:lumMod val="50000"/>
                </a:prst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21149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079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7220" cy="4875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53566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079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7220" cy="4875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91113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48200" y="1676400"/>
            <a:ext cx="403622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0"/>
            <a:ext cx="40386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41167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8600"/>
            <a:ext cx="2286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2667000" cy="533400"/>
          </a:xfrm>
        </p:spPr>
        <p:txBody>
          <a:bodyPr lIns="0" rIns="0" anchor="t" anchorCtr="0"/>
          <a:lstStyle>
            <a:lvl1pPr algn="l">
              <a:defRPr sz="2400" baseline="0"/>
            </a:lvl1pPr>
          </a:lstStyle>
          <a:p>
            <a:r>
              <a:rPr lang="en-US" dirty="0" smtClean="0"/>
              <a:t>Click to edit slide headline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76600" y="457200"/>
            <a:ext cx="5410200" cy="0"/>
          </a:xfrm>
          <a:prstGeom prst="line">
            <a:avLst/>
          </a:prstGeom>
          <a:ln w="12700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57200" y="457200"/>
            <a:ext cx="2667000" cy="0"/>
          </a:xfrm>
          <a:prstGeom prst="line">
            <a:avLst/>
          </a:prstGeom>
          <a:ln w="28575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76600" y="685800"/>
            <a:ext cx="5407820" cy="57134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81000" y="1752601"/>
            <a:ext cx="2743200" cy="464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33894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0" y="1676400"/>
            <a:ext cx="525542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sp>
        <p:nvSpPr>
          <p:cNvPr id="15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81000" y="1676400"/>
            <a:ext cx="2743200" cy="47244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06123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7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0"/>
            <a:ext cx="52578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  <p:sp>
        <p:nvSpPr>
          <p:cNvPr id="15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5943600" y="1676400"/>
            <a:ext cx="2743200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26766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 baseline="0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4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0" y="1676400"/>
            <a:ext cx="25908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4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0"/>
            <a:ext cx="26670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52800" y="1676400"/>
            <a:ext cx="25146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53886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580" y="1063681"/>
            <a:ext cx="822722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500" b="0">
                <a:solidFill>
                  <a:srgbClr val="F370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subheading</a:t>
            </a:r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152400"/>
            <a:ext cx="822722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 i="0" cap="all">
                <a:solidFill>
                  <a:srgbClr val="64645D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48200" y="1676401"/>
            <a:ext cx="403622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7200" y="1676401"/>
            <a:ext cx="403860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48200" y="3810000"/>
            <a:ext cx="403622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  <p:sp>
        <p:nvSpPr>
          <p:cNvPr id="15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7200" y="3810000"/>
            <a:ext cx="403860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/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</a:defRPr>
            </a:lvl6pPr>
          </a:lstStyle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4588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3" name="Straight Connector 15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1" name="Straight Connector 15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9" name="Straight Connector 1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3" name="Straight Connector 1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85" name="Straight Connector 84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8" name="Straight Connector 1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6" name="Straight Connector 1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4" name="Straight Connector 1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8" name="Straight Connector 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Straight Connector 96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50" name="Straight Connector 49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3" name="Straight Connector 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1" name="Straight Connector 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9" name="Straight Connector 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3" name="Straight Connector 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8" name="Straight Connector 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6" name="Straight Connector 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" name="Straight Connector 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731" y="466597"/>
            <a:ext cx="8229069" cy="52499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 smtClean="0"/>
              <a:t>Click to edit slide headline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744894" y="6708162"/>
            <a:ext cx="393462" cy="1385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fld id="{567A4CEE-210B-4A43-8E57-98E37E0AC15F}" type="slidenum">
              <a:rPr lang="en-US" sz="800" spc="0" baseline="0" smtClean="0">
                <a:solidFill>
                  <a:srgbClr val="2D2D2A"/>
                </a:solidFill>
                <a:latin typeface="+mj-lt"/>
              </a:rPr>
              <a:pPr algn="l"/>
              <a:t>‹#›</a:t>
            </a:fld>
            <a:endParaRPr lang="en-US" sz="800" spc="0" baseline="0" dirty="0">
              <a:solidFill>
                <a:srgbClr val="2D2D2A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5506" y="6708161"/>
            <a:ext cx="4328558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endParaRPr lang="en-US" sz="8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" name="Picture 3" descr="virtusa logo without tag line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41680"/>
            <a:ext cx="381000" cy="950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24296"/>
            <a:ext cx="152400" cy="6096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smtClean="0"/>
              <a:t>Click to edit text</a:t>
            </a:r>
          </a:p>
          <a:p>
            <a:pPr lvl="1"/>
            <a:r>
              <a:rPr lang="en-US" sz="1800" dirty="0" smtClean="0"/>
              <a:t>Click tab for second level</a:t>
            </a:r>
          </a:p>
          <a:p>
            <a:pPr lvl="2"/>
            <a:r>
              <a:rPr lang="en-US" sz="1800" dirty="0" smtClean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 smtClean="0"/>
              <a:t>Click tab for fourth level (great for sub-heads)</a:t>
            </a:r>
          </a:p>
          <a:p>
            <a:pPr lvl="4"/>
            <a:r>
              <a:rPr lang="en-US" sz="1600" dirty="0" smtClean="0"/>
              <a:t>Click tab for fifth level</a:t>
            </a:r>
          </a:p>
          <a:p>
            <a:pPr lvl="5"/>
            <a:r>
              <a:rPr lang="en-US" sz="1600" dirty="0" smtClean="0"/>
              <a:t>Click tab for sixth level (great for body text)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66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2" r:id="rId2"/>
    <p:sldLayoutId id="2147483650" r:id="rId3"/>
    <p:sldLayoutId id="2147483663" r:id="rId4"/>
    <p:sldLayoutId id="2147483753" r:id="rId5"/>
    <p:sldLayoutId id="2147483668" r:id="rId6"/>
    <p:sldLayoutId id="2147483669" r:id="rId7"/>
    <p:sldLayoutId id="2147483660" r:id="rId8"/>
    <p:sldLayoutId id="2147483754" r:id="rId9"/>
    <p:sldLayoutId id="2147483756" r:id="rId10"/>
    <p:sldLayoutId id="2147483990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 cap="none" spc="-100" baseline="0">
          <a:solidFill>
            <a:schemeClr val="tx1">
              <a:lumMod val="75000"/>
              <a:lumOff val="25000"/>
            </a:schemeClr>
          </a:solidFill>
          <a:latin typeface="Calibri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600" b="0" i="1" kern="1200">
          <a:solidFill>
            <a:srgbClr val="F37021"/>
          </a:solidFill>
          <a:latin typeface="Georgia"/>
          <a:ea typeface="+mn-ea"/>
          <a:cs typeface="Georgia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600" b="1" i="0" kern="1200">
          <a:solidFill>
            <a:srgbClr val="2D2D2A"/>
          </a:solidFill>
          <a:latin typeface="Calibri"/>
          <a:ea typeface="+mn-ea"/>
          <a:cs typeface="Calibri"/>
        </a:defRPr>
      </a:lvl2pPr>
      <a:lvl3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200" b="0" i="0" kern="1200">
          <a:solidFill>
            <a:schemeClr val="tx1"/>
          </a:solidFill>
          <a:latin typeface="Calibri"/>
          <a:ea typeface="+mn-ea"/>
          <a:cs typeface="Calibri"/>
        </a:defRPr>
      </a:lvl3pPr>
      <a:lvl4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400" b="1" i="0" kern="1200" cap="all">
          <a:solidFill>
            <a:schemeClr val="tx1"/>
          </a:solidFill>
          <a:latin typeface="Calibri"/>
          <a:ea typeface="+mn-ea"/>
          <a:cs typeface="Calibri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400" b="1" i="0" kern="1200">
          <a:solidFill>
            <a:srgbClr val="7F7F7F"/>
          </a:solidFill>
          <a:latin typeface="Calibri"/>
          <a:ea typeface="+mn-ea"/>
          <a:cs typeface="Calibri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b="0" i="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9000">
              <a:schemeClr val="accent4">
                <a:lumMod val="90000"/>
              </a:schemeClr>
            </a:gs>
            <a:gs pos="100000">
              <a:schemeClr val="bg1"/>
            </a:gs>
            <a:gs pos="59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4" name="Straight Connector 1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2" name="Straight Connector 1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0" name="Straight Connector 1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2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86" name="Straight Connector 8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9" name="Straight Connector 1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7" name="Straight Connector 1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5" name="Straight Connector 1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51" name="Straight Connector 5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4" name="Straight Connector 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2" name="Straight Connector 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0" name="Straight Connector 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" name="Straight Connector 1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9" name="Straight Connector 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7" name="Straight Connector 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5" name="Straight Connector 4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541420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16100"/>
            <a:ext cx="7541420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140938" y="67194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pc="0" baseline="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2379" y="6719449"/>
            <a:ext cx="4328558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r"/>
            <a:r>
              <a:rPr lang="en-US" sz="800" spc="0" baseline="0" dirty="0" smtClean="0">
                <a:solidFill>
                  <a:schemeClr val="bg2"/>
                </a:solidFill>
                <a:latin typeface="+mj-lt"/>
              </a:rPr>
              <a:t>© 2014 Virtusa Corporation. All rights reserved</a:t>
            </a:r>
            <a:endParaRPr lang="en-US" sz="800" spc="0" baseline="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4" name="Picture 3" descr="virtusa logo without tag lin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27071"/>
            <a:ext cx="381000" cy="950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1143000" y="6836352"/>
            <a:ext cx="1295400" cy="0"/>
          </a:xfrm>
          <a:prstGeom prst="line">
            <a:avLst/>
          </a:prstGeom>
          <a:ln w="57150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Picture 223" descr="Virtusa logo with tagline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56" y="6324600"/>
            <a:ext cx="1260689" cy="4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1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32" r:id="rId2"/>
    <p:sldLayoutId id="2147483737" r:id="rId3"/>
    <p:sldLayoutId id="2147483733" r:id="rId4"/>
    <p:sldLayoutId id="2147483750" r:id="rId5"/>
    <p:sldLayoutId id="2147483734" r:id="rId6"/>
    <p:sldLayoutId id="2147483751" r:id="rId7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none" baseline="0">
          <a:solidFill>
            <a:schemeClr val="tx1">
              <a:lumMod val="75000"/>
              <a:lumOff val="25000"/>
            </a:schemeClr>
          </a:solidFill>
          <a:latin typeface="Calibri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0" kern="1200">
          <a:solidFill>
            <a:srgbClr val="2D2D2A"/>
          </a:solidFill>
          <a:latin typeface="Calibri"/>
          <a:ea typeface="+mn-ea"/>
          <a:cs typeface="Calibri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0" kern="1200">
          <a:solidFill>
            <a:schemeClr val="tx2"/>
          </a:solidFill>
          <a:latin typeface="Calibri"/>
          <a:ea typeface="+mn-ea"/>
          <a:cs typeface="Calibri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i="0" kern="1200">
          <a:solidFill>
            <a:schemeClr val="tx2"/>
          </a:solidFill>
          <a:latin typeface="Calibri"/>
          <a:ea typeface="+mn-ea"/>
          <a:cs typeface="Calibri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0" kern="1200">
          <a:solidFill>
            <a:schemeClr val="accent5"/>
          </a:solidFill>
          <a:latin typeface="Calibri"/>
          <a:ea typeface="+mn-ea"/>
          <a:cs typeface="Calibri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i="0" kern="1200">
          <a:solidFill>
            <a:schemeClr val="tx2"/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9000">
              <a:schemeClr val="accent4">
                <a:lumMod val="90000"/>
              </a:schemeClr>
            </a:gs>
            <a:gs pos="100000">
              <a:schemeClr val="bg1"/>
            </a:gs>
            <a:gs pos="59000">
              <a:schemeClr val="accent4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4" name="Straight Connector 1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2" name="Straight Connector 1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0" name="Straight Connector 1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2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86" name="Straight Connector 8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9" name="Straight Connector 1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7" name="Straight Connector 1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5" name="Straight Connector 1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51" name="Straight Connector 5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4" name="Straight Connector 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2" name="Straight Connector 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0" name="Straight Connector 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" name="Straight Connector 1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9" name="Straight Connector 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7" name="Straight Connector 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5" name="Straight Connector 4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541420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16100"/>
            <a:ext cx="7541420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1" name="TextBox 230"/>
          <p:cNvSpPr txBox="1"/>
          <p:nvPr/>
        </p:nvSpPr>
        <p:spPr>
          <a:xfrm>
            <a:off x="8140938" y="6719450"/>
            <a:ext cx="545862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567A4CEE-210B-4A43-8E57-98E37E0AC15F}" type="slidenum">
              <a:rPr lang="en-US" sz="800" smtClean="0">
                <a:solidFill>
                  <a:srgbClr val="D1D1D1"/>
                </a:solidFill>
                <a:latin typeface="Arial"/>
              </a:rPr>
              <a:pPr algn="r"/>
              <a:t>‹#›</a:t>
            </a:fld>
            <a:endParaRPr lang="en-US" sz="800" dirty="0">
              <a:solidFill>
                <a:srgbClr val="D1D1D1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2379" y="6719449"/>
            <a:ext cx="4328558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 smtClean="0">
                <a:solidFill>
                  <a:srgbClr val="D1D1D1"/>
                </a:solidFill>
                <a:latin typeface="Arial"/>
              </a:rPr>
              <a:t>© 2014 Virtusa Corporation. All rights reserved</a:t>
            </a:r>
            <a:endParaRPr lang="en-US" sz="800" dirty="0">
              <a:solidFill>
                <a:srgbClr val="D1D1D1"/>
              </a:solidFill>
              <a:latin typeface="Arial"/>
            </a:endParaRPr>
          </a:p>
        </p:txBody>
      </p:sp>
      <p:pic>
        <p:nvPicPr>
          <p:cNvPr id="4" name="Picture 3" descr="virtusa logo without tag line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27071"/>
            <a:ext cx="381000" cy="950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>
            <a:off x="1143000" y="6836352"/>
            <a:ext cx="1295400" cy="0"/>
          </a:xfrm>
          <a:prstGeom prst="line">
            <a:avLst/>
          </a:prstGeom>
          <a:ln w="57150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Picture 223" descr="Virtusa logo with tagline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56" y="6324600"/>
            <a:ext cx="1260689" cy="4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2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994" r:id="rId8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none" baseline="0">
          <a:solidFill>
            <a:schemeClr val="tx1">
              <a:lumMod val="75000"/>
              <a:lumOff val="25000"/>
            </a:schemeClr>
          </a:solidFill>
          <a:latin typeface="Calibri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0" kern="1200">
          <a:solidFill>
            <a:srgbClr val="2D2D2A"/>
          </a:solidFill>
          <a:latin typeface="Calibri"/>
          <a:ea typeface="+mn-ea"/>
          <a:cs typeface="Calibri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0" kern="1200">
          <a:solidFill>
            <a:schemeClr val="tx2"/>
          </a:solidFill>
          <a:latin typeface="Calibri"/>
          <a:ea typeface="+mn-ea"/>
          <a:cs typeface="Calibri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i="0" kern="1200">
          <a:solidFill>
            <a:schemeClr val="tx2"/>
          </a:solidFill>
          <a:latin typeface="Calibri"/>
          <a:ea typeface="+mn-ea"/>
          <a:cs typeface="Calibri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0" kern="1200">
          <a:solidFill>
            <a:schemeClr val="accent5"/>
          </a:solidFill>
          <a:latin typeface="Calibri"/>
          <a:ea typeface="+mn-ea"/>
          <a:cs typeface="Calibri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i="0" kern="1200">
          <a:solidFill>
            <a:schemeClr val="tx2"/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3429000"/>
            <a:ext cx="8382000" cy="20280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>
              <a:solidFill>
                <a:schemeClr val="accent3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181600" y="0"/>
            <a:ext cx="0" cy="426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0392" y="4166011"/>
            <a:ext cx="2888611" cy="12003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>
                <a:solidFill>
                  <a:srgbClr val="013467"/>
                </a:solidFill>
              </a:rPr>
              <a:t>JavaScript</a:t>
            </a:r>
          </a:p>
          <a:p>
            <a:r>
              <a:rPr lang="en-US" sz="2400" dirty="0" smtClean="0">
                <a:solidFill>
                  <a:srgbClr val="013467"/>
                </a:solidFill>
              </a:rPr>
              <a:t>Ramindu Deshapriya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913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762000"/>
            <a:ext cx="8229600" cy="4572000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default: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  </a:t>
            </a:r>
            <a:r>
              <a:rPr lang="en-US" sz="32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("&lt;b&gt;I'm really looking forward to this weekend!&lt;/b&gt;");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}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&lt;/script&gt;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 &lt;p&gt;This JavaScript will generate a different greeting based on what day it is. Note that Sunday=0, Monday=1, Tuesday=2, etc.&lt;/p&gt;</a:t>
            </a:r>
          </a:p>
          <a:p>
            <a:pPr>
              <a:buClr>
                <a:schemeClr val="accent6"/>
              </a:buClr>
              <a:buNone/>
            </a:pPr>
            <a:endParaRPr lang="en-US" sz="3200" i="0" dirty="0">
              <a:solidFill>
                <a:schemeClr val="tx1"/>
              </a:solidFill>
              <a:latin typeface="Calibri" charset="0"/>
            </a:endParaRP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&lt;/body&gt;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&lt;/html&gt;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2800" dirty="0"/>
              <a:t>Switch statement continued</a:t>
            </a:r>
          </a:p>
        </p:txBody>
      </p:sp>
    </p:spTree>
    <p:extLst>
      <p:ext uri="{BB962C8B-B14F-4D97-AF65-F5344CB8AC3E}">
        <p14:creationId xmlns:p14="http://schemas.microsoft.com/office/powerpoint/2010/main" val="32040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685800"/>
            <a:ext cx="8229600" cy="5867400"/>
          </a:xfrm>
        </p:spPr>
        <p:txBody>
          <a:bodyPr>
            <a:noAutofit/>
          </a:bodyPr>
          <a:lstStyle/>
          <a:p>
            <a:pPr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&lt;html&gt;</a:t>
            </a:r>
          </a:p>
          <a:p>
            <a:pPr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&lt;head&gt;</a:t>
            </a:r>
          </a:p>
          <a:p>
            <a:pPr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&lt;script type="text/</a:t>
            </a:r>
            <a:r>
              <a:rPr lang="en-US" i="0" dirty="0" err="1">
                <a:solidFill>
                  <a:schemeClr val="tx1"/>
                </a:solidFill>
                <a:latin typeface="Calibri" charset="0"/>
              </a:rPr>
              <a:t>javascript</a:t>
            </a:r>
            <a:r>
              <a:rPr lang="en-US" i="0" dirty="0">
                <a:solidFill>
                  <a:schemeClr val="tx1"/>
                </a:solidFill>
                <a:latin typeface="Calibri" charset="0"/>
              </a:rPr>
              <a:t>"&gt;</a:t>
            </a:r>
          </a:p>
          <a:p>
            <a:pPr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function </a:t>
            </a:r>
            <a:r>
              <a:rPr lang="en-US" i="0" dirty="0" err="1">
                <a:solidFill>
                  <a:schemeClr val="tx1"/>
                </a:solidFill>
                <a:latin typeface="Calibri" charset="0"/>
              </a:rPr>
              <a:t>disp_alert</a:t>
            </a:r>
            <a:r>
              <a:rPr lang="en-US" i="0" dirty="0">
                <a:solidFill>
                  <a:schemeClr val="tx1"/>
                </a:solidFill>
                <a:latin typeface="Calibri" charset="0"/>
              </a:rPr>
              <a:t>()</a:t>
            </a:r>
          </a:p>
          <a:p>
            <a:pPr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{</a:t>
            </a:r>
          </a:p>
          <a:p>
            <a:pPr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alert("I am an alert box!!");</a:t>
            </a:r>
          </a:p>
          <a:p>
            <a:pPr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}</a:t>
            </a:r>
          </a:p>
          <a:p>
            <a:pPr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&lt;/script&gt;</a:t>
            </a:r>
          </a:p>
          <a:p>
            <a:pPr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&lt;/head&gt;</a:t>
            </a:r>
          </a:p>
          <a:p>
            <a:pPr>
              <a:buClr>
                <a:schemeClr val="accent6"/>
              </a:buClr>
              <a:buNone/>
            </a:pPr>
            <a:endParaRPr lang="en-US" i="0" dirty="0">
              <a:solidFill>
                <a:schemeClr val="tx1"/>
              </a:solidFill>
              <a:latin typeface="Calibri" charset="0"/>
            </a:endParaRPr>
          </a:p>
          <a:p>
            <a:pPr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&lt;body&gt;</a:t>
            </a:r>
          </a:p>
          <a:p>
            <a:pPr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&lt;form&gt;</a:t>
            </a:r>
          </a:p>
          <a:p>
            <a:pPr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&lt;input type="button" </a:t>
            </a:r>
            <a:r>
              <a:rPr lang="en-US" i="0" dirty="0" err="1">
                <a:solidFill>
                  <a:schemeClr val="tx1"/>
                </a:solidFill>
                <a:latin typeface="Calibri" charset="0"/>
              </a:rPr>
              <a:t>onclick</a:t>
            </a:r>
            <a:r>
              <a:rPr lang="en-US" i="0" dirty="0">
                <a:solidFill>
                  <a:schemeClr val="tx1"/>
                </a:solidFill>
                <a:latin typeface="Calibri" charset="0"/>
              </a:rPr>
              <a:t>="</a:t>
            </a:r>
            <a:r>
              <a:rPr lang="en-US" i="0" dirty="0" err="1">
                <a:solidFill>
                  <a:schemeClr val="tx1"/>
                </a:solidFill>
                <a:latin typeface="Calibri" charset="0"/>
              </a:rPr>
              <a:t>disp_alert</a:t>
            </a:r>
            <a:r>
              <a:rPr lang="en-US" i="0" dirty="0">
                <a:solidFill>
                  <a:schemeClr val="tx1"/>
                </a:solidFill>
                <a:latin typeface="Calibri" charset="0"/>
              </a:rPr>
              <a:t>()" value="Display alert box"&gt;</a:t>
            </a:r>
          </a:p>
          <a:p>
            <a:pPr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&lt;/form&gt;</a:t>
            </a:r>
          </a:p>
          <a:p>
            <a:pPr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&lt;/body&gt;</a:t>
            </a:r>
          </a:p>
          <a:p>
            <a:pPr>
              <a:buClr>
                <a:schemeClr val="accent6"/>
              </a:buClr>
              <a:buNone/>
            </a:pPr>
            <a:endParaRPr lang="en-US" i="0" dirty="0">
              <a:solidFill>
                <a:schemeClr val="tx1"/>
              </a:solidFill>
              <a:latin typeface="Calibri" charset="0"/>
            </a:endParaRPr>
          </a:p>
          <a:p>
            <a:pPr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&lt;/html&gt;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Alert Box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50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685800"/>
            <a:ext cx="822960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&lt;html&gt;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&lt;head&gt;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&lt;script type="text/</a:t>
            </a:r>
            <a:r>
              <a:rPr lang="en-US" i="0" dirty="0" err="1">
                <a:solidFill>
                  <a:schemeClr val="tx1"/>
                </a:solidFill>
                <a:latin typeface="Calibri" charset="0"/>
              </a:rPr>
              <a:t>javascript</a:t>
            </a:r>
            <a:r>
              <a:rPr lang="en-US" i="0" dirty="0">
                <a:solidFill>
                  <a:schemeClr val="tx1"/>
                </a:solidFill>
                <a:latin typeface="Calibri" charset="0"/>
              </a:rPr>
              <a:t>"&gt;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function </a:t>
            </a:r>
            <a:r>
              <a:rPr lang="en-US" i="0" dirty="0" err="1">
                <a:solidFill>
                  <a:schemeClr val="tx1"/>
                </a:solidFill>
                <a:latin typeface="Calibri" charset="0"/>
              </a:rPr>
              <a:t>disp_confirm</a:t>
            </a:r>
            <a:r>
              <a:rPr lang="en-US" i="0" dirty="0">
                <a:solidFill>
                  <a:schemeClr val="tx1"/>
                </a:solidFill>
                <a:latin typeface="Calibri" charset="0"/>
              </a:rPr>
              <a:t>() {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  </a:t>
            </a:r>
            <a:r>
              <a:rPr lang="en-US" i="0" dirty="0" err="1">
                <a:solidFill>
                  <a:schemeClr val="tx1"/>
                </a:solidFill>
                <a:latin typeface="Calibri" charset="0"/>
              </a:rPr>
              <a:t>var</a:t>
            </a:r>
            <a:r>
              <a:rPr lang="en-US" i="0" dirty="0">
                <a:solidFill>
                  <a:schemeClr val="tx1"/>
                </a:solidFill>
                <a:latin typeface="Calibri" charset="0"/>
              </a:rPr>
              <a:t> name=confirm("Press a button");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  if (name==true) {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    </a:t>
            </a:r>
            <a:r>
              <a:rPr lang="en-US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i="0" dirty="0">
                <a:solidFill>
                  <a:schemeClr val="tx1"/>
                </a:solidFill>
                <a:latin typeface="Calibri" charset="0"/>
              </a:rPr>
              <a:t>("You pressed the OK button!");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  } else {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    </a:t>
            </a:r>
            <a:r>
              <a:rPr lang="en-US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i="0" dirty="0">
                <a:solidFill>
                  <a:schemeClr val="tx1"/>
                </a:solidFill>
                <a:latin typeface="Calibri" charset="0"/>
              </a:rPr>
              <a:t>("You pressed the Cancel button!");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  }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}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&lt;/script&gt;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&lt;/head&gt;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&lt;body&gt;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&lt;form&gt;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&lt;input type="button" </a:t>
            </a:r>
            <a:r>
              <a:rPr lang="en-US" i="0" dirty="0" err="1">
                <a:solidFill>
                  <a:schemeClr val="tx1"/>
                </a:solidFill>
                <a:latin typeface="Calibri" charset="0"/>
              </a:rPr>
              <a:t>onclick</a:t>
            </a:r>
            <a:r>
              <a:rPr lang="en-US" i="0" dirty="0">
                <a:solidFill>
                  <a:schemeClr val="tx1"/>
                </a:solidFill>
                <a:latin typeface="Calibri" charset="0"/>
              </a:rPr>
              <a:t>="</a:t>
            </a:r>
            <a:r>
              <a:rPr lang="en-US" i="0" dirty="0" err="1">
                <a:solidFill>
                  <a:schemeClr val="tx1"/>
                </a:solidFill>
                <a:latin typeface="Calibri" charset="0"/>
              </a:rPr>
              <a:t>disp_confirm</a:t>
            </a:r>
            <a:r>
              <a:rPr lang="en-US" i="0" dirty="0">
                <a:solidFill>
                  <a:schemeClr val="tx1"/>
                </a:solidFill>
                <a:latin typeface="Calibri" charset="0"/>
              </a:rPr>
              <a:t>()" value="Display a confirm box"&gt;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&lt;/form&gt;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None/>
            </a:pPr>
            <a:r>
              <a:rPr lang="en-US" i="0" dirty="0">
                <a:solidFill>
                  <a:schemeClr val="tx1"/>
                </a:solidFill>
                <a:latin typeface="Calibri" charset="0"/>
              </a:rPr>
              <a:t>&lt;/body&gt;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Confirm Box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990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685800"/>
            <a:ext cx="822960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18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&lt;script type="text/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javascript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function 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myfunction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  alert("HELLO");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&lt;/script&gt;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18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&lt;form&gt;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&lt;input type="button”  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onclick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="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myfunction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()” value="Call function"&gt;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&lt;/form&gt;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18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&lt;p&gt;By pressing the button, a function will be called. The function will alert a message.&lt;/p&gt;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18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&lt;/html&gt;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2800" dirty="0"/>
              <a:t>Call a function</a:t>
            </a:r>
          </a:p>
        </p:txBody>
      </p:sp>
    </p:spTree>
    <p:extLst>
      <p:ext uri="{BB962C8B-B14F-4D97-AF65-F5344CB8AC3E}">
        <p14:creationId xmlns:p14="http://schemas.microsoft.com/office/powerpoint/2010/main" val="5222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685800"/>
            <a:ext cx="822960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18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&lt;script type="text/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javascript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for (i = 1; i &lt;= 6; i++)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("&lt;h" + i + "&gt;This is header " + i)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("&lt;/h" + i + "&gt;")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&lt;/script&gt;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18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&lt;/html&gt;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2800" dirty="0"/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4355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39800"/>
            <a:ext cx="822960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&lt;script type="text/</a:t>
            </a:r>
            <a:r>
              <a:rPr lang="en-US" sz="2800" i="0" dirty="0" err="1">
                <a:solidFill>
                  <a:schemeClr val="tx1"/>
                </a:solidFill>
                <a:latin typeface="Calibri" charset="0"/>
              </a:rPr>
              <a:t>javascript</a:t>
            </a: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i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8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("Starting While loop&lt;</a:t>
            </a:r>
            <a:r>
              <a:rPr lang="en-US" sz="2800" i="0" dirty="0" err="1">
                <a:solidFill>
                  <a:schemeClr val="tx1"/>
                </a:solidFill>
                <a:latin typeface="Calibri" charset="0"/>
              </a:rPr>
              <a:t>br</a:t>
            </a: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/&gt;");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while (i &lt;= 5)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8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("The number is " + i);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8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("&lt;</a:t>
            </a:r>
            <a:r>
              <a:rPr lang="en-US" sz="2800" i="0" dirty="0" err="1">
                <a:solidFill>
                  <a:schemeClr val="tx1"/>
                </a:solidFill>
                <a:latin typeface="Calibri" charset="0"/>
              </a:rPr>
              <a:t>br</a:t>
            </a: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i++;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&lt;/script&gt;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1800" i="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3200" dirty="0"/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258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39800"/>
            <a:ext cx="822960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&lt;script type="text/</a:t>
            </a:r>
            <a:r>
              <a:rPr lang="en-US" sz="2800" i="0" dirty="0" err="1">
                <a:solidFill>
                  <a:schemeClr val="tx1"/>
                </a:solidFill>
                <a:latin typeface="Calibri" charset="0"/>
              </a:rPr>
              <a:t>javascript</a:t>
            </a: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i = 0;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8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("Starting While loop&lt;</a:t>
            </a:r>
            <a:r>
              <a:rPr lang="en-US" sz="2800" i="0" dirty="0" err="1">
                <a:solidFill>
                  <a:schemeClr val="tx1"/>
                </a:solidFill>
                <a:latin typeface="Calibri" charset="0"/>
              </a:rPr>
              <a:t>br</a:t>
            </a: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/&gt;");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while (i &lt;= 5)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8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("The number is " + i);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8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("&lt;</a:t>
            </a:r>
            <a:r>
              <a:rPr lang="en-US" sz="2800" i="0" dirty="0" err="1">
                <a:solidFill>
                  <a:schemeClr val="tx1"/>
                </a:solidFill>
                <a:latin typeface="Calibri" charset="0"/>
              </a:rPr>
              <a:t>br</a:t>
            </a: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i++;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&lt;/script&gt;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1800" i="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3200" dirty="0"/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12484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39800"/>
            <a:ext cx="822960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&lt;script type="text/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javascript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var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mycars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= new Array();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mycars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[0] = "Tesla Roadster";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mycars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[1] = "Lamborghini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Aventador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mycars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[2] = "BMW 520i";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for (i=0; i &lt;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mycars.length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; i++)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(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mycars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[i] + "&lt;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br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/&gt;");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&lt;/script&gt;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&lt;/html&gt;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3200" dirty="0"/>
              <a:t>Arrays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0951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39800"/>
            <a:ext cx="822960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&lt;script type="text/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javascript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var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mycars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= new Array();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mycars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[0] = "Tesla Roadster";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mycars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[1] = "Lamborghini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Aventador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mycars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[2] = "BMW 520i";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for (i=0; i &lt;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mycars.length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; i++)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(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mycars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[i] + "&lt;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br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/&gt;");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&lt;/script&gt;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&lt;/html&gt;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3200" dirty="0"/>
              <a:t>Arrays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39241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39800"/>
            <a:ext cx="822960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&lt;script type="text/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javascript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var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txt=""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function message()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try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 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adddlert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("Welcome guest!")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 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catch(err)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  txt="There was an error on this page.\n\n"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  txt+="Error description: " +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err.description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+ "\n\n"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  txt+="Click OK to continue.\n\n"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  alert(txt)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 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3200" dirty="0"/>
              <a:t>The try – catch statement –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1011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What is JavaScript?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Embedding JavaScript into an HTML document 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JavaScript Language Constructs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tx1"/>
                </a:solidFill>
                <a:latin typeface="Calibri" charset="0"/>
              </a:rPr>
              <a:t>Examples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tx1"/>
                </a:solidFill>
                <a:latin typeface="Calibri" charset="0"/>
              </a:rPr>
              <a:t>OOP in JavaScript</a:t>
            </a:r>
            <a:endParaRPr lang="en-US" sz="2800" i="0" dirty="0">
              <a:solidFill>
                <a:schemeClr val="tx1"/>
              </a:solidFill>
              <a:latin typeface="Calibri" charset="0"/>
            </a:endParaRP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JavaScript – taking over the world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800" i="0" dirty="0" smtClean="0">
              <a:solidFill>
                <a:schemeClr val="tx1"/>
              </a:solidFill>
              <a:latin typeface="Calibri" charset="0"/>
            </a:endParaRP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800" i="0" dirty="0" smtClean="0">
              <a:solidFill>
                <a:schemeClr val="tx1"/>
              </a:solidFill>
              <a:latin typeface="Calibri" charset="0"/>
            </a:endParaRPr>
          </a:p>
          <a:p>
            <a:pPr>
              <a:buNone/>
            </a:pPr>
            <a:endParaRPr lang="en-US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12700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Contents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81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39800"/>
            <a:ext cx="822960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&lt;/script&gt;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   &lt;body&gt;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&lt;input type="button" value="View message"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onclick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="message()"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3200" dirty="0"/>
              <a:t>The try – catch statement –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410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39800"/>
            <a:ext cx="822960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&lt;/script&gt;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   &lt;body&gt;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&lt;input type="button" value="View message"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onclick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="message()"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3200" dirty="0"/>
              <a:t>The try – catch statement –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279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39800"/>
            <a:ext cx="822960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&lt;/script&gt;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   &lt;body&gt;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&lt;input type="button" value="View message"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onclick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="message()"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3200" dirty="0"/>
              <a:t>The try – catch statement –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5069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39800"/>
            <a:ext cx="822960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&lt;script type="text/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javascript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var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browser =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navigator.appName</a:t>
            </a: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var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b_version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=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navigator.appVersion</a:t>
            </a: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var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version =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parseFloat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(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b_version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("Browser name: "+ browser)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("&lt;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br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/&gt;")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("Browser version: "+ version)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&lt;/script&gt;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&lt;/html&gt;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3200" dirty="0"/>
              <a:t>Detect visitor’s browser details</a:t>
            </a:r>
          </a:p>
        </p:txBody>
      </p:sp>
    </p:spTree>
    <p:extLst>
      <p:ext uri="{BB962C8B-B14F-4D97-AF65-F5344CB8AC3E}">
        <p14:creationId xmlns:p14="http://schemas.microsoft.com/office/powerpoint/2010/main" val="20512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762000"/>
            <a:ext cx="822960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The Document Object Model (DOM)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5600" y="838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​"/>
              <a:defRPr sz="1600" b="0" i="1" kern="1200">
                <a:solidFill>
                  <a:srgbClr val="F37021"/>
                </a:solidFill>
                <a:latin typeface="Georgia"/>
                <a:ea typeface="+mn-ea"/>
                <a:cs typeface="Georgia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​"/>
              <a:defRPr sz="1600" b="1" i="0" kern="1200">
                <a:solidFill>
                  <a:srgbClr val="2D2D2A"/>
                </a:solidFill>
                <a:latin typeface="Calibri"/>
                <a:ea typeface="+mn-ea"/>
                <a:cs typeface="Calibri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​"/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​"/>
              <a:defRPr sz="1400" b="1" i="0" kern="1200" cap="all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​"/>
              <a:defRPr sz="1400" b="1" i="0" kern="1200">
                <a:solidFill>
                  <a:srgbClr val="7F7F7F"/>
                </a:solidFill>
                <a:latin typeface="Calibri"/>
                <a:ea typeface="+mn-ea"/>
                <a:cs typeface="Calibri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b="0" i="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tx1"/>
                </a:solidFill>
                <a:latin typeface="Calibri" charset="0"/>
              </a:rPr>
              <a:t>The Document Object Model represents a way to interact with XML elements.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tx1"/>
                </a:solidFill>
                <a:latin typeface="Calibri" charset="0"/>
              </a:rPr>
              <a:t>Take a typical HTML element: </a:t>
            </a:r>
          </a:p>
          <a:p>
            <a:pPr>
              <a:buClr>
                <a:schemeClr val="accent6"/>
              </a:buClr>
              <a:buNone/>
            </a:pPr>
            <a:r>
              <a:rPr lang="en-US" sz="2800" i="0" dirty="0" smtClean="0">
                <a:solidFill>
                  <a:schemeClr val="tx1"/>
                </a:solidFill>
                <a:latin typeface="Calibri" charset="0"/>
              </a:rPr>
              <a:t>&lt;div id=“</a:t>
            </a:r>
            <a:r>
              <a:rPr lang="en-US" sz="2800" i="0" dirty="0" err="1" smtClean="0">
                <a:solidFill>
                  <a:schemeClr val="tx1"/>
                </a:solidFill>
                <a:latin typeface="Calibri" charset="0"/>
              </a:rPr>
              <a:t>myId</a:t>
            </a:r>
            <a:r>
              <a:rPr lang="en-US" sz="2800" i="0" dirty="0" smtClean="0">
                <a:solidFill>
                  <a:schemeClr val="tx1"/>
                </a:solidFill>
                <a:latin typeface="Calibri" charset="0"/>
              </a:rPr>
              <a:t>” class=“</a:t>
            </a:r>
            <a:r>
              <a:rPr lang="en-US" sz="2800" i="0" dirty="0" err="1" smtClean="0">
                <a:solidFill>
                  <a:schemeClr val="tx1"/>
                </a:solidFill>
                <a:latin typeface="Calibri" charset="0"/>
              </a:rPr>
              <a:t>myClass</a:t>
            </a:r>
            <a:r>
              <a:rPr lang="en-US" sz="2800" i="0" dirty="0" smtClean="0">
                <a:solidFill>
                  <a:schemeClr val="tx1"/>
                </a:solidFill>
                <a:latin typeface="Calibri" charset="0"/>
              </a:rPr>
              <a:t>”&gt;&lt;/div&gt;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tx1"/>
                </a:solidFill>
                <a:latin typeface="Calibri" charset="0"/>
              </a:rPr>
              <a:t>DOM allows us to access the above element using unique functions in JavaScript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tx1"/>
                </a:solidFill>
                <a:latin typeface="Calibri" charset="0"/>
              </a:rPr>
              <a:t>It provides a way to traverse through an HTML document</a:t>
            </a:r>
            <a:endParaRPr lang="en-US" sz="2800" i="0" dirty="0">
              <a:solidFill>
                <a:schemeClr val="tx1"/>
              </a:solidFill>
              <a:latin typeface="Calibri" charset="0"/>
            </a:endParaRPr>
          </a:p>
          <a:p>
            <a:pPr marL="457200" indent="-457200">
              <a:buClr>
                <a:schemeClr val="accent6"/>
              </a:buClr>
            </a:pPr>
            <a:endParaRPr lang="en-US" sz="2800" i="0" dirty="0" smtClean="0">
              <a:solidFill>
                <a:schemeClr val="tx1"/>
              </a:solidFill>
              <a:latin typeface="Calibri" charset="0"/>
            </a:endParaRPr>
          </a:p>
          <a:p>
            <a:pPr marL="457200" lvl="4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600" i="0" dirty="0" smtClean="0">
              <a:solidFill>
                <a:schemeClr val="tx1"/>
              </a:solidFill>
              <a:latin typeface="Calibri" charset="0"/>
            </a:endParaRP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800" i="0" dirty="0" smtClean="0">
              <a:solidFill>
                <a:schemeClr val="tx1"/>
              </a:solidFill>
              <a:latin typeface="Calibri" charset="0"/>
            </a:endParaRP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800" i="0" dirty="0" smtClean="0">
              <a:solidFill>
                <a:schemeClr val="tx1"/>
              </a:solidFill>
              <a:latin typeface="Calibri" charset="0"/>
            </a:endParaRPr>
          </a:p>
          <a:p>
            <a:pPr>
              <a:buFont typeface="Calibri" panose="020F0502020204030204" pitchFamily="34" charset="0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40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762000"/>
            <a:ext cx="822960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DOM Events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5600" y="838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​"/>
              <a:defRPr sz="1600" b="0" i="1" kern="1200">
                <a:solidFill>
                  <a:srgbClr val="F37021"/>
                </a:solidFill>
                <a:latin typeface="Georgia"/>
                <a:ea typeface="+mn-ea"/>
                <a:cs typeface="Georgia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​"/>
              <a:defRPr sz="1600" b="1" i="0" kern="1200">
                <a:solidFill>
                  <a:srgbClr val="2D2D2A"/>
                </a:solidFill>
                <a:latin typeface="Calibri"/>
                <a:ea typeface="+mn-ea"/>
                <a:cs typeface="Calibri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​"/>
              <a:defRPr sz="12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​"/>
              <a:defRPr sz="1400" b="1" i="0" kern="1200" cap="all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​"/>
              <a:defRPr sz="1400" b="1" i="0" kern="1200">
                <a:solidFill>
                  <a:srgbClr val="7F7F7F"/>
                </a:solidFill>
                <a:latin typeface="Calibri"/>
                <a:ea typeface="+mn-ea"/>
                <a:cs typeface="Calibri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b="0" i="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tx1"/>
                </a:solidFill>
                <a:latin typeface="Calibri" charset="0"/>
              </a:rPr>
              <a:t>Each element in the Document Object Model has events bound to them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tx1"/>
                </a:solidFill>
                <a:latin typeface="Calibri" charset="0"/>
              </a:rPr>
              <a:t>E.g. </a:t>
            </a:r>
            <a:r>
              <a:rPr lang="en-US" sz="2800" i="0" dirty="0" err="1" smtClean="0">
                <a:solidFill>
                  <a:schemeClr val="tx1"/>
                </a:solidFill>
                <a:latin typeface="Calibri" charset="0"/>
              </a:rPr>
              <a:t>onclick</a:t>
            </a:r>
            <a:r>
              <a:rPr lang="en-US" sz="2800" i="0" dirty="0" smtClean="0">
                <a:solidFill>
                  <a:schemeClr val="tx1"/>
                </a:solidFill>
                <a:latin typeface="Calibri" charset="0"/>
              </a:rPr>
              <a:t>, </a:t>
            </a:r>
            <a:r>
              <a:rPr lang="en-US" sz="2800" i="0" dirty="0" err="1" smtClean="0">
                <a:solidFill>
                  <a:schemeClr val="tx1"/>
                </a:solidFill>
                <a:latin typeface="Calibri" charset="0"/>
              </a:rPr>
              <a:t>onmousedown</a:t>
            </a:r>
            <a:endParaRPr lang="en-US" sz="2800" i="0" dirty="0" smtClean="0">
              <a:solidFill>
                <a:schemeClr val="tx1"/>
              </a:solidFill>
              <a:latin typeface="Calibri" charset="0"/>
            </a:endParaRP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tx1"/>
                </a:solidFill>
                <a:latin typeface="Calibri" charset="0"/>
              </a:rPr>
              <a:t>These events are triggered by user action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 smtClean="0">
                <a:solidFill>
                  <a:schemeClr val="tx1"/>
                </a:solidFill>
                <a:latin typeface="Calibri" charset="0"/>
              </a:rPr>
              <a:t>Can be used to dynamically change an application based on user input</a:t>
            </a:r>
            <a:endParaRPr lang="en-US" sz="2800" i="0" dirty="0">
              <a:solidFill>
                <a:schemeClr val="tx1"/>
              </a:solidFill>
              <a:latin typeface="Calibri" charset="0"/>
            </a:endParaRPr>
          </a:p>
          <a:p>
            <a:pPr marL="457200" indent="-457200">
              <a:buClr>
                <a:schemeClr val="accent6"/>
              </a:buClr>
            </a:pPr>
            <a:endParaRPr lang="en-US" sz="2800" i="0" dirty="0" smtClean="0">
              <a:solidFill>
                <a:schemeClr val="tx1"/>
              </a:solidFill>
              <a:latin typeface="Calibri" charset="0"/>
            </a:endParaRPr>
          </a:p>
          <a:p>
            <a:pPr marL="457200" lvl="4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600" i="0" dirty="0" smtClean="0">
              <a:solidFill>
                <a:schemeClr val="tx1"/>
              </a:solidFill>
              <a:latin typeface="Calibri" charset="0"/>
            </a:endParaRP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800" i="0" dirty="0" smtClean="0">
              <a:solidFill>
                <a:schemeClr val="tx1"/>
              </a:solidFill>
              <a:latin typeface="Calibri" charset="0"/>
            </a:endParaRP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800" i="0" dirty="0" smtClean="0">
              <a:solidFill>
                <a:schemeClr val="tx1"/>
              </a:solidFill>
              <a:latin typeface="Calibri" charset="0"/>
            </a:endParaRPr>
          </a:p>
          <a:p>
            <a:pPr>
              <a:buFont typeface="Calibri" panose="020F0502020204030204" pitchFamily="34" charset="0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83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762000"/>
            <a:ext cx="822960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&lt;script type="text/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javascript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function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changeSize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document.getElementById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("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virtusa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").height="200"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document.getElementById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("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virtusa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").width="300"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&lt;/script&gt;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img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id="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virtusa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"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src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="virtusa.jpg" width="150" height="98"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br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/&gt;&lt;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br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&lt;/body&gt;&lt;input type="button"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onclick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="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changeSize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()" value="Change size of image"&gt;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3200" dirty="0"/>
              <a:t>The </a:t>
            </a:r>
            <a:r>
              <a:rPr lang="en-US" sz="3200" dirty="0" err="1"/>
              <a:t>getElementById</a:t>
            </a:r>
            <a:r>
              <a:rPr lang="en-US" sz="3200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4027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762000"/>
            <a:ext cx="8229600" cy="5867400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JavaScript is an Object Oriented Programming (OOP) language.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An OOP language allows developers to define their own objects and make their own variable types.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An object is just a special kind of data. An object has properties and methods.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Properties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Properties are the values associated with an object.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In the following example we are using the length property of the String object to return the number of characters in a string: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&lt;script type="text/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javascript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  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var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 txt="Hello World!"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  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(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txt.length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&lt;/script</a:t>
            </a:r>
            <a:r>
              <a:rPr lang="en-US" sz="1800" i="0" dirty="0" smtClean="0">
                <a:solidFill>
                  <a:schemeClr val="tx1"/>
                </a:solidFill>
                <a:latin typeface="Calibri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b="1" i="0" dirty="0">
                <a:solidFill>
                  <a:schemeClr val="tx1"/>
                </a:solidFill>
                <a:latin typeface="Calibri" charset="0"/>
              </a:rPr>
              <a:t>Methods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Methods are the actions that can be performed on objects.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In the following example we are using the 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toUpperCase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() method of the String object to display a text in uppercase letters: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&lt;script type="text/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javascript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var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str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="Hello world!"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(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str.toUpperCase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())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&lt;/script&gt;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 smtClean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3200" dirty="0"/>
              <a:t>JavaScript Objects </a:t>
            </a:r>
            <a:r>
              <a:rPr lang="en-US" sz="3200" dirty="0" smtClean="0"/>
              <a:t>introduction`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96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762000"/>
            <a:ext cx="822960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function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MyObject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()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	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this.myVar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= “value”;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	function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myObjectFunction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()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		return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this.myVar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var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myObject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=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	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myVar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: “value”,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	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myObjectFunction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: function()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		return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this.myVar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Create objects in JavaScript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96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32873"/>
            <a:ext cx="822960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&lt;script type="text/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javascript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personObj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= new Object()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personObj.firstname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= "John"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personObj.lastname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= "Doe"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personObj.age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= 50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personObj.eyecolor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= "blue"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(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personObj.firstname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+ " is " + </a:t>
            </a:r>
            <a:r>
              <a:rPr lang="en-US" sz="2000" i="0" dirty="0" err="1">
                <a:solidFill>
                  <a:schemeClr val="tx1"/>
                </a:solidFill>
                <a:latin typeface="Calibri" charset="0"/>
              </a:rPr>
              <a:t>personObj.age</a:t>
            </a: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 + " years old.")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&lt;/script&gt;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20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2000" i="0" dirty="0">
                <a:solidFill>
                  <a:schemeClr val="tx1"/>
                </a:solidFill>
                <a:latin typeface="Calibri" charset="0"/>
              </a:rPr>
              <a:t>&lt;/html&gt;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3200" dirty="0"/>
              <a:t>Create a direct instance of an object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2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0668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JavaScript is </a:t>
            </a:r>
            <a:r>
              <a:rPr lang="en-US" sz="2800" dirty="0">
                <a:solidFill>
                  <a:schemeClr val="tx1"/>
                </a:solidFill>
                <a:latin typeface="Calibri" charset="0"/>
              </a:rPr>
              <a:t>the</a:t>
            </a: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 scripting language of the Web.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JavaScript is used in millions of Web pages to improve the design, validate forms, detect browsers, create cookies, and much more.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JavaScript is the most popular scripting language on the internet.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Unlike HTML, JavaScript is a case-sensitive language.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JavaScript is a simple programming language that can be written directly into HTML documents to allow for increased interactivity with the user. 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For example, JavaScript can be used for form validations, making asynchronous front-end calls (AJAX) and for advanced UI functions (JQuery).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800" i="0" dirty="0" smtClean="0">
              <a:solidFill>
                <a:schemeClr val="tx1"/>
              </a:solidFill>
              <a:latin typeface="Calibri" charset="0"/>
            </a:endParaRP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800" i="0" dirty="0" smtClean="0">
              <a:solidFill>
                <a:schemeClr val="tx1"/>
              </a:solidFill>
              <a:latin typeface="Calibri" charset="0"/>
            </a:endParaRPr>
          </a:p>
          <a:p>
            <a:pPr>
              <a:buNone/>
            </a:pPr>
            <a:endParaRPr lang="en-US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12700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What is JavaScript?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544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32873"/>
            <a:ext cx="822960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Send a client to a new location/URL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&lt;script type="text/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javascript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function 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currLocation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alert(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window.location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function 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newLocation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window.location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="http://www.virtusa.com"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&lt;/script&gt;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18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&lt;input type="button" 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onclick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="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currLocation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()" value="Show current URL"&gt;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&lt;input type="button" 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onclick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="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newLocation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()" value="Change URL"&gt;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&lt;/html&gt;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Location Object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51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32873"/>
            <a:ext cx="822960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Which mouse button was clicked?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&lt;script type="text/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javascript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function 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whichButton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(event)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  if (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event.button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==1)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    alert("You clicked the left mouse button!")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  } else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    alert("You clicked the right mouse button!")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&lt;/script&gt;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&lt;body 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onmousedown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="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whichButton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(event)"&gt;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&lt;p&gt;Click in the document. An alert box will alert which mouse button you clicked.&lt;/p&gt;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&lt;/html&gt;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Event Object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65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32873"/>
            <a:ext cx="8229600" cy="5867400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In JavaScript, functions are objects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Call to the Function() constructor with the function code as a String argument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We can create a function on-the-fly when we are calling another function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&lt;script type=“text/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javascript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”&gt;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function 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myFunction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(arg1, callback)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  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var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 number = arg1 * 5; 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  callback(arg1);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1800" i="0" dirty="0">
              <a:solidFill>
                <a:schemeClr val="tx1"/>
              </a:solidFill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myFunction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(5, function(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num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                         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(“callback called: “ + 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num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                      });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&lt;/script&gt;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This is important when making </a:t>
            </a:r>
            <a:r>
              <a:rPr lang="en-US" sz="1800" i="0" dirty="0" err="1">
                <a:solidFill>
                  <a:schemeClr val="tx1"/>
                </a:solidFill>
                <a:latin typeface="Calibri" charset="0"/>
              </a:rPr>
              <a:t>async</a:t>
            </a:r>
            <a:r>
              <a:rPr lang="en-US" sz="1800" i="0" dirty="0">
                <a:solidFill>
                  <a:schemeClr val="tx1"/>
                </a:solidFill>
                <a:latin typeface="Calibri" charset="0"/>
              </a:rPr>
              <a:t> calls (e.g. AJAX)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endParaRPr lang="en-US" sz="1800" i="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3200" dirty="0"/>
              <a:t>Callback functions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7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32873"/>
            <a:ext cx="8229600" cy="58674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None/>
            </a:pPr>
            <a:r>
              <a:rPr lang="en-US" sz="3600" b="1" i="0" dirty="0">
                <a:solidFill>
                  <a:schemeClr val="tx1"/>
                </a:solidFill>
                <a:latin typeface="Calibri" charset="0"/>
              </a:rPr>
              <a:t>JavaScript is everywhere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tx1"/>
              </a:solidFill>
              <a:latin typeface="Calibri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tx1"/>
                </a:solidFill>
                <a:latin typeface="Calibri" charset="0"/>
              </a:rPr>
              <a:t>Web Services : JavaScript Object Notation (JSON)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tx1"/>
                </a:solidFill>
                <a:latin typeface="Calibri" charset="0"/>
              </a:rPr>
              <a:t>Asynchronous calls : AJAX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tx1"/>
                </a:solidFill>
                <a:latin typeface="Calibri" charset="0"/>
              </a:rPr>
              <a:t>UI : </a:t>
            </a:r>
            <a:r>
              <a:rPr lang="en-US" sz="3600" i="0" dirty="0" err="1">
                <a:solidFill>
                  <a:schemeClr val="tx1"/>
                </a:solidFill>
                <a:latin typeface="Calibri" charset="0"/>
              </a:rPr>
              <a:t>JQuery</a:t>
            </a:r>
            <a:r>
              <a:rPr lang="en-US" sz="3600" i="0" dirty="0">
                <a:solidFill>
                  <a:schemeClr val="tx1"/>
                </a:solidFill>
                <a:latin typeface="Calibri" charset="0"/>
              </a:rPr>
              <a:t>, Angular JS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tx1"/>
                </a:solidFill>
                <a:latin typeface="Calibri" charset="0"/>
              </a:rPr>
              <a:t>Backend : node.js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tx1"/>
                </a:solidFill>
                <a:latin typeface="Calibri" charset="0"/>
              </a:rPr>
              <a:t>Database : </a:t>
            </a:r>
            <a:r>
              <a:rPr lang="en-US" sz="3600" i="0" dirty="0" err="1">
                <a:solidFill>
                  <a:schemeClr val="tx1"/>
                </a:solidFill>
                <a:latin typeface="Calibri" charset="0"/>
              </a:rPr>
              <a:t>NoSQL</a:t>
            </a:r>
            <a:r>
              <a:rPr lang="en-US" sz="3600" i="0" dirty="0">
                <a:solidFill>
                  <a:schemeClr val="tx1"/>
                </a:solidFill>
                <a:latin typeface="Calibri" charset="0"/>
              </a:rPr>
              <a:t> databases such as </a:t>
            </a:r>
            <a:r>
              <a:rPr lang="en-US" sz="3600" i="0" dirty="0" err="1">
                <a:solidFill>
                  <a:schemeClr val="tx1"/>
                </a:solidFill>
                <a:latin typeface="Calibri" charset="0"/>
              </a:rPr>
              <a:t>MongoDB</a:t>
            </a:r>
            <a:endParaRPr lang="en-US" sz="3600" i="0" dirty="0">
              <a:solidFill>
                <a:schemeClr val="tx1"/>
              </a:solidFill>
              <a:latin typeface="Calibri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tx1"/>
              </a:solidFill>
              <a:latin typeface="Calibri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3200" dirty="0"/>
              <a:t>Taking over the world using JavaScript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01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4343400" y="3661156"/>
            <a:ext cx="4800600" cy="209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1F2B35"/>
                </a:solidFill>
              </a:rPr>
              <a:t>if ( question != null &amp;&amp; question != “” ) {</a:t>
            </a:r>
          </a:p>
          <a:p>
            <a:pPr eaLnBrk="1" hangingPunct="1"/>
            <a:r>
              <a:rPr lang="en-US" altLang="en-US" sz="2000" dirty="0">
                <a:solidFill>
                  <a:srgbClr val="1F2B35"/>
                </a:solidFill>
              </a:rPr>
              <a:t>  </a:t>
            </a:r>
            <a:r>
              <a:rPr lang="en-US" altLang="en-US" sz="2000" dirty="0" err="1">
                <a:solidFill>
                  <a:srgbClr val="1F2B35"/>
                </a:solidFill>
              </a:rPr>
              <a:t>var</a:t>
            </a:r>
            <a:r>
              <a:rPr lang="en-US" altLang="en-US" sz="2000" dirty="0">
                <a:solidFill>
                  <a:srgbClr val="1F2B35"/>
                </a:solidFill>
              </a:rPr>
              <a:t> answer = ask (question);</a:t>
            </a:r>
          </a:p>
          <a:p>
            <a:pPr eaLnBrk="1" hangingPunct="1"/>
            <a:r>
              <a:rPr lang="en-US" altLang="en-US" sz="2000" dirty="0">
                <a:solidFill>
                  <a:srgbClr val="1F2B35"/>
                </a:solidFill>
              </a:rPr>
              <a:t>  if ( answer != satisfactory) {</a:t>
            </a:r>
          </a:p>
          <a:p>
            <a:pPr eaLnBrk="1" hangingPunct="1"/>
            <a:r>
              <a:rPr lang="en-US" altLang="en-US" sz="2000" dirty="0">
                <a:solidFill>
                  <a:srgbClr val="1F2B35"/>
                </a:solidFill>
              </a:rPr>
              <a:t>    </a:t>
            </a:r>
            <a:r>
              <a:rPr lang="en-US" altLang="en-US" sz="2000" dirty="0" err="1">
                <a:solidFill>
                  <a:srgbClr val="1F2B35"/>
                </a:solidFill>
              </a:rPr>
              <a:t>var</a:t>
            </a:r>
            <a:r>
              <a:rPr lang="en-US" altLang="en-US" sz="2000" dirty="0">
                <a:solidFill>
                  <a:srgbClr val="1F2B35"/>
                </a:solidFill>
              </a:rPr>
              <a:t> </a:t>
            </a:r>
            <a:r>
              <a:rPr lang="en-US" altLang="en-US" sz="2000" dirty="0" err="1">
                <a:solidFill>
                  <a:srgbClr val="1F2B35"/>
                </a:solidFill>
              </a:rPr>
              <a:t>betterAnswer</a:t>
            </a:r>
            <a:r>
              <a:rPr lang="en-US" altLang="en-US" sz="2000" dirty="0">
                <a:solidFill>
                  <a:srgbClr val="1F2B35"/>
                </a:solidFill>
              </a:rPr>
              <a:t> = </a:t>
            </a:r>
            <a:r>
              <a:rPr lang="en-US" altLang="en-US" sz="2000" dirty="0" err="1">
                <a:solidFill>
                  <a:srgbClr val="1F2B35"/>
                </a:solidFill>
              </a:rPr>
              <a:t>googleIt</a:t>
            </a:r>
            <a:r>
              <a:rPr lang="en-US" altLang="en-US" sz="2000" dirty="0">
                <a:solidFill>
                  <a:srgbClr val="1F2B35"/>
                </a:solidFill>
              </a:rPr>
              <a:t>(question);</a:t>
            </a:r>
          </a:p>
          <a:p>
            <a:pPr eaLnBrk="1" hangingPunct="1"/>
            <a:r>
              <a:rPr lang="en-US" altLang="en-US" sz="2000" dirty="0">
                <a:solidFill>
                  <a:srgbClr val="1F2B35"/>
                </a:solidFill>
              </a:rPr>
              <a:t>  }</a:t>
            </a:r>
          </a:p>
          <a:p>
            <a:pPr eaLnBrk="1" hangingPunct="1"/>
            <a:r>
              <a:rPr lang="en-US" altLang="en-US" sz="2000" dirty="0">
                <a:solidFill>
                  <a:srgbClr val="1F2B35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49818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0668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Browsers that recognize JavaScript also recognize the special &lt;SCRIPT&gt; ... &lt;/SCRIPT&gt; tag. 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This tag goes in the &lt;HEAD&gt; of your HTML document, along with your &lt;TITLE&gt; tag. 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For example: 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&lt;HTML&gt;</a:t>
            </a:r>
            <a:br>
              <a:rPr lang="en-US" sz="2800" i="0" dirty="0">
                <a:solidFill>
                  <a:schemeClr val="tx1"/>
                </a:solidFill>
                <a:latin typeface="Calibri" charset="0"/>
              </a:rPr>
            </a:b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&lt;HEAD&gt; </a:t>
            </a:r>
            <a:br>
              <a:rPr lang="en-US" sz="2800" i="0" dirty="0">
                <a:solidFill>
                  <a:schemeClr val="tx1"/>
                </a:solidFill>
                <a:latin typeface="Calibri" charset="0"/>
              </a:rPr>
            </a:b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&lt;TITLE&gt;My JavaScript Page&lt;/TITLE&gt; </a:t>
            </a:r>
            <a:br>
              <a:rPr lang="en-US" sz="2800" i="0" dirty="0">
                <a:solidFill>
                  <a:schemeClr val="tx1"/>
                </a:solidFill>
                <a:latin typeface="Calibri" charset="0"/>
              </a:rPr>
            </a:b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&lt;SCRIPT&gt; </a:t>
            </a:r>
            <a:br>
              <a:rPr lang="en-US" sz="2800" i="0" dirty="0">
                <a:solidFill>
                  <a:schemeClr val="tx1"/>
                </a:solidFill>
                <a:latin typeface="Calibri" charset="0"/>
              </a:rPr>
            </a:b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(JavaScript code goes in here) </a:t>
            </a:r>
            <a:br>
              <a:rPr lang="en-US" sz="2800" i="0" dirty="0">
                <a:solidFill>
                  <a:schemeClr val="tx1"/>
                </a:solidFill>
                <a:latin typeface="Calibri" charset="0"/>
              </a:rPr>
            </a:b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&lt;/SCRIPT&gt; </a:t>
            </a:r>
            <a:br>
              <a:rPr lang="en-US" sz="2800" i="0" dirty="0">
                <a:solidFill>
                  <a:schemeClr val="tx1"/>
                </a:solidFill>
                <a:latin typeface="Calibri" charset="0"/>
              </a:rPr>
            </a:b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&lt;/HEAD&gt; </a:t>
            </a:r>
            <a:br>
              <a:rPr lang="en-US" sz="2800" i="0" dirty="0">
                <a:solidFill>
                  <a:schemeClr val="tx1"/>
                </a:solidFill>
                <a:latin typeface="Calibri" charset="0"/>
              </a:rPr>
            </a:b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 </a:t>
            </a:r>
            <a:br>
              <a:rPr lang="en-US" sz="2800" i="0" dirty="0">
                <a:solidFill>
                  <a:schemeClr val="tx1"/>
                </a:solidFill>
                <a:latin typeface="Calibri" charset="0"/>
              </a:rPr>
            </a:b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(rest of your HTML document goes here) 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800" i="0" dirty="0" smtClean="0">
              <a:solidFill>
                <a:schemeClr val="tx1"/>
              </a:solidFill>
              <a:latin typeface="Calibri" charset="0"/>
            </a:endParaRP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800" i="0" dirty="0" smtClean="0">
              <a:solidFill>
                <a:schemeClr val="tx1"/>
              </a:solidFill>
              <a:latin typeface="Calibri" charset="0"/>
            </a:endParaRPr>
          </a:p>
          <a:p>
            <a:pPr>
              <a:buNone/>
            </a:pPr>
            <a:endParaRPr lang="en-US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12700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Embedding JavaScript in to an HTML document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88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0668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6"/>
              </a:buClr>
              <a:buNone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&lt;html&gt;</a:t>
            </a:r>
          </a:p>
          <a:p>
            <a:pPr>
              <a:buClr>
                <a:schemeClr val="accent6"/>
              </a:buClr>
              <a:buNone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&lt;body&gt;</a:t>
            </a:r>
          </a:p>
          <a:p>
            <a:pPr>
              <a:buClr>
                <a:schemeClr val="accent6"/>
              </a:buClr>
              <a:buNone/>
            </a:pPr>
            <a:endParaRPr lang="en-US" sz="2800" i="0" dirty="0">
              <a:solidFill>
                <a:schemeClr val="tx1"/>
              </a:solidFill>
              <a:latin typeface="Calibri" charset="0"/>
            </a:endParaRPr>
          </a:p>
          <a:p>
            <a:pPr>
              <a:buClr>
                <a:schemeClr val="accent6"/>
              </a:buClr>
              <a:buNone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&lt;script type="text/</a:t>
            </a:r>
            <a:r>
              <a:rPr lang="en-US" sz="2800" i="0" dirty="0" err="1">
                <a:solidFill>
                  <a:schemeClr val="tx1"/>
                </a:solidFill>
                <a:latin typeface="Calibri" charset="0"/>
              </a:rPr>
              <a:t>javascript</a:t>
            </a: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"&gt;</a:t>
            </a:r>
          </a:p>
          <a:p>
            <a:pPr>
              <a:buClr>
                <a:schemeClr val="accent6"/>
              </a:buClr>
              <a:buNone/>
            </a:pPr>
            <a:r>
              <a:rPr lang="en-US" sz="28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("Hello World!")</a:t>
            </a:r>
          </a:p>
          <a:p>
            <a:pPr>
              <a:buClr>
                <a:schemeClr val="accent6"/>
              </a:buClr>
              <a:buNone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&lt;/script&gt;</a:t>
            </a:r>
          </a:p>
          <a:p>
            <a:pPr>
              <a:buClr>
                <a:schemeClr val="accent6"/>
              </a:buClr>
              <a:buNone/>
            </a:pPr>
            <a:endParaRPr lang="en-US" sz="2800" i="0" dirty="0">
              <a:solidFill>
                <a:schemeClr val="tx1"/>
              </a:solidFill>
              <a:latin typeface="Calibri" charset="0"/>
            </a:endParaRPr>
          </a:p>
          <a:p>
            <a:pPr>
              <a:buClr>
                <a:schemeClr val="accent6"/>
              </a:buClr>
              <a:buNone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&lt;/body&gt;</a:t>
            </a:r>
          </a:p>
          <a:p>
            <a:pPr>
              <a:buClr>
                <a:schemeClr val="accent6"/>
              </a:buClr>
              <a:buNone/>
            </a:pPr>
            <a:r>
              <a:rPr lang="en-US" sz="2800" i="0" dirty="0">
                <a:solidFill>
                  <a:schemeClr val="tx1"/>
                </a:solidFill>
                <a:latin typeface="Calibri" charset="0"/>
              </a:rPr>
              <a:t>&lt;/html&gt;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800" i="0" dirty="0" smtClean="0">
              <a:solidFill>
                <a:schemeClr val="tx1"/>
              </a:solidFill>
              <a:latin typeface="Calibri" charset="0"/>
            </a:endParaRP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800" i="0" dirty="0" smtClean="0">
              <a:solidFill>
                <a:schemeClr val="tx1"/>
              </a:solidFill>
              <a:latin typeface="Calibri" charset="0"/>
            </a:endParaRPr>
          </a:p>
          <a:p>
            <a:pPr>
              <a:buNone/>
            </a:pPr>
            <a:endParaRPr lang="en-US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12700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“Hello World!” in JavaScript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06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066800"/>
            <a:ext cx="8229600" cy="5562600"/>
          </a:xfrm>
        </p:spPr>
        <p:txBody>
          <a:bodyPr>
            <a:normAutofit fontScale="62500" lnSpcReduction="20000"/>
          </a:bodyPr>
          <a:lstStyle/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&lt;html&gt;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&lt;head&gt;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&lt;/head&gt;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&lt;body&gt;</a:t>
            </a:r>
          </a:p>
          <a:p>
            <a:pPr>
              <a:buClr>
                <a:schemeClr val="accent6"/>
              </a:buClr>
              <a:buNone/>
            </a:pPr>
            <a:endParaRPr lang="en-US" sz="3200" i="0" dirty="0">
              <a:solidFill>
                <a:schemeClr val="tx1"/>
              </a:solidFill>
              <a:latin typeface="Calibri" charset="0"/>
            </a:endParaRP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&lt;script </a:t>
            </a:r>
            <a:r>
              <a:rPr lang="en-US" sz="3200" i="0" dirty="0" err="1">
                <a:solidFill>
                  <a:schemeClr val="tx1"/>
                </a:solidFill>
                <a:latin typeface="Calibri" charset="0"/>
              </a:rPr>
              <a:t>src</a:t>
            </a: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=“demo.js"&gt;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&lt;/script&gt;</a:t>
            </a:r>
          </a:p>
          <a:p>
            <a:pPr>
              <a:buClr>
                <a:schemeClr val="accent6"/>
              </a:buClr>
              <a:buNone/>
            </a:pPr>
            <a:endParaRPr lang="en-US" sz="3200" i="0" dirty="0">
              <a:solidFill>
                <a:schemeClr val="tx1"/>
              </a:solidFill>
              <a:latin typeface="Calibri" charset="0"/>
            </a:endParaRP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&lt;p&gt;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The actual script is in an external script file called “demo.js".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&lt;/p&gt;</a:t>
            </a:r>
          </a:p>
          <a:p>
            <a:pPr>
              <a:buClr>
                <a:schemeClr val="accent6"/>
              </a:buClr>
              <a:buNone/>
            </a:pPr>
            <a:endParaRPr lang="en-US" sz="3200" i="0" dirty="0">
              <a:solidFill>
                <a:schemeClr val="tx1"/>
              </a:solidFill>
              <a:latin typeface="Calibri" charset="0"/>
            </a:endParaRP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&lt;/body&gt;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&lt;/html&gt;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800" i="0" dirty="0" smtClean="0">
              <a:solidFill>
                <a:schemeClr val="tx1"/>
              </a:solidFill>
              <a:latin typeface="Calibri" charset="0"/>
            </a:endParaRP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800" i="0" dirty="0" smtClean="0">
              <a:solidFill>
                <a:schemeClr val="tx1"/>
              </a:solidFill>
              <a:latin typeface="Calibri" charset="0"/>
            </a:endParaRPr>
          </a:p>
          <a:p>
            <a:pPr>
              <a:buNone/>
            </a:pPr>
            <a:endParaRPr lang="en-US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12700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Loading JavaScript from an external file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94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066800"/>
            <a:ext cx="8229600" cy="5562600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&lt;html&gt;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&lt;body&gt;</a:t>
            </a:r>
          </a:p>
          <a:p>
            <a:pPr>
              <a:buClr>
                <a:schemeClr val="accent6"/>
              </a:buClr>
              <a:buNone/>
            </a:pPr>
            <a:endParaRPr lang="en-US" sz="3200" i="0" dirty="0">
              <a:solidFill>
                <a:schemeClr val="tx1"/>
              </a:solidFill>
              <a:latin typeface="Calibri" charset="0"/>
            </a:endParaRP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&lt;script type="text/</a:t>
            </a:r>
            <a:r>
              <a:rPr lang="en-US" sz="3200" i="0" dirty="0" err="1">
                <a:solidFill>
                  <a:schemeClr val="tx1"/>
                </a:solidFill>
                <a:latin typeface="Calibri" charset="0"/>
              </a:rPr>
              <a:t>javascript</a:t>
            </a: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"&gt;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 err="1">
                <a:solidFill>
                  <a:schemeClr val="tx1"/>
                </a:solidFill>
                <a:latin typeface="Calibri" charset="0"/>
              </a:rPr>
              <a:t>var</a:t>
            </a: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 name = “Test"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(name)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("&lt;h1&gt;Value of our variable: "+name+"&lt;/h1&gt;")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&lt;/script&gt;</a:t>
            </a:r>
          </a:p>
          <a:p>
            <a:pPr>
              <a:buClr>
                <a:schemeClr val="accent6"/>
              </a:buClr>
              <a:buNone/>
            </a:pPr>
            <a:endParaRPr lang="en-US" sz="3200" i="0" dirty="0">
              <a:solidFill>
                <a:schemeClr val="tx1"/>
              </a:solidFill>
              <a:latin typeface="Calibri" charset="0"/>
            </a:endParaRPr>
          </a:p>
          <a:p>
            <a:pPr>
              <a:buClr>
                <a:schemeClr val="accent6"/>
              </a:buClr>
              <a:buNone/>
            </a:pPr>
            <a:endParaRPr lang="en-US" sz="3200" i="0" dirty="0">
              <a:solidFill>
                <a:schemeClr val="tx1"/>
              </a:solidFill>
              <a:latin typeface="Calibri" charset="0"/>
            </a:endParaRP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&lt;/body&gt;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&lt;/html&gt;</a:t>
            </a: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800" i="0" dirty="0" smtClean="0">
              <a:solidFill>
                <a:schemeClr val="tx1"/>
              </a:solidFill>
              <a:latin typeface="Calibri" charset="0"/>
            </a:endParaRPr>
          </a:p>
          <a:p>
            <a: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2800" i="0" dirty="0" smtClean="0">
              <a:solidFill>
                <a:schemeClr val="tx1"/>
              </a:solidFill>
              <a:latin typeface="Calibri" charset="0"/>
            </a:endParaRPr>
          </a:p>
          <a:p>
            <a:pPr>
              <a:buNone/>
            </a:pPr>
            <a:endParaRPr lang="en-US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12700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2800" dirty="0"/>
              <a:t>Declaring and using variables</a:t>
            </a:r>
          </a:p>
        </p:txBody>
      </p:sp>
    </p:spTree>
    <p:extLst>
      <p:ext uri="{BB962C8B-B14F-4D97-AF65-F5344CB8AC3E}">
        <p14:creationId xmlns:p14="http://schemas.microsoft.com/office/powerpoint/2010/main" val="26530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762000"/>
            <a:ext cx="8229600" cy="6248400"/>
          </a:xfrm>
        </p:spPr>
        <p:txBody>
          <a:bodyPr>
            <a:normAutofit fontScale="62500" lnSpcReduction="20000"/>
          </a:bodyPr>
          <a:lstStyle/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&lt;html&gt;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&lt;body&gt;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&lt;script type="text/</a:t>
            </a:r>
            <a:r>
              <a:rPr lang="en-US" sz="3200" i="0" dirty="0" err="1">
                <a:solidFill>
                  <a:schemeClr val="tx1"/>
                </a:solidFill>
                <a:latin typeface="Calibri" charset="0"/>
              </a:rPr>
              <a:t>javascript</a:t>
            </a: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"&gt;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 err="1">
                <a:solidFill>
                  <a:schemeClr val="tx1"/>
                </a:solidFill>
                <a:latin typeface="Calibri" charset="0"/>
              </a:rPr>
              <a:t>var</a:t>
            </a: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 d = new Date()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 err="1">
                <a:solidFill>
                  <a:schemeClr val="tx1"/>
                </a:solidFill>
                <a:latin typeface="Calibri" charset="0"/>
              </a:rPr>
              <a:t>var</a:t>
            </a: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 time = </a:t>
            </a:r>
            <a:r>
              <a:rPr lang="en-US" sz="3200" i="0" dirty="0" err="1">
                <a:solidFill>
                  <a:schemeClr val="tx1"/>
                </a:solidFill>
                <a:latin typeface="Calibri" charset="0"/>
              </a:rPr>
              <a:t>d.getHours</a:t>
            </a: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()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if (time &lt; 12) 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{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	</a:t>
            </a:r>
            <a:r>
              <a:rPr lang="en-US" sz="32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("&lt;b&gt;Good morning&lt;/b&gt;")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} 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else if ( time &lt; 5 ) {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	</a:t>
            </a:r>
            <a:r>
              <a:rPr lang="en-US" sz="32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("&lt;b&gt;Good Afternoon&lt;/b&gt;");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}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else {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	</a:t>
            </a:r>
            <a:r>
              <a:rPr lang="en-US" sz="32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("&lt;b&gt;Good Night&lt;/b&gt;");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}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&lt;/script&gt;&lt;/body&gt;&lt;/html</a:t>
            </a:r>
            <a:r>
              <a:rPr lang="en-US" sz="3200" i="0" dirty="0" smtClean="0">
                <a:solidFill>
                  <a:schemeClr val="tx1"/>
                </a:solidFill>
                <a:latin typeface="Calibri" charset="0"/>
              </a:rPr>
              <a:t>&gt;</a:t>
            </a:r>
            <a:endParaRPr lang="en-US" sz="3200" i="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12700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2800" dirty="0"/>
              <a:t>if – else in JavaScript</a:t>
            </a:r>
          </a:p>
        </p:txBody>
      </p:sp>
    </p:spTree>
    <p:extLst>
      <p:ext uri="{BB962C8B-B14F-4D97-AF65-F5344CB8AC3E}">
        <p14:creationId xmlns:p14="http://schemas.microsoft.com/office/powerpoint/2010/main" val="39845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762000"/>
            <a:ext cx="8229600" cy="6248400"/>
          </a:xfrm>
        </p:spPr>
        <p:txBody>
          <a:bodyPr>
            <a:normAutofit fontScale="62500" lnSpcReduction="20000"/>
          </a:bodyPr>
          <a:lstStyle/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&lt;html&gt;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&lt;body&gt;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&lt;script type="text/</a:t>
            </a:r>
            <a:r>
              <a:rPr lang="en-US" sz="3200" i="0" dirty="0" err="1">
                <a:solidFill>
                  <a:schemeClr val="tx1"/>
                </a:solidFill>
                <a:latin typeface="Calibri" charset="0"/>
              </a:rPr>
              <a:t>javascript</a:t>
            </a: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"&gt;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 err="1">
                <a:solidFill>
                  <a:schemeClr val="tx1"/>
                </a:solidFill>
                <a:latin typeface="Calibri" charset="0"/>
              </a:rPr>
              <a:t>var</a:t>
            </a: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 d = new Date();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 err="1">
                <a:solidFill>
                  <a:schemeClr val="tx1"/>
                </a:solidFill>
                <a:latin typeface="Calibri" charset="0"/>
              </a:rPr>
              <a:t>theDay</a:t>
            </a: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=</a:t>
            </a:r>
            <a:r>
              <a:rPr lang="en-US" sz="3200" i="0" dirty="0" err="1">
                <a:solidFill>
                  <a:schemeClr val="tx1"/>
                </a:solidFill>
                <a:latin typeface="Calibri" charset="0"/>
              </a:rPr>
              <a:t>d.getDay</a:t>
            </a: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();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switch (</a:t>
            </a:r>
            <a:r>
              <a:rPr lang="en-US" sz="3200" i="0" dirty="0" err="1">
                <a:solidFill>
                  <a:schemeClr val="tx1"/>
                </a:solidFill>
                <a:latin typeface="Calibri" charset="0"/>
              </a:rPr>
              <a:t>theDay</a:t>
            </a: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)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{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case 5: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  </a:t>
            </a:r>
            <a:r>
              <a:rPr lang="en-US" sz="32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("&lt;b&gt;Finally Friday&lt;/b&gt;");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  break;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case 6: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  </a:t>
            </a:r>
            <a:r>
              <a:rPr lang="en-US" sz="32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("&lt;b&gt;Super Saturday&lt;/b&gt;")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  break;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case 0: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  </a:t>
            </a:r>
            <a:r>
              <a:rPr lang="en-US" sz="3200" i="0" dirty="0" err="1">
                <a:solidFill>
                  <a:schemeClr val="tx1"/>
                </a:solidFill>
                <a:latin typeface="Calibri" charset="0"/>
              </a:rPr>
              <a:t>document.write</a:t>
            </a: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("&lt;b&gt;Sleepy Sunday&lt;/b&gt;");</a:t>
            </a:r>
          </a:p>
          <a:p>
            <a:pPr>
              <a:buClr>
                <a:schemeClr val="accent6"/>
              </a:buClr>
              <a:buNone/>
            </a:pPr>
            <a:r>
              <a:rPr lang="en-US" sz="3200" i="0" dirty="0">
                <a:solidFill>
                  <a:schemeClr val="tx1"/>
                </a:solidFill>
                <a:latin typeface="Calibri" charset="0"/>
              </a:rPr>
              <a:t>  break;</a:t>
            </a:r>
          </a:p>
          <a:p>
            <a:pPr>
              <a:buClr>
                <a:schemeClr val="accent6"/>
              </a:buClr>
              <a:buNone/>
            </a:pPr>
            <a:endParaRPr lang="en-US" sz="3200" i="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5600" y="0"/>
            <a:ext cx="8940800" cy="9398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ea"/>
                <a:cs typeface="+mj-cs"/>
              </a:defRPr>
            </a:lvl1pPr>
          </a:lstStyle>
          <a:p>
            <a:r>
              <a:rPr lang="en-US" sz="2800" dirty="0"/>
              <a:t>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40354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"/>
  <p:tag name="SAVETOFOLDER" val="C:\Users\Dan\Desktop\poop\"/>
  <p:tag name="IMAGEWIDTH" val="960"/>
  <p:tag name="IMAGEHEIGHT" val="720"/>
  <p:tag name="EXPORTRANGE" val="EntirePresentation"/>
  <p:tag name="SIZEBY" val="DPI"/>
  <p:tag name="OUTPUTDPI" val="96"/>
  <p:tag name="EXPORTAS" val="JPG"/>
  <p:tag name="NUMBERFORMAT" val="0000"/>
</p:tagLst>
</file>

<file path=ppt/theme/theme1.xml><?xml version="1.0" encoding="utf-8"?>
<a:theme xmlns:a="http://schemas.openxmlformats.org/drawingml/2006/main" name="virtusa">
  <a:themeElements>
    <a:clrScheme name="Virtusa 1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E7B800"/>
      </a:accent1>
      <a:accent2>
        <a:srgbClr val="C3D7A4"/>
      </a:accent2>
      <a:accent3>
        <a:srgbClr val="1F3C92"/>
      </a:accent3>
      <a:accent4>
        <a:srgbClr val="ADCDEC"/>
      </a:accent4>
      <a:accent5>
        <a:srgbClr val="FF0000"/>
      </a:accent5>
      <a:accent6>
        <a:srgbClr val="F37021"/>
      </a:accent6>
      <a:hlink>
        <a:srgbClr val="64645D"/>
      </a:hlink>
      <a:folHlink>
        <a:srgbClr val="6464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virtusa title master">
  <a:themeElements>
    <a:clrScheme name="Custom 1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8DC63F"/>
      </a:accent1>
      <a:accent2>
        <a:srgbClr val="C3D7A4"/>
      </a:accent2>
      <a:accent3>
        <a:srgbClr val="1F3C92"/>
      </a:accent3>
      <a:accent4>
        <a:srgbClr val="ADCDEC"/>
      </a:accent4>
      <a:accent5>
        <a:srgbClr val="F15A22"/>
      </a:accent5>
      <a:accent6>
        <a:srgbClr val="F37021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virtusa title master">
  <a:themeElements>
    <a:clrScheme name="Custom 1">
      <a:dk1>
        <a:srgbClr val="2D2D2A"/>
      </a:dk1>
      <a:lt1>
        <a:sysClr val="window" lastClr="FFFFFF"/>
      </a:lt1>
      <a:dk2>
        <a:srgbClr val="696969"/>
      </a:dk2>
      <a:lt2>
        <a:srgbClr val="D1D1D1"/>
      </a:lt2>
      <a:accent1>
        <a:srgbClr val="8DC63F"/>
      </a:accent1>
      <a:accent2>
        <a:srgbClr val="C3D7A4"/>
      </a:accent2>
      <a:accent3>
        <a:srgbClr val="1F3C92"/>
      </a:accent3>
      <a:accent4>
        <a:srgbClr val="ADCDEC"/>
      </a:accent4>
      <a:accent5>
        <a:srgbClr val="F15A22"/>
      </a:accent5>
      <a:accent6>
        <a:srgbClr val="F37021"/>
      </a:accent6>
      <a:hlink>
        <a:srgbClr val="64645D"/>
      </a:hlink>
      <a:folHlink>
        <a:srgbClr val="64645D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virtusa</Template>
  <TotalTime>11142</TotalTime>
  <Words>2217</Words>
  <Application>Microsoft Office PowerPoint</Application>
  <PresentationFormat>On-screen Show (4:3)</PresentationFormat>
  <Paragraphs>543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MS PGothic</vt:lpstr>
      <vt:lpstr>Arial</vt:lpstr>
      <vt:lpstr>Calibri</vt:lpstr>
      <vt:lpstr>Georgia</vt:lpstr>
      <vt:lpstr>virtusa</vt:lpstr>
      <vt:lpstr>virtusa title master</vt:lpstr>
      <vt:lpstr>1_virtusa title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Virtusa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Virtusa template</dc:title>
  <dc:creator>Uday Kumar Ganji</dc:creator>
  <cp:lastModifiedBy>Ramindu Deshapriya</cp:lastModifiedBy>
  <cp:revision>639</cp:revision>
  <cp:lastPrinted>2014-05-15T09:00:30Z</cp:lastPrinted>
  <dcterms:created xsi:type="dcterms:W3CDTF">2014-11-20T06:31:43Z</dcterms:created>
  <dcterms:modified xsi:type="dcterms:W3CDTF">2016-02-04T16:37:59Z</dcterms:modified>
</cp:coreProperties>
</file>