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17" r:id="rId5"/>
    <p:sldId id="307" r:id="rId6"/>
    <p:sldId id="308" r:id="rId7"/>
    <p:sldId id="278" r:id="rId8"/>
    <p:sldId id="309" r:id="rId9"/>
    <p:sldId id="263" r:id="rId10"/>
    <p:sldId id="310" r:id="rId11"/>
    <p:sldId id="311" r:id="rId12"/>
    <p:sldId id="312" r:id="rId13"/>
    <p:sldId id="316" r:id="rId14"/>
    <p:sldId id="314" r:id="rId15"/>
    <p:sldId id="315" r:id="rId16"/>
    <p:sldId id="321" r:id="rId17"/>
    <p:sldId id="318" r:id="rId18"/>
    <p:sldId id="319" r:id="rId19"/>
    <p:sldId id="320"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8" d="100"/>
          <a:sy n="78" d="100"/>
        </p:scale>
        <p:origin x="878"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01T04:53:23.909"/>
    </inkml:context>
    <inkml:brush xml:id="br0">
      <inkml:brushProperty name="width" value="0.05" units="cm"/>
      <inkml:brushProperty name="height" value="0.05" units="cm"/>
      <inkml:brushProperty name="color" value="#808080"/>
      <inkml:brushProperty name="ignorePressure" value="1"/>
    </inkml:brush>
  </inkml:definitions>
  <inkml:trace contextRef="#ctx0" brushRef="#br0">0 0,'11604'0,"-11587"0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17</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2821858"/>
          </a:xfrm>
        </p:spPr>
        <p:txBody>
          <a:bodyPr anchor="ctr"/>
          <a:lstStyle/>
          <a:p>
            <a:r>
              <a:rPr lang="en-US" dirty="0"/>
              <a:t>Customer Segmentation</a:t>
            </a:r>
          </a:p>
        </p:txBody>
      </p:sp>
      <p:sp>
        <p:nvSpPr>
          <p:cNvPr id="2" name="TextBox 1">
            <a:extLst>
              <a:ext uri="{FF2B5EF4-FFF2-40B4-BE49-F238E27FC236}">
                <a16:creationId xmlns:a16="http://schemas.microsoft.com/office/drawing/2014/main" id="{A943C2CA-1E62-7D41-00F7-BF36769DC606}"/>
              </a:ext>
            </a:extLst>
          </p:cNvPr>
          <p:cNvSpPr txBox="1"/>
          <p:nvPr/>
        </p:nvSpPr>
        <p:spPr>
          <a:xfrm>
            <a:off x="7649497" y="3736258"/>
            <a:ext cx="3813392" cy="1600438"/>
          </a:xfrm>
          <a:prstGeom prst="rect">
            <a:avLst/>
          </a:prstGeom>
          <a:noFill/>
        </p:spPr>
        <p:txBody>
          <a:bodyPr wrap="square" rtlCol="0">
            <a:spAutoFit/>
          </a:bodyPr>
          <a:lstStyle/>
          <a:p>
            <a:r>
              <a:rPr lang="en-US" b="1" u="sng" dirty="0"/>
              <a:t>Group – 1</a:t>
            </a:r>
          </a:p>
          <a:p>
            <a:pPr marL="285750" indent="-285750">
              <a:buFont typeface="Arial" panose="020B0604020202020204" pitchFamily="34" charset="0"/>
              <a:buChar char="•"/>
            </a:pPr>
            <a:r>
              <a:rPr lang="en-IN" sz="1600" b="1" dirty="0"/>
              <a:t>Papu maharana</a:t>
            </a:r>
          </a:p>
          <a:p>
            <a:pPr marL="285750" indent="-285750">
              <a:buFont typeface="Arial" panose="020B0604020202020204" pitchFamily="34" charset="0"/>
              <a:buChar char="•"/>
            </a:pPr>
            <a:r>
              <a:rPr lang="en-IN" sz="1600" b="1" dirty="0"/>
              <a:t>Kommiri Prasanna Kumar</a:t>
            </a:r>
          </a:p>
          <a:p>
            <a:pPr marL="285750" indent="-285750">
              <a:buFont typeface="Arial" panose="020B0604020202020204" pitchFamily="34" charset="0"/>
              <a:buChar char="•"/>
            </a:pPr>
            <a:r>
              <a:rPr lang="en-IN" sz="1600" b="1" dirty="0"/>
              <a:t>Shashi Kumar K</a:t>
            </a:r>
          </a:p>
          <a:p>
            <a:pPr marL="285750" indent="-285750">
              <a:buFont typeface="Arial" panose="020B0604020202020204" pitchFamily="34" charset="0"/>
              <a:buChar char="•"/>
            </a:pPr>
            <a:r>
              <a:rPr lang="en-IN" sz="1600" b="1" dirty="0"/>
              <a:t>Naresh R</a:t>
            </a:r>
          </a:p>
          <a:p>
            <a:pPr marL="285750" indent="-285750">
              <a:buFont typeface="Arial" panose="020B0604020202020204" pitchFamily="34" charset="0"/>
              <a:buChar char="•"/>
            </a:pPr>
            <a:r>
              <a:rPr lang="en-IN" sz="1600" b="1" dirty="0"/>
              <a:t>Swati</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
        <p:nvSpPr>
          <p:cNvPr id="11" name="TextBox 10">
            <a:extLst>
              <a:ext uri="{FF2B5EF4-FFF2-40B4-BE49-F238E27FC236}">
                <a16:creationId xmlns:a16="http://schemas.microsoft.com/office/drawing/2014/main" id="{42277778-A983-A0FB-0C2A-EFCD3CAF3EF8}"/>
              </a:ext>
            </a:extLst>
          </p:cNvPr>
          <p:cNvSpPr txBox="1"/>
          <p:nvPr/>
        </p:nvSpPr>
        <p:spPr>
          <a:xfrm>
            <a:off x="1288026" y="1140542"/>
            <a:ext cx="3795252" cy="646331"/>
          </a:xfrm>
          <a:prstGeom prst="rect">
            <a:avLst/>
          </a:prstGeom>
          <a:noFill/>
        </p:spPr>
        <p:txBody>
          <a:bodyPr wrap="square" rtlCol="0">
            <a:spAutoFit/>
          </a:bodyPr>
          <a:lstStyle/>
          <a:p>
            <a:r>
              <a:rPr lang="en-US" sz="3600" b="1" dirty="0">
                <a:latin typeface="Arial (Body)"/>
              </a:rPr>
              <a:t>Model Building :</a:t>
            </a:r>
            <a:endParaRPr lang="en-IN" sz="3600" b="1" dirty="0">
              <a:latin typeface="Arial (Body)"/>
            </a:endParaRPr>
          </a:p>
        </p:txBody>
      </p:sp>
      <p:sp>
        <p:nvSpPr>
          <p:cNvPr id="12" name="TextBox 11">
            <a:extLst>
              <a:ext uri="{FF2B5EF4-FFF2-40B4-BE49-F238E27FC236}">
                <a16:creationId xmlns:a16="http://schemas.microsoft.com/office/drawing/2014/main" id="{65AF94D0-697B-194E-087F-0B5CE4AF2FEE}"/>
              </a:ext>
            </a:extLst>
          </p:cNvPr>
          <p:cNvSpPr txBox="1"/>
          <p:nvPr/>
        </p:nvSpPr>
        <p:spPr>
          <a:xfrm>
            <a:off x="2202426" y="1905506"/>
            <a:ext cx="7796980" cy="3046988"/>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Arial (Body)"/>
              </a:rPr>
              <a:t>Choosing cleaned prepared dataset.</a:t>
            </a:r>
          </a:p>
          <a:p>
            <a:pPr marL="285750" indent="-285750" algn="just">
              <a:buFont typeface="Arial" panose="020B0604020202020204" pitchFamily="34" charset="0"/>
              <a:buChar char="•"/>
            </a:pPr>
            <a:r>
              <a:rPr lang="en-IN" sz="2400" dirty="0">
                <a:latin typeface="Arial (Body)"/>
              </a:rPr>
              <a:t>Split the data into training and testing set.</a:t>
            </a:r>
          </a:p>
          <a:p>
            <a:pPr marL="285750" indent="-285750" algn="just">
              <a:buFont typeface="Arial" panose="020B0604020202020204" pitchFamily="34" charset="0"/>
              <a:buChar char="•"/>
            </a:pPr>
            <a:r>
              <a:rPr lang="en-IN" sz="2400" dirty="0">
                <a:latin typeface="Arial (Body)"/>
              </a:rPr>
              <a:t>Building different models and train the model using training set.</a:t>
            </a:r>
          </a:p>
          <a:p>
            <a:pPr marL="285750" indent="-285750" algn="just">
              <a:buFont typeface="Arial" panose="020B0604020202020204" pitchFamily="34" charset="0"/>
              <a:buChar char="•"/>
            </a:pPr>
            <a:r>
              <a:rPr lang="en-IN" sz="2400" dirty="0">
                <a:latin typeface="Arial (Body)"/>
              </a:rPr>
              <a:t>Make prediction using test sets.</a:t>
            </a:r>
          </a:p>
          <a:p>
            <a:pPr marL="285750" indent="-285750" algn="just">
              <a:buFont typeface="Arial" panose="020B0604020202020204" pitchFamily="34" charset="0"/>
              <a:buChar char="•"/>
            </a:pPr>
            <a:r>
              <a:rPr lang="en-IN" sz="2400" dirty="0">
                <a:latin typeface="Arial (Body)"/>
              </a:rPr>
              <a:t>Evaluate the model performance.</a:t>
            </a:r>
          </a:p>
          <a:p>
            <a:pPr marL="285750" indent="-285750" algn="just">
              <a:buFont typeface="Arial" panose="020B0604020202020204" pitchFamily="34" charset="0"/>
              <a:buChar char="•"/>
            </a:pPr>
            <a:r>
              <a:rPr lang="en-IN" sz="2400" dirty="0">
                <a:latin typeface="Arial (Body)"/>
              </a:rPr>
              <a:t>Choosing best model by there training, testing score and minimum error.</a:t>
            </a:r>
          </a:p>
        </p:txBody>
      </p:sp>
    </p:spTree>
    <p:extLst>
      <p:ext uri="{BB962C8B-B14F-4D97-AF65-F5344CB8AC3E}">
        <p14:creationId xmlns:p14="http://schemas.microsoft.com/office/powerpoint/2010/main" val="5378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
        <p:nvSpPr>
          <p:cNvPr id="12" name="TextBox 11">
            <a:extLst>
              <a:ext uri="{FF2B5EF4-FFF2-40B4-BE49-F238E27FC236}">
                <a16:creationId xmlns:a16="http://schemas.microsoft.com/office/drawing/2014/main" id="{79C0939F-BB01-C270-B2CA-D86357B6EB26}"/>
              </a:ext>
            </a:extLst>
          </p:cNvPr>
          <p:cNvSpPr txBox="1"/>
          <p:nvPr/>
        </p:nvSpPr>
        <p:spPr>
          <a:xfrm>
            <a:off x="865239" y="639097"/>
            <a:ext cx="3431458" cy="461665"/>
          </a:xfrm>
          <a:prstGeom prst="rect">
            <a:avLst/>
          </a:prstGeom>
          <a:noFill/>
        </p:spPr>
        <p:txBody>
          <a:bodyPr wrap="square" rtlCol="0">
            <a:spAutoFit/>
          </a:bodyPr>
          <a:lstStyle/>
          <a:p>
            <a:r>
              <a:rPr lang="en-IN" sz="2400" b="1" dirty="0">
                <a:latin typeface="Arial (Body)"/>
              </a:rPr>
              <a:t>VISUALIZATION:</a:t>
            </a:r>
          </a:p>
        </p:txBody>
      </p:sp>
      <p:pic>
        <p:nvPicPr>
          <p:cNvPr id="14" name="Picture 13">
            <a:extLst>
              <a:ext uri="{FF2B5EF4-FFF2-40B4-BE49-F238E27FC236}">
                <a16:creationId xmlns:a16="http://schemas.microsoft.com/office/drawing/2014/main" id="{507C01C5-31F7-530A-4630-D8DD283B58A3}"/>
              </a:ext>
            </a:extLst>
          </p:cNvPr>
          <p:cNvPicPr>
            <a:picLocks noChangeAspect="1"/>
          </p:cNvPicPr>
          <p:nvPr/>
        </p:nvPicPr>
        <p:blipFill>
          <a:blip r:embed="rId3"/>
          <a:stretch>
            <a:fillRect/>
          </a:stretch>
        </p:blipFill>
        <p:spPr>
          <a:xfrm>
            <a:off x="2090178" y="1361317"/>
            <a:ext cx="8011643" cy="485758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21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7" name="TextBox 6">
            <a:extLst>
              <a:ext uri="{FF2B5EF4-FFF2-40B4-BE49-F238E27FC236}">
                <a16:creationId xmlns:a16="http://schemas.microsoft.com/office/drawing/2014/main" id="{C3B7FBBC-AA18-27A7-022D-26BA09F934CE}"/>
              </a:ext>
            </a:extLst>
          </p:cNvPr>
          <p:cNvSpPr txBox="1"/>
          <p:nvPr/>
        </p:nvSpPr>
        <p:spPr>
          <a:xfrm>
            <a:off x="904568" y="894735"/>
            <a:ext cx="3893574" cy="646331"/>
          </a:xfrm>
          <a:prstGeom prst="rect">
            <a:avLst/>
          </a:prstGeom>
          <a:noFill/>
        </p:spPr>
        <p:txBody>
          <a:bodyPr wrap="square" rtlCol="0">
            <a:spAutoFit/>
          </a:bodyPr>
          <a:lstStyle/>
          <a:p>
            <a:r>
              <a:rPr lang="en-US" sz="3600" b="1" dirty="0">
                <a:latin typeface="Arial (Body)"/>
              </a:rPr>
              <a:t>Observation :</a:t>
            </a:r>
            <a:endParaRPr lang="en-IN" sz="3600" b="1" dirty="0">
              <a:latin typeface="Arial (Body)"/>
            </a:endParaRPr>
          </a:p>
        </p:txBody>
      </p:sp>
      <p:sp>
        <p:nvSpPr>
          <p:cNvPr id="9" name="TextBox 8">
            <a:extLst>
              <a:ext uri="{FF2B5EF4-FFF2-40B4-BE49-F238E27FC236}">
                <a16:creationId xmlns:a16="http://schemas.microsoft.com/office/drawing/2014/main" id="{CCA5E04D-806A-D021-633B-B1B14B548654}"/>
              </a:ext>
            </a:extLst>
          </p:cNvPr>
          <p:cNvSpPr txBox="1"/>
          <p:nvPr/>
        </p:nvSpPr>
        <p:spPr>
          <a:xfrm>
            <a:off x="2113935" y="2090172"/>
            <a:ext cx="8377084"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Body)"/>
              </a:rPr>
              <a:t>Hierarchical cluster having highest score.  - i.e. `</a:t>
            </a:r>
            <a:r>
              <a:rPr lang="en-US" sz="2400" b="1" dirty="0">
                <a:latin typeface="Arial (Body)"/>
              </a:rPr>
              <a:t>39.19</a:t>
            </a:r>
            <a:r>
              <a:rPr lang="en-US" sz="2400" dirty="0">
                <a:latin typeface="Arial (Body)"/>
              </a:rPr>
              <a:t>`.</a:t>
            </a:r>
          </a:p>
          <a:p>
            <a:pPr marL="285750" indent="-285750">
              <a:buFont typeface="Arial" panose="020B0604020202020204" pitchFamily="34" charset="0"/>
              <a:buChar char="•"/>
            </a:pPr>
            <a:r>
              <a:rPr lang="en-US" sz="2400" dirty="0">
                <a:latin typeface="Arial (Body)"/>
              </a:rPr>
              <a:t>Hierarchical clustering (specifically Agglomerative Clustering) builds nested clusters by progressively merging or splitting them.</a:t>
            </a:r>
          </a:p>
          <a:p>
            <a:pPr marL="285750" indent="-285750">
              <a:buFont typeface="Arial" panose="020B0604020202020204" pitchFamily="34" charset="0"/>
              <a:buChar char="•"/>
            </a:pPr>
            <a:r>
              <a:rPr lang="en-US" sz="2400" dirty="0">
                <a:latin typeface="Arial (Body)"/>
              </a:rPr>
              <a:t>It builds a hierarchy of clusters either from the bottom up (agglomerative) or the top down (divisive).</a:t>
            </a:r>
          </a:p>
          <a:p>
            <a:pPr marL="285750" indent="-285750">
              <a:buFont typeface="Arial" panose="020B0604020202020204" pitchFamily="34" charset="0"/>
              <a:buChar char="•"/>
            </a:pPr>
            <a:r>
              <a:rPr lang="en-US" sz="2400" dirty="0">
                <a:latin typeface="Arial (Body)"/>
              </a:rPr>
              <a:t>So we chose Hierarchical cluster for deployment.</a:t>
            </a:r>
            <a:endParaRPr lang="en-IN" sz="2400" dirty="0">
              <a:latin typeface="Arial (Body)"/>
            </a:endParaRPr>
          </a:p>
        </p:txBody>
      </p:sp>
    </p:spTree>
    <p:extLst>
      <p:ext uri="{BB962C8B-B14F-4D97-AF65-F5344CB8AC3E}">
        <p14:creationId xmlns:p14="http://schemas.microsoft.com/office/powerpoint/2010/main" val="306499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92E4F1-A34E-9C4D-15F4-04452BFAF992}"/>
              </a:ext>
            </a:extLst>
          </p:cNvPr>
          <p:cNvSpPr txBox="1"/>
          <p:nvPr/>
        </p:nvSpPr>
        <p:spPr>
          <a:xfrm>
            <a:off x="658761" y="501445"/>
            <a:ext cx="3962400" cy="461665"/>
          </a:xfrm>
          <a:prstGeom prst="rect">
            <a:avLst/>
          </a:prstGeom>
          <a:noFill/>
        </p:spPr>
        <p:txBody>
          <a:bodyPr wrap="square" rtlCol="0">
            <a:spAutoFit/>
          </a:bodyPr>
          <a:lstStyle/>
          <a:p>
            <a:r>
              <a:rPr lang="en-IN" sz="2400" b="1" dirty="0">
                <a:latin typeface="Arial (Body)"/>
              </a:rPr>
              <a:t>Cluster Visualization:</a:t>
            </a:r>
          </a:p>
        </p:txBody>
      </p:sp>
      <p:pic>
        <p:nvPicPr>
          <p:cNvPr id="5" name="Picture 4">
            <a:extLst>
              <a:ext uri="{FF2B5EF4-FFF2-40B4-BE49-F238E27FC236}">
                <a16:creationId xmlns:a16="http://schemas.microsoft.com/office/drawing/2014/main" id="{E0FAB801-987A-4447-A24F-F31FA388A550}"/>
              </a:ext>
            </a:extLst>
          </p:cNvPr>
          <p:cNvPicPr>
            <a:picLocks noChangeAspect="1"/>
          </p:cNvPicPr>
          <p:nvPr/>
        </p:nvPicPr>
        <p:blipFill>
          <a:blip r:embed="rId2"/>
          <a:stretch>
            <a:fillRect/>
          </a:stretch>
        </p:blipFill>
        <p:spPr>
          <a:xfrm>
            <a:off x="1399519" y="1130259"/>
            <a:ext cx="9392961" cy="511316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26331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35B1753-024E-836E-10B2-9D8E351A4238}"/>
              </a:ext>
            </a:extLst>
          </p:cNvPr>
          <p:cNvSpPr>
            <a:spLocks noGrp="1"/>
          </p:cNvSpPr>
          <p:nvPr>
            <p:ph type="sldNum" sz="quarter" idx="4"/>
          </p:nvPr>
        </p:nvSpPr>
        <p:spPr/>
        <p:txBody>
          <a:bodyPr/>
          <a:lstStyle/>
          <a:p>
            <a:fld id="{58FB4751-880F-D840-AAA9-3A15815CC996}" type="slidenum">
              <a:rPr lang="en-US" smtClean="0"/>
              <a:pPr/>
              <a:t>14</a:t>
            </a:fld>
            <a:endParaRPr lang="en-US" dirty="0"/>
          </a:p>
        </p:txBody>
      </p:sp>
      <p:sp>
        <p:nvSpPr>
          <p:cNvPr id="6" name="TextBox 5">
            <a:extLst>
              <a:ext uri="{FF2B5EF4-FFF2-40B4-BE49-F238E27FC236}">
                <a16:creationId xmlns:a16="http://schemas.microsoft.com/office/drawing/2014/main" id="{6F49A771-0C4A-21E6-522B-F3740F93DDA3}"/>
              </a:ext>
            </a:extLst>
          </p:cNvPr>
          <p:cNvSpPr txBox="1"/>
          <p:nvPr/>
        </p:nvSpPr>
        <p:spPr>
          <a:xfrm>
            <a:off x="707922" y="776748"/>
            <a:ext cx="4640826" cy="646331"/>
          </a:xfrm>
          <a:prstGeom prst="rect">
            <a:avLst/>
          </a:prstGeom>
          <a:noFill/>
        </p:spPr>
        <p:txBody>
          <a:bodyPr wrap="square" rtlCol="0">
            <a:spAutoFit/>
          </a:bodyPr>
          <a:lstStyle/>
          <a:p>
            <a:r>
              <a:rPr lang="en-IN" sz="3600" b="1" dirty="0">
                <a:latin typeface="Arial (Body)"/>
              </a:rPr>
              <a:t>Model deployment :</a:t>
            </a:r>
          </a:p>
        </p:txBody>
      </p:sp>
      <p:sp>
        <p:nvSpPr>
          <p:cNvPr id="7" name="TextBox 6">
            <a:extLst>
              <a:ext uri="{FF2B5EF4-FFF2-40B4-BE49-F238E27FC236}">
                <a16:creationId xmlns:a16="http://schemas.microsoft.com/office/drawing/2014/main" id="{D5A97554-9BF7-7A50-2C86-95BAA2A9CEE0}"/>
              </a:ext>
            </a:extLst>
          </p:cNvPr>
          <p:cNvSpPr txBox="1"/>
          <p:nvPr/>
        </p:nvSpPr>
        <p:spPr>
          <a:xfrm>
            <a:off x="1887794" y="1661652"/>
            <a:ext cx="8563896"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Arial (Body)"/>
              </a:rPr>
              <a:t>Creating a ‘requirements.txt’ file having all necessary libraries names(Streamlit, pandas, numpy, scikit-learn).</a:t>
            </a:r>
          </a:p>
          <a:p>
            <a:pPr marL="342900" indent="-342900">
              <a:buFont typeface="Arial" panose="020B0604020202020204" pitchFamily="34" charset="0"/>
              <a:buChar char="•"/>
            </a:pPr>
            <a:r>
              <a:rPr lang="en-IN" sz="2400" dirty="0">
                <a:latin typeface="Arial (Body)"/>
              </a:rPr>
              <a:t>All files(deployment code file, requirements.txt, pickle files) are pushed to GitHub copilot.</a:t>
            </a:r>
          </a:p>
          <a:p>
            <a:pPr marL="342900" indent="-342900">
              <a:buFont typeface="Arial" panose="020B0604020202020204" pitchFamily="34" charset="0"/>
              <a:buChar char="•"/>
            </a:pPr>
            <a:r>
              <a:rPr lang="en-IN" sz="2400" dirty="0">
                <a:latin typeface="Arial (Body)"/>
              </a:rPr>
              <a:t>Then link to the streamlit cloud with same GitHub repository for the deployment.</a:t>
            </a:r>
          </a:p>
        </p:txBody>
      </p:sp>
      <p:sp>
        <p:nvSpPr>
          <p:cNvPr id="8" name="TextBox 7">
            <a:extLst>
              <a:ext uri="{FF2B5EF4-FFF2-40B4-BE49-F238E27FC236}">
                <a16:creationId xmlns:a16="http://schemas.microsoft.com/office/drawing/2014/main" id="{C68D6636-8A00-2FF8-31F2-A14B8D20246F}"/>
              </a:ext>
            </a:extLst>
          </p:cNvPr>
          <p:cNvSpPr txBox="1"/>
          <p:nvPr/>
        </p:nvSpPr>
        <p:spPr>
          <a:xfrm>
            <a:off x="1641988" y="4488462"/>
            <a:ext cx="9350478"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Arial (Body)"/>
              </a:rPr>
              <a:t>Deployed app link:</a:t>
            </a:r>
          </a:p>
          <a:p>
            <a:pPr marL="742950" lvl="1" indent="-285750">
              <a:buFont typeface="Arial" panose="020B0604020202020204" pitchFamily="34" charset="0"/>
              <a:buChar char="•"/>
            </a:pPr>
            <a:r>
              <a:rPr lang="en-IN" sz="2000" dirty="0">
                <a:latin typeface="Arial (Body)"/>
              </a:rPr>
              <a:t>https://customersegmentation-gbmjaw9nbh2y9jvgrhed6f.streamlit.app</a:t>
            </a:r>
          </a:p>
        </p:txBody>
      </p:sp>
    </p:spTree>
    <p:extLst>
      <p:ext uri="{BB962C8B-B14F-4D97-AF65-F5344CB8AC3E}">
        <p14:creationId xmlns:p14="http://schemas.microsoft.com/office/powerpoint/2010/main" val="3683672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5ACD55-3EB5-B4C1-54C0-7EB910F4454E}"/>
              </a:ext>
            </a:extLst>
          </p:cNvPr>
          <p:cNvSpPr txBox="1"/>
          <p:nvPr/>
        </p:nvSpPr>
        <p:spPr>
          <a:xfrm>
            <a:off x="619433" y="285135"/>
            <a:ext cx="3687096" cy="400110"/>
          </a:xfrm>
          <a:prstGeom prst="rect">
            <a:avLst/>
          </a:prstGeom>
          <a:noFill/>
        </p:spPr>
        <p:txBody>
          <a:bodyPr wrap="square" rtlCol="0">
            <a:spAutoFit/>
          </a:bodyPr>
          <a:lstStyle/>
          <a:p>
            <a:r>
              <a:rPr lang="en-IN" sz="2000" b="1" dirty="0">
                <a:latin typeface="Arial (Body)"/>
              </a:rPr>
              <a:t>App preview :</a:t>
            </a:r>
          </a:p>
        </p:txBody>
      </p:sp>
      <p:pic>
        <p:nvPicPr>
          <p:cNvPr id="6" name="Picture 5">
            <a:extLst>
              <a:ext uri="{FF2B5EF4-FFF2-40B4-BE49-F238E27FC236}">
                <a16:creationId xmlns:a16="http://schemas.microsoft.com/office/drawing/2014/main" id="{50FA16EF-1422-76A2-9401-82C328009E12}"/>
              </a:ext>
            </a:extLst>
          </p:cNvPr>
          <p:cNvPicPr>
            <a:picLocks noChangeAspect="1"/>
          </p:cNvPicPr>
          <p:nvPr/>
        </p:nvPicPr>
        <p:blipFill>
          <a:blip r:embed="rId2"/>
          <a:stretch>
            <a:fillRect/>
          </a:stretch>
        </p:blipFill>
        <p:spPr>
          <a:xfrm>
            <a:off x="1366777" y="685245"/>
            <a:ext cx="4502989" cy="590728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Picture 7">
            <a:extLst>
              <a:ext uri="{FF2B5EF4-FFF2-40B4-BE49-F238E27FC236}">
                <a16:creationId xmlns:a16="http://schemas.microsoft.com/office/drawing/2014/main" id="{1E047745-5E60-F33C-C93B-56EE4FA7C878}"/>
              </a:ext>
            </a:extLst>
          </p:cNvPr>
          <p:cNvPicPr>
            <a:picLocks noChangeAspect="1"/>
          </p:cNvPicPr>
          <p:nvPr/>
        </p:nvPicPr>
        <p:blipFill>
          <a:blip r:embed="rId3"/>
          <a:stretch>
            <a:fillRect/>
          </a:stretch>
        </p:blipFill>
        <p:spPr>
          <a:xfrm>
            <a:off x="6668859" y="685245"/>
            <a:ext cx="4714307" cy="590728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50902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D579F-5054-03FF-7585-F633633383BE}"/>
              </a:ext>
            </a:extLst>
          </p:cNvPr>
          <p:cNvSpPr>
            <a:spLocks noGrp="1"/>
          </p:cNvSpPr>
          <p:nvPr>
            <p:ph type="sldNum" sz="quarter" idx="4"/>
          </p:nvPr>
        </p:nvSpPr>
        <p:spPr/>
        <p:txBody>
          <a:bodyPr/>
          <a:lstStyle/>
          <a:p>
            <a:fld id="{58FB4751-880F-D840-AAA9-3A15815CC996}" type="slidenum">
              <a:rPr lang="en-US" smtClean="0"/>
              <a:pPr/>
              <a:t>16</a:t>
            </a:fld>
            <a:endParaRPr lang="en-US" dirty="0"/>
          </a:p>
        </p:txBody>
      </p:sp>
      <p:sp>
        <p:nvSpPr>
          <p:cNvPr id="6" name="TextBox 5">
            <a:extLst>
              <a:ext uri="{FF2B5EF4-FFF2-40B4-BE49-F238E27FC236}">
                <a16:creationId xmlns:a16="http://schemas.microsoft.com/office/drawing/2014/main" id="{3B9DBBB8-12FE-10DA-97F9-33DD39D2611E}"/>
              </a:ext>
            </a:extLst>
          </p:cNvPr>
          <p:cNvSpPr txBox="1"/>
          <p:nvPr/>
        </p:nvSpPr>
        <p:spPr>
          <a:xfrm>
            <a:off x="619432" y="481781"/>
            <a:ext cx="4660490" cy="923330"/>
          </a:xfrm>
          <a:prstGeom prst="rect">
            <a:avLst/>
          </a:prstGeom>
          <a:noFill/>
        </p:spPr>
        <p:txBody>
          <a:bodyPr wrap="square" rtlCol="0">
            <a:spAutoFit/>
          </a:bodyPr>
          <a:lstStyle/>
          <a:p>
            <a:r>
              <a:rPr lang="en-IN" sz="3600" b="1" dirty="0">
                <a:latin typeface="Arial (Body)"/>
              </a:rPr>
              <a:t>Conclusion :</a:t>
            </a:r>
          </a:p>
          <a:p>
            <a:endParaRPr lang="en-IN" dirty="0"/>
          </a:p>
        </p:txBody>
      </p:sp>
      <p:sp>
        <p:nvSpPr>
          <p:cNvPr id="7" name="TextBox 6">
            <a:extLst>
              <a:ext uri="{FF2B5EF4-FFF2-40B4-BE49-F238E27FC236}">
                <a16:creationId xmlns:a16="http://schemas.microsoft.com/office/drawing/2014/main" id="{7E55E4DC-0252-FE72-82C4-2B14FB0FA0A2}"/>
              </a:ext>
            </a:extLst>
          </p:cNvPr>
          <p:cNvSpPr txBox="1"/>
          <p:nvPr/>
        </p:nvSpPr>
        <p:spPr>
          <a:xfrm>
            <a:off x="619432" y="1208467"/>
            <a:ext cx="10734368" cy="4985980"/>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latin typeface="Arial (Body)"/>
              </a:rPr>
              <a:t>Key Takeaways:</a:t>
            </a:r>
          </a:p>
          <a:p>
            <a:pPr marL="800100" lvl="1" indent="-342900" algn="just">
              <a:buFont typeface="Arial" panose="020B0604020202020204" pitchFamily="34" charset="0"/>
              <a:buChar char="•"/>
            </a:pPr>
            <a:r>
              <a:rPr lang="en-US" sz="2000" dirty="0">
                <a:latin typeface="Arial (Body)"/>
              </a:rPr>
              <a:t>We performed </a:t>
            </a:r>
            <a:r>
              <a:rPr lang="en-US" sz="2000" b="1" dirty="0">
                <a:latin typeface="Arial (Body)"/>
              </a:rPr>
              <a:t>Exploratory Data Analysis (EDA)</a:t>
            </a:r>
            <a:r>
              <a:rPr lang="en-US" sz="2000" dirty="0">
                <a:latin typeface="Arial (Body)"/>
              </a:rPr>
              <a:t> to understand customer behavior and identify patterns.</a:t>
            </a:r>
          </a:p>
          <a:p>
            <a:pPr marL="800100" lvl="1" indent="-342900" algn="just">
              <a:buFont typeface="Arial" panose="020B0604020202020204" pitchFamily="34" charset="0"/>
              <a:buChar char="•"/>
            </a:pPr>
            <a:r>
              <a:rPr lang="en-US" sz="2000" dirty="0">
                <a:latin typeface="Arial (Body)"/>
              </a:rPr>
              <a:t>Applied </a:t>
            </a:r>
            <a:r>
              <a:rPr lang="en-US" sz="2000" b="1" dirty="0">
                <a:latin typeface="Arial (Body)"/>
              </a:rPr>
              <a:t>Hierarchical Clustering</a:t>
            </a:r>
            <a:r>
              <a:rPr lang="en-US" sz="2000" dirty="0">
                <a:latin typeface="Arial (Body)"/>
              </a:rPr>
              <a:t> and other modeling techniques to group customers into meaningful clusters.</a:t>
            </a:r>
          </a:p>
          <a:p>
            <a:pPr marL="800100" lvl="1" indent="-342900" algn="just">
              <a:buFont typeface="Arial" panose="020B0604020202020204" pitchFamily="34" charset="0"/>
              <a:buChar char="•"/>
            </a:pPr>
            <a:r>
              <a:rPr lang="en-US" sz="2000" dirty="0">
                <a:latin typeface="Arial (Body)"/>
              </a:rPr>
              <a:t>Built a </a:t>
            </a:r>
            <a:r>
              <a:rPr lang="en-US" sz="2000" b="1" dirty="0">
                <a:latin typeface="Arial (Body)"/>
              </a:rPr>
              <a:t>Logistic Regression model</a:t>
            </a:r>
            <a:r>
              <a:rPr lang="en-US" sz="2000" dirty="0">
                <a:latin typeface="Arial (Body)"/>
              </a:rPr>
              <a:t> to predict the customer’s cluster based on user input.</a:t>
            </a:r>
          </a:p>
          <a:p>
            <a:pPr marL="800100" lvl="1" indent="-342900" algn="just">
              <a:buFont typeface="Arial" panose="020B0604020202020204" pitchFamily="34" charset="0"/>
              <a:buChar char="•"/>
            </a:pPr>
            <a:r>
              <a:rPr lang="en-US" sz="2000" dirty="0">
                <a:latin typeface="Arial (Body)"/>
              </a:rPr>
              <a:t>Developed an </a:t>
            </a:r>
            <a:r>
              <a:rPr lang="en-US" sz="2000" b="1" dirty="0">
                <a:latin typeface="Arial (Body)"/>
              </a:rPr>
              <a:t>interactive Streamlit application</a:t>
            </a:r>
            <a:r>
              <a:rPr lang="en-US" sz="2000" dirty="0">
                <a:latin typeface="Arial (Body)"/>
              </a:rPr>
              <a:t> to make predictions and visualize cluster assignment.</a:t>
            </a:r>
          </a:p>
          <a:p>
            <a:pPr marL="342900" indent="-342900" algn="just">
              <a:buFont typeface="Arial" panose="020B0604020202020204" pitchFamily="34" charset="0"/>
              <a:buChar char="•"/>
            </a:pPr>
            <a:r>
              <a:rPr lang="en-US" sz="2000" b="1" dirty="0">
                <a:latin typeface="Arial (Body)"/>
              </a:rPr>
              <a:t>Business Impact:</a:t>
            </a:r>
          </a:p>
          <a:p>
            <a:pPr marL="800100" lvl="1" indent="-342900" algn="just">
              <a:buFont typeface="Arial" panose="020B0604020202020204" pitchFamily="34" charset="0"/>
              <a:buChar char="•"/>
            </a:pPr>
            <a:r>
              <a:rPr lang="en-US" sz="2000" dirty="0">
                <a:latin typeface="Arial (Body)"/>
              </a:rPr>
              <a:t>Enables businesses to target the </a:t>
            </a:r>
            <a:r>
              <a:rPr lang="en-US" sz="2000" b="1" dirty="0">
                <a:latin typeface="Arial (Body)"/>
              </a:rPr>
              <a:t>right customers</a:t>
            </a:r>
            <a:r>
              <a:rPr lang="en-US" sz="2000" dirty="0">
                <a:latin typeface="Arial (Body)"/>
              </a:rPr>
              <a:t> with the </a:t>
            </a:r>
            <a:r>
              <a:rPr lang="en-US" sz="2000" b="1" dirty="0">
                <a:latin typeface="Arial (Body)"/>
              </a:rPr>
              <a:t>right offers</a:t>
            </a:r>
            <a:r>
              <a:rPr lang="en-US" sz="2000" dirty="0">
                <a:latin typeface="Arial (Body)"/>
              </a:rPr>
              <a:t>.</a:t>
            </a:r>
          </a:p>
          <a:p>
            <a:pPr marL="800100" lvl="1" indent="-342900" algn="just">
              <a:buFont typeface="Arial" panose="020B0604020202020204" pitchFamily="34" charset="0"/>
              <a:buChar char="•"/>
            </a:pPr>
            <a:r>
              <a:rPr lang="en-US" sz="2000" dirty="0">
                <a:latin typeface="Arial (Body)"/>
              </a:rPr>
              <a:t>Reduces marketing cost by avoiding blanket campaigns.</a:t>
            </a:r>
          </a:p>
          <a:p>
            <a:pPr marL="800100" lvl="1" indent="-342900" algn="just">
              <a:buFont typeface="Arial" panose="020B0604020202020204" pitchFamily="34" charset="0"/>
              <a:buChar char="•"/>
            </a:pPr>
            <a:r>
              <a:rPr lang="en-US" sz="2000" dirty="0">
                <a:latin typeface="Arial (Body)"/>
              </a:rPr>
              <a:t>Supports </a:t>
            </a:r>
            <a:r>
              <a:rPr lang="en-US" sz="2000" b="1" dirty="0">
                <a:latin typeface="Arial (Body)"/>
              </a:rPr>
              <a:t>personalized marketing</a:t>
            </a:r>
            <a:r>
              <a:rPr lang="en-US" sz="2000" dirty="0">
                <a:latin typeface="Arial (Body)"/>
              </a:rPr>
              <a:t>, improving customer engagement and retention.</a:t>
            </a:r>
          </a:p>
          <a:p>
            <a:pPr marL="800100" lvl="1" indent="-342900" algn="just">
              <a:buFont typeface="Arial" panose="020B0604020202020204" pitchFamily="34" charset="0"/>
              <a:buChar char="•"/>
            </a:pPr>
            <a:r>
              <a:rPr lang="en-US" sz="2000" dirty="0">
                <a:latin typeface="Arial (Body)"/>
              </a:rPr>
              <a:t>Provides deep insight into customer preferences and behaviors for strategic decision-making.</a:t>
            </a:r>
          </a:p>
          <a:p>
            <a:endParaRPr lang="en-IN" dirty="0"/>
          </a:p>
        </p:txBody>
      </p:sp>
    </p:spTree>
    <p:extLst>
      <p:ext uri="{BB962C8B-B14F-4D97-AF65-F5344CB8AC3E}">
        <p14:creationId xmlns:p14="http://schemas.microsoft.com/office/powerpoint/2010/main" val="318419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601497" y="914400"/>
            <a:ext cx="5641848" cy="5029200"/>
          </a:xfrm>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sz="3200" dirty="0"/>
              <a:t>Contents :</a:t>
            </a:r>
            <a:endParaRPr lang="en-US" dirty="0"/>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968965316"/>
              </p:ext>
            </p:extLst>
          </p:nvPr>
        </p:nvGraphicFramePr>
        <p:xfrm>
          <a:off x="6999279" y="521355"/>
          <a:ext cx="4190999" cy="5284347"/>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p>
                      <a:pPr algn="r"/>
                      <a:r>
                        <a:rPr lang="en-US" sz="2400" b="0" dirty="0">
                          <a:latin typeface="+mj-lt"/>
                        </a:rPr>
                        <a:t>1</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895227">
                <a:tc>
                  <a:txBody>
                    <a:bodyPr/>
                    <a:lstStyle/>
                    <a:p>
                      <a:pPr algn="r"/>
                      <a:r>
                        <a:rPr lang="en-US" sz="2400" b="0" dirty="0"/>
                        <a:t>OBJECTIVE</a:t>
                      </a:r>
                    </a:p>
                    <a:p>
                      <a:pPr marL="0" algn="r" defTabSz="914400" rtl="0" eaLnBrk="1" latinLnBrk="0" hangingPunct="1"/>
                      <a:r>
                        <a:rPr lang="en-US" sz="2400" b="0" kern="1200" dirty="0">
                          <a:solidFill>
                            <a:schemeClr val="tx1"/>
                          </a:solidFill>
                          <a:latin typeface="+mj-lt"/>
                          <a:ea typeface="+mn-ea"/>
                          <a:cs typeface="+mn-cs"/>
                        </a:rPr>
                        <a:t>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EXPLORATORY DATA ANALYSIS</a:t>
                      </a:r>
                    </a:p>
                    <a:p>
                      <a:pPr marL="0" algn="r" defTabSz="914400" rtl="0" eaLnBrk="1" latinLnBrk="0" hangingPunct="1"/>
                      <a:r>
                        <a:rPr lang="en-US" sz="2400" b="0" kern="1200" dirty="0">
                          <a:solidFill>
                            <a:schemeClr val="tx1"/>
                          </a:solidFill>
                          <a:latin typeface="+mj-lt"/>
                          <a:ea typeface="+mn-ea"/>
                          <a:cs typeface="+mn-cs"/>
                        </a:rPr>
                        <a:t>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82177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MODEL BUILDING</a:t>
                      </a:r>
                      <a:endParaRPr lang="en-US" sz="2400" b="0"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 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MODEL DEPLOYMENT</a:t>
                      </a:r>
                    </a:p>
                    <a:p>
                      <a:pPr marL="0" algn="r" defTabSz="914400" rtl="0" eaLnBrk="1" latinLnBrk="0" hangingPunct="1"/>
                      <a:r>
                        <a:rPr lang="en-US" sz="2400" b="0" kern="1200" dirty="0">
                          <a:solidFill>
                            <a:schemeClr val="tx1"/>
                          </a:solidFill>
                          <a:latin typeface="+mj-lt"/>
                          <a:ea typeface="+mn-ea"/>
                          <a:cs typeface="+mn-cs"/>
                        </a:rPr>
                        <a:t>5</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CONCLUSION</a:t>
                      </a:r>
                      <a:endParaRPr lang="en-US" sz="2400" b="0"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n-lt"/>
                          <a:ea typeface="+mn-ea"/>
                          <a:cs typeface="+mn-cs"/>
                        </a:rPr>
                        <a:t> 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0A57C31B-9617-5B37-F823-71EABF439C3B}"/>
                  </a:ext>
                </a:extLst>
              </p14:cNvPr>
              <p14:cNvContentPartPr/>
              <p14:nvPr/>
            </p14:nvContentPartPr>
            <p14:xfrm>
              <a:off x="7019977" y="5016356"/>
              <a:ext cx="4183920" cy="360"/>
            </p14:xfrm>
          </p:contentPart>
        </mc:Choice>
        <mc:Fallback>
          <p:pic>
            <p:nvPicPr>
              <p:cNvPr id="17" name="Ink 16">
                <a:extLst>
                  <a:ext uri="{FF2B5EF4-FFF2-40B4-BE49-F238E27FC236}">
                    <a16:creationId xmlns:a16="http://schemas.microsoft.com/office/drawing/2014/main" id="{0A57C31B-9617-5B37-F823-71EABF439C3B}"/>
                  </a:ext>
                </a:extLst>
              </p:cNvPr>
              <p:cNvPicPr/>
              <p:nvPr/>
            </p:nvPicPr>
            <p:blipFill>
              <a:blip r:embed="rId4"/>
              <a:stretch>
                <a:fillRect/>
              </a:stretch>
            </p:blipFill>
            <p:spPr>
              <a:xfrm>
                <a:off x="7010977" y="5007356"/>
                <a:ext cx="4201560" cy="18000"/>
              </a:xfrm>
              <a:prstGeom prst="rect">
                <a:avLst/>
              </a:prstGeom>
            </p:spPr>
          </p:pic>
        </mc:Fallback>
      </mc:AlternateContent>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2BABA3-D252-D2F4-514C-C2D24F772A3E}"/>
              </a:ext>
            </a:extLst>
          </p:cNvPr>
          <p:cNvSpPr txBox="1"/>
          <p:nvPr/>
        </p:nvSpPr>
        <p:spPr>
          <a:xfrm>
            <a:off x="1101214" y="820419"/>
            <a:ext cx="4355691" cy="923330"/>
          </a:xfrm>
          <a:prstGeom prst="rect">
            <a:avLst/>
          </a:prstGeom>
          <a:noFill/>
        </p:spPr>
        <p:txBody>
          <a:bodyPr wrap="square" rtlCol="0">
            <a:spAutoFit/>
          </a:bodyPr>
          <a:lstStyle/>
          <a:p>
            <a:r>
              <a:rPr lang="en-US" sz="3600" b="1" dirty="0">
                <a:latin typeface="Arial (Body)"/>
                <a:cs typeface="Arial" panose="020B0604020202020204" pitchFamily="34" charset="0"/>
              </a:rPr>
              <a:t>Introduction:</a:t>
            </a:r>
            <a:endParaRPr lang="en-IN" sz="3600" b="1" dirty="0">
              <a:latin typeface="Arial (Body)"/>
              <a:cs typeface="Arial" panose="020B0604020202020204" pitchFamily="34" charset="0"/>
            </a:endParaRPr>
          </a:p>
          <a:p>
            <a:endParaRPr lang="en-IN" dirty="0">
              <a:latin typeface="Arial (Body)"/>
            </a:endParaRPr>
          </a:p>
        </p:txBody>
      </p:sp>
      <p:sp>
        <p:nvSpPr>
          <p:cNvPr id="7" name="TextBox 6">
            <a:extLst>
              <a:ext uri="{FF2B5EF4-FFF2-40B4-BE49-F238E27FC236}">
                <a16:creationId xmlns:a16="http://schemas.microsoft.com/office/drawing/2014/main" id="{68334783-51DA-2DF3-B778-17681DCEA758}"/>
              </a:ext>
            </a:extLst>
          </p:cNvPr>
          <p:cNvSpPr txBox="1"/>
          <p:nvPr/>
        </p:nvSpPr>
        <p:spPr>
          <a:xfrm>
            <a:off x="2217175" y="1743749"/>
            <a:ext cx="8229599"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Arial (Body)"/>
              </a:rPr>
              <a:t>Welcome to the </a:t>
            </a:r>
            <a:r>
              <a:rPr lang="en-US" sz="2400" b="1" dirty="0">
                <a:latin typeface="Arial (Body)"/>
              </a:rPr>
              <a:t>Customer Segmentation and Cluster Prediction</a:t>
            </a:r>
            <a:r>
              <a:rPr lang="en-US" sz="2400" dirty="0">
                <a:latin typeface="Arial (Body)"/>
              </a:rPr>
              <a:t> tool!</a:t>
            </a:r>
          </a:p>
          <a:p>
            <a:pPr marL="285750" indent="-285750" algn="just">
              <a:buFont typeface="Arial" panose="020B0604020202020204" pitchFamily="34" charset="0"/>
              <a:buChar char="•"/>
            </a:pPr>
            <a:r>
              <a:rPr lang="en-US" sz="2400" dirty="0">
                <a:latin typeface="Arial (Body)"/>
              </a:rPr>
              <a:t>This application leverages machine learning to analyze customer data and predict which behavioral cluster a customer belongs to.</a:t>
            </a:r>
          </a:p>
          <a:p>
            <a:pPr marL="285750" indent="-285750" algn="just">
              <a:buFont typeface="Arial" panose="020B0604020202020204" pitchFamily="34" charset="0"/>
              <a:buChar char="•"/>
            </a:pPr>
            <a:r>
              <a:rPr lang="en-US" sz="2400" dirty="0">
                <a:latin typeface="Arial (Body)"/>
              </a:rPr>
              <a:t>The goal is to group customers based on their demographics, purchasing behavior, and marketing campaign responses. This clustering allows businesses to better understand their customers and tailor marketing strategies for maximum impact.</a:t>
            </a:r>
            <a:endParaRPr lang="en-IN" sz="2400" dirty="0">
              <a:latin typeface="Arial (Body)"/>
            </a:endParaRP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9B6A72C-EF76-4A72-F5D9-BF196A31A499}"/>
              </a:ext>
            </a:extLst>
          </p:cNvPr>
          <p:cNvSpPr txBox="1"/>
          <p:nvPr/>
        </p:nvSpPr>
        <p:spPr>
          <a:xfrm>
            <a:off x="943898" y="717755"/>
            <a:ext cx="4434348" cy="646331"/>
          </a:xfrm>
          <a:prstGeom prst="rect">
            <a:avLst/>
          </a:prstGeom>
          <a:noFill/>
        </p:spPr>
        <p:txBody>
          <a:bodyPr wrap="square" rtlCol="0">
            <a:spAutoFit/>
          </a:bodyPr>
          <a:lstStyle/>
          <a:p>
            <a:r>
              <a:rPr lang="en-US" sz="3600" b="1" dirty="0">
                <a:latin typeface="Arial (Body)"/>
              </a:rPr>
              <a:t>Objective :</a:t>
            </a:r>
            <a:endParaRPr lang="en-IN" sz="3600" dirty="0">
              <a:latin typeface="Arial (Body)"/>
            </a:endParaRPr>
          </a:p>
        </p:txBody>
      </p:sp>
      <p:sp>
        <p:nvSpPr>
          <p:cNvPr id="13" name="TextBox 12">
            <a:extLst>
              <a:ext uri="{FF2B5EF4-FFF2-40B4-BE49-F238E27FC236}">
                <a16:creationId xmlns:a16="http://schemas.microsoft.com/office/drawing/2014/main" id="{1C7DD438-3643-4B45-D4EC-3A696488EE61}"/>
              </a:ext>
            </a:extLst>
          </p:cNvPr>
          <p:cNvSpPr txBox="1"/>
          <p:nvPr/>
        </p:nvSpPr>
        <p:spPr>
          <a:xfrm>
            <a:off x="2079523" y="1543664"/>
            <a:ext cx="8032954"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a:latin typeface="Arial (Body)"/>
              </a:rPr>
              <a:t>Identify and segment</a:t>
            </a:r>
            <a:r>
              <a:rPr lang="en-US" sz="2400" dirty="0">
                <a:latin typeface="Arial (Body)"/>
              </a:rPr>
              <a:t> customers into distinct clusters based on their demographics, purchasing habits, and responsiveness to marketing campaigns.</a:t>
            </a:r>
          </a:p>
          <a:p>
            <a:pPr marL="285750" indent="-285750" algn="just">
              <a:buFont typeface="Arial" panose="020B0604020202020204" pitchFamily="34" charset="0"/>
              <a:buChar char="•"/>
            </a:pPr>
            <a:r>
              <a:rPr lang="en-US" sz="2400" b="1" dirty="0">
                <a:latin typeface="Arial (Body)"/>
              </a:rPr>
              <a:t>Understand the traits</a:t>
            </a:r>
            <a:r>
              <a:rPr lang="en-US" sz="2400" dirty="0">
                <a:latin typeface="Arial (Body)"/>
              </a:rPr>
              <a:t> and preferences of each customer segment.</a:t>
            </a:r>
          </a:p>
          <a:p>
            <a:pPr marL="285750" indent="-285750" algn="just">
              <a:buFont typeface="Arial" panose="020B0604020202020204" pitchFamily="34" charset="0"/>
              <a:buChar char="•"/>
            </a:pPr>
            <a:r>
              <a:rPr lang="en-US" sz="2400" b="1" dirty="0">
                <a:latin typeface="Arial (Body)"/>
              </a:rPr>
              <a:t>Enable data-driven marketing</a:t>
            </a:r>
            <a:r>
              <a:rPr lang="en-US" sz="2400" dirty="0">
                <a:latin typeface="Arial (Body)"/>
              </a:rPr>
              <a:t>, focusing resources on the most relevant customer groups.</a:t>
            </a:r>
          </a:p>
          <a:p>
            <a:pPr marL="285750" indent="-285750" algn="just">
              <a:buFont typeface="Arial" panose="020B0604020202020204" pitchFamily="34" charset="0"/>
              <a:buChar char="•"/>
            </a:pPr>
            <a:r>
              <a:rPr lang="en-US" sz="2400" b="1" dirty="0">
                <a:latin typeface="Arial (Body)"/>
              </a:rPr>
              <a:t>Support product personalization</a:t>
            </a:r>
            <a:r>
              <a:rPr lang="en-US" sz="2400" dirty="0">
                <a:latin typeface="Arial (Body)"/>
              </a:rPr>
              <a:t> by aligning offerings with customer behavior.</a:t>
            </a:r>
          </a:p>
          <a:p>
            <a:pPr marL="285750" indent="-285750" algn="just">
              <a:buFont typeface="Arial" panose="020B0604020202020204" pitchFamily="34" charset="0"/>
              <a:buChar char="•"/>
            </a:pPr>
            <a:r>
              <a:rPr lang="en-US" sz="2400" b="1" dirty="0">
                <a:latin typeface="Arial (Body)"/>
              </a:rPr>
              <a:t>Predict customer clusters</a:t>
            </a:r>
            <a:r>
              <a:rPr lang="en-US" sz="2400" dirty="0">
                <a:latin typeface="Arial (Body)"/>
              </a:rPr>
              <a:t> using a trained machine learning model for real-time decision-making.</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7" name="TextBox 6">
            <a:extLst>
              <a:ext uri="{FF2B5EF4-FFF2-40B4-BE49-F238E27FC236}">
                <a16:creationId xmlns:a16="http://schemas.microsoft.com/office/drawing/2014/main" id="{5D9ABA8D-6E3B-74AF-2CE3-6D6891A2B1FB}"/>
              </a:ext>
            </a:extLst>
          </p:cNvPr>
          <p:cNvSpPr txBox="1"/>
          <p:nvPr/>
        </p:nvSpPr>
        <p:spPr>
          <a:xfrm>
            <a:off x="1120877" y="796413"/>
            <a:ext cx="4424517" cy="646331"/>
          </a:xfrm>
          <a:prstGeom prst="rect">
            <a:avLst/>
          </a:prstGeom>
          <a:noFill/>
        </p:spPr>
        <p:txBody>
          <a:bodyPr wrap="square" rtlCol="0">
            <a:spAutoFit/>
          </a:bodyPr>
          <a:lstStyle/>
          <a:p>
            <a:r>
              <a:rPr lang="en-US" sz="3600" b="1" dirty="0">
                <a:latin typeface="Arial (Body)"/>
              </a:rPr>
              <a:t>EDA:</a:t>
            </a:r>
            <a:endParaRPr lang="en-IN" sz="3600" b="1" dirty="0">
              <a:latin typeface="Arial (Body)"/>
            </a:endParaRPr>
          </a:p>
        </p:txBody>
      </p:sp>
      <p:sp>
        <p:nvSpPr>
          <p:cNvPr id="10" name="TextBox 9">
            <a:extLst>
              <a:ext uri="{FF2B5EF4-FFF2-40B4-BE49-F238E27FC236}">
                <a16:creationId xmlns:a16="http://schemas.microsoft.com/office/drawing/2014/main" id="{9F935D89-BA44-0880-6966-3B17A97BDD0E}"/>
              </a:ext>
            </a:extLst>
          </p:cNvPr>
          <p:cNvSpPr txBox="1"/>
          <p:nvPr/>
        </p:nvSpPr>
        <p:spPr>
          <a:xfrm>
            <a:off x="1750142" y="2090172"/>
            <a:ext cx="8691716"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Arial (Body)"/>
              </a:rPr>
              <a:t>Removing unwanted columns.</a:t>
            </a:r>
          </a:p>
          <a:p>
            <a:pPr marL="285750" indent="-285750" algn="just">
              <a:buFont typeface="Arial" panose="020B0604020202020204" pitchFamily="34" charset="0"/>
              <a:buChar char="•"/>
            </a:pPr>
            <a:r>
              <a:rPr lang="en-IN" sz="2400" dirty="0">
                <a:latin typeface="Arial (Body)"/>
              </a:rPr>
              <a:t>Handle missing values and there is no duplicates.</a:t>
            </a:r>
          </a:p>
          <a:p>
            <a:pPr marL="285750" indent="-285750" algn="just">
              <a:buFont typeface="Arial" panose="020B0604020202020204" pitchFamily="34" charset="0"/>
              <a:buChar char="•"/>
            </a:pPr>
            <a:r>
              <a:rPr lang="en-IN" sz="2400" dirty="0">
                <a:latin typeface="Arial (Body)"/>
              </a:rPr>
              <a:t>Detecting outliers and handle them using capping method.</a:t>
            </a:r>
          </a:p>
          <a:p>
            <a:pPr marL="285750" indent="-285750" algn="just">
              <a:buFont typeface="Arial" panose="020B0604020202020204" pitchFamily="34" charset="0"/>
              <a:buChar char="•"/>
            </a:pPr>
            <a:r>
              <a:rPr lang="en-US" sz="2400" dirty="0">
                <a:latin typeface="Arial (Body)"/>
              </a:rPr>
              <a:t>Adding a column that having age group based on there age.</a:t>
            </a:r>
          </a:p>
          <a:p>
            <a:pPr marL="285750" indent="-285750" algn="just">
              <a:buFont typeface="Arial" panose="020B0604020202020204" pitchFamily="34" charset="0"/>
              <a:buChar char="•"/>
            </a:pPr>
            <a:r>
              <a:rPr lang="en-IN" sz="2400" dirty="0">
                <a:latin typeface="Arial (Body)"/>
              </a:rPr>
              <a:t>Visualization of histogram, boxplot, scatterplot, barchart.</a:t>
            </a:r>
          </a:p>
          <a:p>
            <a:pPr marL="285750" indent="-285750" algn="just">
              <a:buFont typeface="Arial" panose="020B0604020202020204" pitchFamily="34" charset="0"/>
              <a:buChar char="•"/>
            </a:pPr>
            <a:r>
              <a:rPr lang="en-IN" sz="2400" dirty="0">
                <a:latin typeface="Arial (Body)"/>
              </a:rPr>
              <a:t>Scaling and encording features using Standardscaler and OrdinalEncoder for betterment of model training.</a:t>
            </a: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DA7E2C-9875-27B0-1D22-10042B60ADBB}"/>
              </a:ext>
            </a:extLst>
          </p:cNvPr>
          <p:cNvSpPr txBox="1"/>
          <p:nvPr/>
        </p:nvSpPr>
        <p:spPr>
          <a:xfrm>
            <a:off x="835741" y="525337"/>
            <a:ext cx="3382297" cy="769441"/>
          </a:xfrm>
          <a:prstGeom prst="rect">
            <a:avLst/>
          </a:prstGeom>
          <a:noFill/>
        </p:spPr>
        <p:txBody>
          <a:bodyPr wrap="square" rtlCol="0">
            <a:spAutoFit/>
          </a:bodyPr>
          <a:lstStyle/>
          <a:p>
            <a:r>
              <a:rPr lang="en-IN" sz="2400" b="1" dirty="0">
                <a:latin typeface="Arial (Body)"/>
              </a:rPr>
              <a:t>VISUALIZATIONS:</a:t>
            </a:r>
          </a:p>
          <a:p>
            <a:r>
              <a:rPr lang="en-IN" sz="2000" b="1" dirty="0">
                <a:latin typeface="Arial (Body)"/>
              </a:rPr>
              <a:t>Bar chart:</a:t>
            </a:r>
          </a:p>
        </p:txBody>
      </p:sp>
      <p:pic>
        <p:nvPicPr>
          <p:cNvPr id="8" name="Picture 7">
            <a:extLst>
              <a:ext uri="{FF2B5EF4-FFF2-40B4-BE49-F238E27FC236}">
                <a16:creationId xmlns:a16="http://schemas.microsoft.com/office/drawing/2014/main" id="{F37597C0-81DE-7BD4-657B-692121363AD4}"/>
              </a:ext>
            </a:extLst>
          </p:cNvPr>
          <p:cNvPicPr>
            <a:picLocks noChangeAspect="1"/>
          </p:cNvPicPr>
          <p:nvPr/>
        </p:nvPicPr>
        <p:blipFill>
          <a:blip r:embed="rId3"/>
          <a:stretch>
            <a:fillRect/>
          </a:stretch>
        </p:blipFill>
        <p:spPr>
          <a:xfrm>
            <a:off x="1523770" y="1294778"/>
            <a:ext cx="9144460" cy="482580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9" name="TextBox 8">
            <a:extLst>
              <a:ext uri="{FF2B5EF4-FFF2-40B4-BE49-F238E27FC236}">
                <a16:creationId xmlns:a16="http://schemas.microsoft.com/office/drawing/2014/main" id="{3B4E2792-FE64-B3FB-E4BA-A12D94CFD3AF}"/>
              </a:ext>
            </a:extLst>
          </p:cNvPr>
          <p:cNvSpPr txBox="1"/>
          <p:nvPr/>
        </p:nvSpPr>
        <p:spPr>
          <a:xfrm>
            <a:off x="1071716" y="715608"/>
            <a:ext cx="3234813" cy="400110"/>
          </a:xfrm>
          <a:prstGeom prst="rect">
            <a:avLst/>
          </a:prstGeom>
          <a:noFill/>
        </p:spPr>
        <p:txBody>
          <a:bodyPr wrap="square" rtlCol="0">
            <a:spAutoFit/>
          </a:bodyPr>
          <a:lstStyle/>
          <a:p>
            <a:r>
              <a:rPr lang="en-IN" sz="2000" b="1" dirty="0">
                <a:latin typeface="Arial (Body)"/>
              </a:rPr>
              <a:t>Histogram:</a:t>
            </a:r>
          </a:p>
        </p:txBody>
      </p:sp>
      <p:pic>
        <p:nvPicPr>
          <p:cNvPr id="12" name="Picture 11">
            <a:extLst>
              <a:ext uri="{FF2B5EF4-FFF2-40B4-BE49-F238E27FC236}">
                <a16:creationId xmlns:a16="http://schemas.microsoft.com/office/drawing/2014/main" id="{051E8C48-EAE9-31CA-B68D-D4A289CEA9AF}"/>
              </a:ext>
            </a:extLst>
          </p:cNvPr>
          <p:cNvPicPr>
            <a:picLocks noChangeAspect="1"/>
          </p:cNvPicPr>
          <p:nvPr/>
        </p:nvPicPr>
        <p:blipFill>
          <a:blip r:embed="rId3"/>
          <a:stretch>
            <a:fillRect/>
          </a:stretch>
        </p:blipFill>
        <p:spPr>
          <a:xfrm>
            <a:off x="2212258" y="1277890"/>
            <a:ext cx="8219767" cy="477097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9" name="TextBox 8">
            <a:extLst>
              <a:ext uri="{FF2B5EF4-FFF2-40B4-BE49-F238E27FC236}">
                <a16:creationId xmlns:a16="http://schemas.microsoft.com/office/drawing/2014/main" id="{FF501CD9-1D76-4AEF-41B8-84DEB6F60650}"/>
              </a:ext>
            </a:extLst>
          </p:cNvPr>
          <p:cNvSpPr txBox="1"/>
          <p:nvPr/>
        </p:nvSpPr>
        <p:spPr>
          <a:xfrm>
            <a:off x="934065" y="757084"/>
            <a:ext cx="2920180" cy="400110"/>
          </a:xfrm>
          <a:prstGeom prst="rect">
            <a:avLst/>
          </a:prstGeom>
          <a:noFill/>
        </p:spPr>
        <p:txBody>
          <a:bodyPr wrap="square" rtlCol="0">
            <a:spAutoFit/>
          </a:bodyPr>
          <a:lstStyle/>
          <a:p>
            <a:r>
              <a:rPr lang="en-IN" sz="2000" b="1" dirty="0">
                <a:latin typeface="Arial (Body)"/>
              </a:rPr>
              <a:t>Scatterplot:</a:t>
            </a:r>
          </a:p>
        </p:txBody>
      </p:sp>
      <p:pic>
        <p:nvPicPr>
          <p:cNvPr id="13" name="Picture 12">
            <a:extLst>
              <a:ext uri="{FF2B5EF4-FFF2-40B4-BE49-F238E27FC236}">
                <a16:creationId xmlns:a16="http://schemas.microsoft.com/office/drawing/2014/main" id="{94AC0A0C-5696-FF6D-D591-93469521AEFC}"/>
              </a:ext>
            </a:extLst>
          </p:cNvPr>
          <p:cNvPicPr>
            <a:picLocks noChangeAspect="1"/>
          </p:cNvPicPr>
          <p:nvPr/>
        </p:nvPicPr>
        <p:blipFill>
          <a:blip r:embed="rId3"/>
          <a:stretch>
            <a:fillRect/>
          </a:stretch>
        </p:blipFill>
        <p:spPr>
          <a:xfrm>
            <a:off x="1808545" y="1244764"/>
            <a:ext cx="9057814" cy="48561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0D154C8-6402-8429-3F13-0F42EBAA741D}"/>
              </a:ext>
            </a:extLst>
          </p:cNvPr>
          <p:cNvSpPr txBox="1"/>
          <p:nvPr/>
        </p:nvSpPr>
        <p:spPr>
          <a:xfrm>
            <a:off x="924232" y="629265"/>
            <a:ext cx="3500284" cy="646331"/>
          </a:xfrm>
          <a:prstGeom prst="rect">
            <a:avLst/>
          </a:prstGeom>
          <a:noFill/>
        </p:spPr>
        <p:txBody>
          <a:bodyPr wrap="square" rtlCol="0">
            <a:spAutoFit/>
          </a:bodyPr>
          <a:lstStyle/>
          <a:p>
            <a:r>
              <a:rPr lang="en-US" sz="3600" b="1" dirty="0">
                <a:latin typeface="Arial (Body)"/>
              </a:rPr>
              <a:t>Insights :</a:t>
            </a:r>
            <a:endParaRPr lang="en-IN" sz="3600" b="1" dirty="0">
              <a:latin typeface="Arial (Body)"/>
            </a:endParaRPr>
          </a:p>
        </p:txBody>
      </p:sp>
      <p:sp>
        <p:nvSpPr>
          <p:cNvPr id="11" name="TextBox 10">
            <a:extLst>
              <a:ext uri="{FF2B5EF4-FFF2-40B4-BE49-F238E27FC236}">
                <a16:creationId xmlns:a16="http://schemas.microsoft.com/office/drawing/2014/main" id="{FC4E6EBF-0C15-9E6C-2561-E3ABFE65FF31}"/>
              </a:ext>
            </a:extLst>
          </p:cNvPr>
          <p:cNvSpPr txBox="1"/>
          <p:nvPr/>
        </p:nvSpPr>
        <p:spPr>
          <a:xfrm>
            <a:off x="1700981" y="1917291"/>
            <a:ext cx="8790038"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Body)"/>
              </a:rPr>
              <a:t>Bar chart:</a:t>
            </a:r>
          </a:p>
          <a:p>
            <a:pPr marL="800100" lvl="1" indent="-342900" algn="just">
              <a:buFont typeface="Arial" panose="020B0604020202020204" pitchFamily="34" charset="0"/>
              <a:buChar char="•"/>
            </a:pPr>
            <a:r>
              <a:rPr lang="en-US" sz="2000" dirty="0">
                <a:latin typeface="Arial (Body)"/>
              </a:rPr>
              <a:t>We have more than half (1200+) of customers (highest) are comes under `Adult` group and small of customers are in `Old` age group.</a:t>
            </a:r>
          </a:p>
          <a:p>
            <a:pPr marL="342900" indent="-342900" algn="just">
              <a:buFont typeface="Arial" panose="020B0604020202020204" pitchFamily="34" charset="0"/>
              <a:buChar char="•"/>
            </a:pPr>
            <a:r>
              <a:rPr lang="en-IN" sz="2000" dirty="0">
                <a:latin typeface="Arial (Body)"/>
              </a:rPr>
              <a:t>Histogram:</a:t>
            </a:r>
          </a:p>
          <a:p>
            <a:pPr marL="800100" lvl="1" indent="-342900" algn="just">
              <a:buFont typeface="Arial" panose="020B0604020202020204" pitchFamily="34" charset="0"/>
              <a:buChar char="•"/>
            </a:pPr>
            <a:r>
              <a:rPr lang="en-US" sz="2000" dirty="0">
                <a:latin typeface="Arial (Body)"/>
              </a:rPr>
              <a:t>we have some right skewed data distribution.  </a:t>
            </a:r>
          </a:p>
          <a:p>
            <a:pPr marL="800100" lvl="1" indent="-342900" algn="just">
              <a:buFont typeface="Arial" panose="020B0604020202020204" pitchFamily="34" charset="0"/>
              <a:buChar char="•"/>
            </a:pPr>
            <a:r>
              <a:rPr lang="en-US" sz="2000" dirty="0">
                <a:latin typeface="Arial (Body)"/>
              </a:rPr>
              <a:t>due to most of customers are adults and that’s obvious. </a:t>
            </a:r>
          </a:p>
          <a:p>
            <a:pPr marL="342900" indent="-342900" algn="just">
              <a:buFont typeface="Arial" panose="020B0604020202020204" pitchFamily="34" charset="0"/>
              <a:buChar char="•"/>
            </a:pPr>
            <a:r>
              <a:rPr lang="en-US" sz="2000" dirty="0">
                <a:latin typeface="Arial (Body)"/>
              </a:rPr>
              <a:t>Scatterplot:</a:t>
            </a:r>
          </a:p>
          <a:p>
            <a:pPr marL="800100" lvl="1" indent="-342900" algn="just">
              <a:buFont typeface="Arial" panose="020B0604020202020204" pitchFamily="34" charset="0"/>
              <a:buChar char="•"/>
            </a:pPr>
            <a:r>
              <a:rPr lang="en-US" sz="2000" dirty="0">
                <a:latin typeface="Arial (Body)"/>
              </a:rPr>
              <a:t>In the above plot most of customer are between `1940` to `1998`. </a:t>
            </a:r>
          </a:p>
          <a:p>
            <a:pPr marL="800100" lvl="1" indent="-342900" algn="just">
              <a:buFont typeface="Arial" panose="020B0604020202020204" pitchFamily="34" charset="0"/>
              <a:buChar char="•"/>
            </a:pPr>
            <a:r>
              <a:rPr lang="en-US" sz="2000" dirty="0">
                <a:latin typeface="Arial (Body)"/>
              </a:rPr>
              <a:t>And they are buying more wines than fruits. </a:t>
            </a:r>
          </a:p>
          <a:p>
            <a:pPr marL="800100" lvl="1" indent="-342900" algn="just">
              <a:buFont typeface="Arial" panose="020B0604020202020204" pitchFamily="34" charset="0"/>
              <a:buChar char="•"/>
            </a:pPr>
            <a:r>
              <a:rPr lang="en-US" sz="2000" dirty="0">
                <a:latin typeface="Arial (Body)"/>
              </a:rPr>
              <a:t>So we can recommend them wines.</a:t>
            </a:r>
          </a:p>
          <a:p>
            <a:pPr marL="800100" lvl="1" indent="-342900">
              <a:buFont typeface="Arial" panose="020B0604020202020204" pitchFamily="34" charset="0"/>
              <a:buChar char="•"/>
            </a:pPr>
            <a:endParaRPr lang="en-US" sz="2000" dirty="0">
              <a:latin typeface="Arial (Body)"/>
            </a:endParaRPr>
          </a:p>
        </p:txBody>
      </p:sp>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{8F0A5E41-944A-4A0D-B6F7-2332FA881334}tf11964407_win32</Template>
  <TotalTime>315</TotalTime>
  <Words>655</Words>
  <Application>Microsoft Office PowerPoint</Application>
  <PresentationFormat>Widescreen</PresentationFormat>
  <Paragraphs>104</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(Body)</vt:lpstr>
      <vt:lpstr>Calibri</vt:lpstr>
      <vt:lpstr>Courier New</vt:lpstr>
      <vt:lpstr>Gill Sans Nova Light</vt:lpstr>
      <vt:lpstr>Sagona Book</vt:lpstr>
      <vt:lpstr>Custom</vt:lpstr>
      <vt:lpstr>Customer Segmentation</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Papu maharana</dc:creator>
  <cp:lastModifiedBy>Papu maharana</cp:lastModifiedBy>
  <cp:revision>15</cp:revision>
  <dcterms:created xsi:type="dcterms:W3CDTF">2025-05-01T04:30:20Z</dcterms:created>
  <dcterms:modified xsi:type="dcterms:W3CDTF">2025-05-01T09:45:57Z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