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3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6805" y="10683874"/>
            <a:ext cx="5915660" cy="0"/>
          </a:xfrm>
          <a:custGeom>
            <a:avLst/>
            <a:gdLst/>
            <a:ahLst/>
            <a:cxnLst/>
            <a:rect l="l" t="t" r="r" b="b"/>
            <a:pathLst>
              <a:path w="5915659">
                <a:moveTo>
                  <a:pt x="0" y="0"/>
                </a:moveTo>
                <a:lnTo>
                  <a:pt x="5915660" y="0"/>
                </a:lnTo>
              </a:path>
            </a:pathLst>
          </a:custGeom>
          <a:ln w="9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032" y="3038979"/>
            <a:ext cx="4209135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9886729"/>
            <a:ext cx="7239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52361" y="9886729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R7-EdxDSf0" TargetMode="External"/><Relationship Id="rId7" Type="http://schemas.openxmlformats.org/officeDocument/2006/relationships/hyperlink" Target="https://sites.google.com/site/ignoubcafinalyearprojects/project-report/hospital-management-system-project-report" TargetMode="External"/><Relationship Id="rId2" Type="http://schemas.openxmlformats.org/officeDocument/2006/relationships/hyperlink" Target="https://www.youtube.com/watch?v=BkRZfxznaOo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cademia.edu/7149341/HOSPITAL_MANAGEMENT_SYSTEM_A_PROJECT_REPORT_Submitted_in_Partial_Fulfillment_of_the_requirements_for_the_Award_of_the" TargetMode="External"/><Relationship Id="rId5" Type="http://schemas.openxmlformats.org/officeDocument/2006/relationships/hyperlink" Target="https://www.freestudentprojects.com/studentprojectreport/projectreport/hospital-management-system-project-report/" TargetMode="External"/><Relationship Id="rId4" Type="http://schemas.openxmlformats.org/officeDocument/2006/relationships/hyperlink" Target="http://www.devglan.com/spring-mvc/storing-hashed-password-database-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5286" y="2753613"/>
            <a:ext cx="1487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Pr</a:t>
            </a:r>
            <a:r>
              <a:rPr sz="1400" spc="-10" dirty="0">
                <a:solidFill>
                  <a:srgbClr val="365F91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j</a:t>
            </a:r>
            <a:r>
              <a:rPr sz="1400" spc="-15" dirty="0">
                <a:solidFill>
                  <a:srgbClr val="365F91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ct</a:t>
            </a:r>
            <a:r>
              <a:rPr sz="1400" spc="1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365F91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po</a:t>
            </a:r>
            <a:r>
              <a:rPr sz="1400" spc="-15" dirty="0">
                <a:solidFill>
                  <a:srgbClr val="365F91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t</a:t>
            </a:r>
            <a:r>
              <a:rPr sz="1400" spc="-7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65F91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1258" y="3615054"/>
            <a:ext cx="2170430" cy="363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marL="306705" marR="313690" indent="-1270" algn="ctr">
              <a:lnSpc>
                <a:spcPct val="95800"/>
              </a:lnSpc>
              <a:spcBef>
                <a:spcPts val="1255"/>
              </a:spcBef>
            </a:pPr>
            <a:r>
              <a:rPr sz="1600" spc="-5" dirty="0">
                <a:latin typeface="Times New Roman"/>
                <a:cs typeface="Times New Roman"/>
              </a:rPr>
              <a:t>Hithai Shree J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Prasanna Lakshmi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Anuhya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Muddanur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Mounika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Under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Guidance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of,</a:t>
            </a:r>
            <a:endParaRPr sz="1800">
              <a:latin typeface="Times New Roman"/>
              <a:cs typeface="Times New Roman"/>
            </a:endParaRPr>
          </a:p>
          <a:p>
            <a:pPr marL="15875" algn="ctr">
              <a:lnSpc>
                <a:spcPct val="100000"/>
              </a:lnSpc>
              <a:spcBef>
                <a:spcPts val="1235"/>
              </a:spcBef>
            </a:pPr>
            <a:r>
              <a:rPr sz="155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Mamta</a:t>
            </a:r>
            <a:r>
              <a:rPr sz="1550"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Boga</a:t>
            </a:r>
            <a:endParaRPr sz="155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  <a:spcBef>
                <a:spcPts val="1515"/>
              </a:spcBef>
            </a:pPr>
            <a:r>
              <a:rPr sz="1400" b="1" spc="-5" dirty="0">
                <a:solidFill>
                  <a:srgbClr val="1F3860"/>
                </a:solidFill>
                <a:latin typeface="Times New Roman"/>
                <a:cs typeface="Times New Roman"/>
              </a:rPr>
              <a:t>Technical</a:t>
            </a:r>
            <a:r>
              <a:rPr sz="1400" b="1" spc="-45" dirty="0">
                <a:solidFill>
                  <a:srgbClr val="1F386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1F3860"/>
                </a:solidFill>
                <a:latin typeface="Times New Roman"/>
                <a:cs typeface="Times New Roman"/>
              </a:rPr>
              <a:t>Trainer</a:t>
            </a:r>
            <a:endParaRPr sz="14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1160"/>
              </a:spcBef>
            </a:pPr>
            <a:r>
              <a:rPr sz="2400" b="1" u="sng" spc="-5" dirty="0">
                <a:solidFill>
                  <a:srgbClr val="1F3860"/>
                </a:solidFill>
                <a:uFill>
                  <a:solidFill>
                    <a:srgbClr val="1F3860"/>
                  </a:solidFill>
                </a:uFill>
                <a:latin typeface="Times New Roman"/>
                <a:cs typeface="Times New Roman"/>
              </a:rPr>
              <a:t>EduBridge</a:t>
            </a:r>
            <a:endParaRPr sz="24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1765"/>
              </a:spcBef>
            </a:pPr>
            <a:r>
              <a:rPr sz="1550" spc="-35" dirty="0">
                <a:solidFill>
                  <a:srgbClr val="2C5293"/>
                </a:solidFill>
                <a:latin typeface="Times New Roman"/>
                <a:cs typeface="Times New Roman"/>
              </a:rPr>
              <a:t>(</a:t>
            </a:r>
            <a:r>
              <a:rPr sz="1550" spc="-55" dirty="0">
                <a:solidFill>
                  <a:srgbClr val="2C5293"/>
                </a:solidFill>
                <a:latin typeface="Times New Roman"/>
                <a:cs typeface="Times New Roman"/>
              </a:rPr>
              <a:t>S</a:t>
            </a:r>
            <a:r>
              <a:rPr sz="1550" spc="-45" dirty="0">
                <a:solidFill>
                  <a:srgbClr val="2C5293"/>
                </a:solidFill>
                <a:latin typeface="Times New Roman"/>
                <a:cs typeface="Times New Roman"/>
              </a:rPr>
              <a:t>chool</a:t>
            </a:r>
            <a:r>
              <a:rPr sz="1550" spc="-15" dirty="0">
                <a:solidFill>
                  <a:srgbClr val="2C5293"/>
                </a:solidFill>
                <a:latin typeface="Times New Roman"/>
                <a:cs typeface="Times New Roman"/>
              </a:rPr>
              <a:t> </a:t>
            </a:r>
            <a:r>
              <a:rPr sz="1550" spc="-75" dirty="0">
                <a:solidFill>
                  <a:srgbClr val="2C5293"/>
                </a:solidFill>
                <a:latin typeface="Times New Roman"/>
                <a:cs typeface="Times New Roman"/>
              </a:rPr>
              <a:t>o</a:t>
            </a:r>
            <a:r>
              <a:rPr sz="1550" spc="-35" dirty="0">
                <a:solidFill>
                  <a:srgbClr val="2C5293"/>
                </a:solidFill>
                <a:latin typeface="Times New Roman"/>
                <a:cs typeface="Times New Roman"/>
              </a:rPr>
              <a:t>f</a:t>
            </a:r>
            <a:r>
              <a:rPr sz="1550" spc="-45" dirty="0">
                <a:solidFill>
                  <a:srgbClr val="2C5293"/>
                </a:solidFill>
                <a:latin typeface="Times New Roman"/>
                <a:cs typeface="Times New Roman"/>
              </a:rPr>
              <a:t> </a:t>
            </a:r>
            <a:r>
              <a:rPr sz="1550" spc="-80" dirty="0">
                <a:solidFill>
                  <a:srgbClr val="2C5293"/>
                </a:solidFill>
                <a:latin typeface="Times New Roman"/>
                <a:cs typeface="Times New Roman"/>
              </a:rPr>
              <a:t>C</a:t>
            </a:r>
            <a:r>
              <a:rPr sz="1550" spc="-75" dirty="0">
                <a:solidFill>
                  <a:srgbClr val="2C5293"/>
                </a:solidFill>
                <a:latin typeface="Times New Roman"/>
                <a:cs typeface="Times New Roman"/>
              </a:rPr>
              <a:t>o</a:t>
            </a:r>
            <a:r>
              <a:rPr sz="1550" spc="-60" dirty="0">
                <a:solidFill>
                  <a:srgbClr val="2C5293"/>
                </a:solidFill>
                <a:latin typeface="Times New Roman"/>
                <a:cs typeface="Times New Roman"/>
              </a:rPr>
              <a:t>d</a:t>
            </a:r>
            <a:r>
              <a:rPr sz="1550" spc="-45" dirty="0">
                <a:solidFill>
                  <a:srgbClr val="2C5293"/>
                </a:solidFill>
                <a:latin typeface="Times New Roman"/>
                <a:cs typeface="Times New Roman"/>
              </a:rPr>
              <a:t>i</a:t>
            </a:r>
            <a:r>
              <a:rPr sz="1550" spc="-75" dirty="0">
                <a:solidFill>
                  <a:srgbClr val="2C5293"/>
                </a:solidFill>
                <a:latin typeface="Times New Roman"/>
                <a:cs typeface="Times New Roman"/>
              </a:rPr>
              <a:t>n</a:t>
            </a:r>
            <a:r>
              <a:rPr sz="1550" spc="-50" dirty="0">
                <a:solidFill>
                  <a:srgbClr val="2C5293"/>
                </a:solidFill>
                <a:latin typeface="Times New Roman"/>
                <a:cs typeface="Times New Roman"/>
              </a:rPr>
              <a:t>g</a:t>
            </a:r>
            <a:r>
              <a:rPr sz="1550" spc="-65" dirty="0">
                <a:solidFill>
                  <a:srgbClr val="2C5293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2C5293"/>
                </a:solidFill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245" y="990599"/>
            <a:ext cx="3442461" cy="16052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799"/>
            <a:ext cx="6955790" cy="10086340"/>
            <a:chOff x="304800" y="304799"/>
            <a:chExt cx="6955790" cy="10086340"/>
          </a:xfrm>
        </p:grpSpPr>
        <p:sp>
          <p:nvSpPr>
            <p:cNvPr id="6" name="object 6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36" y="0"/>
                  </a:moveTo>
                  <a:lnTo>
                    <a:pt x="6937248" y="0"/>
                  </a:lnTo>
                  <a:lnTo>
                    <a:pt x="6937248" y="18288"/>
                  </a:lnTo>
                  <a:lnTo>
                    <a:pt x="6937248" y="10067544"/>
                  </a:lnTo>
                  <a:lnTo>
                    <a:pt x="18288" y="10067544"/>
                  </a:lnTo>
                  <a:lnTo>
                    <a:pt x="18288" y="18288"/>
                  </a:lnTo>
                  <a:lnTo>
                    <a:pt x="6937248" y="18288"/>
                  </a:lnTo>
                  <a:lnTo>
                    <a:pt x="6937248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67544"/>
                  </a:lnTo>
                  <a:lnTo>
                    <a:pt x="0" y="10085832"/>
                  </a:lnTo>
                  <a:lnTo>
                    <a:pt x="18288" y="10085832"/>
                  </a:lnTo>
                  <a:lnTo>
                    <a:pt x="6937248" y="10085832"/>
                  </a:lnTo>
                  <a:lnTo>
                    <a:pt x="6955536" y="10085832"/>
                  </a:lnTo>
                  <a:lnTo>
                    <a:pt x="6955536" y="10067544"/>
                  </a:lnTo>
                  <a:lnTo>
                    <a:pt x="6955536" y="18288"/>
                  </a:lnTo>
                  <a:lnTo>
                    <a:pt x="6955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3542" y="3259638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39">
                  <a:moveTo>
                    <a:pt x="332349" y="0"/>
                  </a:moveTo>
                  <a:lnTo>
                    <a:pt x="332349" y="0"/>
                  </a:lnTo>
                  <a:lnTo>
                    <a:pt x="1317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9215" y="3297800"/>
              <a:ext cx="114300" cy="114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01734" y="3172838"/>
              <a:ext cx="690880" cy="139700"/>
            </a:xfrm>
            <a:custGeom>
              <a:avLst/>
              <a:gdLst/>
              <a:ahLst/>
              <a:cxnLst/>
              <a:rect l="l" t="t" r="r" b="b"/>
              <a:pathLst>
                <a:path w="690880" h="139700">
                  <a:moveTo>
                    <a:pt x="684631" y="29614"/>
                  </a:moveTo>
                  <a:lnTo>
                    <a:pt x="684631" y="29614"/>
                  </a:lnTo>
                  <a:lnTo>
                    <a:pt x="684631" y="89437"/>
                  </a:lnTo>
                  <a:lnTo>
                    <a:pt x="684361" y="92764"/>
                  </a:lnTo>
                  <a:lnTo>
                    <a:pt x="684631" y="96069"/>
                  </a:lnTo>
                  <a:lnTo>
                    <a:pt x="684901" y="99373"/>
                  </a:lnTo>
                  <a:lnTo>
                    <a:pt x="685622" y="102671"/>
                  </a:lnTo>
                  <a:lnTo>
                    <a:pt x="686251" y="105948"/>
                  </a:lnTo>
                  <a:lnTo>
                    <a:pt x="686879" y="109225"/>
                  </a:lnTo>
                  <a:lnTo>
                    <a:pt x="687703" y="112486"/>
                  </a:lnTo>
                  <a:lnTo>
                    <a:pt x="688404" y="115734"/>
                  </a:lnTo>
                  <a:lnTo>
                    <a:pt x="689106" y="118981"/>
                  </a:lnTo>
                  <a:lnTo>
                    <a:pt x="690111" y="122480"/>
                  </a:lnTo>
                  <a:lnTo>
                    <a:pt x="690459" y="125430"/>
                  </a:lnTo>
                  <a:lnTo>
                    <a:pt x="690808" y="128379"/>
                  </a:lnTo>
                  <a:lnTo>
                    <a:pt x="690653" y="131402"/>
                  </a:lnTo>
                  <a:lnTo>
                    <a:pt x="690496" y="133432"/>
                  </a:lnTo>
                  <a:lnTo>
                    <a:pt x="690339" y="135463"/>
                  </a:lnTo>
                  <a:lnTo>
                    <a:pt x="690170" y="136653"/>
                  </a:lnTo>
                  <a:lnTo>
                    <a:pt x="689517" y="137608"/>
                  </a:lnTo>
                  <a:lnTo>
                    <a:pt x="688864" y="138563"/>
                  </a:lnTo>
                  <a:lnTo>
                    <a:pt x="687908" y="138906"/>
                  </a:lnTo>
                  <a:lnTo>
                    <a:pt x="686578" y="139160"/>
                  </a:lnTo>
                  <a:lnTo>
                    <a:pt x="685248" y="139414"/>
                  </a:lnTo>
                  <a:lnTo>
                    <a:pt x="683520" y="139275"/>
                  </a:lnTo>
                  <a:lnTo>
                    <a:pt x="681538" y="139137"/>
                  </a:lnTo>
                  <a:lnTo>
                    <a:pt x="679556" y="138998"/>
                  </a:lnTo>
                  <a:lnTo>
                    <a:pt x="677197" y="138641"/>
                  </a:lnTo>
                  <a:lnTo>
                    <a:pt x="674686" y="138329"/>
                  </a:lnTo>
                  <a:lnTo>
                    <a:pt x="672175" y="138017"/>
                  </a:lnTo>
                  <a:lnTo>
                    <a:pt x="669361" y="137612"/>
                  </a:lnTo>
                  <a:lnTo>
                    <a:pt x="666473" y="137267"/>
                  </a:lnTo>
                  <a:lnTo>
                    <a:pt x="663585" y="136921"/>
                  </a:lnTo>
                  <a:lnTo>
                    <a:pt x="637838" y="134873"/>
                  </a:lnTo>
                  <a:lnTo>
                    <a:pt x="634535" y="134718"/>
                  </a:lnTo>
                  <a:lnTo>
                    <a:pt x="604924" y="134242"/>
                  </a:lnTo>
                  <a:lnTo>
                    <a:pt x="601684" y="134247"/>
                  </a:lnTo>
                  <a:lnTo>
                    <a:pt x="598456" y="134253"/>
                  </a:lnTo>
                  <a:lnTo>
                    <a:pt x="595227" y="134258"/>
                  </a:lnTo>
                  <a:lnTo>
                    <a:pt x="592015" y="134273"/>
                  </a:lnTo>
                  <a:lnTo>
                    <a:pt x="588810" y="134286"/>
                  </a:lnTo>
                  <a:lnTo>
                    <a:pt x="585605" y="134300"/>
                  </a:lnTo>
                  <a:lnTo>
                    <a:pt x="582413" y="134317"/>
                  </a:lnTo>
                  <a:lnTo>
                    <a:pt x="579224" y="134332"/>
                  </a:lnTo>
                  <a:lnTo>
                    <a:pt x="576036" y="134347"/>
                  </a:lnTo>
                  <a:lnTo>
                    <a:pt x="572857" y="134363"/>
                  </a:lnTo>
                  <a:lnTo>
                    <a:pt x="569679" y="134376"/>
                  </a:lnTo>
                  <a:lnTo>
                    <a:pt x="566501" y="134390"/>
                  </a:lnTo>
                  <a:lnTo>
                    <a:pt x="563329" y="134401"/>
                  </a:lnTo>
                  <a:lnTo>
                    <a:pt x="560157" y="134411"/>
                  </a:lnTo>
                  <a:lnTo>
                    <a:pt x="556984" y="134422"/>
                  </a:lnTo>
                  <a:lnTo>
                    <a:pt x="553816" y="134430"/>
                  </a:lnTo>
                  <a:lnTo>
                    <a:pt x="550646" y="134437"/>
                  </a:lnTo>
                  <a:lnTo>
                    <a:pt x="547476" y="134444"/>
                  </a:lnTo>
                  <a:lnTo>
                    <a:pt x="544307" y="134449"/>
                  </a:lnTo>
                  <a:lnTo>
                    <a:pt x="528458" y="134464"/>
                  </a:lnTo>
                  <a:lnTo>
                    <a:pt x="525287" y="134464"/>
                  </a:lnTo>
                  <a:lnTo>
                    <a:pt x="522115" y="134466"/>
                  </a:lnTo>
                  <a:lnTo>
                    <a:pt x="518943" y="134466"/>
                  </a:lnTo>
                  <a:lnTo>
                    <a:pt x="515771" y="134466"/>
                  </a:lnTo>
                  <a:lnTo>
                    <a:pt x="512598" y="134466"/>
                  </a:lnTo>
                  <a:lnTo>
                    <a:pt x="509425" y="134466"/>
                  </a:lnTo>
                  <a:lnTo>
                    <a:pt x="506251" y="134464"/>
                  </a:lnTo>
                  <a:lnTo>
                    <a:pt x="503077" y="134464"/>
                  </a:lnTo>
                  <a:lnTo>
                    <a:pt x="499903" y="134463"/>
                  </a:lnTo>
                  <a:lnTo>
                    <a:pt x="496729" y="134463"/>
                  </a:lnTo>
                  <a:lnTo>
                    <a:pt x="493554" y="134462"/>
                  </a:lnTo>
                  <a:lnTo>
                    <a:pt x="490379" y="134461"/>
                  </a:lnTo>
                  <a:lnTo>
                    <a:pt x="487204" y="134461"/>
                  </a:lnTo>
                  <a:lnTo>
                    <a:pt x="484029" y="134460"/>
                  </a:lnTo>
                  <a:lnTo>
                    <a:pt x="480854" y="134460"/>
                  </a:lnTo>
                  <a:lnTo>
                    <a:pt x="477678" y="134459"/>
                  </a:lnTo>
                  <a:lnTo>
                    <a:pt x="474503" y="134458"/>
                  </a:lnTo>
                  <a:lnTo>
                    <a:pt x="471328" y="134458"/>
                  </a:lnTo>
                  <a:lnTo>
                    <a:pt x="468152" y="134458"/>
                  </a:lnTo>
                  <a:lnTo>
                    <a:pt x="464977" y="134457"/>
                  </a:lnTo>
                  <a:lnTo>
                    <a:pt x="461801" y="134457"/>
                  </a:lnTo>
                  <a:lnTo>
                    <a:pt x="458625" y="134456"/>
                  </a:lnTo>
                  <a:lnTo>
                    <a:pt x="147037" y="134456"/>
                  </a:lnTo>
                  <a:lnTo>
                    <a:pt x="143622" y="134726"/>
                  </a:lnTo>
                  <a:lnTo>
                    <a:pt x="140743" y="134456"/>
                  </a:lnTo>
                  <a:lnTo>
                    <a:pt x="137865" y="134187"/>
                  </a:lnTo>
                  <a:lnTo>
                    <a:pt x="135446" y="133466"/>
                  </a:lnTo>
                  <a:lnTo>
                    <a:pt x="132930" y="132836"/>
                  </a:lnTo>
                  <a:lnTo>
                    <a:pt x="130414" y="132207"/>
                  </a:lnTo>
                  <a:lnTo>
                    <a:pt x="128094" y="131383"/>
                  </a:lnTo>
                  <a:lnTo>
                    <a:pt x="125647" y="130681"/>
                  </a:lnTo>
                  <a:lnTo>
                    <a:pt x="123201" y="129979"/>
                  </a:lnTo>
                  <a:lnTo>
                    <a:pt x="120785" y="129244"/>
                  </a:lnTo>
                  <a:lnTo>
                    <a:pt x="118249" y="128625"/>
                  </a:lnTo>
                  <a:lnTo>
                    <a:pt x="115713" y="128006"/>
                  </a:lnTo>
                  <a:lnTo>
                    <a:pt x="113121" y="127441"/>
                  </a:lnTo>
                  <a:lnTo>
                    <a:pt x="110431" y="126968"/>
                  </a:lnTo>
                  <a:lnTo>
                    <a:pt x="107742" y="126496"/>
                  </a:lnTo>
                  <a:lnTo>
                    <a:pt x="105232" y="126381"/>
                  </a:lnTo>
                  <a:lnTo>
                    <a:pt x="102113" y="125792"/>
                  </a:lnTo>
                  <a:lnTo>
                    <a:pt x="98995" y="125204"/>
                  </a:lnTo>
                  <a:lnTo>
                    <a:pt x="95333" y="124254"/>
                  </a:lnTo>
                  <a:lnTo>
                    <a:pt x="91721" y="123437"/>
                  </a:lnTo>
                  <a:lnTo>
                    <a:pt x="88108" y="122620"/>
                  </a:lnTo>
                  <a:lnTo>
                    <a:pt x="84223" y="121684"/>
                  </a:lnTo>
                  <a:lnTo>
                    <a:pt x="80438" y="120891"/>
                  </a:lnTo>
                  <a:lnTo>
                    <a:pt x="76652" y="120100"/>
                  </a:lnTo>
                  <a:lnTo>
                    <a:pt x="72776" y="119329"/>
                  </a:lnTo>
                  <a:lnTo>
                    <a:pt x="69008" y="118685"/>
                  </a:lnTo>
                  <a:lnTo>
                    <a:pt x="65240" y="118040"/>
                  </a:lnTo>
                  <a:lnTo>
                    <a:pt x="61488" y="117754"/>
                  </a:lnTo>
                  <a:lnTo>
                    <a:pt x="57830" y="117022"/>
                  </a:lnTo>
                  <a:lnTo>
                    <a:pt x="54171" y="116290"/>
                  </a:lnTo>
                  <a:lnTo>
                    <a:pt x="50579" y="115214"/>
                  </a:lnTo>
                  <a:lnTo>
                    <a:pt x="47057" y="114293"/>
                  </a:lnTo>
                  <a:lnTo>
                    <a:pt x="43535" y="113372"/>
                  </a:lnTo>
                  <a:lnTo>
                    <a:pt x="40094" y="112355"/>
                  </a:lnTo>
                  <a:lnTo>
                    <a:pt x="36699" y="111497"/>
                  </a:lnTo>
                  <a:lnTo>
                    <a:pt x="33305" y="110637"/>
                  </a:lnTo>
                  <a:lnTo>
                    <a:pt x="14595" y="102505"/>
                  </a:lnTo>
                  <a:lnTo>
                    <a:pt x="12745" y="100879"/>
                  </a:lnTo>
                  <a:lnTo>
                    <a:pt x="10896" y="99254"/>
                  </a:lnTo>
                  <a:lnTo>
                    <a:pt x="9029" y="97776"/>
                  </a:lnTo>
                  <a:lnTo>
                    <a:pt x="7462" y="96034"/>
                  </a:lnTo>
                  <a:lnTo>
                    <a:pt x="5895" y="94290"/>
                  </a:lnTo>
                  <a:lnTo>
                    <a:pt x="4231" y="92197"/>
                  </a:lnTo>
                  <a:lnTo>
                    <a:pt x="3341" y="90420"/>
                  </a:lnTo>
                  <a:lnTo>
                    <a:pt x="2451" y="88645"/>
                  </a:lnTo>
                  <a:lnTo>
                    <a:pt x="1982" y="86869"/>
                  </a:lnTo>
                  <a:lnTo>
                    <a:pt x="2122" y="85379"/>
                  </a:lnTo>
                  <a:lnTo>
                    <a:pt x="2262" y="83889"/>
                  </a:lnTo>
                  <a:lnTo>
                    <a:pt x="9146" y="78814"/>
                  </a:lnTo>
                  <a:lnTo>
                    <a:pt x="11173" y="78103"/>
                  </a:lnTo>
                  <a:lnTo>
                    <a:pt x="13961" y="77886"/>
                  </a:lnTo>
                  <a:lnTo>
                    <a:pt x="16342" y="77219"/>
                  </a:lnTo>
                  <a:lnTo>
                    <a:pt x="18722" y="76551"/>
                  </a:lnTo>
                  <a:lnTo>
                    <a:pt x="21006" y="75612"/>
                  </a:lnTo>
                  <a:lnTo>
                    <a:pt x="23428" y="74809"/>
                  </a:lnTo>
                  <a:lnTo>
                    <a:pt x="25851" y="74007"/>
                  </a:lnTo>
                  <a:lnTo>
                    <a:pt x="28304" y="73136"/>
                  </a:lnTo>
                  <a:lnTo>
                    <a:pt x="30876" y="72403"/>
                  </a:lnTo>
                  <a:lnTo>
                    <a:pt x="33447" y="71670"/>
                  </a:lnTo>
                  <a:lnTo>
                    <a:pt x="36108" y="70981"/>
                  </a:lnTo>
                  <a:lnTo>
                    <a:pt x="56314" y="68022"/>
                  </a:lnTo>
                  <a:lnTo>
                    <a:pt x="59350" y="67781"/>
                  </a:lnTo>
                  <a:lnTo>
                    <a:pt x="62457" y="67900"/>
                  </a:lnTo>
                  <a:lnTo>
                    <a:pt x="65579" y="67508"/>
                  </a:lnTo>
                  <a:lnTo>
                    <a:pt x="68701" y="67116"/>
                  </a:lnTo>
                  <a:lnTo>
                    <a:pt x="71872" y="66340"/>
                  </a:lnTo>
                  <a:lnTo>
                    <a:pt x="75046" y="65669"/>
                  </a:lnTo>
                  <a:lnTo>
                    <a:pt x="78221" y="64999"/>
                  </a:lnTo>
                  <a:lnTo>
                    <a:pt x="81425" y="64179"/>
                  </a:lnTo>
                  <a:lnTo>
                    <a:pt x="84626" y="63482"/>
                  </a:lnTo>
                  <a:lnTo>
                    <a:pt x="87826" y="62786"/>
                  </a:lnTo>
                  <a:lnTo>
                    <a:pt x="91042" y="62082"/>
                  </a:lnTo>
                  <a:lnTo>
                    <a:pt x="94251" y="61492"/>
                  </a:lnTo>
                  <a:lnTo>
                    <a:pt x="97461" y="60900"/>
                  </a:lnTo>
                  <a:lnTo>
                    <a:pt x="100675" y="60645"/>
                  </a:lnTo>
                  <a:lnTo>
                    <a:pt x="103883" y="59938"/>
                  </a:lnTo>
                  <a:lnTo>
                    <a:pt x="107091" y="59231"/>
                  </a:lnTo>
                  <a:lnTo>
                    <a:pt x="110298" y="58162"/>
                  </a:lnTo>
                  <a:lnTo>
                    <a:pt x="113501" y="57247"/>
                  </a:lnTo>
                  <a:lnTo>
                    <a:pt x="116702" y="56331"/>
                  </a:lnTo>
                  <a:lnTo>
                    <a:pt x="119900" y="55308"/>
                  </a:lnTo>
                  <a:lnTo>
                    <a:pt x="123095" y="54444"/>
                  </a:lnTo>
                  <a:lnTo>
                    <a:pt x="148578" y="49710"/>
                  </a:lnTo>
                  <a:lnTo>
                    <a:pt x="151756" y="49138"/>
                  </a:lnTo>
                  <a:lnTo>
                    <a:pt x="154934" y="48564"/>
                  </a:lnTo>
                  <a:lnTo>
                    <a:pt x="158109" y="47648"/>
                  </a:lnTo>
                  <a:lnTo>
                    <a:pt x="161285" y="46859"/>
                  </a:lnTo>
                  <a:lnTo>
                    <a:pt x="164460" y="46071"/>
                  </a:lnTo>
                  <a:lnTo>
                    <a:pt x="167634" y="45171"/>
                  </a:lnTo>
                  <a:lnTo>
                    <a:pt x="170808" y="44409"/>
                  </a:lnTo>
                  <a:lnTo>
                    <a:pt x="173983" y="43647"/>
                  </a:lnTo>
                  <a:lnTo>
                    <a:pt x="177156" y="42908"/>
                  </a:lnTo>
                  <a:lnTo>
                    <a:pt x="180330" y="42289"/>
                  </a:lnTo>
                  <a:lnTo>
                    <a:pt x="183504" y="41670"/>
                  </a:lnTo>
                  <a:lnTo>
                    <a:pt x="186678" y="41137"/>
                  </a:lnTo>
                  <a:lnTo>
                    <a:pt x="189852" y="40695"/>
                  </a:lnTo>
                  <a:lnTo>
                    <a:pt x="193025" y="40252"/>
                  </a:lnTo>
                  <a:lnTo>
                    <a:pt x="218420" y="38735"/>
                  </a:lnTo>
                  <a:lnTo>
                    <a:pt x="221595" y="38675"/>
                  </a:lnTo>
                  <a:lnTo>
                    <a:pt x="224500" y="38667"/>
                  </a:lnTo>
                  <a:lnTo>
                    <a:pt x="227945" y="38662"/>
                  </a:lnTo>
                  <a:lnTo>
                    <a:pt x="231390" y="38658"/>
                  </a:lnTo>
                  <a:lnTo>
                    <a:pt x="235286" y="38684"/>
                  </a:lnTo>
                  <a:lnTo>
                    <a:pt x="239090" y="38708"/>
                  </a:lnTo>
                  <a:lnTo>
                    <a:pt x="242894" y="38732"/>
                  </a:lnTo>
                  <a:lnTo>
                    <a:pt x="246893" y="38771"/>
                  </a:lnTo>
                  <a:lnTo>
                    <a:pt x="250770" y="38805"/>
                  </a:lnTo>
                  <a:lnTo>
                    <a:pt x="254646" y="38839"/>
                  </a:lnTo>
                  <a:lnTo>
                    <a:pt x="258557" y="38879"/>
                  </a:lnTo>
                  <a:lnTo>
                    <a:pt x="262351" y="38912"/>
                  </a:lnTo>
                  <a:lnTo>
                    <a:pt x="266144" y="38944"/>
                  </a:lnTo>
                  <a:lnTo>
                    <a:pt x="269886" y="38977"/>
                  </a:lnTo>
                  <a:lnTo>
                    <a:pt x="273533" y="39005"/>
                  </a:lnTo>
                  <a:lnTo>
                    <a:pt x="277180" y="39031"/>
                  </a:lnTo>
                  <a:lnTo>
                    <a:pt x="280740" y="39055"/>
                  </a:lnTo>
                  <a:lnTo>
                    <a:pt x="284234" y="39075"/>
                  </a:lnTo>
                  <a:lnTo>
                    <a:pt x="287728" y="39095"/>
                  </a:lnTo>
                  <a:lnTo>
                    <a:pt x="291132" y="39110"/>
                  </a:lnTo>
                  <a:lnTo>
                    <a:pt x="294495" y="39122"/>
                  </a:lnTo>
                  <a:lnTo>
                    <a:pt x="297858" y="39134"/>
                  </a:lnTo>
                  <a:lnTo>
                    <a:pt x="301145" y="39143"/>
                  </a:lnTo>
                  <a:lnTo>
                    <a:pt x="304411" y="39150"/>
                  </a:lnTo>
                  <a:lnTo>
                    <a:pt x="307677" y="39157"/>
                  </a:lnTo>
                  <a:lnTo>
                    <a:pt x="310887" y="39160"/>
                  </a:lnTo>
                  <a:lnTo>
                    <a:pt x="314088" y="39163"/>
                  </a:lnTo>
                  <a:lnTo>
                    <a:pt x="317290" y="39165"/>
                  </a:lnTo>
                  <a:lnTo>
                    <a:pt x="320455" y="39166"/>
                  </a:lnTo>
                  <a:lnTo>
                    <a:pt x="323620" y="39166"/>
                  </a:lnTo>
                  <a:lnTo>
                    <a:pt x="326785" y="39166"/>
                  </a:lnTo>
                  <a:lnTo>
                    <a:pt x="330200" y="38896"/>
                  </a:lnTo>
                  <a:lnTo>
                    <a:pt x="333079" y="39165"/>
                  </a:lnTo>
                  <a:lnTo>
                    <a:pt x="335957" y="39434"/>
                  </a:lnTo>
                  <a:lnTo>
                    <a:pt x="338376" y="40153"/>
                  </a:lnTo>
                  <a:lnTo>
                    <a:pt x="340892" y="40781"/>
                  </a:lnTo>
                  <a:lnTo>
                    <a:pt x="343408" y="41408"/>
                  </a:lnTo>
                  <a:lnTo>
                    <a:pt x="345728" y="42230"/>
                  </a:lnTo>
                  <a:lnTo>
                    <a:pt x="348175" y="42931"/>
                  </a:lnTo>
                  <a:lnTo>
                    <a:pt x="350621" y="43631"/>
                  </a:lnTo>
                  <a:lnTo>
                    <a:pt x="353037" y="44365"/>
                  </a:lnTo>
                  <a:lnTo>
                    <a:pt x="355573" y="44983"/>
                  </a:lnTo>
                  <a:lnTo>
                    <a:pt x="371709" y="47811"/>
                  </a:lnTo>
                  <a:lnTo>
                    <a:pt x="374557" y="48128"/>
                  </a:lnTo>
                  <a:lnTo>
                    <a:pt x="377498" y="48358"/>
                  </a:lnTo>
                  <a:lnTo>
                    <a:pt x="380482" y="48545"/>
                  </a:lnTo>
                  <a:lnTo>
                    <a:pt x="383466" y="48731"/>
                  </a:lnTo>
                  <a:lnTo>
                    <a:pt x="386797" y="48573"/>
                  </a:lnTo>
                  <a:lnTo>
                    <a:pt x="389611" y="48934"/>
                  </a:lnTo>
                  <a:lnTo>
                    <a:pt x="392425" y="49294"/>
                  </a:lnTo>
                  <a:lnTo>
                    <a:pt x="394846" y="50050"/>
                  </a:lnTo>
                  <a:lnTo>
                    <a:pt x="397366" y="50705"/>
                  </a:lnTo>
                  <a:lnTo>
                    <a:pt x="399887" y="51361"/>
                  </a:lnTo>
                  <a:lnTo>
                    <a:pt x="402520" y="51905"/>
                  </a:lnTo>
                  <a:lnTo>
                    <a:pt x="404735" y="52866"/>
                  </a:lnTo>
                  <a:lnTo>
                    <a:pt x="406950" y="53828"/>
                  </a:lnTo>
                  <a:lnTo>
                    <a:pt x="408702" y="55253"/>
                  </a:lnTo>
                  <a:lnTo>
                    <a:pt x="410658" y="56475"/>
                  </a:lnTo>
                  <a:lnTo>
                    <a:pt x="412614" y="57697"/>
                  </a:lnTo>
                  <a:lnTo>
                    <a:pt x="414438" y="59051"/>
                  </a:lnTo>
                  <a:lnTo>
                    <a:pt x="416471" y="60194"/>
                  </a:lnTo>
                  <a:lnTo>
                    <a:pt x="440866" y="67564"/>
                  </a:lnTo>
                  <a:lnTo>
                    <a:pt x="444058" y="67548"/>
                  </a:lnTo>
                  <a:lnTo>
                    <a:pt x="446758" y="68023"/>
                  </a:lnTo>
                  <a:lnTo>
                    <a:pt x="449459" y="68498"/>
                  </a:lnTo>
                  <a:lnTo>
                    <a:pt x="451816" y="69317"/>
                  </a:lnTo>
                  <a:lnTo>
                    <a:pt x="454287" y="70022"/>
                  </a:lnTo>
                  <a:lnTo>
                    <a:pt x="456758" y="70727"/>
                  </a:lnTo>
                  <a:lnTo>
                    <a:pt x="459107" y="71553"/>
                  </a:lnTo>
                  <a:lnTo>
                    <a:pt x="461583" y="72253"/>
                  </a:lnTo>
                  <a:lnTo>
                    <a:pt x="485678" y="76738"/>
                  </a:lnTo>
                  <a:lnTo>
                    <a:pt x="488585" y="77007"/>
                  </a:lnTo>
                  <a:lnTo>
                    <a:pt x="503845" y="77623"/>
                  </a:lnTo>
                  <a:lnTo>
                    <a:pt x="506959" y="77685"/>
                  </a:lnTo>
                  <a:lnTo>
                    <a:pt x="510121" y="77699"/>
                  </a:lnTo>
                  <a:lnTo>
                    <a:pt x="513287" y="77706"/>
                  </a:lnTo>
                  <a:lnTo>
                    <a:pt x="516454" y="77716"/>
                  </a:lnTo>
                  <a:lnTo>
                    <a:pt x="519651" y="77694"/>
                  </a:lnTo>
                  <a:lnTo>
                    <a:pt x="522846" y="77675"/>
                  </a:lnTo>
                  <a:lnTo>
                    <a:pt x="526041" y="77654"/>
                  </a:lnTo>
                  <a:lnTo>
                    <a:pt x="529251" y="77620"/>
                  </a:lnTo>
                  <a:lnTo>
                    <a:pt x="532457" y="77589"/>
                  </a:lnTo>
                  <a:lnTo>
                    <a:pt x="535662" y="77559"/>
                  </a:lnTo>
                  <a:lnTo>
                    <a:pt x="538874" y="77523"/>
                  </a:lnTo>
                  <a:lnTo>
                    <a:pt x="542080" y="77492"/>
                  </a:lnTo>
                  <a:lnTo>
                    <a:pt x="545285" y="77462"/>
                  </a:lnTo>
                  <a:lnTo>
                    <a:pt x="549031" y="77432"/>
                  </a:lnTo>
                  <a:lnTo>
                    <a:pt x="551692" y="77406"/>
                  </a:lnTo>
                  <a:lnTo>
                    <a:pt x="560083" y="77306"/>
                  </a:lnTo>
                  <a:lnTo>
                    <a:pt x="559492" y="77004"/>
                  </a:lnTo>
                  <a:lnTo>
                    <a:pt x="557966" y="77268"/>
                  </a:lnTo>
                  <a:lnTo>
                    <a:pt x="556441" y="77531"/>
                  </a:lnTo>
                  <a:lnTo>
                    <a:pt x="553749" y="78249"/>
                  </a:lnTo>
                  <a:lnTo>
                    <a:pt x="550917" y="78875"/>
                  </a:lnTo>
                  <a:lnTo>
                    <a:pt x="548086" y="79502"/>
                  </a:lnTo>
                  <a:lnTo>
                    <a:pt x="544788" y="80325"/>
                  </a:lnTo>
                  <a:lnTo>
                    <a:pt x="540975" y="81026"/>
                  </a:lnTo>
                  <a:lnTo>
                    <a:pt x="537162" y="81728"/>
                  </a:lnTo>
                  <a:lnTo>
                    <a:pt x="532503" y="82464"/>
                  </a:lnTo>
                  <a:lnTo>
                    <a:pt x="528037" y="83083"/>
                  </a:lnTo>
                  <a:lnTo>
                    <a:pt x="523572" y="83703"/>
                  </a:lnTo>
                  <a:lnTo>
                    <a:pt x="518754" y="84270"/>
                  </a:lnTo>
                  <a:lnTo>
                    <a:pt x="514181" y="84744"/>
                  </a:lnTo>
                  <a:lnTo>
                    <a:pt x="509609" y="85218"/>
                  </a:lnTo>
                  <a:lnTo>
                    <a:pt x="486233" y="86662"/>
                  </a:lnTo>
                  <a:lnTo>
                    <a:pt x="481514" y="86852"/>
                  </a:lnTo>
                  <a:lnTo>
                    <a:pt x="459312" y="87209"/>
                  </a:lnTo>
                  <a:lnTo>
                    <a:pt x="455164" y="87236"/>
                  </a:lnTo>
                  <a:lnTo>
                    <a:pt x="451216" y="87226"/>
                  </a:lnTo>
                  <a:lnTo>
                    <a:pt x="447403" y="87216"/>
                  </a:lnTo>
                  <a:lnTo>
                    <a:pt x="443590" y="87207"/>
                  </a:lnTo>
                  <a:lnTo>
                    <a:pt x="439971" y="87176"/>
                  </a:lnTo>
                  <a:lnTo>
                    <a:pt x="436434" y="87149"/>
                  </a:lnTo>
                  <a:lnTo>
                    <a:pt x="432896" y="87123"/>
                  </a:lnTo>
                  <a:lnTo>
                    <a:pt x="429517" y="87087"/>
                  </a:lnTo>
                  <a:lnTo>
                    <a:pt x="426179" y="87056"/>
                  </a:lnTo>
                  <a:lnTo>
                    <a:pt x="422842" y="87026"/>
                  </a:lnTo>
                  <a:lnTo>
                    <a:pt x="419617" y="86994"/>
                  </a:lnTo>
                  <a:lnTo>
                    <a:pt x="386626" y="86808"/>
                  </a:lnTo>
                  <a:lnTo>
                    <a:pt x="382890" y="86800"/>
                  </a:lnTo>
                  <a:lnTo>
                    <a:pt x="378959" y="86794"/>
                  </a:lnTo>
                  <a:lnTo>
                    <a:pt x="375140" y="86790"/>
                  </a:lnTo>
                  <a:lnTo>
                    <a:pt x="371321" y="86786"/>
                  </a:lnTo>
                  <a:lnTo>
                    <a:pt x="367462" y="86785"/>
                  </a:lnTo>
                  <a:lnTo>
                    <a:pt x="363711" y="86783"/>
                  </a:lnTo>
                  <a:lnTo>
                    <a:pt x="359960" y="86782"/>
                  </a:lnTo>
                  <a:lnTo>
                    <a:pt x="356254" y="86783"/>
                  </a:lnTo>
                  <a:lnTo>
                    <a:pt x="352635" y="86783"/>
                  </a:lnTo>
                  <a:lnTo>
                    <a:pt x="349016" y="86783"/>
                  </a:lnTo>
                  <a:lnTo>
                    <a:pt x="345476" y="86785"/>
                  </a:lnTo>
                  <a:lnTo>
                    <a:pt x="341999" y="86785"/>
                  </a:lnTo>
                  <a:lnTo>
                    <a:pt x="338521" y="86786"/>
                  </a:lnTo>
                  <a:lnTo>
                    <a:pt x="335126" y="86788"/>
                  </a:lnTo>
                  <a:lnTo>
                    <a:pt x="331771" y="86790"/>
                  </a:lnTo>
                  <a:lnTo>
                    <a:pt x="328415" y="86791"/>
                  </a:lnTo>
                  <a:lnTo>
                    <a:pt x="325130" y="86793"/>
                  </a:lnTo>
                  <a:lnTo>
                    <a:pt x="321867" y="86793"/>
                  </a:lnTo>
                  <a:lnTo>
                    <a:pt x="318603" y="86794"/>
                  </a:lnTo>
                  <a:lnTo>
                    <a:pt x="315391" y="86796"/>
                  </a:lnTo>
                  <a:lnTo>
                    <a:pt x="312188" y="86797"/>
                  </a:lnTo>
                  <a:lnTo>
                    <a:pt x="308986" y="86797"/>
                  </a:lnTo>
                  <a:lnTo>
                    <a:pt x="305817" y="86798"/>
                  </a:lnTo>
                  <a:lnTo>
                    <a:pt x="302649" y="86799"/>
                  </a:lnTo>
                  <a:lnTo>
                    <a:pt x="299482" y="86800"/>
                  </a:lnTo>
                  <a:lnTo>
                    <a:pt x="296333" y="86800"/>
                  </a:lnTo>
                  <a:lnTo>
                    <a:pt x="293182" y="86800"/>
                  </a:lnTo>
                  <a:lnTo>
                    <a:pt x="290031" y="86800"/>
                  </a:lnTo>
                  <a:lnTo>
                    <a:pt x="286888" y="86801"/>
                  </a:lnTo>
                  <a:lnTo>
                    <a:pt x="283741" y="86801"/>
                  </a:lnTo>
                  <a:lnTo>
                    <a:pt x="280593" y="86802"/>
                  </a:lnTo>
                  <a:lnTo>
                    <a:pt x="277447" y="86802"/>
                  </a:lnTo>
                  <a:lnTo>
                    <a:pt x="274297" y="86802"/>
                  </a:lnTo>
                  <a:lnTo>
                    <a:pt x="252201" y="86802"/>
                  </a:lnTo>
                  <a:lnTo>
                    <a:pt x="248766" y="87072"/>
                  </a:lnTo>
                  <a:lnTo>
                    <a:pt x="245868" y="86802"/>
                  </a:lnTo>
                  <a:lnTo>
                    <a:pt x="242971" y="86531"/>
                  </a:lnTo>
                  <a:lnTo>
                    <a:pt x="240521" y="85810"/>
                  </a:lnTo>
                  <a:lnTo>
                    <a:pt x="237979" y="85181"/>
                  </a:lnTo>
                  <a:lnTo>
                    <a:pt x="235436" y="84552"/>
                  </a:lnTo>
                  <a:lnTo>
                    <a:pt x="233086" y="83728"/>
                  </a:lnTo>
                  <a:lnTo>
                    <a:pt x="230614" y="83025"/>
                  </a:lnTo>
                  <a:lnTo>
                    <a:pt x="228141" y="82324"/>
                  </a:lnTo>
                  <a:lnTo>
                    <a:pt x="225700" y="81588"/>
                  </a:lnTo>
                  <a:lnTo>
                    <a:pt x="223143" y="80970"/>
                  </a:lnTo>
                  <a:lnTo>
                    <a:pt x="209505" y="78726"/>
                  </a:lnTo>
                  <a:lnTo>
                    <a:pt x="206917" y="78137"/>
                  </a:lnTo>
                  <a:lnTo>
                    <a:pt x="204328" y="77548"/>
                  </a:lnTo>
                  <a:lnTo>
                    <a:pt x="202102" y="76598"/>
                  </a:lnTo>
                  <a:lnTo>
                    <a:pt x="199742" y="75781"/>
                  </a:lnTo>
                  <a:lnTo>
                    <a:pt x="197381" y="74964"/>
                  </a:lnTo>
                  <a:lnTo>
                    <a:pt x="195141" y="74028"/>
                  </a:lnTo>
                  <a:lnTo>
                    <a:pt x="192756" y="73236"/>
                  </a:lnTo>
                  <a:lnTo>
                    <a:pt x="171763" y="68820"/>
                  </a:lnTo>
                  <a:lnTo>
                    <a:pt x="169149" y="68258"/>
                  </a:lnTo>
                  <a:lnTo>
                    <a:pt x="166535" y="67696"/>
                  </a:lnTo>
                  <a:lnTo>
                    <a:pt x="164274" y="66781"/>
                  </a:lnTo>
                  <a:lnTo>
                    <a:pt x="161885" y="65995"/>
                  </a:lnTo>
                  <a:lnTo>
                    <a:pt x="159495" y="65209"/>
                  </a:lnTo>
                  <a:lnTo>
                    <a:pt x="156953" y="64575"/>
                  </a:lnTo>
                  <a:lnTo>
                    <a:pt x="154813" y="63540"/>
                  </a:lnTo>
                  <a:lnTo>
                    <a:pt x="152672" y="62505"/>
                  </a:lnTo>
                  <a:lnTo>
                    <a:pt x="150962" y="61039"/>
                  </a:lnTo>
                  <a:lnTo>
                    <a:pt x="149039" y="59786"/>
                  </a:lnTo>
                  <a:lnTo>
                    <a:pt x="147117" y="58532"/>
                  </a:lnTo>
                  <a:lnTo>
                    <a:pt x="145303" y="57170"/>
                  </a:lnTo>
                  <a:lnTo>
                    <a:pt x="143277" y="56020"/>
                  </a:lnTo>
                  <a:lnTo>
                    <a:pt x="141251" y="54871"/>
                  </a:lnTo>
                  <a:lnTo>
                    <a:pt x="138885" y="54061"/>
                  </a:lnTo>
                  <a:lnTo>
                    <a:pt x="136881" y="52889"/>
                  </a:lnTo>
                  <a:lnTo>
                    <a:pt x="134877" y="51717"/>
                  </a:lnTo>
                  <a:lnTo>
                    <a:pt x="133176" y="50241"/>
                  </a:lnTo>
                  <a:lnTo>
                    <a:pt x="131255" y="48986"/>
                  </a:lnTo>
                  <a:lnTo>
                    <a:pt x="129333" y="47732"/>
                  </a:lnTo>
                  <a:lnTo>
                    <a:pt x="127445" y="46714"/>
                  </a:lnTo>
                  <a:lnTo>
                    <a:pt x="125351" y="45363"/>
                  </a:lnTo>
                  <a:lnTo>
                    <a:pt x="123257" y="44011"/>
                  </a:lnTo>
                  <a:lnTo>
                    <a:pt x="121056" y="42315"/>
                  </a:lnTo>
                  <a:lnTo>
                    <a:pt x="118693" y="40873"/>
                  </a:lnTo>
                  <a:lnTo>
                    <a:pt x="116329" y="39432"/>
                  </a:lnTo>
                  <a:lnTo>
                    <a:pt x="113536" y="38226"/>
                  </a:lnTo>
                  <a:lnTo>
                    <a:pt x="111169" y="36714"/>
                  </a:lnTo>
                  <a:lnTo>
                    <a:pt x="108803" y="35204"/>
                  </a:lnTo>
                  <a:lnTo>
                    <a:pt x="106728" y="33367"/>
                  </a:lnTo>
                  <a:lnTo>
                    <a:pt x="104493" y="31808"/>
                  </a:lnTo>
                  <a:lnTo>
                    <a:pt x="102257" y="30249"/>
                  </a:lnTo>
                  <a:lnTo>
                    <a:pt x="99815" y="28950"/>
                  </a:lnTo>
                  <a:lnTo>
                    <a:pt x="97755" y="27361"/>
                  </a:lnTo>
                  <a:lnTo>
                    <a:pt x="95694" y="25773"/>
                  </a:lnTo>
                  <a:lnTo>
                    <a:pt x="94024" y="23883"/>
                  </a:lnTo>
                  <a:lnTo>
                    <a:pt x="92132" y="22280"/>
                  </a:lnTo>
                  <a:lnTo>
                    <a:pt x="90240" y="20678"/>
                  </a:lnTo>
                  <a:lnTo>
                    <a:pt x="88429" y="19353"/>
                  </a:lnTo>
                  <a:lnTo>
                    <a:pt x="86403" y="17746"/>
                  </a:lnTo>
                  <a:lnTo>
                    <a:pt x="84377" y="16139"/>
                  </a:lnTo>
                  <a:lnTo>
                    <a:pt x="82264" y="14242"/>
                  </a:lnTo>
                  <a:lnTo>
                    <a:pt x="79975" y="12636"/>
                  </a:lnTo>
                  <a:lnTo>
                    <a:pt x="77687" y="11029"/>
                  </a:lnTo>
                  <a:lnTo>
                    <a:pt x="75242" y="9439"/>
                  </a:lnTo>
                  <a:lnTo>
                    <a:pt x="72672" y="8106"/>
                  </a:lnTo>
                  <a:lnTo>
                    <a:pt x="70101" y="6773"/>
                  </a:lnTo>
                  <a:lnTo>
                    <a:pt x="55786" y="2288"/>
                  </a:lnTo>
                  <a:lnTo>
                    <a:pt x="52789" y="1664"/>
                  </a:lnTo>
                  <a:lnTo>
                    <a:pt x="37069" y="224"/>
                  </a:lnTo>
                  <a:lnTo>
                    <a:pt x="33880" y="77"/>
                  </a:lnTo>
                  <a:lnTo>
                    <a:pt x="30650" y="44"/>
                  </a:lnTo>
                  <a:lnTo>
                    <a:pt x="27428" y="22"/>
                  </a:lnTo>
                  <a:lnTo>
                    <a:pt x="24205" y="0"/>
                  </a:lnTo>
                  <a:lnTo>
                    <a:pt x="20965" y="48"/>
                  </a:lnTo>
                  <a:lnTo>
                    <a:pt x="17734" y="91"/>
                  </a:lnTo>
                  <a:lnTo>
                    <a:pt x="14503" y="134"/>
                  </a:lnTo>
                  <a:lnTo>
                    <a:pt x="10998" y="215"/>
                  </a:lnTo>
                  <a:lnTo>
                    <a:pt x="8042" y="284"/>
                  </a:lnTo>
                  <a:lnTo>
                    <a:pt x="5087" y="353"/>
                  </a:lnTo>
                  <a:lnTo>
                    <a:pt x="1340" y="468"/>
                  </a:lnTo>
                  <a:lnTo>
                    <a:pt x="0" y="505"/>
                  </a:lnTo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126" y="3345136"/>
              <a:ext cx="104139" cy="19685"/>
            </a:xfrm>
            <a:custGeom>
              <a:avLst/>
              <a:gdLst/>
              <a:ahLst/>
              <a:cxnLst/>
              <a:rect l="l" t="t" r="r" b="b"/>
              <a:pathLst>
                <a:path w="104139" h="19685">
                  <a:moveTo>
                    <a:pt x="0" y="19346"/>
                  </a:moveTo>
                  <a:lnTo>
                    <a:pt x="0" y="19346"/>
                  </a:lnTo>
                  <a:lnTo>
                    <a:pt x="21395" y="19346"/>
                  </a:lnTo>
                  <a:lnTo>
                    <a:pt x="24355" y="19615"/>
                  </a:lnTo>
                  <a:lnTo>
                    <a:pt x="27364" y="19346"/>
                  </a:lnTo>
                  <a:lnTo>
                    <a:pt x="30373" y="19075"/>
                  </a:lnTo>
                  <a:lnTo>
                    <a:pt x="33562" y="18354"/>
                  </a:lnTo>
                  <a:lnTo>
                    <a:pt x="36758" y="17725"/>
                  </a:lnTo>
                  <a:lnTo>
                    <a:pt x="39954" y="17095"/>
                  </a:lnTo>
                  <a:lnTo>
                    <a:pt x="43255" y="16271"/>
                  </a:lnTo>
                  <a:lnTo>
                    <a:pt x="46542" y="15570"/>
                  </a:lnTo>
                  <a:lnTo>
                    <a:pt x="49828" y="14868"/>
                  </a:lnTo>
                  <a:lnTo>
                    <a:pt x="53434" y="14403"/>
                  </a:lnTo>
                  <a:lnTo>
                    <a:pt x="56477" y="13513"/>
                  </a:lnTo>
                  <a:lnTo>
                    <a:pt x="59520" y="12625"/>
                  </a:lnTo>
                  <a:lnTo>
                    <a:pt x="62125" y="11338"/>
                  </a:lnTo>
                  <a:lnTo>
                    <a:pt x="64799" y="10236"/>
                  </a:lnTo>
                  <a:lnTo>
                    <a:pt x="67472" y="9135"/>
                  </a:lnTo>
                  <a:lnTo>
                    <a:pt x="69944" y="7926"/>
                  </a:lnTo>
                  <a:lnTo>
                    <a:pt x="72519" y="6906"/>
                  </a:lnTo>
                  <a:lnTo>
                    <a:pt x="102731" y="123"/>
                  </a:lnTo>
                  <a:lnTo>
                    <a:pt x="103933" y="0"/>
                  </a:lnTo>
                </a:path>
              </a:pathLst>
            </a:custGeom>
            <a:ln w="114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1151" y="3326087"/>
              <a:ext cx="408940" cy="29845"/>
            </a:xfrm>
            <a:custGeom>
              <a:avLst/>
              <a:gdLst/>
              <a:ahLst/>
              <a:cxnLst/>
              <a:rect l="l" t="t" r="r" b="b"/>
              <a:pathLst>
                <a:path w="408939" h="29845">
                  <a:moveTo>
                    <a:pt x="408532" y="269"/>
                  </a:moveTo>
                  <a:lnTo>
                    <a:pt x="408532" y="269"/>
                  </a:lnTo>
                  <a:lnTo>
                    <a:pt x="166649" y="269"/>
                  </a:lnTo>
                  <a:lnTo>
                    <a:pt x="163203" y="0"/>
                  </a:lnTo>
                  <a:lnTo>
                    <a:pt x="160298" y="269"/>
                  </a:lnTo>
                  <a:lnTo>
                    <a:pt x="157392" y="539"/>
                  </a:lnTo>
                  <a:lnTo>
                    <a:pt x="154937" y="1260"/>
                  </a:lnTo>
                  <a:lnTo>
                    <a:pt x="152391" y="1889"/>
                  </a:lnTo>
                  <a:lnTo>
                    <a:pt x="149844" y="2519"/>
                  </a:lnTo>
                  <a:lnTo>
                    <a:pt x="147492" y="3343"/>
                  </a:lnTo>
                  <a:lnTo>
                    <a:pt x="145018" y="4044"/>
                  </a:lnTo>
                  <a:lnTo>
                    <a:pt x="142544" y="4747"/>
                  </a:lnTo>
                  <a:lnTo>
                    <a:pt x="140104" y="5481"/>
                  </a:lnTo>
                  <a:lnTo>
                    <a:pt x="137547" y="6100"/>
                  </a:lnTo>
                  <a:lnTo>
                    <a:pt x="134990" y="6718"/>
                  </a:lnTo>
                  <a:lnTo>
                    <a:pt x="132380" y="7285"/>
                  </a:lnTo>
                  <a:lnTo>
                    <a:pt x="129677" y="7757"/>
                  </a:lnTo>
                  <a:lnTo>
                    <a:pt x="126973" y="8230"/>
                  </a:lnTo>
                  <a:lnTo>
                    <a:pt x="123913" y="8345"/>
                  </a:lnTo>
                  <a:lnTo>
                    <a:pt x="121326" y="8933"/>
                  </a:lnTo>
                  <a:lnTo>
                    <a:pt x="118739" y="9521"/>
                  </a:lnTo>
                  <a:lnTo>
                    <a:pt x="116513" y="10472"/>
                  </a:lnTo>
                  <a:lnTo>
                    <a:pt x="114154" y="11289"/>
                  </a:lnTo>
                  <a:lnTo>
                    <a:pt x="111795" y="12106"/>
                  </a:lnTo>
                  <a:lnTo>
                    <a:pt x="109556" y="12772"/>
                  </a:lnTo>
                  <a:lnTo>
                    <a:pt x="107172" y="13834"/>
                  </a:lnTo>
                  <a:lnTo>
                    <a:pt x="104788" y="14896"/>
                  </a:lnTo>
                  <a:lnTo>
                    <a:pt x="102383" y="16387"/>
                  </a:lnTo>
                  <a:lnTo>
                    <a:pt x="99852" y="17661"/>
                  </a:lnTo>
                  <a:lnTo>
                    <a:pt x="97321" y="18936"/>
                  </a:lnTo>
                  <a:lnTo>
                    <a:pt x="94702" y="20315"/>
                  </a:lnTo>
                  <a:lnTo>
                    <a:pt x="91988" y="21479"/>
                  </a:lnTo>
                  <a:lnTo>
                    <a:pt x="89274" y="22643"/>
                  </a:lnTo>
                  <a:lnTo>
                    <a:pt x="86454" y="23733"/>
                  </a:lnTo>
                  <a:lnTo>
                    <a:pt x="83570" y="24643"/>
                  </a:lnTo>
                  <a:lnTo>
                    <a:pt x="80686" y="25554"/>
                  </a:lnTo>
                  <a:lnTo>
                    <a:pt x="77704" y="26313"/>
                  </a:lnTo>
                  <a:lnTo>
                    <a:pt x="74686" y="26942"/>
                  </a:lnTo>
                  <a:lnTo>
                    <a:pt x="71668" y="27571"/>
                  </a:lnTo>
                  <a:lnTo>
                    <a:pt x="56012" y="29232"/>
                  </a:lnTo>
                  <a:lnTo>
                    <a:pt x="52842" y="29425"/>
                  </a:lnTo>
                  <a:lnTo>
                    <a:pt x="49640" y="29510"/>
                  </a:lnTo>
                  <a:lnTo>
                    <a:pt x="46440" y="29576"/>
                  </a:lnTo>
                  <a:lnTo>
                    <a:pt x="43240" y="29641"/>
                  </a:lnTo>
                  <a:lnTo>
                    <a:pt x="40024" y="29636"/>
                  </a:lnTo>
                  <a:lnTo>
                    <a:pt x="36814" y="29626"/>
                  </a:lnTo>
                  <a:lnTo>
                    <a:pt x="33603" y="29618"/>
                  </a:lnTo>
                  <a:lnTo>
                    <a:pt x="30387" y="29567"/>
                  </a:lnTo>
                  <a:lnTo>
                    <a:pt x="27177" y="29522"/>
                  </a:lnTo>
                  <a:lnTo>
                    <a:pt x="23968" y="29477"/>
                  </a:lnTo>
                  <a:lnTo>
                    <a:pt x="20758" y="29413"/>
                  </a:lnTo>
                  <a:lnTo>
                    <a:pt x="17555" y="29357"/>
                  </a:lnTo>
                  <a:lnTo>
                    <a:pt x="14351" y="29302"/>
                  </a:lnTo>
                  <a:lnTo>
                    <a:pt x="10881" y="29242"/>
                  </a:lnTo>
                  <a:lnTo>
                    <a:pt x="7955" y="29192"/>
                  </a:lnTo>
                  <a:lnTo>
                    <a:pt x="5029" y="29140"/>
                  </a:lnTo>
                  <a:lnTo>
                    <a:pt x="1325" y="29075"/>
                  </a:lnTo>
                  <a:lnTo>
                    <a:pt x="0" y="29052"/>
                  </a:lnTo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2483" y="3339240"/>
              <a:ext cx="278765" cy="16510"/>
            </a:xfrm>
            <a:custGeom>
              <a:avLst/>
              <a:gdLst/>
              <a:ahLst/>
              <a:cxnLst/>
              <a:rect l="l" t="t" r="r" b="b"/>
              <a:pathLst>
                <a:path w="278764" h="16510">
                  <a:moveTo>
                    <a:pt x="0" y="15710"/>
                  </a:moveTo>
                  <a:lnTo>
                    <a:pt x="0" y="15710"/>
                  </a:lnTo>
                  <a:lnTo>
                    <a:pt x="194252" y="15710"/>
                  </a:lnTo>
                  <a:lnTo>
                    <a:pt x="197697" y="15980"/>
                  </a:lnTo>
                  <a:lnTo>
                    <a:pt x="200602" y="15710"/>
                  </a:lnTo>
                  <a:lnTo>
                    <a:pt x="203507" y="15440"/>
                  </a:lnTo>
                  <a:lnTo>
                    <a:pt x="205962" y="14719"/>
                  </a:lnTo>
                  <a:lnTo>
                    <a:pt x="208508" y="14089"/>
                  </a:lnTo>
                  <a:lnTo>
                    <a:pt x="211054" y="13461"/>
                  </a:lnTo>
                  <a:lnTo>
                    <a:pt x="213407" y="12636"/>
                  </a:lnTo>
                  <a:lnTo>
                    <a:pt x="215881" y="11934"/>
                  </a:lnTo>
                  <a:lnTo>
                    <a:pt x="218355" y="11233"/>
                  </a:lnTo>
                  <a:lnTo>
                    <a:pt x="220795" y="10497"/>
                  </a:lnTo>
                  <a:lnTo>
                    <a:pt x="223352" y="9878"/>
                  </a:lnTo>
                  <a:lnTo>
                    <a:pt x="251354" y="6123"/>
                  </a:lnTo>
                  <a:lnTo>
                    <a:pt x="254687" y="6281"/>
                  </a:lnTo>
                  <a:lnTo>
                    <a:pt x="257503" y="5920"/>
                  </a:lnTo>
                  <a:lnTo>
                    <a:pt x="260318" y="5560"/>
                  </a:lnTo>
                  <a:lnTo>
                    <a:pt x="262738" y="4804"/>
                  </a:lnTo>
                  <a:lnTo>
                    <a:pt x="265258" y="4149"/>
                  </a:lnTo>
                  <a:lnTo>
                    <a:pt x="277557" y="331"/>
                  </a:lnTo>
                  <a:lnTo>
                    <a:pt x="278544" y="0"/>
                  </a:lnTo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98600" y="2454274"/>
            <a:ext cx="5486399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100"/>
              </a:spcBef>
            </a:pPr>
            <a:r>
              <a:rPr lang="en-US" sz="4050" b="0" u="none" spc="-652" baseline="2057" dirty="0">
                <a:latin typeface="Arial Black" panose="020B0A04020102020204" pitchFamily="34" charset="0"/>
                <a:cs typeface="Arial"/>
              </a:rPr>
              <a:t>HOSPITAL  MANAGEMENT   SYSTEM</a:t>
            </a:r>
            <a:endParaRPr sz="2400" dirty="0">
              <a:latin typeface="Arial Black" panose="020B0A040201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606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330835" marR="71120" indent="-228600">
              <a:lnSpc>
                <a:spcPct val="143500"/>
              </a:lnSpc>
              <a:buFont typeface="Times New Roman"/>
              <a:buAutoNum type="arabicPeriod" startAt="6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Easy</a:t>
            </a:r>
            <a:r>
              <a:rPr sz="1200" b="1" dirty="0">
                <a:latin typeface="Times New Roman"/>
                <a:cs typeface="Times New Roman"/>
              </a:rPr>
              <a:t> to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test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Spring,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JavaBeans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-5" dirty="0">
                <a:latin typeface="Times New Roman"/>
                <a:cs typeface="Times New Roman"/>
              </a:rPr>
              <a:t>setter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 startAt="6"/>
              <a:tabLst>
                <a:tab pos="331470" algn="l"/>
              </a:tabLst>
            </a:pPr>
            <a:r>
              <a:rPr sz="1200" b="1" dirty="0">
                <a:latin typeface="Times New Roman"/>
                <a:cs typeface="Times New Roman"/>
              </a:rPr>
              <a:t>Flexible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Mapping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annotations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redirect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12700" marR="3311525">
              <a:lnSpc>
                <a:spcPct val="170000"/>
              </a:lnSpc>
              <a:spcBef>
                <a:spcPts val="855"/>
              </a:spcBef>
            </a:pPr>
            <a:r>
              <a:rPr sz="1400" b="1" spc="-5" dirty="0">
                <a:latin typeface="Times New Roman"/>
                <a:cs typeface="Times New Roman"/>
              </a:rPr>
              <a:t>Browser Used:- Google Chrome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Task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manager:-</a:t>
            </a:r>
            <a:endParaRPr sz="1400">
              <a:latin typeface="Times New Roman"/>
              <a:cs typeface="Times New Roman"/>
            </a:endParaRPr>
          </a:p>
          <a:p>
            <a:pPr marL="469265" marR="382270" lvl="1" indent="-228600">
              <a:lnSpc>
                <a:spcPct val="110000"/>
              </a:lnSpc>
              <a:spcBef>
                <a:spcPts val="103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Chrome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 </a:t>
            </a:r>
            <a:r>
              <a:rPr sz="1200" spc="-5" dirty="0">
                <a:latin typeface="Times New Roman"/>
                <a:cs typeface="Times New Roman"/>
              </a:rPr>
              <a:t>Task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shows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much </a:t>
            </a:r>
            <a:r>
              <a:rPr sz="1200" spc="-5" dirty="0">
                <a:latin typeface="Times New Roman"/>
                <a:cs typeface="Times New Roman"/>
              </a:rPr>
              <a:t>memory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tab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plug-in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using.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can open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Shift-Esc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within </a:t>
            </a:r>
            <a:r>
              <a:rPr sz="1200" spc="-5" dirty="0">
                <a:latin typeface="Times New Roman"/>
                <a:cs typeface="Times New Roman"/>
              </a:rPr>
              <a:t>Chrome.</a:t>
            </a:r>
            <a:endParaRPr sz="1200">
              <a:latin typeface="Times New Roman"/>
              <a:cs typeface="Times New Roman"/>
            </a:endParaRPr>
          </a:p>
          <a:p>
            <a:pPr marL="469265" marR="167640" lvl="1" indent="-228600">
              <a:lnSpc>
                <a:spcPct val="110000"/>
              </a:lnSpc>
              <a:spcBef>
                <a:spcPts val="1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details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clicking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"Stats for</a:t>
            </a:r>
            <a:r>
              <a:rPr sz="1200" spc="-5" dirty="0">
                <a:latin typeface="Times New Roman"/>
                <a:cs typeface="Times New Roman"/>
              </a:rPr>
              <a:t> nerds"</a:t>
            </a:r>
            <a:r>
              <a:rPr sz="1200" dirty="0">
                <a:latin typeface="Times New Roman"/>
                <a:cs typeface="Times New Roman"/>
              </a:rPr>
              <a:t> link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page</a:t>
            </a:r>
            <a:r>
              <a:rPr sz="1200" dirty="0">
                <a:latin typeface="Times New Roman"/>
                <a:cs typeface="Times New Roman"/>
              </a:rPr>
              <a:t> with a full </a:t>
            </a:r>
            <a:r>
              <a:rPr sz="1200" spc="-5" dirty="0">
                <a:latin typeface="Times New Roman"/>
                <a:cs typeface="Times New Roman"/>
              </a:rPr>
              <a:t>breakdown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usage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within the</a:t>
            </a:r>
            <a:r>
              <a:rPr sz="1200" spc="-5" dirty="0">
                <a:latin typeface="Times New Roman"/>
                <a:cs typeface="Times New Roman"/>
              </a:rPr>
              <a:t> browser.</a:t>
            </a:r>
            <a:endParaRPr sz="12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Upgraded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tabs:-</a:t>
            </a:r>
            <a:endParaRPr sz="1400">
              <a:latin typeface="Times New Roman"/>
              <a:cs typeface="Times New Roman"/>
            </a:endParaRPr>
          </a:p>
          <a:p>
            <a:pPr marL="469265" marR="59690" lvl="1" indent="-228600" algn="just">
              <a:lnSpc>
                <a:spcPct val="110400"/>
              </a:lnSpc>
              <a:spcBef>
                <a:spcPts val="1010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Chrome </a:t>
            </a:r>
            <a:r>
              <a:rPr sz="1200" spc="-5" dirty="0">
                <a:latin typeface="Times New Roman"/>
                <a:cs typeface="Times New Roman"/>
              </a:rPr>
              <a:t>development team views tabs as </a:t>
            </a:r>
            <a:r>
              <a:rPr sz="1200" dirty="0">
                <a:latin typeface="Times New Roman"/>
                <a:cs typeface="Times New Roman"/>
              </a:rPr>
              <a:t>one of the </a:t>
            </a:r>
            <a:r>
              <a:rPr sz="1200" spc="-5" dirty="0">
                <a:latin typeface="Times New Roman"/>
                <a:cs typeface="Times New Roman"/>
              </a:rPr>
              <a:t>best new </a:t>
            </a:r>
            <a:r>
              <a:rPr sz="1200" dirty="0">
                <a:latin typeface="Times New Roman"/>
                <a:cs typeface="Times New Roman"/>
              </a:rPr>
              <a:t>innovations to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browsing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recent years and so they wanted </a:t>
            </a:r>
            <a:r>
              <a:rPr sz="1200" dirty="0">
                <a:latin typeface="Times New Roman"/>
                <a:cs typeface="Times New Roman"/>
              </a:rPr>
              <a:t>to expand the </a:t>
            </a:r>
            <a:r>
              <a:rPr sz="1200" spc="-5" dirty="0">
                <a:latin typeface="Times New Roman"/>
                <a:cs typeface="Times New Roman"/>
              </a:rPr>
              <a:t>functionality </a:t>
            </a:r>
            <a:r>
              <a:rPr sz="1200" dirty="0">
                <a:latin typeface="Times New Roman"/>
                <a:cs typeface="Times New Roman"/>
              </a:rPr>
              <a:t>of tabs since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265" marR="321945" lvl="1" indent="-228600" algn="just">
              <a:lnSpc>
                <a:spcPts val="1590"/>
              </a:lnSpc>
              <a:spcBef>
                <a:spcPts val="70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Chrome you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drag a tab into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own window, </a:t>
            </a:r>
            <a:r>
              <a:rPr sz="1200" spc="-5" dirty="0">
                <a:latin typeface="Times New Roman"/>
                <a:cs typeface="Times New Roman"/>
              </a:rPr>
              <a:t>and drag </a:t>
            </a:r>
            <a:r>
              <a:rPr sz="1200" dirty="0">
                <a:latin typeface="Times New Roman"/>
                <a:cs typeface="Times New Roman"/>
              </a:rPr>
              <a:t>it back to the main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"Dynamic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Tabs."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Tab"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ts val="158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Chrome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a page that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thumbnails of </a:t>
            </a:r>
            <a:r>
              <a:rPr sz="1200" spc="-5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most visited </a:t>
            </a:r>
            <a:r>
              <a:rPr sz="1200" spc="-5" dirty="0">
                <a:latin typeface="Times New Roman"/>
                <a:cs typeface="Times New Roman"/>
              </a:rPr>
              <a:t>Web sites, </a:t>
            </a:r>
            <a:r>
              <a:rPr sz="1200" dirty="0">
                <a:latin typeface="Times New Roman"/>
                <a:cs typeface="Times New Roman"/>
              </a:rPr>
              <a:t>a list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recent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bookmarks,</a:t>
            </a:r>
            <a:r>
              <a:rPr sz="1200" dirty="0">
                <a:latin typeface="Times New Roman"/>
                <a:cs typeface="Times New Roman"/>
              </a:rPr>
              <a:t> and a</a:t>
            </a:r>
            <a:r>
              <a:rPr sz="1200" spc="-5" dirty="0">
                <a:latin typeface="Times New Roman"/>
                <a:cs typeface="Times New Roman"/>
              </a:rPr>
              <a:t> search</a:t>
            </a:r>
            <a:r>
              <a:rPr sz="1200" dirty="0">
                <a:latin typeface="Times New Roman"/>
                <a:cs typeface="Times New Roman"/>
              </a:rPr>
              <a:t> box that allows you to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dirty="0">
                <a:latin typeface="Times New Roman"/>
                <a:cs typeface="Times New Roman"/>
              </a:rPr>
              <a:t> your history.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Hardware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Specification:-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2928" y="6875653"/>
          <a:ext cx="5514975" cy="255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i3,i5,i7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Drive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1GB(minimum)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2GB(Recommended)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512MB(minimum)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1GB(Recommended)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2928" y="914399"/>
          <a:ext cx="5514975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Windows 10,Windows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7,Windows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46200" y="1651761"/>
            <a:ext cx="33166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Database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other software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specification:-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938" y="2036317"/>
          <a:ext cx="5440680" cy="3051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HTML, JAVA, JAVASCRIPT,CSS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MySQL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Framework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Hibernate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,Spring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Boot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Dependency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Maven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Apache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Tomcat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5413628"/>
            <a:ext cx="5549900" cy="3294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Dictionary: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100" b="1" spc="-5" dirty="0">
                <a:latin typeface="Calibri"/>
                <a:cs typeface="Calibri"/>
              </a:rPr>
              <a:t>Database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`userauth`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86995" indent="-74930">
              <a:lnSpc>
                <a:spcPct val="100000"/>
              </a:lnSpc>
              <a:buChar char="-"/>
              <a:tabLst>
                <a:tab pos="87630" algn="l"/>
              </a:tabLst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-5" dirty="0">
                <a:latin typeface="Calibri"/>
                <a:cs typeface="Calibri"/>
              </a:rPr>
              <a:t> Table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table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`app`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-"/>
            </a:pPr>
            <a:endParaRPr sz="800">
              <a:latin typeface="Calibri"/>
              <a:cs typeface="Calibri"/>
            </a:endParaRPr>
          </a:p>
          <a:p>
            <a:pPr marL="12700" marR="5080" algn="just">
              <a:lnSpc>
                <a:spcPct val="1173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CREATE TABLE `app` </a:t>
            </a:r>
            <a:r>
              <a:rPr sz="1100" dirty="0">
                <a:latin typeface="Calibri"/>
                <a:cs typeface="Calibri"/>
              </a:rPr>
              <a:t>( `id` </a:t>
            </a:r>
            <a:r>
              <a:rPr sz="1100" spc="-5" dirty="0">
                <a:latin typeface="Calibri"/>
                <a:cs typeface="Calibri"/>
              </a:rPr>
              <a:t>int(11) NOT NULL, `name` text NOT NULL, `email` text NOT NULL, `date` </a:t>
            </a:r>
            <a:r>
              <a:rPr sz="1100" dirty="0">
                <a:latin typeface="Calibri"/>
                <a:cs typeface="Calibri"/>
              </a:rPr>
              <a:t> text NOT </a:t>
            </a:r>
            <a:r>
              <a:rPr sz="1100" spc="-5" dirty="0">
                <a:latin typeface="Calibri"/>
                <a:cs typeface="Calibri"/>
              </a:rPr>
              <a:t>NULL, `time` varchar(100) NOT NULL, </a:t>
            </a:r>
            <a:r>
              <a:rPr sz="1100" dirty="0">
                <a:latin typeface="Calibri"/>
                <a:cs typeface="Calibri"/>
              </a:rPr>
              <a:t>`description` </a:t>
            </a:r>
            <a:r>
              <a:rPr sz="1100" spc="-5" dirty="0">
                <a:latin typeface="Calibri"/>
                <a:cs typeface="Calibri"/>
              </a:rPr>
              <a:t>text </a:t>
            </a:r>
            <a:r>
              <a:rPr sz="1100" dirty="0">
                <a:latin typeface="Calibri"/>
                <a:cs typeface="Calibri"/>
              </a:rPr>
              <a:t>NOT </a:t>
            </a:r>
            <a:r>
              <a:rPr sz="1100" spc="-5" dirty="0">
                <a:latin typeface="Calibri"/>
                <a:cs typeface="Calibri"/>
              </a:rPr>
              <a:t>NULL, `regtime` timestamp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CURRENT_TIMESTAMP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5" dirty="0">
                <a:latin typeface="Calibri"/>
                <a:cs typeface="Calibri"/>
              </a:rPr>
              <a:t> UPDATE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CURRENT_TIMESTAMP);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86995" indent="-74930">
              <a:lnSpc>
                <a:spcPct val="100000"/>
              </a:lnSpc>
              <a:buChar char="-"/>
              <a:tabLst>
                <a:tab pos="87630" algn="l"/>
              </a:tabLst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-5" dirty="0">
                <a:latin typeface="Calibri"/>
                <a:cs typeface="Calibri"/>
              </a:rPr>
              <a:t> Dumping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 for table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`app`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 marR="370840">
              <a:lnSpc>
                <a:spcPct val="102000"/>
              </a:lnSpc>
            </a:pPr>
            <a:r>
              <a:rPr sz="1100" spc="-5" dirty="0">
                <a:latin typeface="Calibri"/>
                <a:cs typeface="Calibri"/>
              </a:rPr>
              <a:t>INSERT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`app`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(`id`,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`name`,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`email`,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`date`,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`time`,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`description`,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`regtime`)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(16, 'Shree',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'testUser@gmail.com',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'6/20/2019',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'10:00pm',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'Fever',</a:t>
            </a:r>
            <a:r>
              <a:rPr sz="1100" dirty="0">
                <a:latin typeface="Calibri"/>
                <a:cs typeface="Calibri"/>
              </a:rPr>
              <a:t> '2019-06-08</a:t>
            </a:r>
            <a:r>
              <a:rPr sz="1100" spc="-5" dirty="0">
                <a:latin typeface="Calibri"/>
                <a:cs typeface="Calibri"/>
              </a:rPr>
              <a:t> 12:22:26'),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(17,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'Kruthi',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'testUser@gmail.com',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'6/19/2019',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'11:00pm',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'Fever',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'2019-06-08 </a:t>
            </a:r>
            <a:r>
              <a:rPr sz="1100" spc="-5" dirty="0">
                <a:latin typeface="Calibri"/>
                <a:cs typeface="Calibri"/>
              </a:rPr>
              <a:t>12:22:08'),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(18,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'Ram',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'hello@gmail.com',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'6/4/2019',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'12:30am',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'Cold',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'2019-06-08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13:04:17'),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(19,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'Sam',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'abc@teamcg.com', '6/5/2019',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'12:30am', </a:t>
            </a:r>
            <a:r>
              <a:rPr sz="1100" dirty="0">
                <a:latin typeface="Calibri"/>
                <a:cs typeface="Calibri"/>
              </a:rPr>
              <a:t>'Fever',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'2019-06-14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11:40:45'),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(21, </a:t>
            </a:r>
            <a:r>
              <a:rPr sz="1100" spc="-5" dirty="0">
                <a:latin typeface="Calibri"/>
                <a:cs typeface="Calibri"/>
              </a:rPr>
              <a:t>'Hithai',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'testUser@gmail.com',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'7/3/2019',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'3:30am',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'Fever',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'2019-07-03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08:36:17');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4080"/>
            <a:ext cx="5750560" cy="637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indent="-74930">
              <a:lnSpc>
                <a:spcPct val="100000"/>
              </a:lnSpc>
              <a:spcBef>
                <a:spcPts val="100"/>
              </a:spcBef>
              <a:buChar char="-"/>
              <a:tabLst>
                <a:tab pos="119380" algn="l"/>
              </a:tabLst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Table structure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table `hibernate_sequence`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800">
              <a:latin typeface="Calibri"/>
              <a:cs typeface="Calibri"/>
            </a:endParaRPr>
          </a:p>
          <a:p>
            <a:pPr marL="12700" marR="407034">
              <a:lnSpc>
                <a:spcPct val="117300"/>
              </a:lnSpc>
            </a:pPr>
            <a:r>
              <a:rPr sz="1100" dirty="0">
                <a:latin typeface="Calibri"/>
                <a:cs typeface="Calibri"/>
              </a:rPr>
              <a:t>CREATE </a:t>
            </a:r>
            <a:r>
              <a:rPr sz="1100" spc="-5" dirty="0">
                <a:latin typeface="Calibri"/>
                <a:cs typeface="Calibri"/>
              </a:rPr>
              <a:t>TABLE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`hibernate_sequence`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`next_val`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bigint(20)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) </a:t>
            </a:r>
            <a:r>
              <a:rPr sz="1100" spc="-5" dirty="0">
                <a:latin typeface="Calibri"/>
                <a:cs typeface="Calibri"/>
              </a:rPr>
              <a:t>ENGINE=MyISAM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 CHARSET=latin1;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86995" indent="-74930">
              <a:lnSpc>
                <a:spcPct val="100000"/>
              </a:lnSpc>
              <a:buChar char="-"/>
              <a:tabLst>
                <a:tab pos="87630" algn="l"/>
              </a:tabLst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Dumping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table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`hibernate_sequence`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INSERT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`hibernate_sequence`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(`next_val`)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VALUES(22),(22);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-- Table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structure 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`user`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CREATE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TABLE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`user`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(`id`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int(11)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`confirmation_token`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varchar(255)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</a:t>
            </a:r>
            <a:endParaRPr sz="1100">
              <a:latin typeface="Calibri"/>
              <a:cs typeface="Calibri"/>
            </a:endParaRPr>
          </a:p>
          <a:p>
            <a:pPr marL="12700" marR="264795">
              <a:lnSpc>
                <a:spcPts val="1550"/>
              </a:lnSpc>
              <a:spcBef>
                <a:spcPts val="80"/>
              </a:spcBef>
            </a:pPr>
            <a:r>
              <a:rPr sz="1100" dirty="0">
                <a:latin typeface="Calibri"/>
                <a:cs typeface="Calibri"/>
              </a:rPr>
              <a:t>`username` </a:t>
            </a:r>
            <a:r>
              <a:rPr sz="1100" spc="-5" dirty="0">
                <a:latin typeface="Calibri"/>
                <a:cs typeface="Calibri"/>
              </a:rPr>
              <a:t>varchar(255)</a:t>
            </a:r>
            <a:r>
              <a:rPr sz="1100" dirty="0">
                <a:latin typeface="Calibri"/>
                <a:cs typeface="Calibri"/>
              </a:rPr>
              <a:t> NOT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NULL,`enabled`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bit(1) DEFAULT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NULL,`first_name`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varchar(255)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`gender` varchar(255)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`last_name`</a:t>
            </a:r>
            <a:r>
              <a:rPr sz="1100" dirty="0">
                <a:latin typeface="Calibri"/>
                <a:cs typeface="Calibri"/>
              </a:rPr>
              <a:t> varchar(255)</a:t>
            </a:r>
            <a:r>
              <a:rPr sz="1100" spc="-5" dirty="0">
                <a:latin typeface="Calibri"/>
                <a:cs typeface="Calibri"/>
              </a:rPr>
              <a:t> DEFAULT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</a:t>
            </a:r>
            <a:endParaRPr sz="1100">
              <a:latin typeface="Calibri"/>
              <a:cs typeface="Calibri"/>
            </a:endParaRPr>
          </a:p>
          <a:p>
            <a:pPr marL="12700" marR="582930">
              <a:lnSpc>
                <a:spcPts val="154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`password`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varchar(255)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`authority`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varchar(255)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NULL,`lastseen`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varchar(200)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NULL)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ENGINE=MyISAM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CHARSET=latin1;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--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Dumping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`user`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INSERT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`user`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(`id`,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`confirmation_token`,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`username`,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`enabled`,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`first_name`,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`gender`,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Calibri"/>
                <a:cs typeface="Calibri"/>
              </a:rPr>
              <a:t>`last_name`,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`password`,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`authority`,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`lastseen`)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VALUES</a:t>
            </a:r>
            <a:endParaRPr sz="1100">
              <a:latin typeface="Calibri"/>
              <a:cs typeface="Calibri"/>
            </a:endParaRPr>
          </a:p>
          <a:p>
            <a:pPr marL="12700" marR="332105">
              <a:lnSpc>
                <a:spcPct val="117300"/>
              </a:lnSpc>
            </a:pPr>
            <a:r>
              <a:rPr sz="1100" spc="-5" dirty="0">
                <a:latin typeface="Calibri"/>
                <a:cs typeface="Calibri"/>
              </a:rPr>
              <a:t>(1,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'36983cce-975b-4a92-bf73-a4f41978e01c',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'shree.yoyo@gmail.com',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b'1',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'Shree',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'FEMALE',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'yoyo', </a:t>
            </a:r>
            <a:r>
              <a:rPr sz="1100" spc="-5" dirty="0">
                <a:latin typeface="Calibri"/>
                <a:cs typeface="Calibri"/>
              </a:rPr>
              <a:t>'shree',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'ROLE_ADMIN',</a:t>
            </a:r>
            <a:r>
              <a:rPr sz="1100" dirty="0">
                <a:latin typeface="Calibri"/>
                <a:cs typeface="Calibri"/>
              </a:rPr>
              <a:t> 'Thu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22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00:00:56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IST </a:t>
            </a:r>
            <a:r>
              <a:rPr sz="1100" spc="-5" dirty="0">
                <a:latin typeface="Calibri"/>
                <a:cs typeface="Calibri"/>
              </a:rPr>
              <a:t>2019'),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550"/>
              </a:lnSpc>
              <a:spcBef>
                <a:spcPts val="75"/>
              </a:spcBef>
            </a:pPr>
            <a:r>
              <a:rPr sz="1100" spc="-5" dirty="0">
                <a:latin typeface="Calibri"/>
                <a:cs typeface="Calibri"/>
              </a:rPr>
              <a:t>(2,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'ByAdmin-Panel',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'shreedip@gmail.com',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b'1',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'Shreedip',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'Male',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'P',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'default',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'ROLE_DOCTOR',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'Fri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Jun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14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17:11:47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2019'),</a:t>
            </a:r>
            <a:endParaRPr sz="1100">
              <a:latin typeface="Calibri"/>
              <a:cs typeface="Calibri"/>
            </a:endParaRPr>
          </a:p>
          <a:p>
            <a:pPr marL="12700" marR="34925">
              <a:lnSpc>
                <a:spcPts val="154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(4,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'ByAdmin-Panel',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'a.yoyo@gmail.com',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b'1',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'dip',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'MALE',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'Chowdhury',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'default',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'ROLE_DOCTOR',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'Wed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Jul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03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14:06:52</a:t>
            </a:r>
            <a:r>
              <a:rPr sz="1100" dirty="0">
                <a:latin typeface="Calibri"/>
                <a:cs typeface="Calibri"/>
              </a:rPr>
              <a:t> IST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2019'),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Calibri"/>
                <a:cs typeface="Calibri"/>
              </a:rPr>
              <a:t>(6,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'ByAdmin-Panel',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'soumyadip.yoyo@gmail.com',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b'1',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'Hithai',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'MALE',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'Chowdhury',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'default',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Calibri"/>
                <a:cs typeface="Calibri"/>
              </a:rPr>
              <a:t>'ROLE_DOCTOR',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'Wed </a:t>
            </a:r>
            <a:r>
              <a:rPr sz="1100" dirty="0">
                <a:latin typeface="Calibri"/>
                <a:cs typeface="Calibri"/>
              </a:rPr>
              <a:t>Aug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23:59:07</a:t>
            </a:r>
            <a:r>
              <a:rPr sz="1100" dirty="0">
                <a:latin typeface="Calibri"/>
                <a:cs typeface="Calibri"/>
              </a:rPr>
              <a:t> IST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2019'),</a:t>
            </a:r>
            <a:endParaRPr sz="1100">
              <a:latin typeface="Calibri"/>
              <a:cs typeface="Calibri"/>
            </a:endParaRPr>
          </a:p>
          <a:p>
            <a:pPr marL="12700" marR="18415">
              <a:lnSpc>
                <a:spcPts val="1550"/>
              </a:lnSpc>
              <a:spcBef>
                <a:spcPts val="75"/>
              </a:spcBef>
            </a:pPr>
            <a:r>
              <a:rPr sz="1100" dirty="0">
                <a:latin typeface="Calibri"/>
                <a:cs typeface="Calibri"/>
              </a:rPr>
              <a:t>(7,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'ByAdmin-Panel',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'hithaishree@gmail.com',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b'1',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'Hithai',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'MALE', </a:t>
            </a:r>
            <a:r>
              <a:rPr sz="1100" spc="-5" dirty="0">
                <a:latin typeface="Calibri"/>
                <a:cs typeface="Calibri"/>
              </a:rPr>
              <a:t>'Shree',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'default',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'ROLE_ADMIN',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'Sat Jun </a:t>
            </a:r>
            <a:r>
              <a:rPr sz="1100" dirty="0">
                <a:latin typeface="Calibri"/>
                <a:cs typeface="Calibri"/>
              </a:rPr>
              <a:t>08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18:25:03</a:t>
            </a:r>
            <a:r>
              <a:rPr sz="1100" dirty="0">
                <a:latin typeface="Calibri"/>
                <a:cs typeface="Calibri"/>
              </a:rPr>
              <a:t> IST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2019'),</a:t>
            </a:r>
            <a:endParaRPr sz="1100">
              <a:latin typeface="Calibri"/>
              <a:cs typeface="Calibri"/>
            </a:endParaRPr>
          </a:p>
          <a:p>
            <a:pPr marL="12700" marR="51435">
              <a:lnSpc>
                <a:spcPts val="154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(12, </a:t>
            </a:r>
            <a:r>
              <a:rPr sz="1100" spc="-5" dirty="0">
                <a:latin typeface="Calibri"/>
                <a:cs typeface="Calibri"/>
              </a:rPr>
              <a:t>'a6866ee4-f568-47a9-9a23-2297ec37c293',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'testUser@gmail.com',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b'1',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'Hithai',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'Male',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'Reddy',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'Reddy',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'ROLE_USER',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'Wed </a:t>
            </a:r>
            <a:r>
              <a:rPr sz="1100" dirty="0">
                <a:latin typeface="Calibri"/>
                <a:cs typeface="Calibri"/>
              </a:rPr>
              <a:t>Aug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23:57:20</a:t>
            </a:r>
            <a:r>
              <a:rPr sz="1100" dirty="0">
                <a:latin typeface="Calibri"/>
                <a:cs typeface="Calibri"/>
              </a:rPr>
              <a:t> IST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2019'),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Calibri"/>
                <a:cs typeface="Calibri"/>
              </a:rPr>
              <a:t>(20, </a:t>
            </a:r>
            <a:r>
              <a:rPr sz="1100" spc="-5" dirty="0">
                <a:latin typeface="Calibri"/>
                <a:cs typeface="Calibri"/>
              </a:rPr>
              <a:t>'ByAdmin-Panel',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's@teamcg.com',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b'1',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'Sanket',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'Male',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'Sarkar',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'default',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'ROLE_DOCTOR',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'Fri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Calibri"/>
                <a:cs typeface="Calibri"/>
              </a:rPr>
              <a:t>Jun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17:14:51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IST 2019');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88238"/>
            <a:ext cx="3687445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08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System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16678"/>
            <a:ext cx="1451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ADMIN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117460"/>
            <a:ext cx="1632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DOCTOR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7179" y="2258948"/>
            <a:ext cx="1895474" cy="1895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3354" y="4845557"/>
            <a:ext cx="2143124" cy="21240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0904" y="7536815"/>
            <a:ext cx="3251199" cy="174307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Project User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Interface Designing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b="1" spc="-5" dirty="0">
                <a:latin typeface="Times New Roman"/>
                <a:cs typeface="Times New Roman"/>
              </a:rPr>
              <a:t>User,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Doctor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Admin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Page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930266"/>
            <a:ext cx="905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Home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Page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:-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612391"/>
            <a:ext cx="5726938" cy="29108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254751"/>
            <a:ext cx="5731509" cy="32237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1031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Home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846446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Home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Page:-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216659"/>
            <a:ext cx="5731509" cy="32238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172455"/>
            <a:ext cx="5731509" cy="322351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93038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Home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451728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Home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Page:-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821179"/>
            <a:ext cx="5731509" cy="32238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649467"/>
            <a:ext cx="5731509" cy="32238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104" y="1496314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Home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104" y="5451728"/>
            <a:ext cx="817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Home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821179"/>
            <a:ext cx="5731509" cy="32238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649467"/>
            <a:ext cx="5731509" cy="32238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93038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Doctor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846446"/>
            <a:ext cx="1040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About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Us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19427"/>
            <a:ext cx="5731509" cy="32233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172455"/>
            <a:ext cx="5723255" cy="377126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104" y="1193038"/>
            <a:ext cx="723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Blog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21706"/>
            <a:ext cx="1290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Appointment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694179"/>
            <a:ext cx="5731509" cy="32238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347715"/>
            <a:ext cx="5731509" cy="267360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8251" y="426211"/>
            <a:ext cx="338074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87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00" b="1" spc="-5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10613"/>
            <a:ext cx="5504815" cy="382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indent="456565" algn="just">
              <a:lnSpc>
                <a:spcPct val="143700"/>
              </a:lnSpc>
              <a:spcBef>
                <a:spcPts val="10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Project we aim </a:t>
            </a:r>
            <a:r>
              <a:rPr sz="1200" dirty="0">
                <a:latin typeface="Times New Roman"/>
                <a:cs typeface="Times New Roman"/>
              </a:rPr>
              <a:t>to solve the </a:t>
            </a:r>
            <a:r>
              <a:rPr sz="1200" spc="-5" dirty="0">
                <a:latin typeface="Times New Roman"/>
                <a:cs typeface="Times New Roman"/>
              </a:rPr>
              <a:t>traditional </a:t>
            </a:r>
            <a:r>
              <a:rPr sz="1200" dirty="0">
                <a:latin typeface="Times New Roman"/>
                <a:cs typeface="Times New Roman"/>
              </a:rPr>
              <a:t>issues of hospital management.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solution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patients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hospital </a:t>
            </a:r>
            <a:r>
              <a:rPr sz="1200" spc="-5" dirty="0">
                <a:latin typeface="Times New Roman"/>
                <a:cs typeface="Times New Roman"/>
              </a:rPr>
              <a:t>staff, </a:t>
            </a:r>
            <a:r>
              <a:rPr sz="1200" dirty="0">
                <a:latin typeface="Times New Roman"/>
                <a:cs typeface="Times New Roman"/>
              </a:rPr>
              <a:t>but it gives </a:t>
            </a:r>
            <a:r>
              <a:rPr sz="1200" spc="-5" dirty="0">
                <a:latin typeface="Times New Roman"/>
                <a:cs typeface="Times New Roman"/>
              </a:rPr>
              <a:t>overload </a:t>
            </a:r>
            <a:r>
              <a:rPr sz="1200" dirty="0">
                <a:latin typeface="Times New Roman"/>
                <a:cs typeface="Times New Roman"/>
              </a:rPr>
              <a:t>to Doctor, </a:t>
            </a:r>
            <a:r>
              <a:rPr sz="1200" spc="-5" dirty="0">
                <a:latin typeface="Times New Roman"/>
                <a:cs typeface="Times New Roman"/>
              </a:rPr>
              <a:t>Receptionist and Administrator.</a:t>
            </a:r>
            <a:r>
              <a:rPr sz="1200" dirty="0">
                <a:latin typeface="Times New Roman"/>
                <a:cs typeface="Times New Roman"/>
              </a:rPr>
              <a:t> The main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 were inappropriate data keeping,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wastage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storage, retrieval also patients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unable to understand the </a:t>
            </a:r>
            <a:r>
              <a:rPr sz="1200" spc="-5" dirty="0">
                <a:latin typeface="Times New Roman"/>
                <a:cs typeface="Times New Roman"/>
              </a:rPr>
              <a:t>prescription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2700" marR="7620" indent="456565" algn="just">
              <a:lnSpc>
                <a:spcPct val="1435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These issues are </a:t>
            </a:r>
            <a:r>
              <a:rPr sz="1200" dirty="0">
                <a:latin typeface="Times New Roman"/>
                <a:cs typeface="Times New Roman"/>
              </a:rPr>
              <a:t>solved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providing a </a:t>
            </a:r>
            <a:r>
              <a:rPr sz="1200" spc="-5" dirty="0">
                <a:latin typeface="Times New Roman"/>
                <a:cs typeface="Times New Roman"/>
              </a:rPr>
              <a:t>separate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-5" dirty="0">
                <a:latin typeface="Times New Roman"/>
                <a:cs typeface="Times New Roman"/>
              </a:rPr>
              <a:t>account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doctors </a:t>
            </a:r>
            <a:r>
              <a:rPr sz="1200" dirty="0">
                <a:latin typeface="Times New Roman"/>
                <a:cs typeface="Times New Roman"/>
              </a:rPr>
              <a:t>and other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staff.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patient’s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track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dirty="0">
                <a:latin typeface="Times New Roman"/>
                <a:cs typeface="Times New Roman"/>
              </a:rPr>
              <a:t> visits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single click.</a:t>
            </a:r>
            <a:endParaRPr sz="1200">
              <a:latin typeface="Times New Roman"/>
              <a:cs typeface="Times New Roman"/>
            </a:endParaRPr>
          </a:p>
          <a:p>
            <a:pPr marL="12700" marR="6985" indent="456565" algn="just">
              <a:lnSpc>
                <a:spcPct val="143800"/>
              </a:lnSpc>
              <a:spcBef>
                <a:spcPts val="100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project uses </a:t>
            </a:r>
            <a:r>
              <a:rPr sz="1200" dirty="0">
                <a:latin typeface="Times New Roman"/>
                <a:cs typeface="Times New Roman"/>
              </a:rPr>
              <a:t>MYSQL </a:t>
            </a:r>
            <a:r>
              <a:rPr sz="1200" spc="-5" dirty="0">
                <a:latin typeface="Times New Roman"/>
                <a:cs typeface="Times New Roman"/>
              </a:rPr>
              <a:t>as backend and is </a:t>
            </a:r>
            <a:r>
              <a:rPr sz="1200" dirty="0">
                <a:latin typeface="Times New Roman"/>
                <a:cs typeface="Times New Roman"/>
              </a:rPr>
              <a:t>developed in Java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it provides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platform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independence,</a:t>
            </a:r>
            <a:r>
              <a:rPr sz="1200" dirty="0">
                <a:latin typeface="Times New Roman"/>
                <a:cs typeface="Times New Roman"/>
              </a:rPr>
              <a:t> high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security.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mainly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Spring Boot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frameworks.</a:t>
            </a:r>
            <a:endParaRPr sz="12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700"/>
              </a:lnSpc>
              <a:spcBef>
                <a:spcPts val="1005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as: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remove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Users, Doctors as well </a:t>
            </a:r>
            <a:r>
              <a:rPr sz="1200" dirty="0">
                <a:latin typeface="Times New Roman"/>
                <a:cs typeface="Times New Roman"/>
              </a:rPr>
              <a:t>and it provides to </a:t>
            </a:r>
            <a:r>
              <a:rPr sz="1200" spc="-5" dirty="0">
                <a:latin typeface="Times New Roman"/>
                <a:cs typeface="Times New Roman"/>
              </a:rPr>
              <a:t>check </a:t>
            </a:r>
            <a:r>
              <a:rPr sz="1200" dirty="0">
                <a:latin typeface="Times New Roman"/>
                <a:cs typeface="Times New Roman"/>
              </a:rPr>
              <a:t>appointment. Thus, </a:t>
            </a:r>
            <a:r>
              <a:rPr sz="1200" spc="-5" dirty="0">
                <a:latin typeface="Times New Roman"/>
                <a:cs typeface="Times New Roman"/>
              </a:rPr>
              <a:t>Keeps each patient’s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separate,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dirty="0">
                <a:latin typeface="Times New Roman"/>
                <a:cs typeface="Times New Roman"/>
              </a:rPr>
              <a:t> to track.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93038"/>
            <a:ext cx="1293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Doctor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Login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39538"/>
            <a:ext cx="137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Doctor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Logout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033640"/>
            <a:ext cx="1217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Details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27823"/>
            <a:ext cx="5731509" cy="26320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764404"/>
            <a:ext cx="5731509" cy="22910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7230668"/>
            <a:ext cx="5731509" cy="236093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93038"/>
            <a:ext cx="1350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Appointments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573650"/>
            <a:ext cx="1420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Doctors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Details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19427"/>
            <a:ext cx="5731509" cy="26480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899659"/>
            <a:ext cx="5731509" cy="245491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93038"/>
            <a:ext cx="1363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Admin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188078"/>
            <a:ext cx="1250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Add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Doctors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19427"/>
            <a:ext cx="5731509" cy="22626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514087"/>
            <a:ext cx="5731509" cy="374091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93038"/>
            <a:ext cx="1194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Add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Admin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55234"/>
            <a:ext cx="1124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Profile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25757"/>
            <a:ext cx="5725159" cy="30697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402440"/>
            <a:ext cx="5731509" cy="41083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93038"/>
            <a:ext cx="892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Logout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19427"/>
            <a:ext cx="5735574" cy="318846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6969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OTHER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ASPECTS</a:t>
            </a:r>
            <a:endParaRPr sz="16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1220"/>
              </a:spcBef>
            </a:pPr>
            <a:r>
              <a:rPr sz="1400" b="1" spc="-5" dirty="0">
                <a:latin typeface="Times New Roman"/>
                <a:cs typeface="Times New Roman"/>
              </a:rPr>
              <a:t>Advantages:</a:t>
            </a:r>
            <a:endParaRPr sz="1400">
              <a:latin typeface="Times New Roman"/>
              <a:cs typeface="Times New Roman"/>
            </a:endParaRPr>
          </a:p>
          <a:p>
            <a:pPr marL="102235" marR="182245">
              <a:lnSpc>
                <a:spcPct val="144200"/>
              </a:lnSpc>
              <a:spcBef>
                <a:spcPts val="525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hospital </a:t>
            </a:r>
            <a:r>
              <a:rPr sz="1200" spc="-5" dirty="0">
                <a:latin typeface="Times New Roman"/>
                <a:cs typeface="Times New Roman"/>
              </a:rPr>
              <a:t>administration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dirty="0">
                <a:latin typeface="Times New Roman"/>
                <a:cs typeface="Times New Roman"/>
              </a:rPr>
              <a:t> job.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21005" indent="-229235">
              <a:lnSpc>
                <a:spcPct val="100000"/>
              </a:lnSpc>
              <a:buAutoNum type="arabicPeriod"/>
              <a:tabLst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prescription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patients.</a:t>
            </a:r>
            <a:endParaRPr sz="1200">
              <a:latin typeface="Times New Roman"/>
              <a:cs typeface="Times New Roman"/>
            </a:endParaRPr>
          </a:p>
          <a:p>
            <a:pPr marL="421005" marR="239395" indent="-228600">
              <a:lnSpc>
                <a:spcPts val="2080"/>
              </a:lnSpc>
              <a:spcBef>
                <a:spcPts val="160"/>
              </a:spcBef>
              <a:buAutoNum type="arabicPeriod"/>
              <a:tabLst>
                <a:tab pos="421640" algn="l"/>
              </a:tabLst>
            </a:pPr>
            <a:r>
              <a:rPr sz="1200" dirty="0">
                <a:latin typeface="Times New Roman"/>
                <a:cs typeface="Times New Roman"/>
              </a:rPr>
              <a:t>Eliminate</a:t>
            </a:r>
            <a:r>
              <a:rPr sz="1200" spc="-5" dirty="0">
                <a:latin typeface="Times New Roman"/>
                <a:cs typeface="Times New Roman"/>
              </a:rPr>
              <a:t> redundancy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storage.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 computer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heap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files.</a:t>
            </a:r>
            <a:endParaRPr sz="1200">
              <a:latin typeface="Times New Roman"/>
              <a:cs typeface="Times New Roman"/>
            </a:endParaRPr>
          </a:p>
          <a:p>
            <a:pPr marL="421005" indent="-22923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wasted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records.</a:t>
            </a:r>
            <a:endParaRPr sz="1200">
              <a:latin typeface="Times New Roman"/>
              <a:cs typeface="Times New Roman"/>
            </a:endParaRPr>
          </a:p>
          <a:p>
            <a:pPr marL="421005" indent="-22923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Increase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hospital.</a:t>
            </a:r>
            <a:endParaRPr sz="1200">
              <a:latin typeface="Times New Roman"/>
              <a:cs typeface="Times New Roman"/>
            </a:endParaRPr>
          </a:p>
          <a:p>
            <a:pPr marL="421005" marR="300990" indent="-228600">
              <a:lnSpc>
                <a:spcPct val="143300"/>
              </a:lnSpc>
              <a:buAutoNum type="arabicPeriod"/>
              <a:tabLst>
                <a:tab pos="421640" algn="l"/>
              </a:tabLst>
            </a:pPr>
            <a:r>
              <a:rPr sz="1200" dirty="0">
                <a:latin typeface="Times New Roman"/>
                <a:cs typeface="Times New Roman"/>
              </a:rPr>
              <a:t>Able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data,summarize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promptly.</a:t>
            </a:r>
            <a:endParaRPr sz="1200">
              <a:latin typeface="Times New Roman"/>
              <a:cs typeface="Times New Roman"/>
            </a:endParaRPr>
          </a:p>
          <a:p>
            <a:pPr marL="421005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Uses Bcrypt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encoding</a:t>
            </a:r>
            <a:r>
              <a:rPr sz="1200" dirty="0">
                <a:latin typeface="Times New Roman"/>
                <a:cs typeface="Times New Roman"/>
              </a:rPr>
              <a:t> technique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passwords</a:t>
            </a:r>
            <a:r>
              <a:rPr sz="1200" spc="-5" dirty="0">
                <a:latin typeface="Times New Roman"/>
                <a:cs typeface="Times New Roman"/>
              </a:rPr>
              <a:t> hash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Limitations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Patients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role.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Applications:</a:t>
            </a:r>
            <a:endParaRPr sz="1400">
              <a:latin typeface="Times New Roman"/>
              <a:cs typeface="Times New Roman"/>
            </a:endParaRPr>
          </a:p>
          <a:p>
            <a:pPr marL="506095" indent="-229235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50673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hospitals .</a:t>
            </a:r>
            <a:endParaRPr sz="1200">
              <a:latin typeface="Times New Roman"/>
              <a:cs typeface="Times New Roman"/>
            </a:endParaRPr>
          </a:p>
          <a:p>
            <a:pPr marL="506095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0673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Future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plan:</a:t>
            </a:r>
            <a:endParaRPr sz="1400">
              <a:latin typeface="Times New Roman"/>
              <a:cs typeface="Times New Roman"/>
            </a:endParaRPr>
          </a:p>
          <a:p>
            <a:pPr marL="512445" indent="-229235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51308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module.</a:t>
            </a:r>
            <a:endParaRPr sz="1200">
              <a:latin typeface="Times New Roman"/>
              <a:cs typeface="Times New Roman"/>
            </a:endParaRPr>
          </a:p>
          <a:p>
            <a:pPr marL="512445" indent="-22923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1308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 </a:t>
            </a:r>
            <a:r>
              <a:rPr sz="1200" spc="-10" dirty="0">
                <a:latin typeface="Times New Roman"/>
                <a:cs typeface="Times New Roman"/>
              </a:rPr>
              <a:t>IPD</a:t>
            </a:r>
            <a:r>
              <a:rPr sz="1200" spc="-5" dirty="0">
                <a:latin typeface="Times New Roman"/>
                <a:cs typeface="Times New Roman"/>
              </a:rPr>
              <a:t> section.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595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Conclusion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5" dirty="0">
                <a:latin typeface="Times New Roman"/>
                <a:cs typeface="Times New Roman"/>
              </a:rPr>
              <a:t> Reference</a:t>
            </a:r>
            <a:endParaRPr sz="1800">
              <a:latin typeface="Times New Roman"/>
              <a:cs typeface="Times New Roman"/>
            </a:endParaRPr>
          </a:p>
          <a:p>
            <a:pPr marL="33655" marR="26670" indent="7620">
              <a:lnSpc>
                <a:spcPct val="110000"/>
              </a:lnSpc>
              <a:spcBef>
                <a:spcPts val="110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making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paperless</a:t>
            </a:r>
            <a:r>
              <a:rPr sz="1200" dirty="0">
                <a:latin typeface="Times New Roman"/>
                <a:cs typeface="Times New Roman"/>
              </a:rPr>
              <a:t> activities.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workload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Receptionist.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 ease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flexibility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Doctor,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Receptionist.</a:t>
            </a:r>
            <a:endParaRPr sz="1200">
              <a:latin typeface="Times New Roman"/>
              <a:cs typeface="Times New Roman"/>
            </a:endParaRPr>
          </a:p>
          <a:p>
            <a:pPr marL="12700" marR="38735">
              <a:lnSpc>
                <a:spcPct val="143300"/>
              </a:lnSpc>
              <a:spcBef>
                <a:spcPts val="53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Hospital.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awareness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promotes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</a:t>
            </a:r>
            <a:r>
              <a:rPr sz="1200" spc="-5" dirty="0">
                <a:latin typeface="Times New Roman"/>
                <a:cs typeface="Times New Roman"/>
              </a:rPr>
              <a:t> concept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paperless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 is</a:t>
            </a:r>
            <a:r>
              <a:rPr sz="1200" dirty="0">
                <a:latin typeface="Times New Roman"/>
                <a:cs typeface="Times New Roman"/>
              </a:rPr>
              <a:t> reality.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References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:-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50"/>
              </a:spcBef>
              <a:buSzPct val="116666"/>
              <a:buFont typeface="Wingdings"/>
              <a:buChar char=""/>
              <a:tabLst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https://www.youtube.com/watch?v=BkRZfxznaOo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SzPct val="116666"/>
              <a:buFont typeface="Wingdings"/>
              <a:buChar char=""/>
              <a:tabLst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/www.youtube.com/watch?v=JR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-EdxDSf0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SzPct val="116666"/>
              <a:buFont typeface="Wingdings"/>
              <a:buChar char=""/>
              <a:tabLst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/www.devglan.com/spring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mvc/storing-hashed-password-database-java</a:t>
            </a:r>
            <a:endParaRPr sz="1200">
              <a:latin typeface="Times New Roman"/>
              <a:cs typeface="Times New Roman"/>
            </a:endParaRPr>
          </a:p>
          <a:p>
            <a:pPr marL="241300" marR="579120" indent="-228600">
              <a:lnSpc>
                <a:spcPct val="143300"/>
              </a:lnSpc>
              <a:spcBef>
                <a:spcPts val="145"/>
              </a:spcBef>
              <a:buSzPct val="116666"/>
              <a:buFont typeface="Wingdings"/>
              <a:buChar char=""/>
              <a:tabLst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https://www.freestudentprojects.com/studentprojectreport/projectreport/hospital-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management-system-project-report/.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143300"/>
              </a:lnSpc>
              <a:spcBef>
                <a:spcPts val="160"/>
              </a:spcBef>
              <a:buSzPct val="116666"/>
              <a:buFont typeface="Wingdings"/>
              <a:buChar char=""/>
              <a:tabLst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https://www.academia.edu/7149341/HOSPITAL_MANAGEMENT_SYSTEM_A_PROJ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ECT_REPORT_Submitted_in_Partial_Fulfillment_of_the_requirements_for_the_Award_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of_the.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143400"/>
              </a:lnSpc>
              <a:spcBef>
                <a:spcPts val="155"/>
              </a:spcBef>
              <a:buSzPct val="116666"/>
              <a:buFont typeface="Wingdings"/>
              <a:buChar char=""/>
              <a:tabLst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https://www.academia.edu/7149341/HOSPITAL_MANAGEMENT_SYSTEM_A_PROJ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ECT_REPORT_Submitted_in_Partial_Fulfillment_of_the_requirements_for_the_Award_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of_the.</a:t>
            </a:r>
            <a:endParaRPr sz="1200">
              <a:latin typeface="Times New Roman"/>
              <a:cs typeface="Times New Roman"/>
            </a:endParaRPr>
          </a:p>
          <a:p>
            <a:pPr marL="241300" marR="723900" indent="-228600">
              <a:lnSpc>
                <a:spcPct val="143300"/>
              </a:lnSpc>
              <a:spcBef>
                <a:spcPts val="155"/>
              </a:spcBef>
              <a:buSzPct val="116666"/>
              <a:buFont typeface="Wingdings"/>
              <a:buChar char=""/>
              <a:tabLst>
                <a:tab pos="2413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https://sites.google.com/site/ignoubcafinalyearprojects/project-report/hospital-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management-system-project-report.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811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marL="12700" marR="129539" indent="226695">
              <a:lnSpc>
                <a:spcPct val="143700"/>
              </a:lnSpc>
              <a:spcBef>
                <a:spcPts val="585"/>
              </a:spcBef>
            </a:pPr>
            <a:r>
              <a:rPr sz="1200" spc="-5" dirty="0">
                <a:latin typeface="Times New Roman"/>
                <a:cs typeface="Times New Roman"/>
              </a:rPr>
              <a:t>Human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Body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sophisticated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complicated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part-by-part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5" dirty="0">
                <a:latin typeface="Times New Roman"/>
                <a:cs typeface="Times New Roman"/>
              </a:rPr>
              <a:t> 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experiments.</a:t>
            </a:r>
            <a:endParaRPr sz="12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progressed,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medicine </a:t>
            </a:r>
            <a:r>
              <a:rPr sz="1200" spc="-5" dirty="0">
                <a:latin typeface="Times New Roman"/>
                <a:cs typeface="Times New Roman"/>
              </a:rPr>
              <a:t>became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research.</a:t>
            </a:r>
            <a:endParaRPr sz="1200">
              <a:latin typeface="Times New Roman"/>
              <a:cs typeface="Times New Roman"/>
            </a:endParaRPr>
          </a:p>
          <a:p>
            <a:pPr marL="12700" marR="325755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Gradually,</a:t>
            </a:r>
            <a:r>
              <a:rPr sz="1200" dirty="0">
                <a:latin typeface="Times New Roman"/>
                <a:cs typeface="Times New Roman"/>
              </a:rPr>
              <a:t> medical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</a:t>
            </a:r>
            <a:r>
              <a:rPr sz="1200" spc="-5" dirty="0">
                <a:latin typeface="Times New Roman"/>
                <a:cs typeface="Times New Roman"/>
              </a:rPr>
              <a:t> became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entirely</a:t>
            </a:r>
            <a:r>
              <a:rPr sz="1200" dirty="0">
                <a:latin typeface="Times New Roman"/>
                <a:cs typeface="Times New Roman"/>
              </a:rPr>
              <a:t> 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today,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i.e.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Hospitals,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colleges.</a:t>
            </a:r>
            <a:endParaRPr sz="1200">
              <a:latin typeface="Times New Roman"/>
              <a:cs typeface="Times New Roman"/>
            </a:endParaRPr>
          </a:p>
          <a:p>
            <a:pPr marL="12700" marR="69215" indent="226695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Thus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Hospital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 </a:t>
            </a:r>
            <a:r>
              <a:rPr sz="1200" dirty="0">
                <a:latin typeface="Times New Roman"/>
                <a:cs typeface="Times New Roman"/>
              </a:rPr>
              <a:t>man</a:t>
            </a:r>
            <a:r>
              <a:rPr sz="1200" spc="-5" dirty="0">
                <a:latin typeface="Times New Roman"/>
                <a:cs typeface="Times New Roman"/>
              </a:rPr>
              <a:t> needs.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-5" dirty="0">
                <a:latin typeface="Times New Roman"/>
                <a:cs typeface="Times New Roman"/>
              </a:rPr>
              <a:t>Existing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329565" indent="-227965">
              <a:lnSpc>
                <a:spcPct val="100000"/>
              </a:lnSpc>
              <a:spcBef>
                <a:spcPts val="835"/>
              </a:spcBef>
              <a:buFont typeface="Symbol"/>
              <a:buChar char=""/>
              <a:tabLst>
                <a:tab pos="329565" algn="l"/>
                <a:tab pos="3302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5" dirty="0">
                <a:latin typeface="Times New Roman"/>
                <a:cs typeface="Times New Roman"/>
              </a:rPr>
              <a:t> system was paper-based.</a:t>
            </a:r>
            <a:endParaRPr sz="1200">
              <a:latin typeface="Times New Roman"/>
              <a:cs typeface="Times New Roman"/>
            </a:endParaRPr>
          </a:p>
          <a:p>
            <a:pPr marL="329565" marR="283845" indent="-227329">
              <a:lnSpc>
                <a:spcPct val="143300"/>
              </a:lnSpc>
              <a:spcBef>
                <a:spcPts val="100"/>
              </a:spcBef>
              <a:buFont typeface="Symbol"/>
              <a:buChar char="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1200" spc="-5" dirty="0">
                <a:latin typeface="Times New Roman"/>
                <a:cs typeface="Times New Roman"/>
              </a:rPr>
              <a:t>keeping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patients,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doctors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staff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personals)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their records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cumbersome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prone.</a:t>
            </a:r>
            <a:endParaRPr sz="1200">
              <a:latin typeface="Times New Roman"/>
              <a:cs typeface="Times New Roman"/>
            </a:endParaRPr>
          </a:p>
          <a:p>
            <a:pPr marL="329565" marR="50165" indent="-227329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3302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was </a:t>
            </a:r>
            <a:r>
              <a:rPr sz="1200" spc="-5" dirty="0">
                <a:latin typeface="Times New Roman"/>
                <a:cs typeface="Times New Roman"/>
              </a:rPr>
              <a:t>very inefficient </a:t>
            </a:r>
            <a:r>
              <a:rPr sz="1200" dirty="0">
                <a:latin typeface="Times New Roman"/>
                <a:cs typeface="Times New Roman"/>
              </a:rPr>
              <a:t>and a </a:t>
            </a:r>
            <a:r>
              <a:rPr sz="1200" spc="-5" dirty="0">
                <a:latin typeface="Times New Roman"/>
                <a:cs typeface="Times New Roman"/>
              </a:rPr>
              <a:t>time-consuming process Observing </a:t>
            </a:r>
            <a:r>
              <a:rPr sz="1200" dirty="0">
                <a:latin typeface="Times New Roman"/>
                <a:cs typeface="Times New Roman"/>
              </a:rPr>
              <a:t>the continuous </a:t>
            </a:r>
            <a:r>
              <a:rPr sz="1200" spc="-5" dirty="0">
                <a:latin typeface="Times New Roman"/>
                <a:cs typeface="Times New Roman"/>
              </a:rPr>
              <a:t>increase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population and </a:t>
            </a:r>
            <a:r>
              <a:rPr sz="1200" dirty="0">
                <a:latin typeface="Times New Roman"/>
                <a:cs typeface="Times New Roman"/>
              </a:rPr>
              <a:t>number of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visiting the hospital. </a:t>
            </a:r>
            <a:r>
              <a:rPr sz="1200" spc="-5" dirty="0">
                <a:latin typeface="Times New Roman"/>
                <a:cs typeface="Times New Roman"/>
              </a:rPr>
              <a:t>Recording and </a:t>
            </a:r>
            <a:r>
              <a:rPr sz="1200" dirty="0">
                <a:latin typeface="Times New Roman"/>
                <a:cs typeface="Times New Roman"/>
              </a:rPr>
              <a:t>maintaining all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highly </a:t>
            </a:r>
            <a:r>
              <a:rPr sz="1200" spc="-5" dirty="0">
                <a:latin typeface="Times New Roman"/>
                <a:cs typeface="Times New Roman"/>
              </a:rPr>
              <a:t>unreliable,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inefficient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error-prone.</a:t>
            </a:r>
            <a:endParaRPr sz="1200">
              <a:latin typeface="Times New Roman"/>
              <a:cs typeface="Times New Roman"/>
            </a:endParaRPr>
          </a:p>
          <a:p>
            <a:pPr marL="329565" marR="381000" indent="-227329">
              <a:lnSpc>
                <a:spcPct val="142500"/>
              </a:lnSpc>
              <a:spcBef>
                <a:spcPts val="120"/>
              </a:spcBef>
              <a:buFont typeface="Symbol"/>
              <a:buChar char=""/>
              <a:tabLst>
                <a:tab pos="329565" algn="l"/>
                <a:tab pos="3302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 </a:t>
            </a:r>
            <a:r>
              <a:rPr sz="1200" spc="-5" dirty="0">
                <a:latin typeface="Times New Roman"/>
                <a:cs typeface="Times New Roman"/>
              </a:rPr>
              <a:t>updated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reasonable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timeframe.</a:t>
            </a:r>
            <a:endParaRPr sz="1200">
              <a:latin typeface="Times New Roman"/>
              <a:cs typeface="Times New Roman"/>
            </a:endParaRPr>
          </a:p>
          <a:p>
            <a:pPr marL="329565" indent="-22796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329565" algn="l"/>
                <a:tab pos="3302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economically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feasible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-5" dirty="0">
                <a:latin typeface="Times New Roman"/>
                <a:cs typeface="Times New Roman"/>
              </a:rPr>
              <a:t>Existing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Drawbacks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835"/>
              </a:spcBef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200" spc="-5" dirty="0">
                <a:latin typeface="Times New Roman"/>
                <a:cs typeface="Times New Roman"/>
              </a:rPr>
              <a:t>Chances </a:t>
            </a:r>
            <a:r>
              <a:rPr sz="1200" dirty="0">
                <a:latin typeface="Times New Roman"/>
                <a:cs typeface="Times New Roman"/>
              </a:rPr>
              <a:t>of 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inadequacy.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patients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timeframe.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200" spc="-5" dirty="0">
                <a:latin typeface="Times New Roman"/>
                <a:cs typeface="Times New Roman"/>
              </a:rPr>
              <a:t>Also,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Hospital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cumbersome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prone 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Modifying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mistakes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wasn't</a:t>
            </a:r>
            <a:r>
              <a:rPr sz="1200" dirty="0">
                <a:latin typeface="Times New Roman"/>
                <a:cs typeface="Times New Roman"/>
              </a:rPr>
              <a:t> easy.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200" spc="-5" dirty="0">
                <a:latin typeface="Times New Roman"/>
                <a:cs typeface="Times New Roman"/>
              </a:rPr>
              <a:t>No reliable</a:t>
            </a:r>
            <a:r>
              <a:rPr sz="1200" dirty="0">
                <a:latin typeface="Times New Roman"/>
                <a:cs typeface="Times New Roman"/>
              </a:rPr>
              <a:t> storage</a:t>
            </a:r>
            <a:r>
              <a:rPr sz="1200" spc="-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backup </a:t>
            </a:r>
            <a:r>
              <a:rPr sz="1200" spc="-5" dirty="0">
                <a:latin typeface="Times New Roman"/>
                <a:cs typeface="Times New Roman"/>
              </a:rPr>
              <a:t>facilities.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330835" algn="l"/>
                <a:tab pos="33147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economically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753735" cy="724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Proposed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02870" indent="456565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Hospital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suffering</a:t>
            </a:r>
            <a:r>
              <a:rPr sz="1200" dirty="0">
                <a:latin typeface="Times New Roman"/>
                <a:cs typeface="Times New Roman"/>
              </a:rPr>
              <a:t> from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ailments,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climatic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work-load,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emotional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trauma,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keep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day-to-day</a:t>
            </a:r>
            <a:r>
              <a:rPr sz="1200" dirty="0">
                <a:latin typeface="Times New Roman"/>
                <a:cs typeface="Times New Roman"/>
              </a:rPr>
              <a:t> activities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patients,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doctors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keep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 smoothly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successfully.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Our objective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digitalize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named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“Hospital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System”.</a:t>
            </a:r>
            <a:endParaRPr sz="1200">
              <a:latin typeface="Times New Roman"/>
              <a:cs typeface="Times New Roman"/>
            </a:endParaRPr>
          </a:p>
          <a:p>
            <a:pPr marL="12700" indent="45656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paper-less </a:t>
            </a:r>
            <a:r>
              <a:rPr sz="1200" spc="-5" dirty="0">
                <a:latin typeface="Times New Roman"/>
                <a:cs typeface="Times New Roman"/>
              </a:rPr>
              <a:t>hospital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to </a:t>
            </a:r>
            <a:r>
              <a:rPr sz="1200" spc="-5" dirty="0">
                <a:latin typeface="Times New Roman"/>
                <a:cs typeface="Times New Roman"/>
              </a:rPr>
              <a:t>90%.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aims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low-cost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digitalization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proposed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excellent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user-system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digitalize,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day-to-day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Patient,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Doctor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patient, </a:t>
            </a:r>
            <a:r>
              <a:rPr sz="1200" dirty="0">
                <a:latin typeface="Times New Roman"/>
                <a:cs typeface="Times New Roman"/>
              </a:rPr>
              <a:t> Adding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staff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 etc.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proposed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Hospital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(HMS).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clinic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r>
              <a:rPr sz="1200" dirty="0">
                <a:latin typeface="Times New Roman"/>
                <a:cs typeface="Times New Roman"/>
              </a:rPr>
              <a:t> Hospitals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to 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patients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storing that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future</a:t>
            </a:r>
            <a:r>
              <a:rPr sz="1200" spc="-5" dirty="0">
                <a:latin typeface="Times New Roman"/>
                <a:cs typeface="Times New Roman"/>
              </a:rPr>
              <a:t> usages.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over-time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patients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accurately.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both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non-functional.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latin typeface="Times New Roman"/>
                <a:cs typeface="Times New Roman"/>
              </a:rPr>
              <a:t>we 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Hospital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264160">
              <a:lnSpc>
                <a:spcPct val="1436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possible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Structured</a:t>
            </a:r>
            <a:r>
              <a:rPr sz="1200" dirty="0">
                <a:latin typeface="Times New Roman"/>
                <a:cs typeface="Times New Roman"/>
              </a:rPr>
              <a:t> &amp; Modular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 &amp; </a:t>
            </a:r>
            <a:r>
              <a:rPr sz="1200" spc="-5" dirty="0">
                <a:latin typeface="Times New Roman"/>
                <a:cs typeface="Times New Roman"/>
              </a:rPr>
              <a:t>Menu</a:t>
            </a:r>
            <a:r>
              <a:rPr sz="1200" dirty="0">
                <a:latin typeface="Times New Roman"/>
                <a:cs typeface="Times New Roman"/>
              </a:rPr>
              <a:t> oriented</a:t>
            </a:r>
            <a:r>
              <a:rPr sz="1200" spc="-5" dirty="0">
                <a:latin typeface="Times New Roman"/>
                <a:cs typeface="Times New Roman"/>
              </a:rPr>
              <a:t> interface.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tried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 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difficulty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package </a:t>
            </a:r>
            <a:r>
              <a:rPr sz="1200" dirty="0">
                <a:latin typeface="Times New Roman"/>
                <a:cs typeface="Times New Roman"/>
              </a:rPr>
              <a:t>&amp; further</a:t>
            </a:r>
            <a:r>
              <a:rPr sz="1200" spc="-5" dirty="0">
                <a:latin typeface="Times New Roman"/>
                <a:cs typeface="Times New Roman"/>
              </a:rPr>
              <a:t> expansion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possible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 much</a:t>
            </a:r>
            <a:r>
              <a:rPr sz="1200" spc="-5" dirty="0">
                <a:latin typeface="Times New Roman"/>
                <a:cs typeface="Times New Roman"/>
              </a:rPr>
              <a:t> effort.</a:t>
            </a:r>
            <a:r>
              <a:rPr sz="1200" dirty="0">
                <a:latin typeface="Times New Roman"/>
                <a:cs typeface="Times New Roman"/>
              </a:rPr>
              <a:t> Even though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cannot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exhaustive,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exercise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Hospital’s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activity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computerized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manually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consuming.</a:t>
            </a:r>
            <a:r>
              <a:rPr sz="1200" dirty="0">
                <a:latin typeface="Times New Roman"/>
                <a:cs typeface="Times New Roman"/>
              </a:rPr>
              <a:t>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confident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software package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readily</a:t>
            </a:r>
            <a:r>
              <a:rPr sz="1200" dirty="0">
                <a:latin typeface="Times New Roman"/>
                <a:cs typeface="Times New Roman"/>
              </a:rPr>
              <a:t> 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non-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avoiding human </a:t>
            </a:r>
            <a:r>
              <a:rPr sz="1200" spc="-5" dirty="0">
                <a:latin typeface="Times New Roman"/>
                <a:cs typeface="Times New Roman"/>
              </a:rPr>
              <a:t>handled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chance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853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Software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Requirement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&amp;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Adapted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Methodologies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5" dirty="0">
                <a:latin typeface="Times New Roman"/>
                <a:cs typeface="Times New Roman"/>
              </a:rPr>
              <a:t> Requirement Specification:</a:t>
            </a:r>
            <a:endParaRPr sz="1400">
              <a:latin typeface="Times New Roman"/>
              <a:cs typeface="Times New Roman"/>
            </a:endParaRPr>
          </a:p>
          <a:p>
            <a:pPr marL="12700" marR="88900" indent="456565">
              <a:lnSpc>
                <a:spcPct val="143700"/>
              </a:lnSpc>
              <a:spcBef>
                <a:spcPts val="53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culmination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task. </a:t>
            </a:r>
            <a:r>
              <a:rPr sz="1200" spc="-5" dirty="0">
                <a:latin typeface="Times New Roman"/>
                <a:cs typeface="Times New Roman"/>
              </a:rPr>
              <a:t>The 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 </a:t>
            </a:r>
            <a:r>
              <a:rPr sz="1200" spc="-5" dirty="0">
                <a:latin typeface="Times New Roman"/>
                <a:cs typeface="Times New Roman"/>
              </a:rPr>
              <a:t>allocated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redefined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behaviour,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 </a:t>
            </a:r>
            <a:r>
              <a:rPr sz="1200" dirty="0">
                <a:latin typeface="Times New Roman"/>
                <a:cs typeface="Times New Roman"/>
              </a:rPr>
              <a:t>validation </a:t>
            </a:r>
            <a:r>
              <a:rPr sz="1200" spc="-5" dirty="0">
                <a:latin typeface="Times New Roman"/>
                <a:cs typeface="Times New Roman"/>
              </a:rPr>
              <a:t>criteria.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IDE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Used:-</a:t>
            </a:r>
            <a:endParaRPr sz="1400">
              <a:latin typeface="Times New Roman"/>
              <a:cs typeface="Times New Roman"/>
            </a:endParaRPr>
          </a:p>
          <a:p>
            <a:pPr marL="512445" marR="188595" indent="-228600">
              <a:lnSpc>
                <a:spcPct val="142500"/>
              </a:lnSpc>
              <a:spcBef>
                <a:spcPts val="1225"/>
              </a:spcBef>
              <a:buFont typeface="Symbol"/>
              <a:buChar char=""/>
              <a:tabLst>
                <a:tab pos="512445" algn="l"/>
                <a:tab pos="513080" algn="l"/>
              </a:tabLst>
            </a:pPr>
            <a:r>
              <a:rPr sz="1200" spc="-5" dirty="0">
                <a:latin typeface="Times New Roman"/>
                <a:cs typeface="Times New Roman"/>
              </a:rPr>
              <a:t>Eclipse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Eclipse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C++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PHP</a:t>
            </a:r>
            <a:r>
              <a:rPr sz="1200" dirty="0">
                <a:latin typeface="Times New Roman"/>
                <a:cs typeface="Times New Roman"/>
              </a:rPr>
              <a:t> among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endParaRPr sz="1200">
              <a:latin typeface="Times New Roman"/>
              <a:cs typeface="Times New Roman"/>
            </a:endParaRPr>
          </a:p>
          <a:p>
            <a:pPr marL="512445" marR="22225" indent="-228600">
              <a:lnSpc>
                <a:spcPct val="143300"/>
              </a:lnSpc>
              <a:spcBef>
                <a:spcPts val="110"/>
              </a:spcBef>
              <a:buFont typeface="Symbol"/>
              <a:buChar char=""/>
              <a:tabLst>
                <a:tab pos="512445" algn="l"/>
                <a:tab pos="513080" algn="l"/>
              </a:tabLst>
            </a:pPr>
            <a:r>
              <a:rPr sz="1200" spc="-5" dirty="0">
                <a:latin typeface="Times New Roman"/>
                <a:cs typeface="Times New Roman"/>
              </a:rPr>
              <a:t>Eclipse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written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base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‘Workspace’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plug-in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that </a:t>
            </a:r>
            <a:r>
              <a:rPr sz="1200" spc="-5" dirty="0">
                <a:latin typeface="Times New Roman"/>
                <a:cs typeface="Times New Roman"/>
              </a:rPr>
              <a:t>we can</a:t>
            </a:r>
            <a:r>
              <a:rPr sz="1200" dirty="0">
                <a:latin typeface="Times New Roman"/>
                <a:cs typeface="Times New Roman"/>
              </a:rPr>
              <a:t> add more</a:t>
            </a:r>
            <a:r>
              <a:rPr sz="1200" spc="-5" dirty="0">
                <a:latin typeface="Times New Roman"/>
                <a:cs typeface="Times New Roman"/>
              </a:rPr>
              <a:t> features</a:t>
            </a:r>
            <a:r>
              <a:rPr sz="1200" dirty="0">
                <a:latin typeface="Times New Roman"/>
                <a:cs typeface="Times New Roman"/>
              </a:rPr>
              <a:t> to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plugins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functionality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IDE.</a:t>
            </a:r>
            <a:endParaRPr sz="1200">
              <a:latin typeface="Times New Roman"/>
              <a:cs typeface="Times New Roman"/>
            </a:endParaRPr>
          </a:p>
          <a:p>
            <a:pPr marL="512445" marR="208915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512445" algn="l"/>
                <a:tab pos="513080" algn="l"/>
              </a:tabLst>
            </a:pPr>
            <a:r>
              <a:rPr sz="1200" spc="-5" dirty="0">
                <a:latin typeface="Times New Roman"/>
                <a:cs typeface="Times New Roman"/>
              </a:rPr>
              <a:t>Eclipse 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5" dirty="0">
                <a:latin typeface="Times New Roman"/>
                <a:cs typeface="Times New Roman"/>
              </a:rPr>
              <a:t> platforms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Windows, </a:t>
            </a:r>
            <a:r>
              <a:rPr sz="1200" spc="-5" dirty="0">
                <a:latin typeface="Times New Roman"/>
                <a:cs typeface="Times New Roman"/>
              </a:rPr>
              <a:t>Mac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Linux, </a:t>
            </a:r>
            <a:r>
              <a:rPr sz="1200" spc="-5" dirty="0">
                <a:latin typeface="Times New Roman"/>
                <a:cs typeface="Times New Roman"/>
              </a:rPr>
              <a:t>etc.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full-fledged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SzPct val="85714"/>
              <a:buFont typeface="Wingdings"/>
              <a:buChar char="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Features 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Eclipse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IDE: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buFont typeface="Symbol"/>
              <a:buChar char=""/>
              <a:tabLst>
                <a:tab pos="464820" algn="l"/>
                <a:tab pos="465455" algn="l"/>
              </a:tabLst>
            </a:pPr>
            <a:r>
              <a:rPr sz="1200" spc="-5" dirty="0">
                <a:latin typeface="Times New Roman"/>
                <a:cs typeface="Times New Roman"/>
              </a:rPr>
              <a:t>Almost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everything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Eclipse is</a:t>
            </a:r>
            <a:r>
              <a:rPr sz="1200" dirty="0">
                <a:latin typeface="Times New Roman"/>
                <a:cs typeface="Times New Roman"/>
              </a:rPr>
              <a:t> a plugin.</a:t>
            </a:r>
            <a:endParaRPr sz="1200">
              <a:latin typeface="Times New Roman"/>
              <a:cs typeface="Times New Roman"/>
            </a:endParaRPr>
          </a:p>
          <a:p>
            <a:pPr marL="464820" marR="108585" lvl="1" indent="-226060">
              <a:lnSpc>
                <a:spcPct val="142500"/>
              </a:lnSpc>
              <a:spcBef>
                <a:spcPts val="110"/>
              </a:spcBef>
              <a:buFont typeface="Symbol"/>
              <a:buChar char=""/>
              <a:tabLst>
                <a:tab pos="464820" algn="l"/>
                <a:tab pos="465455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extend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functionality of </a:t>
            </a:r>
            <a:r>
              <a:rPr sz="1200" spc="-5" dirty="0">
                <a:latin typeface="Times New Roman"/>
                <a:cs typeface="Times New Roman"/>
              </a:rPr>
              <a:t>Eclipse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adding</a:t>
            </a:r>
            <a:r>
              <a:rPr sz="1200" dirty="0">
                <a:latin typeface="Times New Roman"/>
                <a:cs typeface="Times New Roman"/>
              </a:rPr>
              <a:t> plugins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IDE,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dirty="0">
                <a:latin typeface="Times New Roman"/>
                <a:cs typeface="Times New Roman"/>
              </a:rPr>
              <a:t> or 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UML.</a:t>
            </a:r>
            <a:endParaRPr sz="1200">
              <a:latin typeface="Times New Roman"/>
              <a:cs typeface="Times New Roman"/>
            </a:endParaRPr>
          </a:p>
          <a:p>
            <a:pPr marL="464820" marR="434340" lvl="1" indent="-226060">
              <a:lnSpc>
                <a:spcPct val="143300"/>
              </a:lnSpc>
              <a:spcBef>
                <a:spcPts val="105"/>
              </a:spcBef>
              <a:buFont typeface="Symbol"/>
              <a:buChar char=""/>
              <a:tabLst>
                <a:tab pos="464820" algn="l"/>
                <a:tab pos="465455" algn="l"/>
              </a:tabLst>
            </a:pPr>
            <a:r>
              <a:rPr sz="1200" spc="-5" dirty="0">
                <a:latin typeface="Times New Roman"/>
                <a:cs typeface="Times New Roman"/>
              </a:rPr>
              <a:t>Supports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folding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hyperlink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navigation,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grading,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macro</a:t>
            </a:r>
            <a:r>
              <a:rPr sz="1200" dirty="0">
                <a:latin typeface="Times New Roman"/>
                <a:cs typeface="Times New Roman"/>
              </a:rPr>
              <a:t> definition </a:t>
            </a:r>
            <a:r>
              <a:rPr sz="1200" spc="-5" dirty="0">
                <a:latin typeface="Times New Roman"/>
                <a:cs typeface="Times New Roman"/>
              </a:rPr>
              <a:t>browser,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syntax highlighting.</a:t>
            </a:r>
            <a:endParaRPr sz="12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4820" algn="l"/>
                <a:tab pos="465455" algn="l"/>
              </a:tabLst>
            </a:pP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excellent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debugging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debug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 marL="464820" lvl="1" indent="-226060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4820" algn="l"/>
                <a:tab pos="465455" algn="l"/>
              </a:tabLst>
            </a:pPr>
            <a:r>
              <a:rPr sz="1200" spc="-5" dirty="0">
                <a:latin typeface="Times New Roman"/>
                <a:cs typeface="Times New Roman"/>
              </a:rPr>
              <a:t>Eclipse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wonderful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designing.</a:t>
            </a:r>
            <a:endParaRPr sz="1200">
              <a:latin typeface="Times New Roman"/>
              <a:cs typeface="Times New Roman"/>
            </a:endParaRPr>
          </a:p>
          <a:p>
            <a:pPr marL="464820" marR="185420" lvl="1" indent="-226060">
              <a:lnSpc>
                <a:spcPct val="143300"/>
              </a:lnSpc>
              <a:spcBef>
                <a:spcPts val="85"/>
              </a:spcBef>
              <a:buFont typeface="Symbol"/>
              <a:buChar char=""/>
              <a:tabLst>
                <a:tab pos="464820" algn="l"/>
                <a:tab pos="465455" algn="l"/>
              </a:tabLst>
            </a:pPr>
            <a:r>
              <a:rPr sz="1200" spc="-5" dirty="0">
                <a:latin typeface="Times New Roman"/>
                <a:cs typeface="Times New Roman"/>
              </a:rPr>
              <a:t>Supports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toolchains,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 framework,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navigation.</a:t>
            </a:r>
            <a:endParaRPr sz="1200">
              <a:latin typeface="Times New Roman"/>
              <a:cs typeface="Times New Roman"/>
            </a:endParaRPr>
          </a:p>
          <a:p>
            <a:pPr marL="464820" marR="343535" lvl="1" indent="-22606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4820" algn="l"/>
                <a:tab pos="465455" algn="l"/>
              </a:tabLst>
            </a:pPr>
            <a:r>
              <a:rPr sz="1200" spc="-5" dirty="0">
                <a:latin typeface="Times New Roman"/>
                <a:cs typeface="Times New Roman"/>
              </a:rPr>
              <a:t>Java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Eclipse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JavaDoc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dirty="0">
                <a:latin typeface="Times New Roman"/>
                <a:cs typeface="Times New Roman"/>
              </a:rPr>
              <a:t> in our </a:t>
            </a:r>
            <a:r>
              <a:rPr sz="1200" spc="-5" dirty="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872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Development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Environment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Eclipse includes: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Eclipse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Development Tools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(JDT)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Scala.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Eclipse C/C++ 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(CDT)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C/C++.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Eclipse PHP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(PDT)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PHP.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b="1" dirty="0">
                <a:latin typeface="Times New Roman"/>
                <a:cs typeface="Times New Roman"/>
              </a:rPr>
              <a:t>Server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93980" indent="456565">
              <a:lnSpc>
                <a:spcPct val="144000"/>
              </a:lnSpc>
              <a:spcBef>
                <a:spcPts val="525"/>
              </a:spcBef>
            </a:pPr>
            <a:r>
              <a:rPr sz="1200" spc="-5" dirty="0">
                <a:latin typeface="Times New Roman"/>
                <a:cs typeface="Times New Roman"/>
              </a:rPr>
              <a:t>Tomcat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popular</a:t>
            </a:r>
            <a:r>
              <a:rPr sz="1200" spc="-5" dirty="0">
                <a:latin typeface="Times New Roman"/>
                <a:cs typeface="Times New Roman"/>
              </a:rPr>
              <a:t> 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 Java</a:t>
            </a:r>
            <a:r>
              <a:rPr sz="1200" dirty="0">
                <a:latin typeface="Times New Roman"/>
                <a:cs typeface="Times New Roman"/>
              </a:rPr>
              <a:t> servlets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render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Java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binary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Tomcat’s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Internet.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 it’s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definitely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-5" dirty="0">
                <a:latin typeface="Times New Roman"/>
                <a:cs typeface="Times New Roman"/>
              </a:rPr>
              <a:t> servlet</a:t>
            </a:r>
            <a:r>
              <a:rPr sz="1200" dirty="0">
                <a:latin typeface="Times New Roman"/>
                <a:cs typeface="Times New Roman"/>
              </a:rPr>
              <a:t> containers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b="1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Incredibly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Lightweight</a:t>
            </a:r>
            <a:r>
              <a:rPr sz="1400" spc="-5" dirty="0">
                <a:latin typeface="Times New Roman"/>
                <a:cs typeface="Times New Roman"/>
              </a:rPr>
              <a:t>:-</a:t>
            </a:r>
            <a:endParaRPr sz="1400">
              <a:latin typeface="Times New Roman"/>
              <a:cs typeface="Times New Roman"/>
            </a:endParaRPr>
          </a:p>
          <a:p>
            <a:pPr marL="239395" marR="67945">
              <a:lnSpc>
                <a:spcPct val="143800"/>
              </a:lnSpc>
              <a:spcBef>
                <a:spcPts val="545"/>
              </a:spcBef>
            </a:pPr>
            <a:r>
              <a:rPr sz="1200" spc="-5" dirty="0">
                <a:latin typeface="Times New Roman"/>
                <a:cs typeface="Times New Roman"/>
              </a:rPr>
              <a:t>Even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certification,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Tomcat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incredibly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lightweight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application.If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server,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 </a:t>
            </a:r>
            <a:r>
              <a:rPr sz="1200" spc="-5" dirty="0">
                <a:latin typeface="Times New Roman"/>
                <a:cs typeface="Times New Roman"/>
              </a:rPr>
              <a:t>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redeploy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bogged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far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bells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whistles.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lightweight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nature 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enjoy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faster </a:t>
            </a:r>
            <a:r>
              <a:rPr sz="1200" dirty="0">
                <a:latin typeface="Times New Roman"/>
                <a:cs typeface="Times New Roman"/>
              </a:rPr>
              <a:t>development </a:t>
            </a:r>
            <a:r>
              <a:rPr sz="1200" spc="-5" dirty="0">
                <a:latin typeface="Times New Roman"/>
                <a:cs typeface="Times New Roman"/>
              </a:rPr>
              <a:t>cycle.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 startAt="2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Open-Source-</a:t>
            </a:r>
            <a:endParaRPr sz="1400">
              <a:latin typeface="Times New Roman"/>
              <a:cs typeface="Times New Roman"/>
            </a:endParaRPr>
          </a:p>
          <a:p>
            <a:pPr marL="239395" marR="45085">
              <a:lnSpc>
                <a:spcPct val="143800"/>
              </a:lnSpc>
              <a:spcBef>
                <a:spcPts val="530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 source</a:t>
            </a:r>
            <a:r>
              <a:rPr sz="1200" spc="-5" dirty="0">
                <a:latin typeface="Times New Roman"/>
                <a:cs typeface="Times New Roman"/>
              </a:rPr>
              <a:t> 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means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cost. </a:t>
            </a:r>
            <a:r>
              <a:rPr sz="1200" spc="-5" dirty="0">
                <a:latin typeface="Times New Roman"/>
                <a:cs typeface="Times New Roman"/>
              </a:rPr>
              <a:t>Tomcat’s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server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readily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anyone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who’d</a:t>
            </a:r>
            <a:r>
              <a:rPr sz="1200" dirty="0">
                <a:latin typeface="Times New Roman"/>
                <a:cs typeface="Times New Roman"/>
              </a:rPr>
              <a:t> care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download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assuming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you’re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tinker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your</a:t>
            </a:r>
            <a:r>
              <a:rPr sz="1200" spc="-5" dirty="0">
                <a:latin typeface="Times New Roman"/>
                <a:cs typeface="Times New Roman"/>
              </a:rPr>
              <a:t> 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you’ve </a:t>
            </a:r>
            <a:r>
              <a:rPr sz="1200" dirty="0">
                <a:latin typeface="Times New Roman"/>
                <a:cs typeface="Times New Roman"/>
              </a:rPr>
              <a:t>got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incredible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degree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freedom</a:t>
            </a:r>
            <a:r>
              <a:rPr sz="1200" dirty="0">
                <a:latin typeface="Times New Roman"/>
                <a:cs typeface="Times New Roman"/>
              </a:rPr>
              <a:t> insofar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you 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Tomcat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Highly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Flexible</a:t>
            </a:r>
            <a:endParaRPr sz="1400">
              <a:latin typeface="Times New Roman"/>
              <a:cs typeface="Times New Roman"/>
            </a:endParaRPr>
          </a:p>
          <a:p>
            <a:pPr marL="12700" marR="208915">
              <a:lnSpc>
                <a:spcPct val="1436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Thanks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lightweight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nature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extensive,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built-in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Tomcat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quite </a:t>
            </a:r>
            <a:r>
              <a:rPr sz="1200" spc="-5" dirty="0">
                <a:latin typeface="Times New Roman"/>
                <a:cs typeface="Times New Roman"/>
              </a:rPr>
              <a:t>flexible.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run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in virtually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fashion</a:t>
            </a:r>
            <a:r>
              <a:rPr sz="1200" dirty="0">
                <a:latin typeface="Times New Roman"/>
                <a:cs typeface="Times New Roman"/>
              </a:rPr>
              <a:t> you choose,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it’ll </a:t>
            </a:r>
            <a:r>
              <a:rPr sz="1200" spc="-5" dirty="0">
                <a:latin typeface="Times New Roman"/>
                <a:cs typeface="Times New Roman"/>
              </a:rPr>
              <a:t>still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intended.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open-source</a:t>
            </a:r>
            <a:r>
              <a:rPr sz="1200" dirty="0">
                <a:latin typeface="Times New Roman"/>
                <a:cs typeface="Times New Roman"/>
              </a:rPr>
              <a:t> 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tweak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needs,</a:t>
            </a:r>
            <a:r>
              <a:rPr sz="1200" dirty="0">
                <a:latin typeface="Times New Roman"/>
                <a:cs typeface="Times New Roman"/>
              </a:rPr>
              <a:t> provided you’ve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knowledge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do so.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925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Language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Used:-</a:t>
            </a:r>
            <a:endParaRPr sz="1400">
              <a:latin typeface="Times New Roman"/>
              <a:cs typeface="Times New Roman"/>
            </a:endParaRPr>
          </a:p>
          <a:p>
            <a:pPr marL="12700" marR="257810" indent="456565">
              <a:lnSpc>
                <a:spcPct val="143300"/>
              </a:lnSpc>
              <a:spcBef>
                <a:spcPts val="55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Java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 language is </a:t>
            </a:r>
            <a:r>
              <a:rPr sz="1200" dirty="0">
                <a:latin typeface="Times New Roman"/>
                <a:cs typeface="Times New Roman"/>
              </a:rPr>
              <a:t>designed to meet the </a:t>
            </a:r>
            <a:r>
              <a:rPr sz="1200" spc="-5" dirty="0">
                <a:latin typeface="Times New Roman"/>
                <a:cs typeface="Times New Roman"/>
              </a:rPr>
              <a:t>challenges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heterogeneous,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network-wide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12700" marR="20955" indent="456565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Paramount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applications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minimum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run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platform,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extended dynamically.</a:t>
            </a:r>
            <a:endParaRPr sz="1200">
              <a:latin typeface="Times New Roman"/>
              <a:cs typeface="Times New Roman"/>
            </a:endParaRPr>
          </a:p>
          <a:p>
            <a:pPr marL="12700" marR="229235" indent="456565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Java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dirty="0">
                <a:latin typeface="Times New Roman"/>
                <a:cs typeface="Times New Roman"/>
              </a:rPr>
              <a:t> originated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5" dirty="0">
                <a:latin typeface="Times New Roman"/>
                <a:cs typeface="Times New Roman"/>
              </a:rPr>
              <a:t> variety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40"/>
              </a:spcBef>
            </a:pPr>
            <a:r>
              <a:rPr sz="1200" spc="-5" dirty="0">
                <a:latin typeface="Times New Roman"/>
                <a:cs typeface="Times New Roman"/>
              </a:rPr>
              <a:t>Java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proven </a:t>
            </a:r>
            <a:r>
              <a:rPr sz="1200" spc="-5" dirty="0">
                <a:latin typeface="Times New Roman"/>
                <a:cs typeface="Times New Roman"/>
              </a:rPr>
              <a:t>ideal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developing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secure,</a:t>
            </a:r>
            <a:r>
              <a:rPr sz="1200" dirty="0">
                <a:latin typeface="Times New Roman"/>
                <a:cs typeface="Times New Roman"/>
              </a:rPr>
              <a:t> distributed, network-based end-user</a:t>
            </a:r>
            <a:endParaRPr sz="1200">
              <a:latin typeface="Times New Roman"/>
              <a:cs typeface="Times New Roman"/>
            </a:endParaRPr>
          </a:p>
          <a:p>
            <a:pPr marL="12700" marR="238125">
              <a:lnSpc>
                <a:spcPts val="2080"/>
              </a:lnSpc>
              <a:spcBef>
                <a:spcPts val="165"/>
              </a:spcBef>
            </a:pP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network-embedded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World-Wide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 and</a:t>
            </a:r>
            <a:r>
              <a:rPr sz="1200" dirty="0">
                <a:latin typeface="Times New Roman"/>
                <a:cs typeface="Times New Roman"/>
              </a:rPr>
              <a:t> the desktop.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Frameworks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Used:-</a:t>
            </a:r>
            <a:endParaRPr sz="1400">
              <a:latin typeface="Times New Roman"/>
              <a:cs typeface="Times New Roman"/>
            </a:endParaRPr>
          </a:p>
          <a:p>
            <a:pPr marL="205740" indent="-193675">
              <a:lnSpc>
                <a:spcPct val="100000"/>
              </a:lnSpc>
              <a:spcBef>
                <a:spcPts val="1165"/>
              </a:spcBef>
              <a:buAutoNum type="arabicParenR"/>
              <a:tabLst>
                <a:tab pos="206375" algn="l"/>
              </a:tabLst>
            </a:pPr>
            <a:r>
              <a:rPr sz="1400" b="1" dirty="0">
                <a:latin typeface="Times New Roman"/>
                <a:cs typeface="Times New Roman"/>
              </a:rPr>
              <a:t>Hibernate:-</a:t>
            </a:r>
            <a:endParaRPr sz="1400">
              <a:latin typeface="Times New Roman"/>
              <a:cs typeface="Times New Roman"/>
            </a:endParaRPr>
          </a:p>
          <a:p>
            <a:pPr marL="419100" lvl="1" indent="-227329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19100" algn="l"/>
                <a:tab pos="419734" algn="l"/>
              </a:tabLst>
            </a:pPr>
            <a:r>
              <a:rPr sz="1200" spc="-5" dirty="0">
                <a:latin typeface="Times New Roman"/>
                <a:cs typeface="Times New Roman"/>
              </a:rPr>
              <a:t>Hibernate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open source</a:t>
            </a:r>
            <a:r>
              <a:rPr sz="1200" spc="-5" dirty="0">
                <a:latin typeface="Times New Roman"/>
                <a:cs typeface="Times New Roman"/>
              </a:rPr>
              <a:t> Java </a:t>
            </a:r>
            <a:r>
              <a:rPr sz="1200" dirty="0">
                <a:latin typeface="Times New Roman"/>
                <a:cs typeface="Times New Roman"/>
              </a:rPr>
              <a:t>persistence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 </a:t>
            </a:r>
            <a:r>
              <a:rPr sz="1200" spc="-5" dirty="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419100" marR="175895" lvl="1" indent="-227329">
              <a:lnSpc>
                <a:spcPct val="142500"/>
              </a:lnSpc>
              <a:spcBef>
                <a:spcPts val="105"/>
              </a:spcBef>
              <a:buFont typeface="Symbol"/>
              <a:buChar char=""/>
              <a:tabLst>
                <a:tab pos="419100" algn="l"/>
                <a:tab pos="419734" algn="l"/>
              </a:tabLst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powerful</a:t>
            </a:r>
            <a:r>
              <a:rPr sz="1200" dirty="0">
                <a:latin typeface="Times New Roman"/>
                <a:cs typeface="Times New Roman"/>
              </a:rPr>
              <a:t> Object-relational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HQL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SQL.</a:t>
            </a:r>
            <a:endParaRPr sz="1200">
              <a:latin typeface="Times New Roman"/>
              <a:cs typeface="Times New Roman"/>
            </a:endParaRPr>
          </a:p>
          <a:p>
            <a:pPr marL="419100" marR="24130" lvl="1" indent="-227329">
              <a:lnSpc>
                <a:spcPct val="143300"/>
              </a:lnSpc>
              <a:spcBef>
                <a:spcPts val="115"/>
              </a:spcBef>
              <a:buFont typeface="Symbol"/>
              <a:buChar char=""/>
              <a:tabLst>
                <a:tab pos="419100" algn="l"/>
                <a:tab pos="419734" algn="l"/>
              </a:tabLst>
            </a:pP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dirty="0">
                <a:latin typeface="Times New Roman"/>
                <a:cs typeface="Times New Roman"/>
              </a:rPr>
              <a:t> tool for </a:t>
            </a:r>
            <a:r>
              <a:rPr sz="1200" spc="-5" dirty="0">
                <a:latin typeface="Times New Roman"/>
                <a:cs typeface="Times New Roman"/>
              </a:rPr>
              <a:t>ORM</a:t>
            </a:r>
            <a:r>
              <a:rPr sz="1200" dirty="0">
                <a:latin typeface="Times New Roman"/>
                <a:cs typeface="Times New Roman"/>
              </a:rPr>
              <a:t> mappings in </a:t>
            </a:r>
            <a:r>
              <a:rPr sz="1200" spc="-5" dirty="0">
                <a:latin typeface="Times New Roman"/>
                <a:cs typeface="Times New Roman"/>
              </a:rPr>
              <a:t>Java.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cut</a:t>
            </a:r>
            <a:r>
              <a:rPr sz="1200" dirty="0">
                <a:latin typeface="Times New Roman"/>
                <a:cs typeface="Times New Roman"/>
              </a:rPr>
              <a:t> down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otherwise find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to exist.</a:t>
            </a:r>
            <a:endParaRPr sz="1200">
              <a:latin typeface="Times New Roman"/>
              <a:cs typeface="Times New Roman"/>
            </a:endParaRPr>
          </a:p>
          <a:p>
            <a:pPr marL="419100" lvl="1" indent="-227329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19100" algn="l"/>
                <a:tab pos="419734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Hibernate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330835" lvl="1" indent="-229235">
              <a:lnSpc>
                <a:spcPct val="100000"/>
              </a:lnSpc>
              <a:buAutoNum type="arabicPeriod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Configuration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hibernate.properties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hibernate.cfg.xml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endParaRPr sz="1200">
              <a:latin typeface="Times New Roman"/>
              <a:cs typeface="Times New Roman"/>
            </a:endParaRPr>
          </a:p>
          <a:p>
            <a:pPr marL="512445" marR="80010">
              <a:lnSpc>
                <a:spcPct val="1437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annotated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@Configuration.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SessionFactory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 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 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mappings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Types to an </a:t>
            </a:r>
            <a:r>
              <a:rPr sz="1200" spc="-5" dirty="0">
                <a:latin typeface="Times New Roman"/>
                <a:cs typeface="Times New Roman"/>
              </a:rPr>
              <a:t>SQL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330835" lvl="1" indent="-229235">
              <a:lnSpc>
                <a:spcPct val="100000"/>
              </a:lnSpc>
              <a:spcBef>
                <a:spcPts val="625"/>
              </a:spcBef>
              <a:buAutoNum type="arabicPeriod" startAt="2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Session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Factory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512445" marR="131445" indent="38100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instantiates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session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 appropriately.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26211"/>
            <a:ext cx="5757545" cy="515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buAutoNum type="arabicPeriod" startAt="3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Session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interaction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endParaRPr sz="1200">
              <a:latin typeface="Times New Roman"/>
              <a:cs typeface="Times New Roman"/>
            </a:endParaRPr>
          </a:p>
          <a:p>
            <a:pPr marL="512445" marR="35179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org.hibernate.Session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retrieved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SessionFactory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bean.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640"/>
              </a:spcBef>
              <a:buAutoNum type="arabicPeriod" startAt="4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Query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620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stored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endParaRPr sz="1200">
              <a:latin typeface="Times New Roman"/>
              <a:cs typeface="Times New Roman"/>
            </a:endParaRPr>
          </a:p>
          <a:p>
            <a:pPr marL="512445" marR="83820">
              <a:lnSpc>
                <a:spcPct val="1433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NamedQuery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Criteria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635"/>
              </a:spcBef>
              <a:buAutoNum type="arabicPeriod" startAt="5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First-level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cache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cache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interacting</a:t>
            </a:r>
            <a:endParaRPr sz="1200">
              <a:latin typeface="Times New Roman"/>
              <a:cs typeface="Times New Roman"/>
            </a:endParaRPr>
          </a:p>
          <a:p>
            <a:pPr marL="512445" marR="21590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5" dirty="0">
                <a:latin typeface="Times New Roman"/>
                <a:cs typeface="Times New Roman"/>
              </a:rPr>
              <a:t> database.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cache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caches</a:t>
            </a:r>
            <a:r>
              <a:rPr sz="1200" dirty="0">
                <a:latin typeface="Times New Roman"/>
                <a:cs typeface="Times New Roman"/>
              </a:rPr>
              <a:t> objects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Session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must pass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 the </a:t>
            </a:r>
            <a:r>
              <a:rPr sz="1200" spc="-5" dirty="0">
                <a:latin typeface="Times New Roman"/>
                <a:cs typeface="Times New Roman"/>
              </a:rPr>
              <a:t>first-level</a:t>
            </a:r>
            <a:r>
              <a:rPr sz="1200" dirty="0">
                <a:latin typeface="Times New Roman"/>
                <a:cs typeface="Times New Roman"/>
              </a:rPr>
              <a:t> cache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dirty="0">
                <a:latin typeface="Times New Roman"/>
                <a:cs typeface="Times New Roman"/>
              </a:rPr>
              <a:t> cache. One must note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first-level </a:t>
            </a:r>
            <a:r>
              <a:rPr sz="1200" spc="-5" dirty="0">
                <a:latin typeface="Times New Roman"/>
                <a:cs typeface="Times New Roman"/>
              </a:rPr>
              <a:t>cache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 until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live.</a:t>
            </a:r>
            <a:endParaRPr sz="1200">
              <a:latin typeface="Times New Roman"/>
              <a:cs typeface="Times New Roman"/>
            </a:endParaRPr>
          </a:p>
          <a:p>
            <a:pPr marL="330835" indent="-229235">
              <a:lnSpc>
                <a:spcPct val="100000"/>
              </a:lnSpc>
              <a:spcBef>
                <a:spcPts val="635"/>
              </a:spcBef>
              <a:buAutoNum type="arabicPeriod" startAt="6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Transaction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512445" marR="546100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consistency,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rollback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incase </a:t>
            </a:r>
            <a:r>
              <a:rPr sz="1200" spc="-5" dirty="0">
                <a:latin typeface="Times New Roman"/>
                <a:cs typeface="Times New Roman"/>
              </a:rPr>
              <a:t>something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unexpected.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386" y="9161526"/>
            <a:ext cx="1840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Hibernate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23" y="5596127"/>
            <a:ext cx="3525453" cy="334987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4696" y="426211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Hospital 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" y="9829800"/>
            <a:ext cx="5958840" cy="7620"/>
          </a:xfrm>
          <a:custGeom>
            <a:avLst/>
            <a:gdLst/>
            <a:ahLst/>
            <a:cxnLst/>
            <a:rect l="l" t="t" r="r" b="b"/>
            <a:pathLst>
              <a:path w="5958840" h="7620">
                <a:moveTo>
                  <a:pt x="0" y="0"/>
                </a:moveTo>
                <a:lnTo>
                  <a:pt x="5958840" y="7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89761"/>
            <a:ext cx="5680075" cy="873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5714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Why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 use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Hibernate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technology</a:t>
            </a:r>
            <a:r>
              <a:rPr sz="1400" b="1" dirty="0">
                <a:latin typeface="Times New Roman"/>
                <a:cs typeface="Times New Roman"/>
              </a:rPr>
              <a:t> –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750">
              <a:latin typeface="Times New Roman"/>
              <a:cs typeface="Times New Roman"/>
            </a:endParaRPr>
          </a:p>
          <a:p>
            <a:pPr marL="421005" lvl="1" indent="-229235">
              <a:lnSpc>
                <a:spcPct val="100000"/>
              </a:lnSpc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Hibernate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Inheritance,</a:t>
            </a:r>
            <a:r>
              <a:rPr sz="1200" dirty="0">
                <a:latin typeface="Times New Roman"/>
                <a:cs typeface="Times New Roman"/>
              </a:rPr>
              <a:t> Associations, </a:t>
            </a:r>
            <a:r>
              <a:rPr sz="1200" spc="-5" dirty="0">
                <a:latin typeface="Times New Roman"/>
                <a:cs typeface="Times New Roman"/>
              </a:rPr>
              <a:t>Collections.</a:t>
            </a:r>
            <a:endParaRPr sz="1200">
              <a:latin typeface="Times New Roman"/>
              <a:cs typeface="Times New Roman"/>
            </a:endParaRPr>
          </a:p>
          <a:p>
            <a:pPr marL="421005" marR="81280" lvl="1" indent="-228600">
              <a:lnSpc>
                <a:spcPts val="2080"/>
              </a:lnSpc>
              <a:spcBef>
                <a:spcPts val="160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save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derived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dirty="0">
                <a:latin typeface="Times New Roman"/>
                <a:cs typeface="Times New Roman"/>
              </a:rPr>
              <a:t> into the </a:t>
            </a:r>
            <a:r>
              <a:rPr sz="1200" spc="-5" dirty="0">
                <a:latin typeface="Times New Roman"/>
                <a:cs typeface="Times New Roman"/>
              </a:rPr>
              <a:t>database,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dirty="0">
                <a:latin typeface="Times New Roman"/>
                <a:cs typeface="Times New Roman"/>
              </a:rPr>
              <a:t> supporting </a:t>
            </a:r>
            <a:r>
              <a:rPr sz="1200" spc="-5" dirty="0">
                <a:latin typeface="Times New Roman"/>
                <a:cs typeface="Times New Roman"/>
              </a:rPr>
              <a:t>inheritance</a:t>
            </a:r>
            <a:endParaRPr sz="1200">
              <a:latin typeface="Times New Roman"/>
              <a:cs typeface="Times New Roman"/>
            </a:endParaRPr>
          </a:p>
          <a:p>
            <a:pPr marL="421005" lvl="1" indent="-22923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dirty="0">
                <a:latin typeface="Times New Roman"/>
                <a:cs typeface="Times New Roman"/>
              </a:rPr>
              <a:t> supports relationships 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One-To-Many,One-To-One,</a:t>
            </a:r>
            <a:r>
              <a:rPr sz="1200" dirty="0">
                <a:latin typeface="Times New Roman"/>
                <a:cs typeface="Times New Roman"/>
              </a:rPr>
              <a:t> Many-To-Many-to</a:t>
            </a:r>
            <a:endParaRPr sz="12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Many,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Many-To-One</a:t>
            </a:r>
            <a:endParaRPr sz="1200">
              <a:latin typeface="Times New Roman"/>
              <a:cs typeface="Times New Roman"/>
            </a:endParaRPr>
          </a:p>
          <a:p>
            <a:pPr marL="421005" lvl="1" indent="-229235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List,Set,Map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collections)</a:t>
            </a:r>
            <a:endParaRPr sz="1200">
              <a:latin typeface="Times New Roman"/>
              <a:cs typeface="Times New Roman"/>
            </a:endParaRPr>
          </a:p>
          <a:p>
            <a:pPr marL="421005" lvl="1" indent="-22860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must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421005" marR="8255">
              <a:lnSpc>
                <a:spcPct val="1437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throws,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only 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Un-checked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dirty="0">
                <a:latin typeface="Times New Roman"/>
                <a:cs typeface="Times New Roman"/>
              </a:rPr>
              <a:t> try,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catch,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throws.</a:t>
            </a:r>
            <a:r>
              <a:rPr sz="1200" dirty="0">
                <a:latin typeface="Times New Roman"/>
                <a:cs typeface="Times New Roman"/>
              </a:rPr>
              <a:t> Actually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the translator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converts checked</a:t>
            </a:r>
            <a:r>
              <a:rPr sz="1200" dirty="0">
                <a:latin typeface="Times New Roman"/>
                <a:cs typeface="Times New Roman"/>
              </a:rPr>
              <a:t> to Un-checked</a:t>
            </a:r>
            <a:endParaRPr sz="1200">
              <a:latin typeface="Times New Roman"/>
              <a:cs typeface="Times New Roman"/>
            </a:endParaRPr>
          </a:p>
          <a:p>
            <a:pPr marL="421005" marR="78740" lvl="1" indent="-228600">
              <a:lnSpc>
                <a:spcPts val="2080"/>
              </a:lnSpc>
              <a:spcBef>
                <a:spcPts val="160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records</a:t>
            </a:r>
            <a:r>
              <a:rPr sz="1200" dirty="0">
                <a:latin typeface="Times New Roman"/>
                <a:cs typeface="Times New Roman"/>
              </a:rPr>
              <a:t> into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  <a:p>
            <a:pPr marL="421005" lvl="1" indent="-22923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dirty="0">
                <a:latin typeface="Times New Roman"/>
                <a:cs typeface="Times New Roman"/>
              </a:rPr>
              <a:t> ,i.e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hibernate </a:t>
            </a:r>
            <a:r>
              <a:rPr sz="1200" spc="-5" dirty="0">
                <a:latin typeface="Times New Roman"/>
                <a:cs typeface="Times New Roman"/>
              </a:rPr>
              <a:t>query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independent</a:t>
            </a:r>
            <a:endParaRPr sz="1200">
              <a:latin typeface="Times New Roman"/>
              <a:cs typeface="Times New Roman"/>
            </a:endParaRPr>
          </a:p>
          <a:p>
            <a:pPr marL="421005" lvl="1" indent="-22923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Hibernate</a:t>
            </a:r>
            <a:r>
              <a:rPr sz="1200" dirty="0">
                <a:latin typeface="Times New Roman"/>
                <a:cs typeface="Times New Roman"/>
              </a:rPr>
              <a:t> supports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annotations,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XML</a:t>
            </a:r>
            <a:endParaRPr sz="1200">
              <a:latin typeface="Times New Roman"/>
              <a:cs typeface="Times New Roman"/>
            </a:endParaRPr>
          </a:p>
          <a:p>
            <a:pPr marL="421005" marR="5080" lvl="1" indent="-228600">
              <a:lnSpc>
                <a:spcPct val="143500"/>
              </a:lnSpc>
              <a:spcBef>
                <a:spcPts val="5"/>
              </a:spcBef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change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HQL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2)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Spring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Boot:-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65"/>
              </a:spcBef>
              <a:buSzPct val="85714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Advantages</a:t>
            </a:r>
            <a:r>
              <a:rPr sz="1400" b="1" dirty="0">
                <a:latin typeface="Times New Roman"/>
                <a:cs typeface="Times New Roman"/>
              </a:rPr>
              <a:t> 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Spring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Boot Framework:-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330835" marR="251460" lvl="1" indent="-228600">
              <a:lnSpc>
                <a:spcPct val="143800"/>
              </a:lnSpc>
              <a:buFont typeface="Times New Roman"/>
              <a:buAutoNum type="arabicPeriod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Separate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roles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Spring </a:t>
            </a:r>
            <a:r>
              <a:rPr sz="1200" spc="-5" dirty="0">
                <a:latin typeface="Times New Roman"/>
                <a:cs typeface="Times New Roman"/>
              </a:rPr>
              <a:t>MVC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dirty="0">
                <a:latin typeface="Times New Roman"/>
                <a:cs typeface="Times New Roman"/>
              </a:rPr>
              <a:t> object,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resolver,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DispatcherServlet,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validator,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fulfilled</a:t>
            </a:r>
            <a:r>
              <a:rPr sz="1200" dirty="0">
                <a:latin typeface="Times New Roman"/>
                <a:cs typeface="Times New Roman"/>
              </a:rPr>
              <a:t> by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  <a:p>
            <a:pPr marL="330835" marR="442595" lvl="1" indent="-228600">
              <a:lnSpc>
                <a:spcPct val="143500"/>
              </a:lnSpc>
              <a:spcBef>
                <a:spcPts val="10"/>
              </a:spcBef>
              <a:buFont typeface="Times New Roman"/>
              <a:buAutoNum type="arabicPeriod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Light-weight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light-weight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servlet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deploy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  <a:p>
            <a:pPr marL="330835" marR="132080" lvl="1" indent="-228600">
              <a:lnSpc>
                <a:spcPct val="143700"/>
              </a:lnSpc>
              <a:spcBef>
                <a:spcPts val="5"/>
              </a:spcBef>
              <a:buFont typeface="Times New Roman"/>
              <a:buAutoNum type="arabicPeriod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Powerful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Configuration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referencing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contexts,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validators.</a:t>
            </a:r>
            <a:endParaRPr sz="1200">
              <a:latin typeface="Times New Roman"/>
              <a:cs typeface="Times New Roman"/>
            </a:endParaRPr>
          </a:p>
          <a:p>
            <a:pPr marL="330835" lvl="1" indent="-229235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Rapid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development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Spring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MVC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  <a:p>
            <a:pPr marL="330835" marR="418465" lvl="1" indent="-228600">
              <a:lnSpc>
                <a:spcPct val="143300"/>
              </a:lnSpc>
              <a:spcBef>
                <a:spcPts val="15"/>
              </a:spcBef>
              <a:buFont typeface="Times New Roman"/>
              <a:buAutoNum type="arabicPeriod"/>
              <a:tabLst>
                <a:tab pos="33147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Reusable</a:t>
            </a:r>
            <a:r>
              <a:rPr sz="1200" b="1" dirty="0">
                <a:latin typeface="Times New Roman"/>
                <a:cs typeface="Times New Roman"/>
              </a:rPr>
              <a:t> business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code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Edu</a:t>
            </a:r>
            <a:r>
              <a:rPr spc="-75" dirty="0"/>
              <a:t> </a:t>
            </a:r>
            <a:r>
              <a:rPr dirty="0"/>
              <a:t>Bridge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3864</Words>
  <Application>Microsoft Office PowerPoint</Application>
  <PresentationFormat>Custom</PresentationFormat>
  <Paragraphs>361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Black</vt:lpstr>
      <vt:lpstr>Calibri</vt:lpstr>
      <vt:lpstr>Symbol</vt:lpstr>
      <vt:lpstr>Times New Roman</vt:lpstr>
      <vt:lpstr>Wingdings</vt:lpstr>
      <vt:lpstr>Office Theme</vt:lpstr>
      <vt:lpstr>HOSPITAL  MANAGEMENT 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 MANAGEMENT   SYSTEM</dc:title>
  <dc:creator>Admin</dc:creator>
  <cp:lastModifiedBy>Admin</cp:lastModifiedBy>
  <cp:revision>2</cp:revision>
  <dcterms:created xsi:type="dcterms:W3CDTF">2021-12-15T08:49:12Z</dcterms:created>
  <dcterms:modified xsi:type="dcterms:W3CDTF">2021-12-15T08:55:12Z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2021-12-15T00:00:00Z</vt:filetime>
  </property>
</Properties>
</file>