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7" r:id="rId3"/>
  </p:sldMasterIdLst>
  <p:notesMasterIdLst>
    <p:notesMasterId r:id="rId31"/>
  </p:notesMasterIdLst>
  <p:sldIdLst>
    <p:sldId id="256" r:id="rId4"/>
    <p:sldId id="258" r:id="rId5"/>
    <p:sldId id="259" r:id="rId6"/>
    <p:sldId id="260" r:id="rId7"/>
    <p:sldId id="261" r:id="rId8"/>
    <p:sldId id="262" r:id="rId9"/>
    <p:sldId id="272" r:id="rId10"/>
    <p:sldId id="277" r:id="rId11"/>
    <p:sldId id="278" r:id="rId12"/>
    <p:sldId id="279" r:id="rId13"/>
    <p:sldId id="263" r:id="rId14"/>
    <p:sldId id="264" r:id="rId15"/>
    <p:sldId id="280" r:id="rId16"/>
    <p:sldId id="265" r:id="rId17"/>
    <p:sldId id="286" r:id="rId18"/>
    <p:sldId id="281" r:id="rId19"/>
    <p:sldId id="283" r:id="rId20"/>
    <p:sldId id="266" r:id="rId21"/>
    <p:sldId id="287" r:id="rId22"/>
    <p:sldId id="282" r:id="rId23"/>
    <p:sldId id="267" r:id="rId24"/>
    <p:sldId id="268" r:id="rId25"/>
    <p:sldId id="284" r:id="rId26"/>
    <p:sldId id="269" r:id="rId27"/>
    <p:sldId id="285" r:id="rId28"/>
    <p:sldId id="270" r:id="rId29"/>
    <p:sldId id="271" r:id="rId30"/>
  </p:sldIdLst>
  <p:sldSz cx="7772400" cy="10058400"/>
  <p:notesSz cx="6858000" cy="9144000"/>
  <p:embeddedFontLst>
    <p:embeddedFont>
      <p:font typeface="Helvetica Neue"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2016"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4b2d1663f_0_24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4b2d1663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4b2d1663f_0_2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4b2d1663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4b864f3db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4b864f3d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bbfcd4c3a_0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3bbfcd4c3a_0_4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4b2d16620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4b2d166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4b2d16620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4b2d166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4b2d1663f_0_4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4b2d166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4b2d1663f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4b2d1663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4b2d1663f_0_1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4b2d1663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4b2d1663f_0_16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4b2d1663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2">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1"/>
          <p:cNvSpPr/>
          <p:nvPr/>
        </p:nvSpPr>
        <p:spPr>
          <a:xfrm>
            <a:off x="3504215" y="3857676"/>
            <a:ext cx="7641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nvGrpSpPr>
          <p:cNvPr id="177" name="Google Shape;177;p51"/>
          <p:cNvGrpSpPr/>
          <p:nvPr/>
        </p:nvGrpSpPr>
        <p:grpSpPr>
          <a:xfrm>
            <a:off x="0" y="0"/>
            <a:ext cx="7772475" cy="10058400"/>
            <a:chOff x="0" y="0"/>
            <a:chExt cx="7772475" cy="10058400"/>
          </a:xfrm>
        </p:grpSpPr>
        <p:pic>
          <p:nvPicPr>
            <p:cNvPr id="178" name="Google Shape;178;p51"/>
            <p:cNvPicPr preferRelativeResize="0"/>
            <p:nvPr/>
          </p:nvPicPr>
          <p:blipFill rotWithShape="1">
            <a:blip r:embed="rId3">
              <a:alphaModFix/>
            </a:blip>
            <a:srcRect/>
            <a:stretch/>
          </p:blipFill>
          <p:spPr>
            <a:xfrm>
              <a:off x="0" y="0"/>
              <a:ext cx="7772400" cy="10058400"/>
            </a:xfrm>
            <a:prstGeom prst="rect">
              <a:avLst/>
            </a:prstGeom>
            <a:noFill/>
            <a:ln>
              <a:noFill/>
            </a:ln>
          </p:spPr>
        </p:pic>
        <p:pic>
          <p:nvPicPr>
            <p:cNvPr id="179" name="Google Shape;179;p51"/>
            <p:cNvPicPr preferRelativeResize="0"/>
            <p:nvPr/>
          </p:nvPicPr>
          <p:blipFill rotWithShape="1">
            <a:blip r:embed="rId3">
              <a:alphaModFix/>
            </a:blip>
            <a:srcRect b="86384"/>
            <a:stretch/>
          </p:blipFill>
          <p:spPr>
            <a:xfrm>
              <a:off x="75" y="999200"/>
              <a:ext cx="7772400" cy="2433600"/>
            </a:xfrm>
            <a:prstGeom prst="rect">
              <a:avLst/>
            </a:prstGeom>
            <a:noFill/>
            <a:ln>
              <a:noFill/>
            </a:ln>
          </p:spPr>
        </p:pic>
        <p:sp>
          <p:nvSpPr>
            <p:cNvPr id="180" name="Google Shape;180;p51"/>
            <p:cNvSpPr txBox="1"/>
            <p:nvPr/>
          </p:nvSpPr>
          <p:spPr>
            <a:xfrm>
              <a:off x="746775" y="999200"/>
              <a:ext cx="6279000" cy="21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Applying Iterative Design Principles to a Live Product</a:t>
              </a:r>
              <a:endParaRPr sz="3600">
                <a:solidFill>
                  <a:srgbClr val="FFFFFF"/>
                </a:solidFill>
                <a:latin typeface="Open Sans"/>
                <a:ea typeface="Open Sans"/>
                <a:cs typeface="Open Sans"/>
                <a:sym typeface="Open Sans"/>
              </a:endParaRPr>
            </a:p>
          </p:txBody>
        </p:sp>
      </p:grpSp>
      <p:sp>
        <p:nvSpPr>
          <p:cNvPr id="181" name="Google Shape;181;p51"/>
          <p:cNvSpPr txBox="1"/>
          <p:nvPr/>
        </p:nvSpPr>
        <p:spPr>
          <a:xfrm>
            <a:off x="0" y="7882200"/>
            <a:ext cx="4863300" cy="217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i="1" dirty="0">
                <a:solidFill>
                  <a:srgbClr val="FFFFFF"/>
                </a:solidFill>
                <a:latin typeface="Open Sans"/>
                <a:ea typeface="Open Sans"/>
                <a:cs typeface="Open Sans"/>
                <a:sym typeface="Open Sans"/>
              </a:rPr>
              <a:t>Name:  </a:t>
            </a:r>
            <a:r>
              <a:rPr lang="en-US" sz="1800" i="1" dirty="0">
                <a:solidFill>
                  <a:srgbClr val="FFFFFF"/>
                </a:solidFill>
                <a:latin typeface="Open Sans"/>
                <a:ea typeface="Open Sans"/>
                <a:cs typeface="Open Sans"/>
                <a:sym typeface="Open Sans"/>
              </a:rPr>
              <a:t>Prashant Kumar</a:t>
            </a:r>
            <a:endParaRPr sz="1800" i="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 sz="1800" i="1" dirty="0">
                <a:solidFill>
                  <a:srgbClr val="FFFFFF"/>
                </a:solidFill>
                <a:latin typeface="Open Sans"/>
                <a:ea typeface="Open Sans"/>
                <a:cs typeface="Open Sans"/>
                <a:sym typeface="Open Sans"/>
              </a:rPr>
              <a:t>Date: 07/25/2020</a:t>
            </a:r>
            <a:endParaRPr sz="1800" i="1"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742D-367E-4939-A8C0-1DB01FA579C7}"/>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3ADF3415-6C92-4042-8F32-CA4602AC13B0}"/>
              </a:ext>
            </a:extLst>
          </p:cNvPr>
          <p:cNvSpPr>
            <a:spLocks noGrp="1"/>
          </p:cNvSpPr>
          <p:nvPr>
            <p:ph type="body" idx="1"/>
          </p:nvPr>
        </p:nvSpPr>
        <p:spPr/>
        <p:txBody>
          <a:bodyPr/>
          <a:lstStyle/>
          <a:p>
            <a:r>
              <a:rPr lang="en-US" dirty="0"/>
              <a:t>Based on your statistical significance calculations, recommend if any of the experiments should be expanded</a:t>
            </a:r>
          </a:p>
          <a:p>
            <a:pPr lvl="1"/>
            <a:r>
              <a:rPr lang="en-US" dirty="0"/>
              <a:t>Based on the value obtained in different experiments we can conclude that:-</a:t>
            </a:r>
          </a:p>
          <a:p>
            <a:pPr lvl="2"/>
            <a:r>
              <a:rPr lang="en-US" dirty="0"/>
              <a:t>p_ value experiment_1= 0.1590 &gt; 0.025 (null is accepted)</a:t>
            </a:r>
          </a:p>
          <a:p>
            <a:pPr lvl="2"/>
            <a:r>
              <a:rPr lang="en-US" dirty="0"/>
              <a:t>p_ value experiment_2= 0.0843 &gt; 0.025 (null is accepted)</a:t>
            </a:r>
          </a:p>
          <a:p>
            <a:pPr lvl="2"/>
            <a:r>
              <a:rPr lang="en-US" dirty="0"/>
              <a:t>p_ value experiment_1= 0.1848 &gt; 0.025 (null is accepted)</a:t>
            </a:r>
          </a:p>
          <a:p>
            <a:pPr lvl="2"/>
            <a:endParaRPr lang="en-US" dirty="0"/>
          </a:p>
          <a:p>
            <a:pPr lvl="2"/>
            <a:endParaRPr lang="en-US" dirty="0"/>
          </a:p>
        </p:txBody>
      </p:sp>
    </p:spTree>
    <p:extLst>
      <p:ext uri="{BB962C8B-B14F-4D97-AF65-F5344CB8AC3E}">
        <p14:creationId xmlns:p14="http://schemas.microsoft.com/office/powerpoint/2010/main" val="420803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28"/>
        <p:cNvGrpSpPr/>
        <p:nvPr/>
      </p:nvGrpSpPr>
      <p:grpSpPr>
        <a:xfrm>
          <a:off x="0" y="0"/>
          <a:ext cx="0" cy="0"/>
          <a:chOff x="0" y="0"/>
          <a:chExt cx="0" cy="0"/>
        </a:xfrm>
      </p:grpSpPr>
      <p:sp>
        <p:nvSpPr>
          <p:cNvPr id="229" name="Google Shape;229;p5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Funnel &amp; Cohort Analyses</a:t>
            </a:r>
            <a:endParaRPr sz="3000">
              <a:solidFill>
                <a:srgbClr val="FFFFFF"/>
              </a:solidFill>
              <a:latin typeface="Open Sans"/>
              <a:ea typeface="Open Sans"/>
              <a:cs typeface="Open Sans"/>
              <a:sym typeface="Open Sans"/>
            </a:endParaRPr>
          </a:p>
        </p:txBody>
      </p:sp>
      <p:sp>
        <p:nvSpPr>
          <p:cNvPr id="230" name="Google Shape;230;p58"/>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User Funnel</a:t>
            </a:r>
            <a:endParaRPr sz="4000" b="1">
              <a:solidFill>
                <a:srgbClr val="2E3D49"/>
              </a:solidFill>
            </a:endParaRPr>
          </a:p>
        </p:txBody>
      </p:sp>
      <p:sp>
        <p:nvSpPr>
          <p:cNvPr id="236" name="Google Shape;236;p59"/>
          <p:cNvSpPr txBox="1">
            <a:spLocks noGrp="1"/>
          </p:cNvSpPr>
          <p:nvPr>
            <p:ph type="body" idx="1"/>
          </p:nvPr>
        </p:nvSpPr>
        <p:spPr>
          <a:xfrm>
            <a:off x="264945" y="199017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525C65"/>
                </a:solidFill>
                <a:highlight>
                  <a:schemeClr val="lt1"/>
                </a:highlight>
              </a:rPr>
              <a:t>Identifying the different stages the user funnel</a:t>
            </a:r>
            <a:endParaRPr sz="22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Font typeface="Open Sans Light"/>
              <a:buChar char="●"/>
            </a:pPr>
            <a:r>
              <a:rPr lang="en" sz="2200" dirty="0">
                <a:solidFill>
                  <a:srgbClr val="525C65"/>
                </a:solidFill>
                <a:highlight>
                  <a:srgbClr val="FFFFFF"/>
                </a:highlight>
                <a:latin typeface="Open Sans Light"/>
                <a:ea typeface="Open Sans Light"/>
                <a:cs typeface="Open Sans Light"/>
                <a:sym typeface="Open Sans Light"/>
              </a:rPr>
              <a:t>Based on the event types in the data provided, list the 3 or more steps a user can take from opening the app to final booking of a ride</a:t>
            </a:r>
          </a:p>
          <a:p>
            <a:pPr lvl="1" indent="-368300">
              <a:buClr>
                <a:srgbClr val="525C65"/>
              </a:buClr>
              <a:buSzPts val="2200"/>
              <a:buFont typeface="Open Sans Light"/>
              <a:buChar char="●"/>
            </a:pPr>
            <a:r>
              <a:rPr lang="en" sz="1800" dirty="0">
                <a:solidFill>
                  <a:srgbClr val="525C65"/>
                </a:solidFill>
                <a:highlight>
                  <a:srgbClr val="FFFFFF"/>
                </a:highlight>
                <a:latin typeface="Open Sans Light"/>
                <a:ea typeface="Open Sans Light"/>
                <a:cs typeface="Open Sans Light"/>
                <a:sym typeface="Open Sans Light"/>
              </a:rPr>
              <a:t>The steps which may be taken </a:t>
            </a:r>
            <a:r>
              <a:rPr lang="en-US" sz="1800" dirty="0">
                <a:solidFill>
                  <a:srgbClr val="525C65"/>
                </a:solidFill>
                <a:highlight>
                  <a:srgbClr val="FFFFFF"/>
                </a:highlight>
                <a:latin typeface="Open Sans Light"/>
                <a:ea typeface="Open Sans Light"/>
                <a:cs typeface="Open Sans Light"/>
                <a:sym typeface="Open Sans Light"/>
              </a:rPr>
              <a:t>by the user are:-</a:t>
            </a:r>
          </a:p>
          <a:p>
            <a:pPr lvl="2" indent="-368300">
              <a:buClr>
                <a:srgbClr val="525C65"/>
              </a:buClr>
              <a:buSzPts val="2200"/>
              <a:buFont typeface="Open Sans Light"/>
              <a:buChar char="●"/>
            </a:pPr>
            <a:r>
              <a:rPr lang="en-US" sz="1800" dirty="0">
                <a:solidFill>
                  <a:srgbClr val="525C65"/>
                </a:solidFill>
                <a:highlight>
                  <a:srgbClr val="FFFFFF"/>
                </a:highlight>
                <a:latin typeface="Open Sans Light"/>
                <a:ea typeface="Open Sans Light"/>
                <a:cs typeface="Open Sans Light"/>
                <a:sym typeface="Open Sans Light"/>
              </a:rPr>
              <a:t>Open</a:t>
            </a:r>
          </a:p>
          <a:p>
            <a:pPr lvl="2" indent="-368300">
              <a:buClr>
                <a:srgbClr val="525C65"/>
              </a:buClr>
              <a:buSzPts val="2200"/>
              <a:buFont typeface="Open Sans Light"/>
              <a:buChar char="●"/>
            </a:pPr>
            <a:r>
              <a:rPr lang="en-US" sz="1800" dirty="0">
                <a:solidFill>
                  <a:srgbClr val="525C65"/>
                </a:solidFill>
                <a:highlight>
                  <a:srgbClr val="FFFFFF"/>
                </a:highlight>
                <a:latin typeface="Open Sans Light"/>
                <a:ea typeface="Open Sans Light"/>
                <a:cs typeface="Open Sans Light"/>
                <a:sym typeface="Open Sans Light"/>
              </a:rPr>
              <a:t>#_</a:t>
            </a:r>
            <a:r>
              <a:rPr lang="en-US" sz="1800" dirty="0" err="1">
                <a:solidFill>
                  <a:srgbClr val="525C65"/>
                </a:solidFill>
                <a:highlight>
                  <a:srgbClr val="FFFFFF"/>
                </a:highlight>
                <a:latin typeface="Open Sans Light"/>
                <a:ea typeface="Open Sans Light"/>
                <a:cs typeface="Open Sans Light"/>
                <a:sym typeface="Open Sans Light"/>
              </a:rPr>
              <a:t>of_Users</a:t>
            </a:r>
            <a:endParaRPr lang="en-US" sz="1800" dirty="0">
              <a:solidFill>
                <a:srgbClr val="525C65"/>
              </a:solidFill>
              <a:highlight>
                <a:srgbClr val="FFFFFF"/>
              </a:highlight>
              <a:latin typeface="Open Sans Light"/>
              <a:ea typeface="Open Sans Light"/>
              <a:cs typeface="Open Sans Light"/>
              <a:sym typeface="Open Sans Light"/>
            </a:endParaRPr>
          </a:p>
          <a:p>
            <a:pPr lvl="2" indent="-368300">
              <a:buClr>
                <a:srgbClr val="525C65"/>
              </a:buClr>
              <a:buSzPts val="2200"/>
              <a:buFont typeface="Open Sans Light"/>
              <a:buChar char="●"/>
            </a:pPr>
            <a:r>
              <a:rPr lang="en-US" sz="1800" dirty="0">
                <a:solidFill>
                  <a:srgbClr val="525C65"/>
                </a:solidFill>
                <a:highlight>
                  <a:srgbClr val="FFFFFF"/>
                </a:highlight>
                <a:latin typeface="Open Sans Light"/>
                <a:ea typeface="Open Sans Light"/>
                <a:cs typeface="Open Sans Light"/>
                <a:sym typeface="Open Sans Light"/>
              </a:rPr>
              <a:t>Search</a:t>
            </a:r>
          </a:p>
          <a:p>
            <a:pPr lvl="2" indent="-368300">
              <a:buClr>
                <a:srgbClr val="525C65"/>
              </a:buClr>
              <a:buSzPts val="2200"/>
              <a:buFont typeface="Open Sans Light"/>
              <a:buChar char="●"/>
            </a:pPr>
            <a:r>
              <a:rPr lang="en-US" sz="1800" dirty="0">
                <a:solidFill>
                  <a:srgbClr val="525C65"/>
                </a:solidFill>
                <a:highlight>
                  <a:srgbClr val="FFFFFF"/>
                </a:highlight>
                <a:latin typeface="Open Sans Light"/>
                <a:ea typeface="Open Sans Light"/>
                <a:cs typeface="Open Sans Light"/>
                <a:sym typeface="Open Sans Light"/>
              </a:rPr>
              <a:t>Begin ride</a:t>
            </a:r>
            <a:endParaRPr sz="1800" dirty="0">
              <a:solidFill>
                <a:srgbClr val="525C65"/>
              </a:solidFill>
              <a:highlight>
                <a:srgbClr val="FFFFFF"/>
              </a:highlight>
              <a:latin typeface="Open Sans Light"/>
              <a:ea typeface="Open Sans Light"/>
              <a:cs typeface="Open Sans Light"/>
              <a:sym typeface="Open Sans Light"/>
            </a:endParaRPr>
          </a:p>
        </p:txBody>
      </p:sp>
      <p:sp>
        <p:nvSpPr>
          <p:cNvPr id="237" name="Google Shape;237;p59"/>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F66B-2CC1-4D20-AC81-462111C05364}"/>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C5D65A1B-CA8C-435F-A144-3E43D5DEDC00}"/>
              </a:ext>
            </a:extLst>
          </p:cNvPr>
          <p:cNvSpPr>
            <a:spLocks noGrp="1"/>
          </p:cNvSpPr>
          <p:nvPr>
            <p:ph type="body" idx="1"/>
          </p:nvPr>
        </p:nvSpPr>
        <p:spPr>
          <a:xfrm>
            <a:off x="264945" y="1465943"/>
            <a:ext cx="7242600" cy="7027486"/>
          </a:xfrm>
        </p:spPr>
        <p:txBody>
          <a:bodyPr/>
          <a:lstStyle/>
          <a:p>
            <a:pPr lvl="0" indent="-368300">
              <a:buClr>
                <a:srgbClr val="525C65"/>
              </a:buClr>
              <a:buSzPts val="2200"/>
              <a:buFont typeface="Open Sans Light"/>
              <a:buChar char="●"/>
            </a:pPr>
            <a:r>
              <a:rPr lang="en-US" sz="2200" dirty="0">
                <a:solidFill>
                  <a:srgbClr val="525C65"/>
                </a:solidFill>
                <a:highlight>
                  <a:srgbClr val="FFFFFF"/>
                </a:highlight>
                <a:latin typeface="Open Sans Light"/>
                <a:ea typeface="Open Sans Light"/>
                <a:cs typeface="Open Sans Light"/>
                <a:sym typeface="Open Sans Light"/>
              </a:rPr>
              <a:t>Provide a graph showing the funnel from step to step, including drop off rates.</a:t>
            </a:r>
          </a:p>
          <a:p>
            <a:pPr marL="546100" lvl="1" indent="0">
              <a:spcBef>
                <a:spcPts val="0"/>
              </a:spcBef>
              <a:buClr>
                <a:srgbClr val="525C65"/>
              </a:buClr>
              <a:buSzPts val="2200"/>
              <a:buNone/>
            </a:pPr>
            <a:endParaRPr lang="en-US" sz="1800" i="1" dirty="0">
              <a:solidFill>
                <a:srgbClr val="525C65"/>
              </a:solidFill>
              <a:highlight>
                <a:srgbClr val="FFFFFF"/>
              </a:highlight>
              <a:latin typeface="Open Sans Light"/>
              <a:ea typeface="Open Sans Light"/>
              <a:cs typeface="Open Sans Light"/>
              <a:sym typeface="Open Sans Light"/>
            </a:endParaRPr>
          </a:p>
          <a:p>
            <a:endParaRPr lang="en-US" dirty="0"/>
          </a:p>
        </p:txBody>
      </p:sp>
      <p:pic>
        <p:nvPicPr>
          <p:cNvPr id="13" name="Picture 12" descr="A screenshot of a social media post&#10;&#10;Description automatically generated">
            <a:extLst>
              <a:ext uri="{FF2B5EF4-FFF2-40B4-BE49-F238E27FC236}">
                <a16:creationId xmlns:a16="http://schemas.microsoft.com/office/drawing/2014/main" id="{8CF4DABC-A200-43F9-8C85-8D891E70E927}"/>
              </a:ext>
            </a:extLst>
          </p:cNvPr>
          <p:cNvPicPr>
            <a:picLocks noChangeAspect="1"/>
          </p:cNvPicPr>
          <p:nvPr/>
        </p:nvPicPr>
        <p:blipFill>
          <a:blip r:embed="rId2"/>
          <a:stretch>
            <a:fillRect/>
          </a:stretch>
        </p:blipFill>
        <p:spPr>
          <a:xfrm>
            <a:off x="0" y="2585844"/>
            <a:ext cx="7772400" cy="1753928"/>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95DC04DF-64FA-4DD3-8FA4-67C863207D7A}"/>
              </a:ext>
            </a:extLst>
          </p:cNvPr>
          <p:cNvPicPr>
            <a:picLocks noChangeAspect="1"/>
          </p:cNvPicPr>
          <p:nvPr/>
        </p:nvPicPr>
        <p:blipFill>
          <a:blip r:embed="rId3"/>
          <a:stretch>
            <a:fillRect/>
          </a:stretch>
        </p:blipFill>
        <p:spPr>
          <a:xfrm>
            <a:off x="0" y="4379343"/>
            <a:ext cx="7772400" cy="1615884"/>
          </a:xfrm>
          <a:prstGeom prst="rect">
            <a:avLst/>
          </a:prstGeom>
        </p:spPr>
      </p:pic>
      <p:pic>
        <p:nvPicPr>
          <p:cNvPr id="17" name="Picture 16" descr="A screenshot of a social media post&#10;&#10;Description automatically generated">
            <a:extLst>
              <a:ext uri="{FF2B5EF4-FFF2-40B4-BE49-F238E27FC236}">
                <a16:creationId xmlns:a16="http://schemas.microsoft.com/office/drawing/2014/main" id="{8C0300BB-036E-4262-AE31-1DB014A17117}"/>
              </a:ext>
            </a:extLst>
          </p:cNvPr>
          <p:cNvPicPr>
            <a:picLocks noChangeAspect="1"/>
          </p:cNvPicPr>
          <p:nvPr/>
        </p:nvPicPr>
        <p:blipFill>
          <a:blip r:embed="rId4"/>
          <a:stretch>
            <a:fillRect/>
          </a:stretch>
        </p:blipFill>
        <p:spPr>
          <a:xfrm>
            <a:off x="101600" y="6059586"/>
            <a:ext cx="7772400" cy="1588343"/>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08966C6C-14FF-4DEA-9CC7-4D14202D8AC6}"/>
              </a:ext>
            </a:extLst>
          </p:cNvPr>
          <p:cNvPicPr>
            <a:picLocks noChangeAspect="1"/>
          </p:cNvPicPr>
          <p:nvPr/>
        </p:nvPicPr>
        <p:blipFill>
          <a:blip r:embed="rId5"/>
          <a:stretch>
            <a:fillRect/>
          </a:stretch>
        </p:blipFill>
        <p:spPr>
          <a:xfrm>
            <a:off x="-101600" y="7546752"/>
            <a:ext cx="7772400" cy="1501487"/>
          </a:xfrm>
          <a:prstGeom prst="rect">
            <a:avLst/>
          </a:prstGeom>
        </p:spPr>
      </p:pic>
    </p:spTree>
    <p:extLst>
      <p:ext uri="{BB962C8B-B14F-4D97-AF65-F5344CB8AC3E}">
        <p14:creationId xmlns:p14="http://schemas.microsoft.com/office/powerpoint/2010/main" val="272170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User Segments</a:t>
            </a:r>
            <a:endParaRPr sz="4000" b="1">
              <a:solidFill>
                <a:srgbClr val="2E3D49"/>
              </a:solidFill>
            </a:endParaRPr>
          </a:p>
        </p:txBody>
      </p:sp>
      <p:sp>
        <p:nvSpPr>
          <p:cNvPr id="243" name="Google Shape;243;p60"/>
          <p:cNvSpPr txBox="1">
            <a:spLocks noGrp="1"/>
          </p:cNvSpPr>
          <p:nvPr>
            <p:ph type="body" idx="1"/>
          </p:nvPr>
        </p:nvSpPr>
        <p:spPr>
          <a:xfrm>
            <a:off x="264945" y="2253729"/>
            <a:ext cx="7242600" cy="6934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Font typeface="Open Sans Light"/>
              <a:buChar char="●"/>
            </a:pPr>
            <a:r>
              <a:rPr lang="en" sz="2200" dirty="0">
                <a:solidFill>
                  <a:srgbClr val="525C65"/>
                </a:solidFill>
                <a:highlight>
                  <a:schemeClr val="lt1"/>
                </a:highlight>
                <a:latin typeface="Open Sans Light"/>
                <a:ea typeface="Open Sans Light"/>
                <a:cs typeface="Open Sans Light"/>
                <a:sym typeface="Open Sans Light"/>
              </a:rPr>
              <a:t>Identify 2 demographic attributes present in the data that allow for segment analysis</a:t>
            </a:r>
          </a:p>
          <a:p>
            <a:pPr lvl="1" indent="-368300">
              <a:spcBef>
                <a:spcPts val="0"/>
              </a:spcBef>
              <a:buClr>
                <a:srgbClr val="525C65"/>
              </a:buClr>
              <a:buSzPts val="2200"/>
              <a:buFont typeface="Open Sans Light"/>
              <a:buChar char="●"/>
            </a:pPr>
            <a:r>
              <a:rPr lang="en" sz="1800" dirty="0">
                <a:solidFill>
                  <a:srgbClr val="525C65"/>
                </a:solidFill>
                <a:highlight>
                  <a:schemeClr val="lt1"/>
                </a:highlight>
                <a:latin typeface="Open Sans Light"/>
                <a:ea typeface="Open Sans Light"/>
                <a:cs typeface="Open Sans Light"/>
                <a:sym typeface="Open Sans Light"/>
              </a:rPr>
              <a:t>The 2 demographic attributes present in the d</a:t>
            </a:r>
            <a:r>
              <a:rPr lang="en-US" sz="1800" dirty="0" err="1">
                <a:solidFill>
                  <a:srgbClr val="525C65"/>
                </a:solidFill>
                <a:highlight>
                  <a:schemeClr val="lt1"/>
                </a:highlight>
                <a:latin typeface="Open Sans Light"/>
                <a:ea typeface="Open Sans Light"/>
                <a:cs typeface="Open Sans Light"/>
                <a:sym typeface="Open Sans Light"/>
              </a:rPr>
              <a:t>ata</a:t>
            </a:r>
            <a:r>
              <a:rPr lang="en-US" sz="1800" dirty="0">
                <a:solidFill>
                  <a:srgbClr val="525C65"/>
                </a:solidFill>
                <a:highlight>
                  <a:schemeClr val="lt1"/>
                </a:highlight>
                <a:latin typeface="Open Sans Light"/>
                <a:ea typeface="Open Sans Light"/>
                <a:cs typeface="Open Sans Light"/>
                <a:sym typeface="Open Sans Light"/>
              </a:rPr>
              <a:t> are:-</a:t>
            </a:r>
          </a:p>
          <a:p>
            <a:pPr lvl="2" indent="-368300">
              <a:spcBef>
                <a:spcPts val="0"/>
              </a:spcBef>
              <a:buClr>
                <a:srgbClr val="525C65"/>
              </a:buClr>
              <a:buSzPts val="2200"/>
              <a:buFont typeface="Open Sans Light"/>
              <a:buChar char="●"/>
            </a:pPr>
            <a:r>
              <a:rPr lang="en-US" sz="1800" dirty="0">
                <a:solidFill>
                  <a:srgbClr val="525C65"/>
                </a:solidFill>
                <a:highlight>
                  <a:schemeClr val="lt1"/>
                </a:highlight>
                <a:latin typeface="Open Sans Light"/>
                <a:ea typeface="Open Sans Light"/>
                <a:cs typeface="Open Sans Light"/>
                <a:sym typeface="Open Sans Light"/>
              </a:rPr>
              <a:t>User </a:t>
            </a:r>
            <a:r>
              <a:rPr lang="en-US" sz="1800" dirty="0" err="1">
                <a:solidFill>
                  <a:srgbClr val="525C65"/>
                </a:solidFill>
                <a:highlight>
                  <a:schemeClr val="lt1"/>
                </a:highlight>
                <a:latin typeface="Open Sans Light"/>
                <a:ea typeface="Open Sans Light"/>
                <a:cs typeface="Open Sans Light"/>
                <a:sym typeface="Open Sans Light"/>
              </a:rPr>
              <a:t>Neighbourhood</a:t>
            </a:r>
            <a:endParaRPr lang="en-US" sz="1800" dirty="0">
              <a:solidFill>
                <a:srgbClr val="525C65"/>
              </a:solidFill>
              <a:latin typeface="Open Sans Light"/>
              <a:ea typeface="Open Sans Light"/>
              <a:cs typeface="Open Sans Light"/>
              <a:sym typeface="Open Sans Light"/>
            </a:endParaRPr>
          </a:p>
          <a:p>
            <a:pPr lvl="2" indent="-368300">
              <a:spcBef>
                <a:spcPts val="0"/>
              </a:spcBef>
              <a:buClr>
                <a:srgbClr val="525C65"/>
              </a:buClr>
              <a:buSzPts val="2200"/>
              <a:buFont typeface="Open Sans Light"/>
              <a:buChar char="●"/>
            </a:pPr>
            <a:r>
              <a:rPr lang="en-US" sz="1800" dirty="0">
                <a:solidFill>
                  <a:srgbClr val="525C65"/>
                </a:solidFill>
                <a:latin typeface="Open Sans Light"/>
                <a:ea typeface="Open Sans Light"/>
                <a:cs typeface="Open Sans Light"/>
                <a:sym typeface="Open Sans Light"/>
              </a:rPr>
              <a:t>Age		</a:t>
            </a:r>
            <a:endParaRPr sz="18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en" sz="2200" dirty="0">
                <a:solidFill>
                  <a:srgbClr val="525C65"/>
                </a:solidFill>
                <a:highlight>
                  <a:schemeClr val="lt1"/>
                </a:highlight>
                <a:latin typeface="Open Sans Light"/>
                <a:ea typeface="Open Sans Light"/>
                <a:cs typeface="Open Sans Light"/>
                <a:sym typeface="Open Sans Light"/>
              </a:rPr>
              <a:t>For each demographic attribute, provide the number of users in each segment group:-</a:t>
            </a:r>
          </a:p>
          <a:p>
            <a:pPr lvl="1" indent="-368300">
              <a:spcBef>
                <a:spcPts val="0"/>
              </a:spcBef>
              <a:buClr>
                <a:srgbClr val="525C65"/>
              </a:buClr>
              <a:buSzPts val="2200"/>
              <a:buFont typeface="Open Sans Light"/>
              <a:buChar char="●"/>
            </a:pPr>
            <a:r>
              <a:rPr lang="en" sz="1800" dirty="0">
                <a:solidFill>
                  <a:srgbClr val="525C65"/>
                </a:solidFill>
                <a:highlight>
                  <a:schemeClr val="lt1"/>
                </a:highlight>
                <a:latin typeface="Open Sans Light"/>
                <a:ea typeface="Open Sans Light"/>
                <a:cs typeface="Open Sans Light"/>
                <a:sym typeface="Open Sans Light"/>
              </a:rPr>
              <a:t>User neighbourhood:-</a:t>
            </a:r>
          </a:p>
          <a:p>
            <a:pPr lvl="1" indent="-368300">
              <a:spcBef>
                <a:spcPts val="0"/>
              </a:spcBef>
              <a:buClr>
                <a:srgbClr val="525C65"/>
              </a:buClr>
              <a:buSzPts val="2200"/>
              <a:buFont typeface="Open Sans Light"/>
              <a:buChar char="●"/>
            </a:pPr>
            <a:endParaRPr lang="en" sz="18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chemeClr val="lt1"/>
              </a:highlight>
              <a:latin typeface="Open Sans Light"/>
              <a:ea typeface="Open Sans Light"/>
              <a:cs typeface="Open Sans Light"/>
              <a:sym typeface="Open Sans Light"/>
            </a:endParaRPr>
          </a:p>
          <a:p>
            <a:pPr lvl="1" indent="-368300">
              <a:spcBef>
                <a:spcPts val="0"/>
              </a:spcBef>
              <a:buClr>
                <a:srgbClr val="525C65"/>
              </a:buClr>
              <a:buSzPts val="2200"/>
              <a:buFont typeface="Open Sans Light"/>
              <a:buChar char="●"/>
            </a:pPr>
            <a:endParaRPr lang="en" sz="1800" dirty="0">
              <a:solidFill>
                <a:srgbClr val="525C65"/>
              </a:solidFill>
              <a:highlight>
                <a:schemeClr val="lt1"/>
              </a:highlight>
              <a:latin typeface="Open Sans Light"/>
              <a:ea typeface="Open Sans Light"/>
              <a:cs typeface="Open Sans Light"/>
              <a:sym typeface="Open Sans Light"/>
            </a:endParaRPr>
          </a:p>
          <a:p>
            <a:pPr lvl="1" indent="-368300">
              <a:spcBef>
                <a:spcPts val="0"/>
              </a:spcBef>
              <a:buClr>
                <a:srgbClr val="525C65"/>
              </a:buClr>
              <a:buSzPts val="2200"/>
              <a:buFont typeface="Open Sans Light"/>
              <a:buChar char="●"/>
            </a:pPr>
            <a:endParaRPr sz="1800" dirty="0">
              <a:solidFill>
                <a:srgbClr val="525C65"/>
              </a:solidFill>
              <a:highlight>
                <a:schemeClr val="lt1"/>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pic>
        <p:nvPicPr>
          <p:cNvPr id="3" name="Picture 2" descr="A screenshot of a cell phone&#10;&#10;Description automatically generated">
            <a:extLst>
              <a:ext uri="{FF2B5EF4-FFF2-40B4-BE49-F238E27FC236}">
                <a16:creationId xmlns:a16="http://schemas.microsoft.com/office/drawing/2014/main" id="{BE730ED9-3F33-451E-A872-196C986274C9}"/>
              </a:ext>
            </a:extLst>
          </p:cNvPr>
          <p:cNvPicPr>
            <a:picLocks noChangeAspect="1"/>
          </p:cNvPicPr>
          <p:nvPr/>
        </p:nvPicPr>
        <p:blipFill>
          <a:blip r:embed="rId3"/>
          <a:stretch>
            <a:fillRect/>
          </a:stretch>
        </p:blipFill>
        <p:spPr>
          <a:xfrm>
            <a:off x="264855" y="5240707"/>
            <a:ext cx="7242600" cy="51279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F62D-B422-4A89-B184-AC490C9DE8A5}"/>
              </a:ext>
            </a:extLst>
          </p:cNvPr>
          <p:cNvSpPr>
            <a:spLocks noGrp="1"/>
          </p:cNvSpPr>
          <p:nvPr>
            <p:ph type="title"/>
          </p:nvPr>
        </p:nvSpPr>
        <p:spPr/>
        <p:txBody>
          <a:bodyPr/>
          <a:lstStyle/>
          <a:p>
            <a:r>
              <a:rPr lang="en-US" dirty="0"/>
              <a:t>User Segment(Continued)</a:t>
            </a:r>
          </a:p>
        </p:txBody>
      </p:sp>
      <p:sp>
        <p:nvSpPr>
          <p:cNvPr id="3" name="Text Placeholder 2">
            <a:extLst>
              <a:ext uri="{FF2B5EF4-FFF2-40B4-BE49-F238E27FC236}">
                <a16:creationId xmlns:a16="http://schemas.microsoft.com/office/drawing/2014/main" id="{23521434-585C-4DCA-A201-563D6DBCD0BF}"/>
              </a:ext>
            </a:extLst>
          </p:cNvPr>
          <p:cNvSpPr>
            <a:spLocks noGrp="1"/>
          </p:cNvSpPr>
          <p:nvPr>
            <p:ph type="body" idx="1"/>
          </p:nvPr>
        </p:nvSpPr>
        <p:spPr/>
        <p:txBody>
          <a:bodyPr/>
          <a:lstStyle/>
          <a:p>
            <a:r>
              <a:rPr lang="en-US" dirty="0"/>
              <a:t>Age:-</a:t>
            </a:r>
          </a:p>
        </p:txBody>
      </p:sp>
      <p:pic>
        <p:nvPicPr>
          <p:cNvPr id="5" name="Picture 4" descr="A screenshot of a cell phone&#10;&#10;Description automatically generated">
            <a:extLst>
              <a:ext uri="{FF2B5EF4-FFF2-40B4-BE49-F238E27FC236}">
                <a16:creationId xmlns:a16="http://schemas.microsoft.com/office/drawing/2014/main" id="{F574AF21-8B74-4744-BDDC-9D2453F21334}"/>
              </a:ext>
            </a:extLst>
          </p:cNvPr>
          <p:cNvPicPr>
            <a:picLocks noChangeAspect="1"/>
          </p:cNvPicPr>
          <p:nvPr/>
        </p:nvPicPr>
        <p:blipFill>
          <a:blip r:embed="rId2"/>
          <a:stretch>
            <a:fillRect/>
          </a:stretch>
        </p:blipFill>
        <p:spPr>
          <a:xfrm>
            <a:off x="0" y="2714171"/>
            <a:ext cx="7772400" cy="5370287"/>
          </a:xfrm>
          <a:prstGeom prst="rect">
            <a:avLst/>
          </a:prstGeom>
        </p:spPr>
      </p:pic>
    </p:spTree>
    <p:extLst>
      <p:ext uri="{BB962C8B-B14F-4D97-AF65-F5344CB8AC3E}">
        <p14:creationId xmlns:p14="http://schemas.microsoft.com/office/powerpoint/2010/main" val="327648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8219-FA99-4BB5-881B-E6A7639CD240}"/>
              </a:ext>
            </a:extLst>
          </p:cNvPr>
          <p:cNvSpPr>
            <a:spLocks noGrp="1"/>
          </p:cNvSpPr>
          <p:nvPr>
            <p:ph type="title"/>
          </p:nvPr>
        </p:nvSpPr>
        <p:spPr/>
        <p:txBody>
          <a:bodyPr/>
          <a:lstStyle/>
          <a:p>
            <a:r>
              <a:rPr lang="en-US" dirty="0"/>
              <a:t>User Segment(continued)</a:t>
            </a:r>
          </a:p>
        </p:txBody>
      </p:sp>
      <p:sp>
        <p:nvSpPr>
          <p:cNvPr id="3" name="Text Placeholder 2">
            <a:extLst>
              <a:ext uri="{FF2B5EF4-FFF2-40B4-BE49-F238E27FC236}">
                <a16:creationId xmlns:a16="http://schemas.microsoft.com/office/drawing/2014/main" id="{1BD242D9-770F-4966-B41C-96BBDD6DCAC2}"/>
              </a:ext>
            </a:extLst>
          </p:cNvPr>
          <p:cNvSpPr>
            <a:spLocks noGrp="1"/>
          </p:cNvSpPr>
          <p:nvPr>
            <p:ph type="body" idx="1"/>
          </p:nvPr>
        </p:nvSpPr>
        <p:spPr/>
        <p:txBody>
          <a:bodyPr/>
          <a:lstStyle/>
          <a:p>
            <a:pPr lvl="0" indent="-368300">
              <a:buClr>
                <a:srgbClr val="525C65"/>
              </a:buClr>
              <a:buSzPts val="2200"/>
              <a:buFont typeface="Open Sans Light"/>
              <a:buChar char="●"/>
            </a:pPr>
            <a:r>
              <a:rPr lang="en-US" dirty="0">
                <a:solidFill>
                  <a:srgbClr val="525C65"/>
                </a:solidFill>
                <a:highlight>
                  <a:schemeClr val="lt1"/>
                </a:highlight>
                <a:latin typeface="Open Sans Light"/>
                <a:ea typeface="Open Sans Light"/>
                <a:cs typeface="Open Sans Light"/>
                <a:sym typeface="Open Sans Light"/>
              </a:rPr>
              <a:t>For each demographic attribute, identify the segment group with the largest number of users</a:t>
            </a:r>
            <a:br>
              <a:rPr lang="en-US" i="1" dirty="0">
                <a:solidFill>
                  <a:srgbClr val="525C65"/>
                </a:solidFill>
                <a:highlight>
                  <a:srgbClr val="FFFFFF"/>
                </a:highlight>
                <a:latin typeface="Open Sans Light"/>
                <a:ea typeface="Open Sans Light"/>
                <a:cs typeface="Open Sans Light"/>
                <a:sym typeface="Open Sans Light"/>
              </a:rPr>
            </a:br>
            <a:endParaRPr lang="en-US" i="1" dirty="0">
              <a:solidFill>
                <a:srgbClr val="525C65"/>
              </a:solidFill>
              <a:highlight>
                <a:srgbClr val="FFFFFF"/>
              </a:highlight>
              <a:latin typeface="Open Sans Light"/>
              <a:ea typeface="Open Sans Light"/>
              <a:cs typeface="Open Sans Light"/>
              <a:sym typeface="Open Sans Light"/>
            </a:endParaRP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9C50DB36-86C7-4C18-B876-849930C2DA28}"/>
              </a:ext>
            </a:extLst>
          </p:cNvPr>
          <p:cNvPicPr>
            <a:picLocks noChangeAspect="1"/>
          </p:cNvPicPr>
          <p:nvPr/>
        </p:nvPicPr>
        <p:blipFill>
          <a:blip r:embed="rId2"/>
          <a:stretch>
            <a:fillRect/>
          </a:stretch>
        </p:blipFill>
        <p:spPr>
          <a:xfrm>
            <a:off x="179915" y="3125365"/>
            <a:ext cx="7592485" cy="4496427"/>
          </a:xfrm>
          <a:prstGeom prst="rect">
            <a:avLst/>
          </a:prstGeom>
        </p:spPr>
      </p:pic>
    </p:spTree>
    <p:extLst>
      <p:ext uri="{BB962C8B-B14F-4D97-AF65-F5344CB8AC3E}">
        <p14:creationId xmlns:p14="http://schemas.microsoft.com/office/powerpoint/2010/main" val="346710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4D71-A335-4042-82B4-60CBC5952AFB}"/>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A0A5DCCE-336A-4C18-AE47-E481C61F27F0}"/>
              </a:ext>
            </a:extLst>
          </p:cNvPr>
          <p:cNvSpPr>
            <a:spLocks noGrp="1"/>
          </p:cNvSpPr>
          <p:nvPr>
            <p:ph type="body" idx="1"/>
          </p:nvPr>
        </p:nvSpPr>
        <p:spPr/>
        <p:txBody>
          <a:bodyPr/>
          <a:lstStyle/>
          <a:p>
            <a:r>
              <a:rPr lang="en-US" dirty="0"/>
              <a:t>For experiment_1</a:t>
            </a:r>
          </a:p>
          <a:p>
            <a:pPr lvl="1"/>
            <a:r>
              <a:rPr lang="en-US" dirty="0"/>
              <a:t>Manhattan:- Has highest user(30, 634) for age group 50+</a:t>
            </a:r>
          </a:p>
          <a:p>
            <a:pPr lvl="1"/>
            <a:r>
              <a:rPr lang="en-US" dirty="0"/>
              <a:t>Brooklyn:- Has highest user(8818) for age group 50+</a:t>
            </a:r>
          </a:p>
          <a:p>
            <a:pPr lvl="1"/>
            <a:r>
              <a:rPr lang="en-US" dirty="0"/>
              <a:t>Bronx:- Has highest user(1327 for age group 50+</a:t>
            </a:r>
          </a:p>
          <a:p>
            <a:pPr lvl="1"/>
            <a:r>
              <a:rPr lang="en-US" dirty="0"/>
              <a:t>Queen:- Has highest user(2059) for age group 50+</a:t>
            </a:r>
          </a:p>
          <a:p>
            <a:r>
              <a:rPr lang="en-US" dirty="0"/>
              <a:t>For experiment_2</a:t>
            </a:r>
          </a:p>
          <a:p>
            <a:pPr lvl="1"/>
            <a:r>
              <a:rPr lang="en-US" dirty="0"/>
              <a:t>Manhattan:- Has highest user(31, 067) for age group 50+</a:t>
            </a:r>
          </a:p>
          <a:p>
            <a:pPr lvl="1"/>
            <a:r>
              <a:rPr lang="en-US" dirty="0"/>
              <a:t>Brooklyn:- Has highest user(9010) for age group 50+</a:t>
            </a:r>
          </a:p>
          <a:p>
            <a:pPr lvl="1"/>
            <a:r>
              <a:rPr lang="en-US" dirty="0"/>
              <a:t>Bronx:- Has highest user(1286) for age group 50+</a:t>
            </a:r>
          </a:p>
          <a:p>
            <a:pPr lvl="1"/>
            <a:r>
              <a:rPr lang="en-US" dirty="0"/>
              <a:t>Queen:- Has highest user(2195) for age group 50+</a:t>
            </a:r>
          </a:p>
          <a:p>
            <a:r>
              <a:rPr lang="en-US" dirty="0"/>
              <a:t>For experiment_3</a:t>
            </a:r>
          </a:p>
          <a:p>
            <a:pPr lvl="1"/>
            <a:r>
              <a:rPr lang="en-US" dirty="0"/>
              <a:t>Manhattan:- Has highest user(30963) for age group 50+</a:t>
            </a:r>
          </a:p>
          <a:p>
            <a:pPr lvl="1"/>
            <a:r>
              <a:rPr lang="en-US" dirty="0"/>
              <a:t>Brooklyn:- Has highest user(8672) for age group 50+</a:t>
            </a:r>
          </a:p>
          <a:p>
            <a:pPr lvl="1"/>
            <a:r>
              <a:rPr lang="en-US" dirty="0"/>
              <a:t>Bronx:- Has highest user(1250) for age group 50+</a:t>
            </a:r>
          </a:p>
          <a:p>
            <a:pPr lvl="1"/>
            <a:r>
              <a:rPr lang="en-US" dirty="0"/>
              <a:t>Queen:- Has highest user(2218) for age group 50+</a:t>
            </a:r>
          </a:p>
          <a:p>
            <a:pPr marL="114300" indent="0">
              <a:buNone/>
            </a:pPr>
            <a:endParaRPr lang="en-US" dirty="0"/>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33517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Segment Analysis of Funnel</a:t>
            </a:r>
            <a:endParaRPr sz="4000" b="1" dirty="0">
              <a:solidFill>
                <a:srgbClr val="2E3D49"/>
              </a:solidFill>
            </a:endParaRPr>
          </a:p>
        </p:txBody>
      </p:sp>
      <p:sp>
        <p:nvSpPr>
          <p:cNvPr id="249" name="Google Shape;249;p61"/>
          <p:cNvSpPr txBox="1">
            <a:spLocks noGrp="1"/>
          </p:cNvSpPr>
          <p:nvPr>
            <p:ph type="body" idx="1"/>
          </p:nvPr>
        </p:nvSpPr>
        <p:spPr>
          <a:xfrm>
            <a:off x="264945" y="2253729"/>
            <a:ext cx="7242600" cy="4959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525C65"/>
                </a:solidFill>
                <a:highlight>
                  <a:schemeClr val="lt1"/>
                </a:highlight>
              </a:rPr>
              <a:t>Identify Opportunities for Improvement</a:t>
            </a:r>
            <a:endParaRPr sz="22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Char char="●"/>
            </a:pPr>
            <a:r>
              <a:rPr lang="en" sz="2200" dirty="0">
                <a:solidFill>
                  <a:srgbClr val="525C65"/>
                </a:solidFill>
                <a:highlight>
                  <a:srgbClr val="FFFFFF"/>
                </a:highlight>
                <a:latin typeface="Open Sans Light"/>
                <a:ea typeface="Open Sans Light"/>
                <a:cs typeface="Open Sans Light"/>
                <a:sym typeface="Open Sans Light"/>
              </a:rPr>
              <a:t>Perform a funnel analysis by segment for all identified demographic attributes and describe the results</a:t>
            </a:r>
          </a:p>
          <a:p>
            <a:pPr lvl="1" indent="-368300">
              <a:buClr>
                <a:srgbClr val="525C65"/>
              </a:buClr>
              <a:buSzPts val="2200"/>
              <a:buChar char="●"/>
            </a:pPr>
            <a:r>
              <a:rPr lang="en" sz="1800" dirty="0">
                <a:solidFill>
                  <a:srgbClr val="525C65"/>
                </a:solidFill>
                <a:highlight>
                  <a:srgbClr val="FFFFFF"/>
                </a:highlight>
                <a:latin typeface="Open Sans Light"/>
                <a:ea typeface="Open Sans Light"/>
                <a:cs typeface="Open Sans Light"/>
                <a:sym typeface="Open Sans Light"/>
              </a:rPr>
              <a:t>Age:- </a:t>
            </a:r>
            <a:r>
              <a:rPr lang="en-US" sz="1800" dirty="0">
                <a:solidFill>
                  <a:srgbClr val="525C65"/>
                </a:solidFill>
                <a:highlight>
                  <a:srgbClr val="FFFFFF"/>
                </a:highlight>
                <a:latin typeface="Open Sans Light"/>
                <a:ea typeface="Open Sans Light"/>
                <a:cs typeface="Open Sans Light"/>
                <a:sym typeface="Open Sans Light"/>
              </a:rPr>
              <a:t>For age group 50+, there is huge drop from #_</a:t>
            </a:r>
            <a:r>
              <a:rPr lang="en-US" sz="1800" dirty="0" err="1">
                <a:solidFill>
                  <a:srgbClr val="525C65"/>
                </a:solidFill>
                <a:highlight>
                  <a:srgbClr val="FFFFFF"/>
                </a:highlight>
                <a:latin typeface="Open Sans Light"/>
                <a:ea typeface="Open Sans Light"/>
                <a:cs typeface="Open Sans Light"/>
                <a:sym typeface="Open Sans Light"/>
              </a:rPr>
              <a:t>of_Users</a:t>
            </a:r>
            <a:r>
              <a:rPr lang="en-US" sz="1800" dirty="0">
                <a:solidFill>
                  <a:srgbClr val="525C65"/>
                </a:solidFill>
                <a:highlight>
                  <a:srgbClr val="FFFFFF"/>
                </a:highlight>
                <a:latin typeface="Open Sans Light"/>
                <a:ea typeface="Open Sans Light"/>
                <a:cs typeface="Open Sans Light"/>
                <a:sym typeface="Open Sans Light"/>
              </a:rPr>
              <a:t> to </a:t>
            </a:r>
            <a:r>
              <a:rPr lang="en-US" sz="1800" dirty="0" err="1">
                <a:solidFill>
                  <a:srgbClr val="525C65"/>
                </a:solidFill>
                <a:highlight>
                  <a:srgbClr val="FFFFFF"/>
                </a:highlight>
                <a:latin typeface="Open Sans Light"/>
                <a:ea typeface="Open Sans Light"/>
                <a:cs typeface="Open Sans Light"/>
                <a:sym typeface="Open Sans Light"/>
              </a:rPr>
              <a:t>begin_ride</a:t>
            </a:r>
            <a:r>
              <a:rPr lang="en-US" sz="1800" dirty="0">
                <a:solidFill>
                  <a:srgbClr val="525C65"/>
                </a:solidFill>
                <a:highlight>
                  <a:srgbClr val="FFFFFF"/>
                </a:highlight>
                <a:latin typeface="Open Sans Light"/>
                <a:ea typeface="Open Sans Light"/>
                <a:cs typeface="Open Sans Light"/>
                <a:sym typeface="Open Sans Light"/>
              </a:rPr>
              <a:t> stage.</a:t>
            </a:r>
            <a:endParaRPr lang="en" sz="1800" dirty="0">
              <a:solidFill>
                <a:srgbClr val="525C65"/>
              </a:solidFill>
              <a:highlight>
                <a:srgbClr val="FFFFFF"/>
              </a:highlight>
              <a:latin typeface="Open Sans Light"/>
              <a:ea typeface="Open Sans Light"/>
              <a:cs typeface="Open Sans Light"/>
              <a:sym typeface="Open Sans Light"/>
            </a:endParaRPr>
          </a:p>
          <a:p>
            <a:pPr lvl="1" indent="-368300">
              <a:buClr>
                <a:srgbClr val="525C65"/>
              </a:buClr>
              <a:buSzPts val="2200"/>
              <a:buChar char="●"/>
            </a:pPr>
            <a:endParaRPr lang="en" sz="1800" dirty="0">
              <a:solidFill>
                <a:srgbClr val="525C65"/>
              </a:solidFill>
              <a:highlight>
                <a:srgbClr val="FFFFFF"/>
              </a:highlight>
              <a:latin typeface="Open Sans Light"/>
              <a:ea typeface="Open Sans Light"/>
              <a:cs typeface="Open Sans Light"/>
              <a:sym typeface="Open Sans Light"/>
            </a:endParaRPr>
          </a:p>
          <a:p>
            <a:pPr lvl="1" indent="-368300">
              <a:buClr>
                <a:srgbClr val="525C65"/>
              </a:buClr>
              <a:buSzPts val="2200"/>
              <a:buChar char="●"/>
            </a:pPr>
            <a:endParaRPr sz="18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endParaRPr lang="en" sz="2200"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ell phone&#10;&#10;Description automatically generated">
            <a:extLst>
              <a:ext uri="{FF2B5EF4-FFF2-40B4-BE49-F238E27FC236}">
                <a16:creationId xmlns:a16="http://schemas.microsoft.com/office/drawing/2014/main" id="{C6D8DE6A-5A1C-46E7-8873-59564E4BD56B}"/>
              </a:ext>
            </a:extLst>
          </p:cNvPr>
          <p:cNvPicPr>
            <a:picLocks noChangeAspect="1"/>
          </p:cNvPicPr>
          <p:nvPr/>
        </p:nvPicPr>
        <p:blipFill>
          <a:blip r:embed="rId3"/>
          <a:stretch>
            <a:fillRect/>
          </a:stretch>
        </p:blipFill>
        <p:spPr>
          <a:xfrm>
            <a:off x="119517" y="4874405"/>
            <a:ext cx="7706801" cy="47945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4103-3A38-449F-96A8-3457C4054CFA}"/>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F7CB9FD0-4F87-47FF-97B4-68ED4442A8F6}"/>
              </a:ext>
            </a:extLst>
          </p:cNvPr>
          <p:cNvSpPr>
            <a:spLocks noGrp="1"/>
          </p:cNvSpPr>
          <p:nvPr>
            <p:ph type="body" idx="1"/>
          </p:nvPr>
        </p:nvSpPr>
        <p:spPr/>
        <p:txBody>
          <a:bodyPr/>
          <a:lstStyle/>
          <a:p>
            <a:r>
              <a:rPr lang="en-US" dirty="0"/>
              <a:t>User </a:t>
            </a:r>
            <a:r>
              <a:rPr lang="en-US" dirty="0" err="1"/>
              <a:t>Neighbourhod</a:t>
            </a:r>
            <a:endParaRPr lang="en-US" dirty="0"/>
          </a:p>
          <a:p>
            <a:pPr lvl="1"/>
            <a:r>
              <a:rPr lang="en-US" dirty="0"/>
              <a:t>Staten Island has least number of people entering the Island</a:t>
            </a:r>
          </a:p>
          <a:p>
            <a:pPr lvl="1"/>
            <a:r>
              <a:rPr lang="en-US" dirty="0"/>
              <a:t>For Brooklyn, Experiment_1 has the least funnel drop off.</a:t>
            </a:r>
          </a:p>
          <a:p>
            <a:pPr lvl="1"/>
            <a:r>
              <a:rPr lang="en-US" dirty="0"/>
              <a:t>Experiment_2 shows great reduction in funnel drop of for Staten Island.</a:t>
            </a:r>
          </a:p>
          <a:p>
            <a:pPr lvl="1"/>
            <a:endParaRPr lang="en-US" dirty="0"/>
          </a:p>
        </p:txBody>
      </p:sp>
      <p:pic>
        <p:nvPicPr>
          <p:cNvPr id="6" name="Picture 5" descr="A close up of a map&#10;&#10;Description automatically generated">
            <a:extLst>
              <a:ext uri="{FF2B5EF4-FFF2-40B4-BE49-F238E27FC236}">
                <a16:creationId xmlns:a16="http://schemas.microsoft.com/office/drawing/2014/main" id="{4DFFFF52-D609-4E7A-961C-0048164390B3}"/>
              </a:ext>
            </a:extLst>
          </p:cNvPr>
          <p:cNvPicPr>
            <a:picLocks noChangeAspect="1"/>
          </p:cNvPicPr>
          <p:nvPr/>
        </p:nvPicPr>
        <p:blipFill>
          <a:blip r:embed="rId2"/>
          <a:stretch>
            <a:fillRect/>
          </a:stretch>
        </p:blipFill>
        <p:spPr>
          <a:xfrm>
            <a:off x="104248" y="4114800"/>
            <a:ext cx="7468642" cy="3956973"/>
          </a:xfrm>
          <a:prstGeom prst="rect">
            <a:avLst/>
          </a:prstGeom>
        </p:spPr>
      </p:pic>
      <p:pic>
        <p:nvPicPr>
          <p:cNvPr id="8" name="Picture 7">
            <a:extLst>
              <a:ext uri="{FF2B5EF4-FFF2-40B4-BE49-F238E27FC236}">
                <a16:creationId xmlns:a16="http://schemas.microsoft.com/office/drawing/2014/main" id="{1F9624EA-E0B3-4E48-B58B-81AC6C176612}"/>
              </a:ext>
            </a:extLst>
          </p:cNvPr>
          <p:cNvPicPr>
            <a:picLocks noChangeAspect="1"/>
          </p:cNvPicPr>
          <p:nvPr/>
        </p:nvPicPr>
        <p:blipFill>
          <a:blip r:embed="rId3"/>
          <a:stretch>
            <a:fillRect/>
          </a:stretch>
        </p:blipFill>
        <p:spPr>
          <a:xfrm>
            <a:off x="0" y="8082035"/>
            <a:ext cx="7421011" cy="1106094"/>
          </a:xfrm>
          <a:prstGeom prst="rect">
            <a:avLst/>
          </a:prstGeom>
        </p:spPr>
      </p:pic>
    </p:spTree>
    <p:extLst>
      <p:ext uri="{BB962C8B-B14F-4D97-AF65-F5344CB8AC3E}">
        <p14:creationId xmlns:p14="http://schemas.microsoft.com/office/powerpoint/2010/main" val="212977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193"/>
        <p:cNvGrpSpPr/>
        <p:nvPr/>
      </p:nvGrpSpPr>
      <p:grpSpPr>
        <a:xfrm>
          <a:off x="0" y="0"/>
          <a:ext cx="0" cy="0"/>
          <a:chOff x="0" y="0"/>
          <a:chExt cx="0" cy="0"/>
        </a:xfrm>
      </p:grpSpPr>
      <p:sp>
        <p:nvSpPr>
          <p:cNvPr id="194" name="Google Shape;194;p5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Select KPIs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&amp;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Evaluate Previous Multivariate Experiment Results</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195" name="Google Shape;195;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0D81-E498-4400-B1F1-A1F9C7E58C8A}"/>
              </a:ext>
            </a:extLst>
          </p:cNvPr>
          <p:cNvSpPr>
            <a:spLocks noGrp="1"/>
          </p:cNvSpPr>
          <p:nvPr>
            <p:ph type="title"/>
          </p:nvPr>
        </p:nvSpPr>
        <p:spPr/>
        <p:txBody>
          <a:bodyPr/>
          <a:lstStyle/>
          <a:p>
            <a:r>
              <a:rPr lang="en" b="1" dirty="0">
                <a:solidFill>
                  <a:srgbClr val="2E3D49"/>
                </a:solidFill>
              </a:rPr>
              <a:t>Segment Analysis of Funnel(</a:t>
            </a:r>
            <a:r>
              <a:rPr lang="en-US" b="1" dirty="0">
                <a:solidFill>
                  <a:srgbClr val="2E3D49"/>
                </a:solidFill>
              </a:rPr>
              <a:t>Continued</a:t>
            </a:r>
            <a:r>
              <a:rPr lang="en" b="1" dirty="0">
                <a:solidFill>
                  <a:srgbClr val="2E3D49"/>
                </a:solidFill>
              </a:rPr>
              <a:t>)</a:t>
            </a:r>
            <a:endParaRPr lang="en-US" dirty="0"/>
          </a:p>
        </p:txBody>
      </p:sp>
      <p:sp>
        <p:nvSpPr>
          <p:cNvPr id="3" name="Text Placeholder 2">
            <a:extLst>
              <a:ext uri="{FF2B5EF4-FFF2-40B4-BE49-F238E27FC236}">
                <a16:creationId xmlns:a16="http://schemas.microsoft.com/office/drawing/2014/main" id="{781835A7-3E45-4FB2-A7AC-6BDD85A9BFC4}"/>
              </a:ext>
            </a:extLst>
          </p:cNvPr>
          <p:cNvSpPr>
            <a:spLocks noGrp="1"/>
          </p:cNvSpPr>
          <p:nvPr>
            <p:ph type="body" idx="1"/>
          </p:nvPr>
        </p:nvSpPr>
        <p:spPr>
          <a:xfrm>
            <a:off x="264945" y="2253729"/>
            <a:ext cx="7242600" cy="6934400"/>
          </a:xfrm>
        </p:spPr>
        <p:txBody>
          <a:bodyPr/>
          <a:lstStyle/>
          <a:p>
            <a:r>
              <a:rPr lang="en-US" dirty="0">
                <a:solidFill>
                  <a:srgbClr val="525C65"/>
                </a:solidFill>
                <a:highlight>
                  <a:srgbClr val="FFFFFF"/>
                </a:highlight>
                <a:latin typeface="Open Sans Light"/>
                <a:ea typeface="Open Sans Light"/>
                <a:cs typeface="Open Sans Light"/>
                <a:sym typeface="Open Sans Light"/>
              </a:rPr>
              <a:t>If underperformance for a segment in an attribute is identified, add a visual showing the average funnel conversion by segment group for that demographic</a:t>
            </a:r>
          </a:p>
          <a:p>
            <a:pPr marL="596900" lvl="1" indent="0">
              <a:buNone/>
            </a:pPr>
            <a:r>
              <a:rPr lang="en-US" dirty="0">
                <a:solidFill>
                  <a:srgbClr val="525C65"/>
                </a:solidFill>
                <a:highlight>
                  <a:srgbClr val="FFFFFF"/>
                </a:highlight>
                <a:latin typeface="Open Sans Light"/>
                <a:ea typeface="Open Sans Light"/>
                <a:cs typeface="Open Sans Light"/>
                <a:sym typeface="Open Sans Light"/>
              </a:rPr>
              <a:t>For “</a:t>
            </a:r>
            <a:r>
              <a:rPr lang="en-US" dirty="0" err="1">
                <a:solidFill>
                  <a:srgbClr val="525C65"/>
                </a:solidFill>
                <a:highlight>
                  <a:srgbClr val="FFFFFF"/>
                </a:highlight>
                <a:latin typeface="Open Sans Light"/>
                <a:ea typeface="Open Sans Light"/>
                <a:cs typeface="Open Sans Light"/>
                <a:sym typeface="Open Sans Light"/>
              </a:rPr>
              <a:t>manhattan</a:t>
            </a:r>
            <a:r>
              <a:rPr lang="en-US" dirty="0">
                <a:solidFill>
                  <a:srgbClr val="525C65"/>
                </a:solidFill>
                <a:highlight>
                  <a:srgbClr val="FFFFFF"/>
                </a:highlight>
                <a:latin typeface="Open Sans Light"/>
                <a:ea typeface="Open Sans Light"/>
                <a:cs typeface="Open Sans Light"/>
                <a:sym typeface="Open Sans Light"/>
              </a:rPr>
              <a:t>” we can find that there is huge decrease from open event to search event and also from #_</a:t>
            </a:r>
            <a:r>
              <a:rPr lang="en-US" dirty="0" err="1">
                <a:solidFill>
                  <a:srgbClr val="525C65"/>
                </a:solidFill>
                <a:highlight>
                  <a:srgbClr val="FFFFFF"/>
                </a:highlight>
                <a:latin typeface="Open Sans Light"/>
                <a:ea typeface="Open Sans Light"/>
                <a:cs typeface="Open Sans Light"/>
                <a:sym typeface="Open Sans Light"/>
              </a:rPr>
              <a:t>of_user</a:t>
            </a:r>
            <a:r>
              <a:rPr lang="en-US" dirty="0">
                <a:solidFill>
                  <a:srgbClr val="525C65"/>
                </a:solidFill>
                <a:highlight>
                  <a:srgbClr val="FFFFFF"/>
                </a:highlight>
                <a:latin typeface="Open Sans Light"/>
                <a:ea typeface="Open Sans Light"/>
                <a:cs typeface="Open Sans Light"/>
                <a:sym typeface="Open Sans Light"/>
              </a:rPr>
              <a:t> to begin ride. Also this is seen for age group 50+</a:t>
            </a:r>
          </a:p>
          <a:p>
            <a:endParaRPr lang="en-US" dirty="0">
              <a:solidFill>
                <a:srgbClr val="525C65"/>
              </a:solidFill>
              <a:highlight>
                <a:srgbClr val="FFFFFF"/>
              </a:highlight>
              <a:latin typeface="Open Sans Light"/>
              <a:ea typeface="Open Sans Light"/>
              <a:cs typeface="Open Sans Light"/>
              <a:sym typeface="Open Sans Light"/>
            </a:endParaRPr>
          </a:p>
          <a:p>
            <a:endParaRPr lang="en-US" dirty="0">
              <a:solidFill>
                <a:srgbClr val="525C65"/>
              </a:solidFill>
              <a:highlight>
                <a:srgbClr val="FFFFFF"/>
              </a:highlight>
              <a:latin typeface="Open Sans Light"/>
              <a:ea typeface="Open Sans Light"/>
              <a:cs typeface="Open Sans Light"/>
              <a:sym typeface="Open Sans Light"/>
            </a:endParaRP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04508A39-FD79-4270-ACB1-B2E6404171CC}"/>
              </a:ext>
            </a:extLst>
          </p:cNvPr>
          <p:cNvPicPr>
            <a:picLocks noChangeAspect="1"/>
          </p:cNvPicPr>
          <p:nvPr/>
        </p:nvPicPr>
        <p:blipFill>
          <a:blip r:embed="rId2"/>
          <a:stretch>
            <a:fillRect/>
          </a:stretch>
        </p:blipFill>
        <p:spPr>
          <a:xfrm>
            <a:off x="787400" y="5029200"/>
            <a:ext cx="6197599" cy="4496427"/>
          </a:xfrm>
          <a:prstGeom prst="rect">
            <a:avLst/>
          </a:prstGeom>
        </p:spPr>
      </p:pic>
    </p:spTree>
    <p:extLst>
      <p:ext uri="{BB962C8B-B14F-4D97-AF65-F5344CB8AC3E}">
        <p14:creationId xmlns:p14="http://schemas.microsoft.com/office/powerpoint/2010/main" val="403219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54"/>
        <p:cNvGrpSpPr/>
        <p:nvPr/>
      </p:nvGrpSpPr>
      <p:grpSpPr>
        <a:xfrm>
          <a:off x="0" y="0"/>
          <a:ext cx="0" cy="0"/>
          <a:chOff x="0" y="0"/>
          <a:chExt cx="0" cy="0"/>
        </a:xfrm>
      </p:grpSpPr>
      <p:sp>
        <p:nvSpPr>
          <p:cNvPr id="255" name="Google Shape;255;p6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Hypothesis &amp; Next Steps</a:t>
            </a:r>
            <a:endParaRPr sz="3000">
              <a:solidFill>
                <a:srgbClr val="FFFFFF"/>
              </a:solidFill>
              <a:latin typeface="Open Sans"/>
              <a:ea typeface="Open Sans"/>
              <a:cs typeface="Open Sans"/>
              <a:sym typeface="Open Sans"/>
            </a:endParaRPr>
          </a:p>
        </p:txBody>
      </p:sp>
      <p:sp>
        <p:nvSpPr>
          <p:cNvPr id="256" name="Google Shape;256;p62"/>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63"/>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Review Qualitative Data</a:t>
            </a:r>
            <a:endParaRPr sz="4000" b="1" dirty="0">
              <a:solidFill>
                <a:srgbClr val="2E3D49"/>
              </a:solidFill>
            </a:endParaRPr>
          </a:p>
        </p:txBody>
      </p:sp>
      <p:sp>
        <p:nvSpPr>
          <p:cNvPr id="262" name="Google Shape;262;p63"/>
          <p:cNvSpPr txBox="1">
            <a:spLocks noGrp="1"/>
          </p:cNvSpPr>
          <p:nvPr>
            <p:ph type="body" idx="1"/>
          </p:nvPr>
        </p:nvSpPr>
        <p:spPr>
          <a:xfrm>
            <a:off x="264945" y="2253728"/>
            <a:ext cx="7242600" cy="7130771"/>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Font typeface="Open Sans Light"/>
              <a:buChar char="●"/>
            </a:pPr>
            <a:r>
              <a:rPr lang="en" sz="2200" dirty="0">
                <a:solidFill>
                  <a:srgbClr val="525C65"/>
                </a:solidFill>
                <a:highlight>
                  <a:schemeClr val="lt1"/>
                </a:highlight>
                <a:latin typeface="Open Sans Light"/>
                <a:ea typeface="Open Sans Light"/>
                <a:cs typeface="Open Sans Light"/>
                <a:sym typeface="Open Sans Light"/>
              </a:rPr>
              <a:t>Read user interviews to understand “why” any funnel under-performance seen in Step 2 might occur</a:t>
            </a:r>
          </a:p>
          <a:p>
            <a:pPr lvl="1" indent="-368300">
              <a:spcBef>
                <a:spcPts val="0"/>
              </a:spcBef>
              <a:buClr>
                <a:srgbClr val="525C65"/>
              </a:buClr>
              <a:buSzPts val="2200"/>
              <a:buFont typeface="Open Sans Light"/>
              <a:buChar char="●"/>
            </a:pPr>
            <a:r>
              <a:rPr lang="en-US" sz="1800" dirty="0">
                <a:solidFill>
                  <a:srgbClr val="525C65"/>
                </a:solidFill>
                <a:highlight>
                  <a:schemeClr val="lt1"/>
                </a:highlight>
                <a:latin typeface="Open Sans Light"/>
                <a:ea typeface="Open Sans Light"/>
                <a:cs typeface="Open Sans Light"/>
                <a:sym typeface="Open Sans Light"/>
              </a:rPr>
              <a:t>From the interviews it was found:-</a:t>
            </a:r>
          </a:p>
          <a:p>
            <a:pPr lvl="2" indent="-368300">
              <a:spcBef>
                <a:spcPts val="0"/>
              </a:spcBef>
              <a:buClr>
                <a:srgbClr val="525C65"/>
              </a:buClr>
              <a:buSzPts val="2200"/>
              <a:buFont typeface="Open Sans Light"/>
              <a:buChar char="●"/>
            </a:pPr>
            <a:r>
              <a:rPr lang="en-US" sz="1800" dirty="0">
                <a:solidFill>
                  <a:srgbClr val="525C65"/>
                </a:solidFill>
                <a:latin typeface="Open Sans Light"/>
                <a:ea typeface="Open Sans Light"/>
                <a:cs typeface="Open Sans Light"/>
                <a:sym typeface="Open Sans Light"/>
              </a:rPr>
              <a:t>There are still people who call a taxi service on the phone..</a:t>
            </a:r>
          </a:p>
          <a:p>
            <a:pPr lvl="2" indent="-368300">
              <a:spcBef>
                <a:spcPts val="0"/>
              </a:spcBef>
              <a:buClr>
                <a:srgbClr val="525C65"/>
              </a:buClr>
              <a:buSzPts val="2200"/>
              <a:buFont typeface="Open Sans Light"/>
              <a:buChar char="●"/>
            </a:pPr>
            <a:r>
              <a:rPr lang="en-US" sz="1800" dirty="0">
                <a:solidFill>
                  <a:srgbClr val="525C65"/>
                </a:solidFill>
                <a:latin typeface="Open Sans Light"/>
                <a:ea typeface="Open Sans Light"/>
                <a:cs typeface="Open Sans Light"/>
                <a:sym typeface="Open Sans Light"/>
              </a:rPr>
              <a:t>There are people who take uber thinking to save money.</a:t>
            </a:r>
          </a:p>
          <a:p>
            <a:pPr lvl="2" indent="-368300">
              <a:spcBef>
                <a:spcPts val="0"/>
              </a:spcBef>
              <a:buClr>
                <a:srgbClr val="525C65"/>
              </a:buClr>
              <a:buSzPts val="2200"/>
              <a:buFont typeface="Open Sans Light"/>
              <a:buChar char="●"/>
            </a:pPr>
            <a:r>
              <a:rPr lang="en-US" sz="1800" dirty="0">
                <a:solidFill>
                  <a:srgbClr val="525C65"/>
                </a:solidFill>
                <a:latin typeface="Open Sans Light"/>
                <a:ea typeface="Open Sans Light"/>
                <a:cs typeface="Open Sans Light"/>
                <a:sym typeface="Open Sans Light"/>
              </a:rPr>
              <a:t>There are people who are always  on the phone, so they just use voice commands to make a booking</a:t>
            </a:r>
          </a:p>
          <a:p>
            <a:pPr lvl="2" indent="-368300">
              <a:spcBef>
                <a:spcPts val="0"/>
              </a:spcBef>
              <a:buClr>
                <a:srgbClr val="525C65"/>
              </a:buClr>
              <a:buSzPts val="2200"/>
              <a:buFont typeface="Open Sans Light"/>
              <a:buChar char="●"/>
            </a:pPr>
            <a:r>
              <a:rPr lang="en-US" sz="1800" dirty="0">
                <a:solidFill>
                  <a:srgbClr val="525C65"/>
                </a:solidFill>
                <a:highlight>
                  <a:schemeClr val="lt1"/>
                </a:highlight>
                <a:latin typeface="Open Sans Light"/>
                <a:ea typeface="Open Sans Light"/>
                <a:cs typeface="Open Sans Light"/>
                <a:sym typeface="Open Sans Light"/>
              </a:rPr>
              <a:t>Some people found this difficult to follow the instructions.</a:t>
            </a:r>
            <a:endParaRPr sz="1800"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en" sz="2200" dirty="0">
                <a:solidFill>
                  <a:srgbClr val="525C65"/>
                </a:solidFill>
                <a:highlight>
                  <a:schemeClr val="lt1"/>
                </a:highlight>
                <a:latin typeface="Open Sans Light"/>
                <a:ea typeface="Open Sans Light"/>
                <a:cs typeface="Open Sans Light"/>
                <a:sym typeface="Open Sans Light"/>
              </a:rPr>
              <a:t>List your hypothesis for what customer need is being under-served</a:t>
            </a:r>
          </a:p>
          <a:p>
            <a:pPr lvl="1" indent="-368300">
              <a:spcBef>
                <a:spcPts val="0"/>
              </a:spcBef>
              <a:buClr>
                <a:srgbClr val="525C65"/>
              </a:buClr>
              <a:buSzPts val="2200"/>
              <a:buFont typeface="Open Sans Light"/>
              <a:buChar char="●"/>
            </a:pPr>
            <a:r>
              <a:rPr lang="en" sz="1800" dirty="0">
                <a:solidFill>
                  <a:srgbClr val="525C65"/>
                </a:solidFill>
                <a:highlight>
                  <a:schemeClr val="lt1"/>
                </a:highlight>
                <a:latin typeface="Open Sans Light"/>
                <a:ea typeface="Open Sans Light"/>
                <a:cs typeface="Open Sans Light"/>
                <a:sym typeface="Open Sans Light"/>
              </a:rPr>
              <a:t>Customers need better phone(</a:t>
            </a:r>
            <a:r>
              <a:rPr lang="en-US" sz="1800" dirty="0">
                <a:solidFill>
                  <a:srgbClr val="525C65"/>
                </a:solidFill>
                <a:highlight>
                  <a:schemeClr val="lt1"/>
                </a:highlight>
                <a:latin typeface="Open Sans Light"/>
                <a:ea typeface="Open Sans Light"/>
                <a:cs typeface="Open Sans Light"/>
                <a:sym typeface="Open Sans Light"/>
              </a:rPr>
              <a:t>voice command</a:t>
            </a:r>
            <a:r>
              <a:rPr lang="en" sz="1800" dirty="0">
                <a:solidFill>
                  <a:srgbClr val="525C65"/>
                </a:solidFill>
                <a:highlight>
                  <a:schemeClr val="lt1"/>
                </a:highlight>
                <a:latin typeface="Open Sans Light"/>
                <a:ea typeface="Open Sans Light"/>
                <a:cs typeface="Open Sans Light"/>
                <a:sym typeface="Open Sans Light"/>
              </a:rPr>
              <a:t>) support</a:t>
            </a:r>
          </a:p>
          <a:p>
            <a:pPr lvl="1" indent="-368300">
              <a:spcBef>
                <a:spcPts val="0"/>
              </a:spcBef>
              <a:buClr>
                <a:srgbClr val="525C65"/>
              </a:buClr>
              <a:buSzPts val="2200"/>
              <a:buFont typeface="Open Sans Light"/>
              <a:buChar char="●"/>
            </a:pPr>
            <a:r>
              <a:rPr lang="en" sz="1800" dirty="0">
                <a:solidFill>
                  <a:srgbClr val="525C65"/>
                </a:solidFill>
                <a:highlight>
                  <a:schemeClr val="lt1"/>
                </a:highlight>
                <a:latin typeface="Open Sans Light"/>
                <a:ea typeface="Open Sans Light"/>
                <a:cs typeface="Open Sans Light"/>
                <a:sym typeface="Open Sans Light"/>
              </a:rPr>
              <a:t>We need to make rides ch</a:t>
            </a:r>
            <a:r>
              <a:rPr lang="en-US" sz="1800" dirty="0">
                <a:solidFill>
                  <a:srgbClr val="525C65"/>
                </a:solidFill>
                <a:highlight>
                  <a:schemeClr val="lt1"/>
                </a:highlight>
                <a:latin typeface="Open Sans Light"/>
                <a:ea typeface="Open Sans Light"/>
                <a:cs typeface="Open Sans Light"/>
                <a:sym typeface="Open Sans Light"/>
              </a:rPr>
              <a:t>e</a:t>
            </a:r>
            <a:r>
              <a:rPr lang="en" sz="1800" dirty="0">
                <a:solidFill>
                  <a:srgbClr val="525C65"/>
                </a:solidFill>
                <a:highlight>
                  <a:schemeClr val="lt1"/>
                </a:highlight>
                <a:latin typeface="Open Sans Light"/>
                <a:ea typeface="Open Sans Light"/>
                <a:cs typeface="Open Sans Light"/>
                <a:sym typeface="Open Sans Light"/>
              </a:rPr>
              <a:t>aper </a:t>
            </a:r>
            <a:r>
              <a:rPr lang="en-US" sz="1800" dirty="0">
                <a:solidFill>
                  <a:srgbClr val="525C65"/>
                </a:solidFill>
                <a:highlight>
                  <a:schemeClr val="lt1"/>
                </a:highlight>
                <a:latin typeface="Open Sans Light"/>
                <a:ea typeface="Open Sans Light"/>
                <a:cs typeface="Open Sans Light"/>
                <a:sym typeface="Open Sans Light"/>
              </a:rPr>
              <a:t>as much as possible.</a:t>
            </a:r>
          </a:p>
          <a:p>
            <a:pPr lvl="1" indent="-368300">
              <a:spcBef>
                <a:spcPts val="0"/>
              </a:spcBef>
              <a:buClr>
                <a:srgbClr val="525C65"/>
              </a:buClr>
              <a:buSzPts val="2200"/>
              <a:buFont typeface="Open Sans Light"/>
              <a:buChar char="●"/>
            </a:pPr>
            <a:r>
              <a:rPr lang="en-US" sz="1800" dirty="0">
                <a:solidFill>
                  <a:srgbClr val="525C65"/>
                </a:solidFill>
                <a:highlight>
                  <a:schemeClr val="lt1"/>
                </a:highlight>
                <a:latin typeface="Open Sans Light"/>
                <a:ea typeface="Open Sans Light"/>
                <a:cs typeface="Open Sans Light"/>
                <a:sym typeface="Open Sans Light"/>
              </a:rPr>
              <a:t>Need to make </a:t>
            </a:r>
            <a:r>
              <a:rPr lang="en-US" sz="1800" dirty="0" err="1">
                <a:solidFill>
                  <a:srgbClr val="525C65"/>
                </a:solidFill>
                <a:highlight>
                  <a:schemeClr val="lt1"/>
                </a:highlight>
                <a:latin typeface="Open Sans Light"/>
                <a:ea typeface="Open Sans Light"/>
                <a:cs typeface="Open Sans Light"/>
                <a:sym typeface="Open Sans Light"/>
              </a:rPr>
              <a:t>flyber</a:t>
            </a:r>
            <a:r>
              <a:rPr lang="en-US" sz="1800" dirty="0">
                <a:solidFill>
                  <a:srgbClr val="525C65"/>
                </a:solidFill>
                <a:highlight>
                  <a:schemeClr val="lt1"/>
                </a:highlight>
                <a:latin typeface="Open Sans Light"/>
                <a:ea typeface="Open Sans Light"/>
                <a:cs typeface="Open Sans Light"/>
                <a:sym typeface="Open Sans Light"/>
              </a:rPr>
              <a:t> service as comfortable as their private vehicle.</a:t>
            </a:r>
          </a:p>
          <a:p>
            <a:pPr lvl="1" indent="-368300">
              <a:spcBef>
                <a:spcPts val="0"/>
              </a:spcBef>
              <a:buClr>
                <a:srgbClr val="525C65"/>
              </a:buClr>
              <a:buSzPts val="2200"/>
              <a:buFont typeface="Open Sans Light"/>
              <a:buChar char="●"/>
            </a:pPr>
            <a:r>
              <a:rPr lang="en-US" sz="1800" dirty="0">
                <a:solidFill>
                  <a:srgbClr val="525C65"/>
                </a:solidFill>
                <a:highlight>
                  <a:schemeClr val="lt1"/>
                </a:highlight>
                <a:latin typeface="Open Sans Light"/>
                <a:ea typeface="Open Sans Light"/>
                <a:cs typeface="Open Sans Light"/>
                <a:sym typeface="Open Sans Light"/>
              </a:rPr>
              <a:t>App instructions need to be more User friendly</a:t>
            </a:r>
            <a:endParaRPr sz="1800" dirty="0">
              <a:solidFill>
                <a:srgbClr val="525C65"/>
              </a:solidFill>
              <a:highlight>
                <a:schemeClr val="lt1"/>
              </a:highlight>
              <a:latin typeface="Open Sans Light"/>
              <a:ea typeface="Open Sans Light"/>
              <a:cs typeface="Open Sans Light"/>
              <a:sym typeface="Open Sans Light"/>
            </a:endParaRPr>
          </a:p>
          <a:p>
            <a:pPr lvl="1" indent="-368300">
              <a:spcBef>
                <a:spcPts val="0"/>
              </a:spcBef>
              <a:buClr>
                <a:srgbClr val="525C65"/>
              </a:buClr>
              <a:buSzPts val="2200"/>
              <a:buFont typeface="Open Sans Light"/>
              <a:buChar char="●"/>
            </a:pPr>
            <a:endParaRPr sz="1800" dirty="0">
              <a:solidFill>
                <a:srgbClr val="525C65"/>
              </a:solidFill>
              <a:highlight>
                <a:schemeClr val="lt1"/>
              </a:highlight>
              <a:latin typeface="Open Sans Light"/>
              <a:ea typeface="Open Sans Light"/>
              <a:cs typeface="Open Sans Light"/>
              <a:sym typeface="Open Sans Light"/>
            </a:endParaRPr>
          </a:p>
          <a:p>
            <a:pPr marL="0" lvl="0" indent="0" algn="l" rtl="0">
              <a:spcBef>
                <a:spcPts val="1600"/>
              </a:spcBef>
              <a:spcAft>
                <a:spcPts val="1600"/>
              </a:spcAft>
              <a:buNone/>
            </a:pPr>
            <a:endParaRPr sz="1050" dirty="0">
              <a:solidFill>
                <a:srgbClr val="3C4043"/>
              </a:solidFill>
              <a:highlight>
                <a:srgbClr val="FFFFFF"/>
              </a:highlight>
              <a:latin typeface="Roboto"/>
              <a:ea typeface="Roboto"/>
              <a:cs typeface="Roboto"/>
              <a:sym typeface="Roboto"/>
            </a:endParaRPr>
          </a:p>
        </p:txBody>
      </p:sp>
      <p:sp>
        <p:nvSpPr>
          <p:cNvPr id="263" name="Google Shape;263;p63"/>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B080-0E1A-4BE9-BCE4-35846310E376}"/>
              </a:ext>
            </a:extLst>
          </p:cNvPr>
          <p:cNvSpPr>
            <a:spLocks noGrp="1"/>
          </p:cNvSpPr>
          <p:nvPr>
            <p:ph type="title"/>
          </p:nvPr>
        </p:nvSpPr>
        <p:spPr/>
        <p:txBody>
          <a:bodyPr/>
          <a:lstStyle/>
          <a:p>
            <a:r>
              <a:rPr lang="en" b="1" dirty="0">
                <a:solidFill>
                  <a:srgbClr val="2E3D49"/>
                </a:solidFill>
              </a:rPr>
              <a:t>Review Qualitative Data(</a:t>
            </a:r>
            <a:r>
              <a:rPr lang="en-US" b="1" dirty="0">
                <a:solidFill>
                  <a:srgbClr val="2E3D49"/>
                </a:solidFill>
              </a:rPr>
              <a:t>continued</a:t>
            </a:r>
            <a:r>
              <a:rPr lang="en" b="1" dirty="0">
                <a:solidFill>
                  <a:srgbClr val="2E3D49"/>
                </a:solidFill>
              </a:rPr>
              <a:t>)</a:t>
            </a:r>
            <a:endParaRPr lang="en-US" dirty="0"/>
          </a:p>
        </p:txBody>
      </p:sp>
      <p:sp>
        <p:nvSpPr>
          <p:cNvPr id="3" name="Text Placeholder 2">
            <a:extLst>
              <a:ext uri="{FF2B5EF4-FFF2-40B4-BE49-F238E27FC236}">
                <a16:creationId xmlns:a16="http://schemas.microsoft.com/office/drawing/2014/main" id="{7575F063-2A58-4ED7-B2D5-198A390567CD}"/>
              </a:ext>
            </a:extLst>
          </p:cNvPr>
          <p:cNvSpPr>
            <a:spLocks noGrp="1"/>
          </p:cNvSpPr>
          <p:nvPr>
            <p:ph type="body" idx="1"/>
          </p:nvPr>
        </p:nvSpPr>
        <p:spPr/>
        <p:txBody>
          <a:bodyPr/>
          <a:lstStyle/>
          <a:p>
            <a:r>
              <a:rPr lang="en" dirty="0">
                <a:solidFill>
                  <a:srgbClr val="525C65"/>
                </a:solidFill>
                <a:highlight>
                  <a:schemeClr val="lt1"/>
                </a:highlight>
                <a:latin typeface="Open Sans Light"/>
                <a:ea typeface="Open Sans Light"/>
                <a:cs typeface="Open Sans Light"/>
                <a:sym typeface="Open Sans Light"/>
              </a:rPr>
              <a:t>Provide 3 or more quotes as evidence for this hypothesis</a:t>
            </a:r>
          </a:p>
          <a:p>
            <a:pPr lvl="1"/>
            <a:endParaRPr lang="en" dirty="0">
              <a:solidFill>
                <a:srgbClr val="525C65"/>
              </a:solidFill>
              <a:highlight>
                <a:schemeClr val="lt1"/>
              </a:highlight>
              <a:latin typeface="Open Sans Light"/>
              <a:ea typeface="Open Sans Light"/>
              <a:cs typeface="Open Sans Light"/>
              <a:sym typeface="Open Sans Light"/>
            </a:endParaRPr>
          </a:p>
          <a:p>
            <a:pPr lvl="1"/>
            <a:r>
              <a:rPr lang="en-US" dirty="0"/>
              <a:t>I just hail a taxi or tell my phone to call a cab to go to a certain address (I'm always on the phone, so I just use voice commands with my phone most of the time)</a:t>
            </a:r>
          </a:p>
          <a:p>
            <a:pPr lvl="1"/>
            <a:r>
              <a:rPr lang="en-US" dirty="0"/>
              <a:t>If the timing isn't different, I'll take a taxi or uber to save money. </a:t>
            </a:r>
          </a:p>
          <a:p>
            <a:pPr lvl="1"/>
            <a:r>
              <a:rPr lang="en-US" dirty="0"/>
              <a:t>Before </a:t>
            </a:r>
            <a:r>
              <a:rPr lang="en-US" dirty="0" err="1"/>
              <a:t>Flyber</a:t>
            </a:r>
            <a:r>
              <a:rPr lang="en-US" dirty="0"/>
              <a:t>, I'd call a taxi service on the phone.</a:t>
            </a:r>
          </a:p>
          <a:p>
            <a:pPr lvl="1"/>
            <a:r>
              <a:rPr lang="en-US" dirty="0"/>
              <a:t>I have a personal car service on call. My assistant books </a:t>
            </a:r>
            <a:r>
              <a:rPr lang="en-US" dirty="0" err="1"/>
              <a:t>Flyber</a:t>
            </a:r>
            <a:r>
              <a:rPr lang="en-US" dirty="0"/>
              <a:t> whenever I'd be travelling during peak NYC traffic hours. Time is money and </a:t>
            </a:r>
            <a:r>
              <a:rPr lang="en-US" dirty="0" err="1"/>
              <a:t>Flyber</a:t>
            </a:r>
            <a:r>
              <a:rPr lang="en-US" dirty="0"/>
              <a:t> saves me time! But I let my assistant actually book the </a:t>
            </a:r>
            <a:r>
              <a:rPr lang="en-US" dirty="0" err="1"/>
              <a:t>Flyber</a:t>
            </a:r>
            <a:r>
              <a:rPr lang="en-US" dirty="0"/>
              <a:t> because the first few times I tried booking, the instructions were too small.</a:t>
            </a:r>
          </a:p>
          <a:p>
            <a:pPr lvl="1"/>
            <a:r>
              <a:rPr lang="en-US" dirty="0"/>
              <a:t>Drive my car or call a taxi service.</a:t>
            </a:r>
          </a:p>
          <a:p>
            <a:pPr lvl="1"/>
            <a:endParaRPr lang="en-US" dirty="0"/>
          </a:p>
        </p:txBody>
      </p:sp>
    </p:spTree>
    <p:extLst>
      <p:ext uri="{BB962C8B-B14F-4D97-AF65-F5344CB8AC3E}">
        <p14:creationId xmlns:p14="http://schemas.microsoft.com/office/powerpoint/2010/main" val="3458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4"/>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p>
            <a:pPr marL="0" lvl="0" indent="0" algn="ctr" rtl="0">
              <a:lnSpc>
                <a:spcPct val="115000"/>
              </a:lnSpc>
              <a:spcBef>
                <a:spcPts val="0"/>
              </a:spcBef>
              <a:spcAft>
                <a:spcPts val="0"/>
              </a:spcAft>
              <a:buNone/>
            </a:pPr>
            <a:r>
              <a:rPr lang="en" sz="4000" b="1">
                <a:solidFill>
                  <a:srgbClr val="2E3D49"/>
                </a:solidFill>
              </a:rPr>
              <a:t>Suggested Features &amp; Experimentation Plan</a:t>
            </a:r>
            <a:endParaRPr sz="4000" b="1">
              <a:solidFill>
                <a:srgbClr val="2E3D49"/>
              </a:solidFill>
            </a:endParaRPr>
          </a:p>
        </p:txBody>
      </p:sp>
      <p:sp>
        <p:nvSpPr>
          <p:cNvPr id="269" name="Google Shape;269;p64"/>
          <p:cNvSpPr/>
          <p:nvPr/>
        </p:nvSpPr>
        <p:spPr>
          <a:xfrm>
            <a:off x="6647375"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4"/>
          <p:cNvSpPr txBox="1">
            <a:spLocks noGrp="1"/>
          </p:cNvSpPr>
          <p:nvPr>
            <p:ph type="body" idx="1"/>
          </p:nvPr>
        </p:nvSpPr>
        <p:spPr>
          <a:xfrm>
            <a:off x="264895" y="6319520"/>
            <a:ext cx="7242600" cy="3208384"/>
          </a:xfrm>
          <a:prstGeom prst="rect">
            <a:avLst/>
          </a:prstGeom>
        </p:spPr>
        <p:txBody>
          <a:bodyPr spcFirstLastPara="1" wrap="square" lIns="34275" tIns="34275" rIns="34275" bIns="34275" anchor="ctr" anchorCtr="0">
            <a:noAutofit/>
          </a:bodyPr>
          <a:lstStyle/>
          <a:p>
            <a:pPr marL="228600" lvl="0" indent="-279400" algn="l" rtl="0">
              <a:spcBef>
                <a:spcPts val="2200"/>
              </a:spcBef>
              <a:spcAft>
                <a:spcPts val="0"/>
              </a:spcAft>
              <a:buClr>
                <a:srgbClr val="3C4043"/>
              </a:buClr>
              <a:buSzPts val="2200"/>
              <a:buFont typeface="Open Sans Light"/>
              <a:buChar char="●"/>
            </a:pPr>
            <a:r>
              <a:rPr lang="en" sz="2200" dirty="0">
                <a:solidFill>
                  <a:srgbClr val="3C4043"/>
                </a:solidFill>
                <a:latin typeface="Open Sans Light"/>
                <a:ea typeface="Open Sans Light"/>
                <a:cs typeface="Open Sans Light"/>
                <a:sym typeface="Open Sans Light"/>
              </a:rPr>
              <a:t>Share your hypothesis using the following format: We believe [observed quantitative effect] Because [hypothesized user “why”] And that by [general change/opportunity for Flyber to improve] for [targeted cohort] we will see [expected effect ]</a:t>
            </a:r>
          </a:p>
          <a:p>
            <a:pPr lvl="1" indent="-368300">
              <a:spcBef>
                <a:spcPts val="0"/>
              </a:spcBef>
              <a:buClr>
                <a:srgbClr val="525C65"/>
              </a:buClr>
              <a:buSzPts val="2200"/>
              <a:buFont typeface="Open Sans Light"/>
              <a:buChar char="●"/>
            </a:pPr>
            <a:endParaRPr lang="en-US" sz="2400" dirty="0">
              <a:solidFill>
                <a:srgbClr val="525C65"/>
              </a:solidFill>
              <a:highlight>
                <a:schemeClr val="lt1"/>
              </a:highlight>
              <a:latin typeface="Open Sans Light"/>
              <a:ea typeface="Open Sans Light"/>
              <a:cs typeface="Open Sans Light"/>
              <a:sym typeface="Open Sans Light"/>
            </a:endParaRPr>
          </a:p>
          <a:p>
            <a:pPr lvl="1" indent="-368300">
              <a:spcBef>
                <a:spcPts val="0"/>
              </a:spcBef>
              <a:buClr>
                <a:srgbClr val="525C65"/>
              </a:buClr>
              <a:buSzPts val="2200"/>
              <a:buFont typeface="Open Sans Light"/>
              <a:buChar char="●"/>
            </a:pPr>
            <a:r>
              <a:rPr lang="en-US" sz="2400" dirty="0">
                <a:solidFill>
                  <a:srgbClr val="525C65"/>
                </a:solidFill>
                <a:highlight>
                  <a:schemeClr val="lt1"/>
                </a:highlight>
                <a:latin typeface="Open Sans Light"/>
                <a:ea typeface="Open Sans Light"/>
                <a:cs typeface="Open Sans Light"/>
                <a:sym typeface="Open Sans Light"/>
              </a:rPr>
              <a:t>We believe providing better voice command support will have better response because there are people who are always on call and they prefer call service and so we will see rise in ride numbers of such Customers who need better phone(voice command) support.</a:t>
            </a:r>
          </a:p>
          <a:p>
            <a:pPr lvl="1" indent="-368300">
              <a:spcBef>
                <a:spcPts val="0"/>
              </a:spcBef>
              <a:buClr>
                <a:srgbClr val="525C65"/>
              </a:buClr>
              <a:buSzPts val="2200"/>
              <a:buFont typeface="Open Sans Light"/>
              <a:buChar char="●"/>
            </a:pPr>
            <a:r>
              <a:rPr lang="en-US" sz="2400" dirty="0">
                <a:solidFill>
                  <a:srgbClr val="525C65"/>
                </a:solidFill>
                <a:highlight>
                  <a:schemeClr val="lt1"/>
                </a:highlight>
                <a:latin typeface="Open Sans Light"/>
                <a:ea typeface="Open Sans Light"/>
                <a:cs typeface="Open Sans Light"/>
                <a:sym typeface="Open Sans Light"/>
              </a:rPr>
              <a:t>We believe having some cheaper plans for daily people who prefer to </a:t>
            </a:r>
            <a:r>
              <a:rPr lang="en-US" sz="2400" dirty="0" err="1">
                <a:solidFill>
                  <a:srgbClr val="525C65"/>
                </a:solidFill>
                <a:highlight>
                  <a:schemeClr val="lt1"/>
                </a:highlight>
                <a:latin typeface="Open Sans Light"/>
                <a:ea typeface="Open Sans Light"/>
                <a:cs typeface="Open Sans Light"/>
                <a:sym typeface="Open Sans Light"/>
              </a:rPr>
              <a:t>to</a:t>
            </a:r>
            <a:r>
              <a:rPr lang="en-US" sz="2400" dirty="0">
                <a:solidFill>
                  <a:srgbClr val="525C65"/>
                </a:solidFill>
                <a:highlight>
                  <a:schemeClr val="lt1"/>
                </a:highlight>
                <a:latin typeface="Open Sans Light"/>
                <a:ea typeface="Open Sans Light"/>
                <a:cs typeface="Open Sans Light"/>
                <a:sym typeface="Open Sans Light"/>
              </a:rPr>
              <a:t> use </a:t>
            </a:r>
            <a:r>
              <a:rPr lang="en-US" sz="2400" dirty="0" err="1">
                <a:solidFill>
                  <a:srgbClr val="525C65"/>
                </a:solidFill>
                <a:highlight>
                  <a:schemeClr val="lt1"/>
                </a:highlight>
                <a:latin typeface="Open Sans Light"/>
                <a:ea typeface="Open Sans Light"/>
                <a:cs typeface="Open Sans Light"/>
                <a:sym typeface="Open Sans Light"/>
              </a:rPr>
              <a:t>flyber</a:t>
            </a:r>
            <a:r>
              <a:rPr lang="en-US" sz="2400" dirty="0">
                <a:solidFill>
                  <a:srgbClr val="525C65"/>
                </a:solidFill>
                <a:highlight>
                  <a:schemeClr val="lt1"/>
                </a:highlight>
                <a:latin typeface="Open Sans Light"/>
                <a:ea typeface="Open Sans Light"/>
                <a:cs typeface="Open Sans Light"/>
                <a:sym typeface="Open Sans Light"/>
              </a:rPr>
              <a:t> on daily basis will have better response because there are people who find the fair too high so we will see rise in ride numbers for Customers who are regular.</a:t>
            </a:r>
          </a:p>
          <a:p>
            <a:pPr lvl="1" indent="-368300">
              <a:spcBef>
                <a:spcPts val="0"/>
              </a:spcBef>
              <a:buClr>
                <a:srgbClr val="525C65"/>
              </a:buClr>
              <a:buSzPts val="2200"/>
              <a:buFont typeface="Open Sans Light"/>
              <a:buChar char="●"/>
            </a:pPr>
            <a:endParaRPr lang="en-US" sz="2400" dirty="0">
              <a:solidFill>
                <a:srgbClr val="525C65"/>
              </a:solidFill>
              <a:highlight>
                <a:schemeClr val="lt1"/>
              </a:highlight>
              <a:latin typeface="Open Sans Light"/>
              <a:ea typeface="Open Sans Light"/>
              <a:cs typeface="Open Sans Light"/>
              <a:sym typeface="Open Sans Light"/>
            </a:endParaRPr>
          </a:p>
          <a:p>
            <a:pPr lvl="1" indent="-368300">
              <a:spcBef>
                <a:spcPts val="0"/>
              </a:spcBef>
              <a:buClr>
                <a:srgbClr val="525C65"/>
              </a:buClr>
              <a:buSzPts val="2200"/>
              <a:buFont typeface="Open Sans Light"/>
              <a:buChar char="●"/>
            </a:pPr>
            <a:endParaRPr lang="en-US" sz="2400" dirty="0">
              <a:solidFill>
                <a:srgbClr val="525C65"/>
              </a:solidFill>
              <a:highlight>
                <a:schemeClr val="lt1"/>
              </a:highlight>
              <a:latin typeface="Open Sans Light"/>
              <a:ea typeface="Open Sans Light"/>
              <a:cs typeface="Open Sans Light"/>
              <a:sym typeface="Open Sans Light"/>
            </a:endParaRPr>
          </a:p>
          <a:p>
            <a:pPr marL="685800" lvl="1" indent="-279400">
              <a:buClr>
                <a:srgbClr val="3C4043"/>
              </a:buClr>
              <a:buSzPts val="2200"/>
              <a:buFont typeface="Open Sans Light"/>
              <a:buChar char="●"/>
            </a:pPr>
            <a:endParaRPr lang="en" sz="2200" dirty="0">
              <a:solidFill>
                <a:srgbClr val="3C4043"/>
              </a:solidFill>
              <a:latin typeface="Open Sans Light"/>
              <a:ea typeface="Open Sans Light"/>
              <a:cs typeface="Open Sans Light"/>
              <a:sym typeface="Open Sans Light"/>
            </a:endParaRPr>
          </a:p>
          <a:p>
            <a:pPr marL="228600" lvl="0" indent="-279400" algn="l" rtl="0">
              <a:spcBef>
                <a:spcPts val="2200"/>
              </a:spcBef>
              <a:spcAft>
                <a:spcPts val="0"/>
              </a:spcAft>
              <a:buClr>
                <a:srgbClr val="3C4043"/>
              </a:buClr>
              <a:buSzPts val="2200"/>
              <a:buFont typeface="Open Sans Light"/>
              <a:buChar char="●"/>
            </a:pPr>
            <a:endParaRPr lang="en" sz="2200" dirty="0">
              <a:solidFill>
                <a:srgbClr val="3C4043"/>
              </a:solidFill>
              <a:latin typeface="Open Sans Light"/>
              <a:ea typeface="Open Sans Light"/>
              <a:cs typeface="Open Sans Light"/>
              <a:sym typeface="Open Sans Light"/>
            </a:endParaRPr>
          </a:p>
          <a:p>
            <a:pPr marL="685800" lvl="1" indent="-279400">
              <a:buClr>
                <a:srgbClr val="3C4043"/>
              </a:buClr>
              <a:buSzPts val="2200"/>
              <a:buFont typeface="Open Sans Light"/>
              <a:buChar char="●"/>
            </a:pPr>
            <a:endParaRPr sz="2200" dirty="0">
              <a:solidFill>
                <a:srgbClr val="3C4043"/>
              </a:solidFill>
              <a:latin typeface="Open Sans Light"/>
              <a:ea typeface="Open Sans Light"/>
              <a:cs typeface="Open Sans Light"/>
              <a:sym typeface="Open Sans Light"/>
            </a:endParaRPr>
          </a:p>
          <a:p>
            <a:pPr marL="228600" lvl="0" indent="0" algn="l" rtl="0">
              <a:spcBef>
                <a:spcPts val="2200"/>
              </a:spcBef>
              <a:spcAft>
                <a:spcPts val="0"/>
              </a:spcAft>
              <a:buNone/>
            </a:pPr>
            <a:r>
              <a:rPr lang="en" sz="2200" dirty="0">
                <a:solidFill>
                  <a:srgbClr val="3C4043"/>
                </a:solidFill>
                <a:latin typeface="Open Sans Light"/>
                <a:ea typeface="Open Sans Light"/>
                <a:cs typeface="Open Sans Light"/>
                <a:sym typeface="Open Sans Light"/>
              </a:rPr>
              <a:t> </a:t>
            </a:r>
            <a:endParaRPr sz="2200" dirty="0">
              <a:solidFill>
                <a:srgbClr val="3C4043"/>
              </a:solidFill>
              <a:latin typeface="Open Sans Light"/>
              <a:ea typeface="Open Sans Light"/>
              <a:cs typeface="Open Sans Light"/>
              <a:sym typeface="Open Sans Light"/>
            </a:endParaRP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dirty="0">
              <a:solidFill>
                <a:srgbClr val="3C4043"/>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BF0A-0776-443F-A1E3-A7389F2FA23B}"/>
              </a:ext>
            </a:extLst>
          </p:cNvPr>
          <p:cNvSpPr>
            <a:spLocks noGrp="1"/>
          </p:cNvSpPr>
          <p:nvPr>
            <p:ph type="title"/>
          </p:nvPr>
        </p:nvSpPr>
        <p:spPr>
          <a:xfrm>
            <a:off x="264945" y="870271"/>
            <a:ext cx="7242600" cy="844229"/>
          </a:xfrm>
        </p:spPr>
        <p:txBody>
          <a:bodyPr/>
          <a:lstStyle/>
          <a:p>
            <a:r>
              <a:rPr lang="en-US" dirty="0"/>
              <a:t>Suggested Features(Cont.)</a:t>
            </a:r>
          </a:p>
        </p:txBody>
      </p:sp>
      <p:sp>
        <p:nvSpPr>
          <p:cNvPr id="3" name="Text Placeholder 2">
            <a:extLst>
              <a:ext uri="{FF2B5EF4-FFF2-40B4-BE49-F238E27FC236}">
                <a16:creationId xmlns:a16="http://schemas.microsoft.com/office/drawing/2014/main" id="{58539472-A71D-461A-B81B-584A4D5F3D51}"/>
              </a:ext>
            </a:extLst>
          </p:cNvPr>
          <p:cNvSpPr>
            <a:spLocks noGrp="1"/>
          </p:cNvSpPr>
          <p:nvPr>
            <p:ph type="body" idx="1"/>
          </p:nvPr>
        </p:nvSpPr>
        <p:spPr>
          <a:xfrm>
            <a:off x="264945" y="3714750"/>
            <a:ext cx="7242600" cy="4778678"/>
          </a:xfrm>
        </p:spPr>
        <p:txBody>
          <a:bodyPr/>
          <a:lstStyle/>
          <a:p>
            <a:pPr marL="228600" lvl="0"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Suggest 2 or more features that would match your hypothesis and determine a plan for multivariate testing, including describing the control and experimental conditions</a:t>
            </a:r>
          </a:p>
          <a:p>
            <a:pPr marL="685800" lvl="1"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Including *booking a ride instructions</a:t>
            </a:r>
          </a:p>
          <a:p>
            <a:pPr marL="685800" lvl="1"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Having some discount code.</a:t>
            </a:r>
          </a:p>
          <a:p>
            <a:pPr marL="228600"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To plan a multivariate testing, we will record how many people tap on “discount code” link and if given percentage increase in ride booking numbers.</a:t>
            </a:r>
          </a:p>
          <a:p>
            <a:pPr marL="228600" lvl="0"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Determine who should be exposed to the experimental changes</a:t>
            </a:r>
          </a:p>
          <a:p>
            <a:pPr marL="685800" lvl="1"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Those people should be exposed to the experimental changes who leave the funnel just after making a search </a:t>
            </a:r>
            <a:r>
              <a:rPr lang="en-US" sz="2000" dirty="0" err="1">
                <a:solidFill>
                  <a:srgbClr val="3C4043"/>
                </a:solidFill>
                <a:latin typeface="Open Sans Light"/>
                <a:ea typeface="Open Sans Light"/>
                <a:cs typeface="Open Sans Light"/>
                <a:sym typeface="Open Sans Light"/>
              </a:rPr>
              <a:t>i.e</a:t>
            </a:r>
            <a:r>
              <a:rPr lang="en-US" sz="2000" dirty="0">
                <a:solidFill>
                  <a:srgbClr val="3C4043"/>
                </a:solidFill>
                <a:latin typeface="Open Sans Light"/>
                <a:ea typeface="Open Sans Light"/>
                <a:cs typeface="Open Sans Light"/>
                <a:sym typeface="Open Sans Light"/>
              </a:rPr>
              <a:t> just before making a booking.</a:t>
            </a:r>
          </a:p>
          <a:p>
            <a:pPr marL="228600" lvl="0"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List any additional metrics that would be helpful to collect from your suggested features</a:t>
            </a:r>
          </a:p>
          <a:p>
            <a:pPr marL="685800" lvl="1"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Increase in conversion rate</a:t>
            </a:r>
          </a:p>
          <a:p>
            <a:pPr marL="685800" lvl="1" indent="-279400">
              <a:buClr>
                <a:srgbClr val="3C4043"/>
              </a:buClr>
              <a:buSzPts val="2200"/>
              <a:buFont typeface="Open Sans Light"/>
              <a:buChar char="●"/>
            </a:pPr>
            <a:r>
              <a:rPr lang="en-US" sz="2000" dirty="0">
                <a:solidFill>
                  <a:srgbClr val="3C4043"/>
                </a:solidFill>
                <a:latin typeface="Open Sans Light"/>
                <a:ea typeface="Open Sans Light"/>
                <a:cs typeface="Open Sans Light"/>
                <a:sym typeface="Open Sans Light"/>
              </a:rPr>
              <a:t>Frequency of visit of a customer.</a:t>
            </a:r>
          </a:p>
          <a:p>
            <a:pPr marL="685800" lvl="1" indent="-279400">
              <a:buClr>
                <a:srgbClr val="3C4043"/>
              </a:buClr>
              <a:buSzPts val="2200"/>
              <a:buFont typeface="Open Sans Light"/>
              <a:buChar char="●"/>
            </a:pPr>
            <a:endParaRPr lang="en-US" sz="2000" dirty="0">
              <a:solidFill>
                <a:srgbClr val="3C4043"/>
              </a:solidFill>
              <a:latin typeface="Open Sans Light"/>
              <a:ea typeface="Open Sans Light"/>
              <a:cs typeface="Open Sans Light"/>
              <a:sym typeface="Open Sans Light"/>
            </a:endParaRPr>
          </a:p>
          <a:p>
            <a:endParaRPr lang="en-US" dirty="0"/>
          </a:p>
        </p:txBody>
      </p:sp>
    </p:spTree>
    <p:extLst>
      <p:ext uri="{BB962C8B-B14F-4D97-AF65-F5344CB8AC3E}">
        <p14:creationId xmlns:p14="http://schemas.microsoft.com/office/powerpoint/2010/main" val="242231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74"/>
        <p:cNvGrpSpPr/>
        <p:nvPr/>
      </p:nvGrpSpPr>
      <p:grpSpPr>
        <a:xfrm>
          <a:off x="0" y="0"/>
          <a:ext cx="0" cy="0"/>
          <a:chOff x="0" y="0"/>
          <a:chExt cx="0" cy="0"/>
        </a:xfrm>
      </p:grpSpPr>
      <p:sp>
        <p:nvSpPr>
          <p:cNvPr id="275" name="Google Shape;275;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Raw Data</a:t>
            </a:r>
            <a:endParaRPr sz="3000" b="1">
              <a:solidFill>
                <a:srgbClr val="FFFFFF"/>
              </a:solidFill>
              <a:latin typeface="Open Sans"/>
              <a:ea typeface="Open Sans"/>
              <a:cs typeface="Open Sans"/>
              <a:sym typeface="Open Sans"/>
            </a:endParaRPr>
          </a:p>
        </p:txBody>
      </p:sp>
      <p:sp>
        <p:nvSpPr>
          <p:cNvPr id="276" name="Google Shape;276;p65"/>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Additional Info</a:t>
            </a:r>
            <a:endParaRPr sz="4000" b="1">
              <a:solidFill>
                <a:srgbClr val="2E3D49"/>
              </a:solidFill>
            </a:endParaRPr>
          </a:p>
        </p:txBody>
      </p:sp>
      <p:sp>
        <p:nvSpPr>
          <p:cNvPr id="282" name="Google Shape;282;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b="1">
                <a:solidFill>
                  <a:srgbClr val="525C65"/>
                </a:solidFill>
                <a:highlight>
                  <a:schemeClr val="lt1"/>
                </a:highlight>
              </a:rPr>
              <a:t>You could include supporting or additional information that can support your previous slides but isn’t necessary for every person to see that looks at your slides.</a:t>
            </a: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a:solidFill>
                  <a:srgbClr val="525C65"/>
                </a:solidFill>
                <a:highlight>
                  <a:srgbClr val="FFFFFF"/>
                </a:highlight>
                <a:latin typeface="Open Sans Light"/>
                <a:ea typeface="Open Sans Light"/>
                <a:cs typeface="Open Sans Light"/>
                <a:sym typeface="Open Sans Light"/>
              </a:rPr>
            </a:b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a:solidFill>
                <a:srgbClr val="525C65"/>
              </a:solidFill>
              <a:highlight>
                <a:srgbClr val="FFFFFF"/>
              </a:highlight>
              <a:latin typeface="Open Sans Light"/>
              <a:ea typeface="Open Sans Light"/>
              <a:cs typeface="Open Sans Light"/>
              <a:sym typeface="Open Sans Light"/>
            </a:endParaRPr>
          </a:p>
        </p:txBody>
      </p:sp>
      <p:sp>
        <p:nvSpPr>
          <p:cNvPr id="283" name="Google Shape;283;p66"/>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4"/>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4"/>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Select KPIs for Flyber Analyses</a:t>
            </a:r>
            <a:endParaRPr sz="4000" b="1">
              <a:solidFill>
                <a:srgbClr val="2E3D49"/>
              </a:solidFill>
            </a:endParaRPr>
          </a:p>
          <a:p>
            <a:pPr marL="0" lvl="0" indent="0" algn="l" rtl="0">
              <a:spcBef>
                <a:spcPts val="0"/>
              </a:spcBef>
              <a:spcAft>
                <a:spcPts val="0"/>
              </a:spcAft>
              <a:buNone/>
            </a:pPr>
            <a:endParaRPr/>
          </a:p>
        </p:txBody>
      </p:sp>
      <p:sp>
        <p:nvSpPr>
          <p:cNvPr id="202" name="Google Shape;202;p54"/>
          <p:cNvSpPr txBox="1">
            <a:spLocks noGrp="1"/>
          </p:cNvSpPr>
          <p:nvPr>
            <p:ph type="body" idx="1"/>
          </p:nvPr>
        </p:nvSpPr>
        <p:spPr>
          <a:xfrm>
            <a:off x="264950" y="2121825"/>
            <a:ext cx="7242600" cy="637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For the data available, which KPI(s) best match Flyber’s business model?</a:t>
            </a:r>
          </a:p>
          <a:p>
            <a:pPr lvl="1" indent="-342900">
              <a:spcBef>
                <a:spcPts val="0"/>
              </a:spcBef>
              <a:buSzPts val="1800"/>
              <a:buChar char="●"/>
            </a:pPr>
            <a:r>
              <a:rPr lang="en-US" dirty="0"/>
              <a:t>Most affected age group</a:t>
            </a:r>
          </a:p>
          <a:p>
            <a:pPr lvl="1" indent="-342900">
              <a:spcBef>
                <a:spcPts val="0"/>
              </a:spcBef>
              <a:buSzPts val="1800"/>
              <a:buChar char="●"/>
            </a:pPr>
            <a:r>
              <a:rPr lang="en-US" dirty="0"/>
              <a:t>Increment in customer by region</a:t>
            </a:r>
          </a:p>
          <a:p>
            <a:pPr lvl="1" indent="-342900">
              <a:spcBef>
                <a:spcPts val="0"/>
              </a:spcBef>
              <a:buSzPts val="1800"/>
              <a:buChar char="●"/>
            </a:pPr>
            <a:r>
              <a:rPr lang="en-US" dirty="0"/>
              <a:t>Frequency of visit of a customer</a:t>
            </a:r>
          </a:p>
          <a:p>
            <a:pPr marL="571500" lvl="1" indent="0">
              <a:spcBef>
                <a:spcPts val="0"/>
              </a:spcBef>
              <a:buSzPts val="1800"/>
              <a:buNone/>
            </a:pPr>
            <a:endParaRPr lang="en-US" dirty="0"/>
          </a:p>
          <a:p>
            <a:pPr lvl="1" indent="-342900">
              <a:spcBef>
                <a:spcPts val="0"/>
              </a:spcBef>
              <a:buSzPts val="1800"/>
              <a:buChar char="●"/>
            </a:pPr>
            <a:endParaRPr dirty="0"/>
          </a:p>
          <a:p>
            <a:pPr marL="457200" lvl="0" indent="-342900" algn="l" rtl="0">
              <a:spcBef>
                <a:spcPts val="0"/>
              </a:spcBef>
              <a:spcAft>
                <a:spcPts val="0"/>
              </a:spcAft>
              <a:buSzPts val="1800"/>
              <a:buChar char="●"/>
            </a:pPr>
            <a:r>
              <a:rPr lang="en" dirty="0"/>
              <a:t>How would you calculate these KPI(s) using the available event data logs?</a:t>
            </a:r>
          </a:p>
          <a:p>
            <a:pPr lvl="1" indent="-342900">
              <a:spcBef>
                <a:spcPts val="0"/>
              </a:spcBef>
              <a:buSzPts val="1800"/>
              <a:buChar char="●"/>
            </a:pPr>
            <a:r>
              <a:rPr lang="en" b="1" dirty="0"/>
              <a:t>Most affected age group</a:t>
            </a:r>
            <a:r>
              <a:rPr lang="en" dirty="0"/>
              <a:t>- In order to </a:t>
            </a:r>
            <a:r>
              <a:rPr lang="en-US" dirty="0"/>
              <a:t>find the increase/decrease in different age group for different experiments, I will find out percentage of each age group of people who are going for experiment_1, experiment_2 or experiment_3.</a:t>
            </a:r>
          </a:p>
          <a:p>
            <a:pPr lvl="1" indent="-342900">
              <a:spcBef>
                <a:spcPts val="0"/>
              </a:spcBef>
              <a:buSzPts val="1800"/>
              <a:buFont typeface="Open Sans"/>
              <a:buChar char="●"/>
            </a:pPr>
            <a:r>
              <a:rPr lang="en-US" b="1" dirty="0"/>
              <a:t>Increment in customer by region- </a:t>
            </a:r>
            <a:r>
              <a:rPr lang="en-US" dirty="0"/>
              <a:t>Here I will try to find out involvement of users of different user in different experiment as compared to control </a:t>
            </a:r>
            <a:r>
              <a:rPr lang="en-US" b="1" dirty="0"/>
              <a:t>. </a:t>
            </a:r>
            <a:r>
              <a:rPr lang="en-US" dirty="0"/>
              <a:t>We will try to find which experiment led increase in customer involvement in which region.</a:t>
            </a:r>
          </a:p>
          <a:p>
            <a:pPr lvl="1" indent="-342900">
              <a:spcBef>
                <a:spcPts val="0"/>
              </a:spcBef>
              <a:buSzPts val="1800"/>
              <a:buFont typeface="Open Sans"/>
              <a:buChar char="●"/>
            </a:pPr>
            <a:r>
              <a:rPr lang="en-US" b="1" dirty="0"/>
              <a:t>Frequency of visit of a customer-</a:t>
            </a:r>
            <a:r>
              <a:rPr lang="en-US" dirty="0"/>
              <a:t>The main motive of this KPI will be find user involvement with different experiments(experiment_1, experiment_2 or experiment_3) as compared to control. We will watch closely, which experiment led increase in user involvement percentage and which had an adverse effect.</a:t>
            </a:r>
          </a:p>
          <a:p>
            <a:pPr lvl="1" indent="-342900">
              <a:spcBef>
                <a:spcPts val="0"/>
              </a:spcBef>
              <a:buSzPts val="1800"/>
              <a:buChar char="●"/>
            </a:pPr>
            <a:endParaRPr dirty="0"/>
          </a:p>
          <a:p>
            <a:pPr marL="457200" lvl="0" indent="-342900" algn="l" rtl="0">
              <a:spcBef>
                <a:spcPts val="0"/>
              </a:spcBef>
              <a:spcAft>
                <a:spcPts val="0"/>
              </a:spcAft>
              <a:buSzPts val="1800"/>
              <a:buChar char="●"/>
            </a:pPr>
            <a:r>
              <a:rPr lang="en" dirty="0"/>
              <a:t>List other KPIs that might be important to Flyber but are not calculable based on available data</a:t>
            </a:r>
          </a:p>
          <a:p>
            <a:pPr lvl="1" indent="-342900">
              <a:spcBef>
                <a:spcPts val="0"/>
              </a:spcBef>
              <a:buSzPts val="1800"/>
              <a:buChar char="●"/>
            </a:pPr>
            <a:r>
              <a:rPr lang="en" dirty="0"/>
              <a:t>Some other KPIs whic</a:t>
            </a:r>
            <a:r>
              <a:rPr lang="en-US" dirty="0"/>
              <a:t>h could be useful are:-</a:t>
            </a:r>
          </a:p>
          <a:p>
            <a:pPr lvl="2" indent="-342900">
              <a:spcBef>
                <a:spcPts val="0"/>
              </a:spcBef>
              <a:buSzPts val="1800"/>
              <a:buChar char="●"/>
            </a:pPr>
            <a:r>
              <a:rPr lang="en-US" dirty="0"/>
              <a:t>The device used (Laptop, Mobile, Tablet etc.)</a:t>
            </a:r>
          </a:p>
          <a:p>
            <a:pPr lvl="2" indent="-342900">
              <a:spcBef>
                <a:spcPts val="0"/>
              </a:spcBef>
              <a:buSzPts val="1800"/>
              <a:buChar char="●"/>
            </a:pPr>
            <a:r>
              <a:rPr lang="en-US" dirty="0"/>
              <a:t>The number of users who sign up.</a:t>
            </a:r>
          </a:p>
          <a:p>
            <a:pPr lvl="2" indent="-342900">
              <a:spcBef>
                <a:spcPts val="0"/>
              </a:spcBef>
              <a:buSzPts val="1800"/>
              <a:buChar char="●"/>
            </a:pPr>
            <a:r>
              <a:rPr lang="en-US" dirty="0"/>
              <a:t>Do users tell others(</a:t>
            </a:r>
            <a:r>
              <a:rPr lang="en-US" dirty="0" err="1"/>
              <a:t>referal</a:t>
            </a:r>
            <a:r>
              <a:rPr lang="en-US" dirty="0"/>
              <a:t>) </a:t>
            </a: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5"/>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55"/>
          <p:cNvPicPr preferRelativeResize="0"/>
          <p:nvPr/>
        </p:nvPicPr>
        <p:blipFill>
          <a:blip r:embed="rId3">
            <a:alphaModFix/>
          </a:blip>
          <a:stretch>
            <a:fillRect/>
          </a:stretch>
        </p:blipFill>
        <p:spPr>
          <a:xfrm>
            <a:off x="50" y="6121401"/>
            <a:ext cx="7772401" cy="2803938"/>
          </a:xfrm>
          <a:prstGeom prst="rect">
            <a:avLst/>
          </a:prstGeom>
          <a:noFill/>
          <a:ln>
            <a:noFill/>
          </a:ln>
        </p:spPr>
      </p:pic>
      <p:sp>
        <p:nvSpPr>
          <p:cNvPr id="209" name="Google Shape;209;p55"/>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Describe the First Multivariate Experiment</a:t>
            </a:r>
            <a:endParaRPr sz="4000" b="1">
              <a:solidFill>
                <a:srgbClr val="2E3D49"/>
              </a:solidFill>
            </a:endParaRPr>
          </a:p>
          <a:p>
            <a:pPr marL="0" lvl="0" indent="0" algn="l" rtl="0">
              <a:spcBef>
                <a:spcPts val="0"/>
              </a:spcBef>
              <a:spcAft>
                <a:spcPts val="0"/>
              </a:spcAft>
              <a:buNone/>
            </a:pPr>
            <a:endParaRPr/>
          </a:p>
        </p:txBody>
      </p:sp>
      <p:sp>
        <p:nvSpPr>
          <p:cNvPr id="210" name="Google Shape;210;p55"/>
          <p:cNvSpPr txBox="1">
            <a:spLocks noGrp="1"/>
          </p:cNvSpPr>
          <p:nvPr>
            <p:ph type="body" idx="1"/>
          </p:nvPr>
        </p:nvSpPr>
        <p:spPr>
          <a:xfrm>
            <a:off x="264945" y="1818862"/>
            <a:ext cx="7242600" cy="408663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25C65"/>
              </a:buClr>
              <a:buSzPts val="1800"/>
              <a:buChar char="●"/>
            </a:pPr>
            <a:r>
              <a:rPr lang="en" dirty="0">
                <a:solidFill>
                  <a:srgbClr val="525C65"/>
                </a:solidFill>
                <a:highlight>
                  <a:schemeClr val="lt1"/>
                </a:highlight>
              </a:rPr>
              <a:t>Describe the elements tested during the multivariate experiment. You can use the image below when referencing the tests</a:t>
            </a:r>
          </a:p>
          <a:p>
            <a:pPr marL="114300" lvl="0" indent="0" algn="l" rtl="0">
              <a:spcBef>
                <a:spcPts val="0"/>
              </a:spcBef>
              <a:spcAft>
                <a:spcPts val="0"/>
              </a:spcAft>
              <a:buClr>
                <a:srgbClr val="525C65"/>
              </a:buClr>
              <a:buSzPts val="1800"/>
              <a:buNone/>
            </a:pPr>
            <a:endParaRPr lang="en" dirty="0">
              <a:solidFill>
                <a:srgbClr val="525C65"/>
              </a:solidFill>
              <a:highlight>
                <a:schemeClr val="lt1"/>
              </a:highlight>
            </a:endParaRPr>
          </a:p>
          <a:p>
            <a:pPr lvl="1" indent="-342900">
              <a:spcBef>
                <a:spcPts val="0"/>
              </a:spcBef>
              <a:buClr>
                <a:srgbClr val="525C65"/>
              </a:buClr>
              <a:buSzPts val="1800"/>
              <a:buChar char="●"/>
            </a:pPr>
            <a:r>
              <a:rPr lang="en-US" dirty="0">
                <a:solidFill>
                  <a:srgbClr val="525C65"/>
                </a:solidFill>
                <a:highlight>
                  <a:schemeClr val="lt1"/>
                </a:highlight>
              </a:rPr>
              <a:t>We use </a:t>
            </a:r>
            <a:r>
              <a:rPr lang="en" dirty="0">
                <a:solidFill>
                  <a:srgbClr val="525C65"/>
                </a:solidFill>
                <a:highlight>
                  <a:schemeClr val="lt1"/>
                </a:highlight>
              </a:rPr>
              <a:t>multivariate </a:t>
            </a:r>
            <a:r>
              <a:rPr lang="en-US" dirty="0">
                <a:solidFill>
                  <a:srgbClr val="525C65"/>
                </a:solidFill>
                <a:highlight>
                  <a:schemeClr val="lt1"/>
                </a:highlight>
              </a:rPr>
              <a:t>experiment</a:t>
            </a:r>
            <a:r>
              <a:rPr lang="en" dirty="0">
                <a:solidFill>
                  <a:srgbClr val="525C65"/>
                </a:solidFill>
                <a:highlight>
                  <a:schemeClr val="lt1"/>
                </a:highlight>
              </a:rPr>
              <a:t>  </a:t>
            </a:r>
            <a:r>
              <a:rPr lang="en-US" dirty="0">
                <a:solidFill>
                  <a:srgbClr val="525C65"/>
                </a:solidFill>
                <a:highlight>
                  <a:schemeClr val="lt1"/>
                </a:highlight>
              </a:rPr>
              <a:t>when we wish to test more than one change at once.</a:t>
            </a:r>
          </a:p>
          <a:p>
            <a:pPr lvl="1" indent="-342900">
              <a:spcBef>
                <a:spcPts val="0"/>
              </a:spcBef>
              <a:buClr>
                <a:srgbClr val="525C65"/>
              </a:buClr>
              <a:buSzPts val="1800"/>
              <a:buChar char="●"/>
            </a:pPr>
            <a:r>
              <a:rPr lang="en-US" dirty="0">
                <a:solidFill>
                  <a:srgbClr val="525C65"/>
                </a:solidFill>
                <a:highlight>
                  <a:schemeClr val="lt1"/>
                </a:highlight>
              </a:rPr>
              <a:t>In the experiment below the element tested are:-</a:t>
            </a:r>
          </a:p>
          <a:p>
            <a:pPr lvl="2" indent="-342900">
              <a:spcBef>
                <a:spcPts val="0"/>
              </a:spcBef>
              <a:buClr>
                <a:srgbClr val="525C65"/>
              </a:buClr>
              <a:buSzPts val="1800"/>
              <a:buChar char="●"/>
            </a:pPr>
            <a:r>
              <a:rPr lang="en-US" dirty="0">
                <a:solidFill>
                  <a:srgbClr val="525C65"/>
                </a:solidFill>
                <a:highlight>
                  <a:schemeClr val="lt1"/>
                </a:highlight>
              </a:rPr>
              <a:t>In experiment_1 we are testing whether the button should contain  word “Book flight” or “fly Now”.</a:t>
            </a:r>
          </a:p>
          <a:p>
            <a:pPr lvl="2" indent="-342900">
              <a:spcBef>
                <a:spcPts val="0"/>
              </a:spcBef>
              <a:buClr>
                <a:srgbClr val="525C65"/>
              </a:buClr>
              <a:buSzPts val="1800"/>
              <a:buChar char="●"/>
            </a:pPr>
            <a:r>
              <a:rPr lang="en-US" dirty="0">
                <a:solidFill>
                  <a:srgbClr val="525C65"/>
                </a:solidFill>
                <a:highlight>
                  <a:schemeClr val="lt1"/>
                </a:highlight>
              </a:rPr>
              <a:t>In experiment_2 we are checking whether to add “Tip included” on the UI or not.</a:t>
            </a:r>
          </a:p>
          <a:p>
            <a:pPr lvl="2" indent="-342900">
              <a:spcBef>
                <a:spcPts val="0"/>
              </a:spcBef>
              <a:buClr>
                <a:srgbClr val="525C65"/>
              </a:buClr>
              <a:buSzPts val="1800"/>
              <a:buChar char="●"/>
            </a:pPr>
            <a:r>
              <a:rPr lang="en-US" dirty="0">
                <a:solidFill>
                  <a:srgbClr val="525C65"/>
                </a:solidFill>
                <a:highlight>
                  <a:schemeClr val="lt1"/>
                </a:highlight>
              </a:rPr>
              <a:t>In experiment_3 we are testing whether to add “Tip included” on the UI or not. And also whether the button should have text “Book Flight” or “Fly Now” </a:t>
            </a:r>
            <a:endParaRPr lang="en" dirty="0">
              <a:solidFill>
                <a:srgbClr val="525C65"/>
              </a:solidFill>
              <a:highlight>
                <a:schemeClr val="lt1"/>
              </a:highlight>
            </a:endParaRPr>
          </a:p>
          <a:p>
            <a:pPr marL="571500" lvl="1" indent="0">
              <a:spcBef>
                <a:spcPts val="0"/>
              </a:spcBef>
              <a:buClr>
                <a:srgbClr val="525C65"/>
              </a:buClr>
              <a:buSzPts val="1800"/>
              <a:buNone/>
            </a:pPr>
            <a:endParaRPr lang="en" dirty="0">
              <a:solidFill>
                <a:srgbClr val="525C65"/>
              </a:solidFill>
              <a:highlight>
                <a:schemeClr val="lt1"/>
              </a:highlight>
            </a:endParaRPr>
          </a:p>
          <a:p>
            <a:pPr lvl="1" indent="-342900">
              <a:spcBef>
                <a:spcPts val="0"/>
              </a:spcBef>
              <a:buClr>
                <a:srgbClr val="525C65"/>
              </a:buClr>
              <a:buSzPts val="1800"/>
              <a:buChar char="●"/>
            </a:pPr>
            <a:endParaRPr lang="en" dirty="0">
              <a:solidFill>
                <a:srgbClr val="525C65"/>
              </a:solidFill>
              <a:highlight>
                <a:schemeClr val="lt1"/>
              </a:highlight>
            </a:endParaRPr>
          </a:p>
          <a:p>
            <a:pPr lvl="1" indent="-342900">
              <a:spcBef>
                <a:spcPts val="0"/>
              </a:spcBef>
              <a:buClr>
                <a:srgbClr val="525C65"/>
              </a:buClr>
              <a:buSzPts val="1800"/>
              <a:buChar char="●"/>
            </a:pPr>
            <a:endParaRPr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Review Multivariate Test Results: Visualization</a:t>
            </a:r>
            <a:endParaRPr sz="4000" b="1">
              <a:solidFill>
                <a:srgbClr val="2E3D49"/>
              </a:solidFill>
            </a:endParaRPr>
          </a:p>
        </p:txBody>
      </p:sp>
      <p:sp>
        <p:nvSpPr>
          <p:cNvPr id="216" name="Google Shape;216;p56"/>
          <p:cNvSpPr txBox="1">
            <a:spLocks noGrp="1"/>
          </p:cNvSpPr>
          <p:nvPr>
            <p:ph type="body" idx="1"/>
          </p:nvPr>
        </p:nvSpPr>
        <p:spPr>
          <a:xfrm>
            <a:off x="264945" y="25766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Char char="●"/>
            </a:pPr>
            <a:r>
              <a:rPr lang="en" sz="2200" dirty="0">
                <a:solidFill>
                  <a:srgbClr val="525C65"/>
                </a:solidFill>
                <a:highlight>
                  <a:srgbClr val="FFFFFF"/>
                </a:highlight>
              </a:rPr>
              <a:t>Provide a visual representation of the impact of the experiment on the conversion rate of users booking a flight (out of all users opening the app) </a:t>
            </a:r>
            <a:endParaRPr sz="2200" dirty="0">
              <a:solidFill>
                <a:srgbClr val="525C65"/>
              </a:solidFill>
              <a:highlight>
                <a:srgbClr val="FFFFFF"/>
              </a:high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17" name="Google Shape;217;p56"/>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social media post&#10;&#10;Description automatically generated">
            <a:extLst>
              <a:ext uri="{FF2B5EF4-FFF2-40B4-BE49-F238E27FC236}">
                <a16:creationId xmlns:a16="http://schemas.microsoft.com/office/drawing/2014/main" id="{8BF1CD83-B33D-4BCE-BABD-D943E7478ACF}"/>
              </a:ext>
            </a:extLst>
          </p:cNvPr>
          <p:cNvPicPr>
            <a:picLocks noChangeAspect="1"/>
          </p:cNvPicPr>
          <p:nvPr/>
        </p:nvPicPr>
        <p:blipFill>
          <a:blip r:embed="rId3"/>
          <a:stretch>
            <a:fillRect/>
          </a:stretch>
        </p:blipFill>
        <p:spPr>
          <a:xfrm>
            <a:off x="0" y="4241510"/>
            <a:ext cx="7610550" cy="3213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4000" b="1">
                <a:solidFill>
                  <a:srgbClr val="2E3D49"/>
                </a:solidFill>
              </a:rPr>
              <a:t>Review Multivariate Test Results: Significance Test</a:t>
            </a:r>
            <a:endParaRPr sz="4000" b="1">
              <a:solidFill>
                <a:srgbClr val="2E3D49"/>
              </a:solidFill>
            </a:endParaRPr>
          </a:p>
        </p:txBody>
      </p:sp>
      <p:sp>
        <p:nvSpPr>
          <p:cNvPr id="223" name="Google Shape;223;p57"/>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525C65"/>
                </a:solidFill>
                <a:highlight>
                  <a:schemeClr val="lt1"/>
                </a:highlight>
              </a:rPr>
              <a:t>Determine if there was a significant difference between the experiments and control states.</a:t>
            </a:r>
            <a:endParaRPr sz="22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Char char="●"/>
            </a:pPr>
            <a:r>
              <a:rPr lang="en" sz="2200" dirty="0">
                <a:solidFill>
                  <a:srgbClr val="525C65"/>
                </a:solidFill>
                <a:highlight>
                  <a:srgbClr val="FFFFFF"/>
                </a:highlight>
              </a:rPr>
              <a:t>Explain </a:t>
            </a:r>
            <a:r>
              <a:rPr lang="en" sz="2200" dirty="0">
                <a:solidFill>
                  <a:srgbClr val="3C4043"/>
                </a:solidFill>
                <a:highlight>
                  <a:srgbClr val="FFFFFF"/>
                </a:highlight>
              </a:rPr>
              <a:t>how you would perform a t-test to determine if the experimental results had a greater impact on the booking conversion rate than the control state</a:t>
            </a:r>
          </a:p>
          <a:p>
            <a:pPr lvl="1" indent="-368300">
              <a:buClr>
                <a:srgbClr val="525C65"/>
              </a:buClr>
              <a:buSzPts val="2200"/>
              <a:buChar char="●"/>
            </a:pPr>
            <a:r>
              <a:rPr lang="en" sz="1800" dirty="0">
                <a:solidFill>
                  <a:srgbClr val="3C4043"/>
                </a:solidFill>
                <a:highlight>
                  <a:srgbClr val="FFFFFF"/>
                </a:highlight>
              </a:rPr>
              <a:t>In order to perform the t-test, we will first make hypothesis</a:t>
            </a:r>
          </a:p>
          <a:p>
            <a:pPr lvl="2" indent="-368300">
              <a:buClr>
                <a:srgbClr val="525C65"/>
              </a:buClr>
              <a:buSzPts val="2200"/>
              <a:buChar char="●"/>
            </a:pPr>
            <a:r>
              <a:rPr lang="en-US" sz="1800" b="1" dirty="0">
                <a:solidFill>
                  <a:srgbClr val="3C4043"/>
                </a:solidFill>
                <a:highlight>
                  <a:srgbClr val="FFFFFF"/>
                </a:highlight>
              </a:rPr>
              <a:t>Null hypothesis</a:t>
            </a:r>
            <a:r>
              <a:rPr lang="en-US" sz="1800" dirty="0">
                <a:solidFill>
                  <a:srgbClr val="3C4043"/>
                </a:solidFill>
                <a:highlight>
                  <a:srgbClr val="FFFFFF"/>
                </a:highlight>
              </a:rPr>
              <a:t>:- Customer do not convert better with the test state as compared to control state.</a:t>
            </a:r>
          </a:p>
          <a:p>
            <a:pPr lvl="2" indent="-368300">
              <a:buClr>
                <a:srgbClr val="525C65"/>
              </a:buClr>
              <a:buSzPts val="2200"/>
              <a:buChar char="●"/>
            </a:pPr>
            <a:r>
              <a:rPr lang="en-US" sz="1800" b="1" dirty="0">
                <a:solidFill>
                  <a:srgbClr val="3C4043"/>
                </a:solidFill>
                <a:highlight>
                  <a:srgbClr val="FFFFFF"/>
                </a:highlight>
              </a:rPr>
              <a:t>Alternative hypothesis</a:t>
            </a:r>
            <a:r>
              <a:rPr lang="en-US" sz="1800" dirty="0">
                <a:solidFill>
                  <a:srgbClr val="3C4043"/>
                </a:solidFill>
                <a:highlight>
                  <a:srgbClr val="FFFFFF"/>
                </a:highlight>
              </a:rPr>
              <a:t>:-  Customers will convert differently with the test state.</a:t>
            </a:r>
          </a:p>
          <a:p>
            <a:pPr lvl="2" indent="-368300">
              <a:buClr>
                <a:srgbClr val="525C65"/>
              </a:buClr>
              <a:buSzPts val="2200"/>
              <a:buChar char="●"/>
            </a:pPr>
            <a:r>
              <a:rPr lang="en-US" sz="1800" b="1" dirty="0">
                <a:solidFill>
                  <a:srgbClr val="3C4043"/>
                </a:solidFill>
                <a:highlight>
                  <a:srgbClr val="FFFFFF"/>
                </a:highlight>
              </a:rPr>
              <a:t>Confidence interval</a:t>
            </a:r>
            <a:r>
              <a:rPr lang="en-US" sz="1800" dirty="0">
                <a:solidFill>
                  <a:srgbClr val="3C4043"/>
                </a:solidFill>
                <a:highlight>
                  <a:srgbClr val="FFFFFF"/>
                </a:highlight>
              </a:rPr>
              <a:t>:- 95% confidence</a:t>
            </a:r>
          </a:p>
          <a:p>
            <a:pPr lvl="2" indent="-368300">
              <a:buClr>
                <a:srgbClr val="525C65"/>
              </a:buClr>
              <a:buSzPts val="2200"/>
              <a:buChar char="●"/>
            </a:pPr>
            <a:r>
              <a:rPr lang="en-US" sz="1800" b="1" dirty="0">
                <a:solidFill>
                  <a:srgbClr val="3C4043"/>
                </a:solidFill>
                <a:highlight>
                  <a:srgbClr val="FFFFFF"/>
                </a:highlight>
              </a:rPr>
              <a:t>P- value </a:t>
            </a:r>
            <a:r>
              <a:rPr lang="en-US" sz="1800" dirty="0">
                <a:solidFill>
                  <a:srgbClr val="3C4043"/>
                </a:solidFill>
                <a:highlight>
                  <a:srgbClr val="FFFFFF"/>
                </a:highlight>
              </a:rPr>
              <a:t>&lt; 0.025, difference is statistically significant, the null is rejected.</a:t>
            </a:r>
          </a:p>
          <a:p>
            <a:pPr lvl="2" indent="-368300">
              <a:buClr>
                <a:srgbClr val="525C65"/>
              </a:buClr>
              <a:buSzPts val="2200"/>
              <a:buChar char="●"/>
            </a:pPr>
            <a:endParaRPr sz="1800" dirty="0">
              <a:solidFill>
                <a:srgbClr val="3C4043"/>
              </a:solidFill>
              <a:highlight>
                <a:srgbClr val="FFFFFF"/>
              </a:high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24" name="Google Shape;224;p57"/>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958D-2151-4B69-AB71-B492B19034C0}"/>
              </a:ext>
            </a:extLst>
          </p:cNvPr>
          <p:cNvSpPr>
            <a:spLocks noGrp="1"/>
          </p:cNvSpPr>
          <p:nvPr>
            <p:ph type="title"/>
          </p:nvPr>
        </p:nvSpPr>
        <p:spPr/>
        <p:txBody>
          <a:bodyPr/>
          <a:lstStyle/>
          <a:p>
            <a:r>
              <a:rPr lang="en-US" dirty="0"/>
              <a:t>Review Multivariate test results(Continued)</a:t>
            </a:r>
          </a:p>
        </p:txBody>
      </p:sp>
      <p:sp>
        <p:nvSpPr>
          <p:cNvPr id="3" name="Text Placeholder 2">
            <a:extLst>
              <a:ext uri="{FF2B5EF4-FFF2-40B4-BE49-F238E27FC236}">
                <a16:creationId xmlns:a16="http://schemas.microsoft.com/office/drawing/2014/main" id="{47D47FDF-A205-476E-8D2E-11D52D9B85A0}"/>
              </a:ext>
            </a:extLst>
          </p:cNvPr>
          <p:cNvSpPr>
            <a:spLocks noGrp="1"/>
          </p:cNvSpPr>
          <p:nvPr>
            <p:ph type="body" idx="1"/>
          </p:nvPr>
        </p:nvSpPr>
        <p:spPr>
          <a:xfrm>
            <a:off x="264945" y="2804159"/>
            <a:ext cx="7242600" cy="5689269"/>
          </a:xfrm>
        </p:spPr>
        <p:txBody>
          <a:bodyPr/>
          <a:lstStyle/>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pPr lvl="0" indent="-368300">
              <a:buClr>
                <a:srgbClr val="525C65"/>
              </a:buClr>
              <a:buSzPts val="2200"/>
            </a:pPr>
            <a:endParaRPr lang="en-US" dirty="0">
              <a:solidFill>
                <a:srgbClr val="525C65"/>
              </a:solidFill>
              <a:highlight>
                <a:srgbClr val="FFFFFF"/>
              </a:highlight>
            </a:endParaRPr>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DEBA5425-C8AC-4A5F-BC0B-C870EB14CD31}"/>
              </a:ext>
            </a:extLst>
          </p:cNvPr>
          <p:cNvPicPr>
            <a:picLocks noChangeAspect="1"/>
          </p:cNvPicPr>
          <p:nvPr/>
        </p:nvPicPr>
        <p:blipFill>
          <a:blip r:embed="rId2"/>
          <a:stretch>
            <a:fillRect/>
          </a:stretch>
        </p:blipFill>
        <p:spPr>
          <a:xfrm>
            <a:off x="0" y="2285884"/>
            <a:ext cx="7803049" cy="4380387"/>
          </a:xfrm>
          <a:prstGeom prst="rect">
            <a:avLst/>
          </a:prstGeom>
        </p:spPr>
      </p:pic>
    </p:spTree>
    <p:extLst>
      <p:ext uri="{BB962C8B-B14F-4D97-AF65-F5344CB8AC3E}">
        <p14:creationId xmlns:p14="http://schemas.microsoft.com/office/powerpoint/2010/main" val="181392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916D-887F-42BE-835A-97532401A90F}"/>
              </a:ext>
            </a:extLst>
          </p:cNvPr>
          <p:cNvSpPr>
            <a:spLocks noGrp="1"/>
          </p:cNvSpPr>
          <p:nvPr>
            <p:ph type="title"/>
          </p:nvPr>
        </p:nvSpPr>
        <p:spPr/>
        <p:txBody>
          <a:bodyPr/>
          <a:lstStyle/>
          <a:p>
            <a:r>
              <a:rPr lang="en-US" dirty="0"/>
              <a:t>(Continues)</a:t>
            </a:r>
          </a:p>
        </p:txBody>
      </p:sp>
      <p:sp>
        <p:nvSpPr>
          <p:cNvPr id="3" name="Text Placeholder 2">
            <a:extLst>
              <a:ext uri="{FF2B5EF4-FFF2-40B4-BE49-F238E27FC236}">
                <a16:creationId xmlns:a16="http://schemas.microsoft.com/office/drawing/2014/main" id="{3BB63E65-BBCD-487A-BD17-932EE5D2CA0C}"/>
              </a:ext>
            </a:extLst>
          </p:cNvPr>
          <p:cNvSpPr>
            <a:spLocks noGrp="1"/>
          </p:cNvSpPr>
          <p:nvPr>
            <p:ph type="body" idx="1"/>
          </p:nvPr>
        </p:nvSpPr>
        <p:spPr/>
        <p:txBody>
          <a:bodyPr/>
          <a:lstStyle/>
          <a:p>
            <a:pPr lvl="0" indent="-368300">
              <a:buClr>
                <a:srgbClr val="525C65"/>
              </a:buClr>
              <a:buSzPts val="2200"/>
            </a:pPr>
            <a:r>
              <a:rPr lang="en-US" dirty="0">
                <a:solidFill>
                  <a:srgbClr val="525C65"/>
                </a:solidFill>
                <a:highlight>
                  <a:srgbClr val="FFFFFF"/>
                </a:highlight>
              </a:rPr>
              <a:t>List the test results (p value) for each experiment compared to the control </a:t>
            </a:r>
          </a:p>
          <a:p>
            <a:pPr lvl="1" indent="-368300">
              <a:buClr>
                <a:srgbClr val="525C65"/>
              </a:buClr>
              <a:buSzPts val="2200"/>
            </a:pPr>
            <a:r>
              <a:rPr lang="en-US" dirty="0">
                <a:solidFill>
                  <a:srgbClr val="525C65"/>
                </a:solidFill>
                <a:highlight>
                  <a:srgbClr val="FFFFFF"/>
                </a:highlight>
              </a:rPr>
              <a:t>The p value for different tests are:-</a:t>
            </a:r>
          </a:p>
          <a:p>
            <a:pPr lvl="2" indent="-368300">
              <a:buClr>
                <a:srgbClr val="525C65"/>
              </a:buClr>
              <a:buSzPts val="2200"/>
            </a:pPr>
            <a:r>
              <a:rPr lang="en-US" dirty="0">
                <a:solidFill>
                  <a:srgbClr val="525C65"/>
                </a:solidFill>
                <a:highlight>
                  <a:srgbClr val="FFFFFF"/>
                </a:highlight>
              </a:rPr>
              <a:t>Experiment_1:-  0.1590</a:t>
            </a:r>
          </a:p>
          <a:p>
            <a:pPr lvl="2" indent="-368300">
              <a:buClr>
                <a:srgbClr val="525C65"/>
              </a:buClr>
              <a:buSzPts val="2200"/>
            </a:pPr>
            <a:r>
              <a:rPr lang="en-US" dirty="0">
                <a:solidFill>
                  <a:srgbClr val="525C65"/>
                </a:solidFill>
                <a:highlight>
                  <a:srgbClr val="FFFFFF"/>
                </a:highlight>
              </a:rPr>
              <a:t>Experiment_2:- 0.0843</a:t>
            </a:r>
          </a:p>
          <a:p>
            <a:pPr lvl="2" indent="-368300">
              <a:buClr>
                <a:srgbClr val="525C65"/>
              </a:buClr>
              <a:buSzPts val="2200"/>
            </a:pPr>
            <a:r>
              <a:rPr lang="en-US" dirty="0">
                <a:solidFill>
                  <a:srgbClr val="525C65"/>
                </a:solidFill>
                <a:highlight>
                  <a:srgbClr val="FFFFFF"/>
                </a:highlight>
              </a:rPr>
              <a:t>Experiment_3:- 0.1848</a:t>
            </a:r>
          </a:p>
          <a:p>
            <a:pPr lvl="0" indent="-368300">
              <a:buClr>
                <a:srgbClr val="525C65"/>
              </a:buClr>
              <a:buSzPts val="2200"/>
            </a:pPr>
            <a:r>
              <a:rPr lang="en-US" dirty="0">
                <a:solidFill>
                  <a:srgbClr val="525C65"/>
                </a:solidFill>
                <a:highlight>
                  <a:srgbClr val="FFFFFF"/>
                </a:highlight>
              </a:rPr>
              <a:t>Using the statistical significance calculator of your choice, determine which experiments, if any, had a significant result at the 95% level. Include your calculations as part of your explanation</a:t>
            </a:r>
          </a:p>
          <a:p>
            <a:pPr lvl="1" indent="-368300">
              <a:buClr>
                <a:srgbClr val="525C65"/>
              </a:buClr>
              <a:buSzPts val="2200"/>
            </a:pPr>
            <a:endParaRPr lang="en-US" dirty="0">
              <a:solidFill>
                <a:srgbClr val="525C65"/>
              </a:solidFill>
              <a:highlight>
                <a:srgbClr val="FFFFFF"/>
              </a:highlight>
            </a:endParaRPr>
          </a:p>
          <a:p>
            <a:endParaRPr lang="en-US" dirty="0"/>
          </a:p>
        </p:txBody>
      </p:sp>
    </p:spTree>
    <p:extLst>
      <p:ext uri="{BB962C8B-B14F-4D97-AF65-F5344CB8AC3E}">
        <p14:creationId xmlns:p14="http://schemas.microsoft.com/office/powerpoint/2010/main" val="143520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3934-A91B-4021-A038-16E589C161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72668A-A8B5-4F69-8611-BACE6125C96A}"/>
              </a:ext>
            </a:extLst>
          </p:cNvPr>
          <p:cNvSpPr>
            <a:spLocks noGrp="1"/>
          </p:cNvSpPr>
          <p:nvPr>
            <p:ph type="body" idx="1"/>
          </p:nvPr>
        </p:nvSpPr>
        <p:spPr/>
        <p:txBody>
          <a:bodyPr/>
          <a:lstStyle/>
          <a:p>
            <a:endParaRPr lang="en-US" dirty="0"/>
          </a:p>
        </p:txBody>
      </p:sp>
      <p:pic>
        <p:nvPicPr>
          <p:cNvPr id="11" name="Picture 10" descr="A screenshot of a cell phone&#10;&#10;Description automatically generated">
            <a:extLst>
              <a:ext uri="{FF2B5EF4-FFF2-40B4-BE49-F238E27FC236}">
                <a16:creationId xmlns:a16="http://schemas.microsoft.com/office/drawing/2014/main" id="{FA1BB704-DBD4-42A8-A8AC-EB59F505EA8A}"/>
              </a:ext>
            </a:extLst>
          </p:cNvPr>
          <p:cNvPicPr>
            <a:picLocks noChangeAspect="1"/>
          </p:cNvPicPr>
          <p:nvPr/>
        </p:nvPicPr>
        <p:blipFill>
          <a:blip r:embed="rId2"/>
          <a:stretch>
            <a:fillRect/>
          </a:stretch>
        </p:blipFill>
        <p:spPr>
          <a:xfrm>
            <a:off x="-15240" y="0"/>
            <a:ext cx="7772400" cy="2947874"/>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1FE9AED-FB17-4EEA-B155-3E851CDBBCD5}"/>
              </a:ext>
            </a:extLst>
          </p:cNvPr>
          <p:cNvPicPr>
            <a:picLocks noChangeAspect="1"/>
          </p:cNvPicPr>
          <p:nvPr/>
        </p:nvPicPr>
        <p:blipFill>
          <a:blip r:embed="rId3"/>
          <a:stretch>
            <a:fillRect/>
          </a:stretch>
        </p:blipFill>
        <p:spPr>
          <a:xfrm>
            <a:off x="-15240" y="3502454"/>
            <a:ext cx="7772400" cy="2963983"/>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3F190134-8825-468B-BD45-FF6E4B61E5FB}"/>
              </a:ext>
            </a:extLst>
          </p:cNvPr>
          <p:cNvPicPr>
            <a:picLocks noChangeAspect="1"/>
          </p:cNvPicPr>
          <p:nvPr/>
        </p:nvPicPr>
        <p:blipFill>
          <a:blip r:embed="rId4"/>
          <a:stretch>
            <a:fillRect/>
          </a:stretch>
        </p:blipFill>
        <p:spPr>
          <a:xfrm>
            <a:off x="-15240" y="7021018"/>
            <a:ext cx="7772400" cy="2944822"/>
          </a:xfrm>
          <a:prstGeom prst="rect">
            <a:avLst/>
          </a:prstGeom>
        </p:spPr>
      </p:pic>
    </p:spTree>
    <p:extLst>
      <p:ext uri="{BB962C8B-B14F-4D97-AF65-F5344CB8AC3E}">
        <p14:creationId xmlns:p14="http://schemas.microsoft.com/office/powerpoint/2010/main" val="39571125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4012</TotalTime>
  <Words>1772</Words>
  <Application>Microsoft Office PowerPoint</Application>
  <PresentationFormat>Custom</PresentationFormat>
  <Paragraphs>200</Paragraphs>
  <Slides>27</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Open Sans</vt:lpstr>
      <vt:lpstr>Roboto</vt:lpstr>
      <vt:lpstr>Open Sans Light</vt:lpstr>
      <vt:lpstr>Helvetica Neue</vt:lpstr>
      <vt:lpstr>Arial</vt:lpstr>
      <vt:lpstr>Simple Light</vt:lpstr>
      <vt:lpstr>Simple Light</vt:lpstr>
      <vt:lpstr>White</vt:lpstr>
      <vt:lpstr>PowerPoint Presentation</vt:lpstr>
      <vt:lpstr>PowerPoint Presentation</vt:lpstr>
      <vt:lpstr>Select KPIs for Flyber Analyses </vt:lpstr>
      <vt:lpstr>Describe the First Multivariate Experiment </vt:lpstr>
      <vt:lpstr>Review Multivariate Test Results: Visualization</vt:lpstr>
      <vt:lpstr>Review Multivariate Test Results: Significance Test</vt:lpstr>
      <vt:lpstr>Review Multivariate test results(Continued)</vt:lpstr>
      <vt:lpstr>(Continues)</vt:lpstr>
      <vt:lpstr>PowerPoint Presentation</vt:lpstr>
      <vt:lpstr>(Continued)</vt:lpstr>
      <vt:lpstr>PowerPoint Presentation</vt:lpstr>
      <vt:lpstr>User Funnel</vt:lpstr>
      <vt:lpstr>(Continued)</vt:lpstr>
      <vt:lpstr>User Segments</vt:lpstr>
      <vt:lpstr>User Segment(Continued)</vt:lpstr>
      <vt:lpstr>User Segment(continued)</vt:lpstr>
      <vt:lpstr>(Continued)</vt:lpstr>
      <vt:lpstr>Segment Analysis of Funnel</vt:lpstr>
      <vt:lpstr>Continued</vt:lpstr>
      <vt:lpstr>Segment Analysis of Funnel(Continued)</vt:lpstr>
      <vt:lpstr>PowerPoint Presentation</vt:lpstr>
      <vt:lpstr>Review Qualitative Data</vt:lpstr>
      <vt:lpstr>Review Qualitative Data(continued)</vt:lpstr>
      <vt:lpstr>Suggested Features &amp; Experimentation Plan</vt:lpstr>
      <vt:lpstr>Suggested Features(Cont.)</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Prashant Kumar(ptkr)</cp:lastModifiedBy>
  <cp:revision>47</cp:revision>
  <dcterms:modified xsi:type="dcterms:W3CDTF">2020-08-01T05:33:26Z</dcterms:modified>
</cp:coreProperties>
</file>