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7/21/2020</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7/21/2020</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2585323"/>
          </a:xfrm>
          <a:prstGeom prst="rect">
            <a:avLst/>
          </a:prstGeom>
          <a:noFill/>
        </p:spPr>
        <p:txBody>
          <a:bodyPr wrap="square" rtlCol="0">
            <a:spAutoFit/>
          </a:bodyPr>
          <a:lstStyle/>
          <a:p>
            <a:pPr marL="342900" indent="-342900">
              <a:buAutoNum type="arabicPeriod"/>
            </a:pPr>
            <a:r>
              <a:rPr lang="en-US" dirty="0" err="1"/>
              <a:t>SwiftTech</a:t>
            </a:r>
            <a:r>
              <a:rPr lang="en-US" dirty="0"/>
              <a:t> will ensure that passwords longer than 6 characters which includes minimum one uppercase letter, one number and one symbol.</a:t>
            </a:r>
          </a:p>
          <a:p>
            <a:pPr marL="342900" indent="-342900">
              <a:buAutoNum type="arabicPeriod"/>
            </a:pPr>
            <a:r>
              <a:rPr lang="en-US" dirty="0" err="1"/>
              <a:t>SwiftTech</a:t>
            </a:r>
            <a:r>
              <a:rPr lang="en-US" dirty="0"/>
              <a:t> will ensure that the user is not using any personal information such as birthdate, mobile number as passwords.</a:t>
            </a:r>
          </a:p>
          <a:p>
            <a:pPr marL="342900" indent="-342900">
              <a:buAutoNum type="arabicPeriod"/>
            </a:pPr>
            <a:r>
              <a:rPr lang="en-US" dirty="0" err="1"/>
              <a:t>SwiftTech</a:t>
            </a:r>
            <a:r>
              <a:rPr lang="en-US" dirty="0"/>
              <a:t> will advice its users to change the passwords regularly otherwise the passwords shall expire every 90 days.</a:t>
            </a:r>
          </a:p>
          <a:p>
            <a:pPr marL="342900" indent="-342900">
              <a:buAutoNum type="arabicPeriod"/>
            </a:pPr>
            <a:r>
              <a:rPr lang="en-US" dirty="0" err="1"/>
              <a:t>SwiftTech</a:t>
            </a:r>
            <a:r>
              <a:rPr lang="en-US" dirty="0"/>
              <a:t> will ensure that the user only uses secure network for transaction and cloud access.</a:t>
            </a:r>
          </a:p>
          <a:p>
            <a:pPr marL="342900" indent="-342900">
              <a:buAutoNum type="arabicPeriod"/>
            </a:pPr>
            <a:r>
              <a:rPr lang="en-US" dirty="0" err="1"/>
              <a:t>SwiftTech</a:t>
            </a:r>
            <a:r>
              <a:rPr lang="en-US" dirty="0"/>
              <a:t> shall make multi factor authentication mandatory for each users.</a:t>
            </a:r>
          </a:p>
          <a:p>
            <a:pPr marL="342900" indent="-342900">
              <a:buAutoNum type="arabicPeriod"/>
            </a:pPr>
            <a:r>
              <a:rPr lang="en-US" dirty="0" err="1"/>
              <a:t>SwiftTech</a:t>
            </a:r>
            <a:r>
              <a:rPr lang="en-US" dirty="0"/>
              <a:t> will ensure that end users are limited to 5 unsuccessful login attempts only.</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D212C5-DED8-4D47-B760-14895CDCA942}"/>
              </a:ext>
            </a:extLst>
          </p:cNvPr>
          <p:cNvSpPr txBox="1"/>
          <p:nvPr/>
        </p:nvSpPr>
        <p:spPr>
          <a:xfrm>
            <a:off x="967409" y="1672047"/>
            <a:ext cx="10318628" cy="4801314"/>
          </a:xfrm>
          <a:prstGeom prst="rect">
            <a:avLst/>
          </a:prstGeom>
          <a:noFill/>
        </p:spPr>
        <p:txBody>
          <a:bodyPr wrap="square" rtlCol="0">
            <a:spAutoFit/>
          </a:bodyPr>
          <a:lstStyle/>
          <a:p>
            <a:r>
              <a:rPr lang="en-US" dirty="0"/>
              <a:t>The security posture of </a:t>
            </a:r>
            <a:r>
              <a:rPr lang="en-US" dirty="0" err="1"/>
              <a:t>SwiftTech</a:t>
            </a:r>
            <a:r>
              <a:rPr lang="en-US" dirty="0"/>
              <a:t> is </a:t>
            </a:r>
            <a:r>
              <a:rPr lang="en-US" b="1" dirty="0"/>
              <a:t>risk accepting </a:t>
            </a:r>
            <a:r>
              <a:rPr lang="en-US" dirty="0" err="1"/>
              <a:t>i.e</a:t>
            </a:r>
            <a:r>
              <a:rPr lang="en-US" dirty="0"/>
              <a:t>  it is </a:t>
            </a:r>
            <a:r>
              <a:rPr lang="en-US" dirty="0" err="1"/>
              <a:t>susceptable</a:t>
            </a:r>
            <a:r>
              <a:rPr lang="en-US" dirty="0"/>
              <a:t> to </a:t>
            </a:r>
            <a:r>
              <a:rPr lang="en-US" b="1" dirty="0"/>
              <a:t>some risks.</a:t>
            </a:r>
            <a:r>
              <a:rPr lang="en-US" dirty="0"/>
              <a:t> As the company is growing continuously and getting involved with more potential clients, providing promising cybersecurity becomes important. But at the same time, </a:t>
            </a:r>
            <a:r>
              <a:rPr lang="en-US" dirty="0" err="1"/>
              <a:t>SwiftTech</a:t>
            </a:r>
            <a:r>
              <a:rPr lang="en-US" dirty="0"/>
              <a:t> wants to follow best practices as it relate to SaaS but it doesn’t want to sacrifice its commitment to agile software development and failing fast.</a:t>
            </a:r>
          </a:p>
          <a:p>
            <a:endParaRPr lang="en-US" dirty="0"/>
          </a:p>
          <a:p>
            <a:r>
              <a:rPr lang="en-US" dirty="0"/>
              <a:t>Different problems like </a:t>
            </a:r>
            <a:r>
              <a:rPr lang="en-US" b="1" dirty="0"/>
              <a:t>password issues, phishing, and unpatched software </a:t>
            </a:r>
            <a:r>
              <a:rPr lang="en-US" dirty="0"/>
              <a:t>can occur anytime as a part of cyber attack so it is important to monitor the inventory and the activities continuously. Vulnerabilities should be tracked with urgency and actions should be taken immediately to stop any kind of ongoing threat or exposure. The improvements should be done in the posture of the security with the change in time.</a:t>
            </a:r>
          </a:p>
          <a:p>
            <a:r>
              <a:rPr lang="en-US" dirty="0"/>
              <a:t> </a:t>
            </a:r>
          </a:p>
          <a:p>
            <a:r>
              <a:rPr lang="en-US" dirty="0" err="1"/>
              <a:t>SwiftTech’s</a:t>
            </a:r>
            <a:r>
              <a:rPr lang="en-US" dirty="0"/>
              <a:t> success hinges on its ability to overcome obstacles and do everything in their power to develop new ideas as quickly as possible. However, security is something that should not be neglected. Firewalls need to be implemented to create a strong security posture and this will also prevent cybercriminals from </a:t>
            </a:r>
            <a:r>
              <a:rPr lang="en-US" b="1" dirty="0"/>
              <a:t>breaking into the database</a:t>
            </a:r>
            <a:r>
              <a:rPr lang="en-US" dirty="0"/>
              <a:t> and steal sensitive and confidential information from it. While contacting with the clients and customers there is a chance that the </a:t>
            </a:r>
            <a:r>
              <a:rPr lang="en-US" b="1" dirty="0"/>
              <a:t>cybercriminals get into the inboxes</a:t>
            </a:r>
            <a:r>
              <a:rPr lang="en-US" dirty="0"/>
              <a:t> but if the email security tool is used in this scenario, the activity can be prevented. These existing drawbacks can be the hurdle in the way of the success of the company so, </a:t>
            </a:r>
            <a:r>
              <a:rPr lang="en-US"/>
              <a:t>proper upgradation </a:t>
            </a:r>
            <a:r>
              <a:rPr lang="en-US" dirty="0"/>
              <a:t>should be done. </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330743-6D3F-4B83-AA81-BDFCD8B9AEB7}"/>
              </a:ext>
            </a:extLst>
          </p:cNvPr>
          <p:cNvSpPr txBox="1"/>
          <p:nvPr/>
        </p:nvSpPr>
        <p:spPr>
          <a:xfrm>
            <a:off x="742122" y="1484243"/>
            <a:ext cx="10515600" cy="4801314"/>
          </a:xfrm>
          <a:prstGeom prst="rect">
            <a:avLst/>
          </a:prstGeom>
          <a:noFill/>
        </p:spPr>
        <p:txBody>
          <a:bodyPr wrap="square" rtlCol="0">
            <a:spAutoFit/>
          </a:bodyPr>
          <a:lstStyle/>
          <a:p>
            <a:r>
              <a:rPr lang="en-US" dirty="0"/>
              <a:t>As there is some potential customer is present and continuously lining up with </a:t>
            </a:r>
            <a:r>
              <a:rPr lang="en-US" dirty="0" err="1"/>
              <a:t>SwiftTech</a:t>
            </a:r>
            <a:r>
              <a:rPr lang="en-US" dirty="0"/>
              <a:t> relevant regulatory framework needs to be implemented. To improve the cybersecurity of </a:t>
            </a:r>
            <a:r>
              <a:rPr lang="en-US" dirty="0" err="1"/>
              <a:t>SwiftTech</a:t>
            </a:r>
            <a:r>
              <a:rPr lang="en-US" dirty="0"/>
              <a:t> the “</a:t>
            </a:r>
            <a:r>
              <a:rPr lang="en-US" b="1" dirty="0"/>
              <a:t>NIST framework</a:t>
            </a:r>
            <a:r>
              <a:rPr lang="en-US" dirty="0"/>
              <a:t>“ can be implemented here. </a:t>
            </a:r>
          </a:p>
          <a:p>
            <a:r>
              <a:rPr lang="en-US" dirty="0"/>
              <a:t>The main instructed process of this framework is to identify or detect the attack and respond to it accordingly. There are mainly five functions are available in the framework of NIST. The first one is to identify which suggests discovering the environment for risk management. Then it says about protection and safeguards the valuable and confidential assets of this company. Detection should be done of the kind of cybercrime activities are happening. Then it says about responding to the activity as soon as the detection of the cybercrime is done. Lastly, it suggests to create and implement the procedure to restore the capabilities.</a:t>
            </a:r>
          </a:p>
          <a:p>
            <a:endParaRPr lang="en-US" dirty="0"/>
          </a:p>
          <a:p>
            <a:r>
              <a:rPr lang="en-US" dirty="0"/>
              <a:t>The “</a:t>
            </a:r>
            <a:r>
              <a:rPr lang="en-US" b="1" dirty="0"/>
              <a:t>framework of COSO</a:t>
            </a:r>
            <a:r>
              <a:rPr lang="en-US" dirty="0"/>
              <a:t>” can also be referred to as the identification and cybersecurity risk management. This includes various activities that are designed to manage the risk factors associated with the process. Monitoring and auditing are the main two suggestions that are given in this particular framework. In every level of </a:t>
            </a:r>
            <a:r>
              <a:rPr lang="en-US" dirty="0" err="1"/>
              <a:t>SwiftTech</a:t>
            </a:r>
            <a:r>
              <a:rPr lang="en-US" dirty="0"/>
              <a:t> can assess the risks of security and the strategies for the cybersecurity can also be improved. The risk factors that are present in the communication process in different level of this organization is recommended by this framework. Security objectives are fulfilled in this particular portion or not is also measured by the framework of COSO. </a:t>
            </a:r>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5D0C3D-8CAA-4E45-9086-6F0D00ACC918}"/>
              </a:ext>
            </a:extLst>
          </p:cNvPr>
          <p:cNvSpPr txBox="1"/>
          <p:nvPr/>
        </p:nvSpPr>
        <p:spPr>
          <a:xfrm>
            <a:off x="713064" y="1501629"/>
            <a:ext cx="10930855" cy="4801314"/>
          </a:xfrm>
          <a:prstGeom prst="rect">
            <a:avLst/>
          </a:prstGeom>
          <a:noFill/>
        </p:spPr>
        <p:txBody>
          <a:bodyPr wrap="square" rtlCol="0">
            <a:spAutoFit/>
          </a:bodyPr>
          <a:lstStyle/>
          <a:p>
            <a:r>
              <a:rPr lang="en-US" dirty="0"/>
              <a:t>To improve cybersecurity, </a:t>
            </a:r>
            <a:r>
              <a:rPr lang="en-US" dirty="0" err="1"/>
              <a:t>SwiftTech</a:t>
            </a:r>
            <a:r>
              <a:rPr lang="en-US" dirty="0"/>
              <a:t> will do its best to provide solution, the </a:t>
            </a:r>
            <a:r>
              <a:rPr lang="en-US" dirty="0" err="1"/>
              <a:t>Firehawk</a:t>
            </a:r>
            <a:r>
              <a:rPr lang="en-US" dirty="0"/>
              <a:t> team had already done reviewed the existing system and found out several cybersecurity issues. The cloud system also has several drawbacks in cloud storage and also in the encryption system. This basic networking system can be easily accessed by any hacker or cyber-criminal. </a:t>
            </a:r>
            <a:r>
              <a:rPr lang="en-US" dirty="0" err="1"/>
              <a:t>SwiftTech</a:t>
            </a:r>
            <a:r>
              <a:rPr lang="en-US" dirty="0"/>
              <a:t> will use </a:t>
            </a:r>
            <a:r>
              <a:rPr lang="en-US" b="1" dirty="0"/>
              <a:t>“NIST framework”</a:t>
            </a:r>
            <a:r>
              <a:rPr lang="en-US" dirty="0"/>
              <a:t> which was published by the </a:t>
            </a:r>
            <a:r>
              <a:rPr lang="en-US" b="1" dirty="0"/>
              <a:t>“National Institute of Standards and technology”</a:t>
            </a:r>
            <a:r>
              <a:rPr lang="en-US" dirty="0"/>
              <a:t>, which allows the individual businesses and organizations to protect their data from cybercriminals. </a:t>
            </a:r>
          </a:p>
          <a:p>
            <a:endParaRPr lang="en-US" dirty="0"/>
          </a:p>
          <a:p>
            <a:r>
              <a:rPr lang="en-US" dirty="0" err="1"/>
              <a:t>SwiftTech</a:t>
            </a:r>
            <a:r>
              <a:rPr lang="en-US" dirty="0"/>
              <a:t> will provide the mentioned framework which has several advantages that isn’t available in the existing framework. First of all </a:t>
            </a:r>
            <a:r>
              <a:rPr lang="en-US" dirty="0" err="1"/>
              <a:t>SwiftTech</a:t>
            </a:r>
            <a:r>
              <a:rPr lang="en-US" dirty="0"/>
              <a:t> will provide an </a:t>
            </a:r>
            <a:r>
              <a:rPr lang="en-US" b="1" dirty="0"/>
              <a:t>unbiased and superior cybersecurity</a:t>
            </a:r>
            <a:r>
              <a:rPr lang="en-US" dirty="0"/>
              <a:t>, in the case of others or the existing framework system, if it collaborates with Microsoft or Google then sometimes they may give a biased opinion. Also, NIST enables </a:t>
            </a:r>
            <a:r>
              <a:rPr lang="en-US" b="1" dirty="0"/>
              <a:t>long term cybersecurity options</a:t>
            </a:r>
            <a:r>
              <a:rPr lang="en-US" dirty="0"/>
              <a:t> and risk management, in the case of the existing framework it is backdated and also it needs to update after some time. Also, </a:t>
            </a:r>
            <a:r>
              <a:rPr lang="en-US" dirty="0" err="1"/>
              <a:t>SwiftTech</a:t>
            </a:r>
            <a:r>
              <a:rPr lang="en-US" dirty="0"/>
              <a:t> will bridge the gap between the technical business side stakeholders which is not completely possible through the previous framework. The existing framework was not flexible for risk-based management. The </a:t>
            </a:r>
            <a:r>
              <a:rPr lang="en-US" dirty="0" err="1"/>
              <a:t>SwiftTech</a:t>
            </a:r>
            <a:r>
              <a:rPr lang="en-US" dirty="0"/>
              <a:t> will provide NIST framework which is </a:t>
            </a:r>
            <a:r>
              <a:rPr lang="en-US" b="1" dirty="0"/>
              <a:t>flexible and adaptable</a:t>
            </a:r>
            <a:r>
              <a:rPr lang="en-US" dirty="0"/>
              <a:t>, it is successfully adopted by several industries such as energy, transportation, and finance. The greatest advantage of the proposed NIST framework that it is built for future regulations that are very helpful for development. </a:t>
            </a:r>
            <a:endParaRPr lang="en-IN"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 </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DF3FAF-A826-4246-84CE-221A0CC31848}"/>
              </a:ext>
            </a:extLst>
          </p:cNvPr>
          <p:cNvSpPr txBox="1"/>
          <p:nvPr/>
        </p:nvSpPr>
        <p:spPr>
          <a:xfrm>
            <a:off x="939567" y="1690688"/>
            <a:ext cx="10855354" cy="4247317"/>
          </a:xfrm>
          <a:prstGeom prst="rect">
            <a:avLst/>
          </a:prstGeom>
          <a:noFill/>
        </p:spPr>
        <p:txBody>
          <a:bodyPr wrap="square" rtlCol="0">
            <a:spAutoFit/>
          </a:bodyPr>
          <a:lstStyle/>
          <a:p>
            <a:r>
              <a:rPr lang="en-US" dirty="0" err="1"/>
              <a:t>SwiftTech</a:t>
            </a:r>
            <a:r>
              <a:rPr lang="en-US" dirty="0"/>
              <a:t> will use another framework according to the requirement of the client, that is </a:t>
            </a:r>
            <a:r>
              <a:rPr lang="en-US" b="1" dirty="0"/>
              <a:t>“COSO framework”</a:t>
            </a:r>
            <a:r>
              <a:rPr lang="en-US" dirty="0"/>
              <a:t> which is published by the </a:t>
            </a:r>
            <a:r>
              <a:rPr lang="en-US" b="1" dirty="0"/>
              <a:t>Committee of Sponsoring Organizations of the Treadway Commission</a:t>
            </a:r>
            <a:r>
              <a:rPr lang="en-US" dirty="0"/>
              <a:t>. </a:t>
            </a:r>
          </a:p>
          <a:p>
            <a:endParaRPr lang="en-US" dirty="0"/>
          </a:p>
          <a:p>
            <a:r>
              <a:rPr lang="en-US" dirty="0" err="1"/>
              <a:t>SwiftTech</a:t>
            </a:r>
            <a:r>
              <a:rPr lang="en-US" dirty="0"/>
              <a:t> will provide additional benefits for COSO framework which is used by several individual business and organization. </a:t>
            </a:r>
            <a:r>
              <a:rPr lang="en-US" dirty="0" err="1"/>
              <a:t>SwiftTech</a:t>
            </a:r>
            <a:r>
              <a:rPr lang="en-US" dirty="0"/>
              <a:t> will ensure that updated framework which provides organizations a more effective internal control and risk management. The existing framework and also most of the frameworks are unable to provide effective risk management and related internal controls. COSO is cheaper than most of the frameworks available and also it provides security that most of the framework cannot provide. The existing framework is also expensive and not as advanced as COSO. Also, COSO is accepted by several industries and has a very positive impact on its investors which also evaluates the service they provide.</a:t>
            </a:r>
          </a:p>
          <a:p>
            <a:endParaRPr lang="en-US" dirty="0"/>
          </a:p>
          <a:p>
            <a:r>
              <a:rPr lang="en-US" dirty="0"/>
              <a:t>The encryption system has also some </a:t>
            </a:r>
            <a:r>
              <a:rPr lang="en-US" b="1" dirty="0"/>
              <a:t>drawbacks as it uses AES-128 encryption</a:t>
            </a:r>
            <a:r>
              <a:rPr lang="en-US" dirty="0"/>
              <a:t>. This encryption system uses too simple algebraic structure, that can be decrypted easily. Also, it encrypts every block in the same way and hard to implement with software. </a:t>
            </a:r>
            <a:r>
              <a:rPr lang="en-US" dirty="0" err="1"/>
              <a:t>SwiftTech</a:t>
            </a:r>
            <a:r>
              <a:rPr lang="en-US" dirty="0"/>
              <a:t> will recommend to use AES-256 encryption as it is more secure than the existing AES-128 and also has some advantages which are available in AES-256 encryption.</a:t>
            </a:r>
            <a:endParaRPr lang="en-IN" dirty="0"/>
          </a:p>
        </p:txBody>
      </p:sp>
    </p:spTree>
    <p:extLst>
      <p:ext uri="{BB962C8B-B14F-4D97-AF65-F5344CB8AC3E}">
        <p14:creationId xmlns:p14="http://schemas.microsoft.com/office/powerpoint/2010/main" val="28798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4450</TotalTime>
  <Words>1481</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Audit Against Frameworks (3.) pg2 </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Prashant Kumar(ptkr)</cp:lastModifiedBy>
  <cp:revision>69</cp:revision>
  <dcterms:created xsi:type="dcterms:W3CDTF">2020-04-13T05:32:58Z</dcterms:created>
  <dcterms:modified xsi:type="dcterms:W3CDTF">2020-07-21T18:33:36Z</dcterms:modified>
</cp:coreProperties>
</file>