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A5442-E98B-44C8-8CCF-3F47FF4DFEE4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6458A-F3C8-4D54-811F-8C55A8DA40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427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9D6D39-0174-4053-B2DE-346C2A608045}" type="slidenum">
              <a:rPr lang="en-US" sz="1200" baseline="0" smtClean="0"/>
              <a:pPr eaLnBrk="1" hangingPunct="1"/>
              <a:t>2</a:t>
            </a:fld>
            <a:endParaRPr lang="en-US" sz="1200" baseline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7F0AA4-087A-4365-83D9-719AC5ED1672}" type="slidenum">
              <a:rPr lang="en-US" sz="1200" baseline="0" smtClean="0"/>
              <a:pPr eaLnBrk="1" hangingPunct="1"/>
              <a:t>11</a:t>
            </a:fld>
            <a:endParaRPr lang="en-US" sz="1200" baseline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20D6B4-26BD-49E8-B3E9-574AC52CBA25}" type="slidenum">
              <a:rPr lang="en-US" sz="1200" baseline="0" smtClean="0"/>
              <a:pPr eaLnBrk="1" hangingPunct="1"/>
              <a:t>12</a:t>
            </a:fld>
            <a:endParaRPr lang="en-US" sz="1200" baseline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D29DB9-20ED-4F16-AD65-E2B286CB565F}" type="slidenum">
              <a:rPr lang="en-US" sz="1200" baseline="0" smtClean="0"/>
              <a:pPr eaLnBrk="1" hangingPunct="1"/>
              <a:t>13</a:t>
            </a:fld>
            <a:endParaRPr lang="en-US" sz="1200" baseline="0"/>
          </a:p>
        </p:txBody>
      </p:sp>
      <p:sp>
        <p:nvSpPr>
          <p:cNvPr id="5325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CD9F5E-9467-4A7B-A0A6-E5EEEE6F4940}" type="slidenum">
              <a:rPr lang="en-US" sz="1200" baseline="0" smtClean="0"/>
              <a:pPr eaLnBrk="1" hangingPunct="1"/>
              <a:t>14</a:t>
            </a:fld>
            <a:endParaRPr lang="en-US" sz="1200" baseline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See pr10-09.cpp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DDC456-D315-40A6-904F-82CAD2D60624}" type="slidenum">
              <a:rPr lang="en-US" sz="1200" baseline="0" smtClean="0"/>
              <a:pPr eaLnBrk="1" hangingPunct="1"/>
              <a:t>15</a:t>
            </a:fld>
            <a:endParaRPr lang="en-US" sz="1200" baseline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15479C-FD06-4DBF-9D16-FF7B06F90DED}" type="slidenum">
              <a:rPr lang="en-US" sz="1200" baseline="0" smtClean="0"/>
              <a:pPr eaLnBrk="1" hangingPunct="1"/>
              <a:t>16</a:t>
            </a:fld>
            <a:endParaRPr lang="en-US" sz="1200" baseline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070FBF-59EF-4814-9D05-7E238F5524B4}" type="slidenum">
              <a:rPr lang="en-US" sz="1200" baseline="0" smtClean="0"/>
              <a:pPr eaLnBrk="1" hangingPunct="1"/>
              <a:t>17</a:t>
            </a:fld>
            <a:endParaRPr lang="en-US" sz="1200" baseline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74AF66-3CE2-4872-841F-DB5CD62060CC}" type="slidenum">
              <a:rPr lang="en-US" sz="1200" baseline="0" smtClean="0"/>
              <a:pPr eaLnBrk="1" hangingPunct="1"/>
              <a:t>18</a:t>
            </a:fld>
            <a:endParaRPr lang="en-US" sz="1200" baseline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EFB493-91CF-4418-887A-C71A5216631C}" type="slidenum">
              <a:rPr lang="en-US" sz="1200" baseline="0" smtClean="0"/>
              <a:pPr eaLnBrk="1" hangingPunct="1"/>
              <a:t>19</a:t>
            </a:fld>
            <a:endParaRPr lang="en-US" sz="1200" baseline="0"/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See pr10-10.cpp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4C2847-01D4-464F-A3E7-CF64B5D95E10}" type="slidenum">
              <a:rPr lang="en-US" sz="1200" baseline="0" smtClean="0"/>
              <a:pPr eaLnBrk="1" hangingPunct="1"/>
              <a:t>20</a:t>
            </a:fld>
            <a:endParaRPr lang="en-US" sz="1200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0BFCC7-6E62-4FB0-B877-A7AE9F839CA2}" type="slidenum">
              <a:rPr lang="en-US" sz="1200" baseline="0" smtClean="0"/>
              <a:pPr eaLnBrk="1" hangingPunct="1"/>
              <a:t>3</a:t>
            </a:fld>
            <a:endParaRPr lang="en-US" sz="1200" baseline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40B580-67A9-4071-AFD9-36EF63FB4FD5}" type="slidenum">
              <a:rPr lang="en-US" sz="1200" baseline="0" smtClean="0"/>
              <a:pPr eaLnBrk="1" hangingPunct="1"/>
              <a:t>21</a:t>
            </a:fld>
            <a:endParaRPr lang="en-US" sz="1200" baseline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BCDC3C-47D8-4CAE-AD5E-8B4925536906}" type="slidenum">
              <a:rPr lang="en-US" sz="1200" baseline="0" smtClean="0"/>
              <a:pPr eaLnBrk="1" hangingPunct="1"/>
              <a:t>22</a:t>
            </a:fld>
            <a:endParaRPr lang="en-US" sz="1200" baseline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See pr10-11.cpp and pr10-12.cpp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A54531-89A0-49AC-B24F-1C1318F506E8}" type="slidenum">
              <a:rPr lang="en-US" sz="1200" baseline="0" smtClean="0"/>
              <a:pPr eaLnBrk="1" hangingPunct="1"/>
              <a:t>23</a:t>
            </a:fld>
            <a:endParaRPr lang="en-US" sz="1200" baseline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1C0783-777C-4F89-A6FC-255031EBA4A8}" type="slidenum">
              <a:rPr lang="en-US" sz="1200" baseline="0" smtClean="0"/>
              <a:pPr eaLnBrk="1" hangingPunct="1"/>
              <a:t>24</a:t>
            </a:fld>
            <a:endParaRPr lang="en-US" sz="1200" baseline="0"/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See pr10-13.cpp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9B8F97-C933-4D56-AA0D-09D6AEBD485F}" type="slidenum">
              <a:rPr lang="en-US" sz="1200" baseline="0" smtClean="0"/>
              <a:pPr eaLnBrk="1" hangingPunct="1"/>
              <a:t>25</a:t>
            </a:fld>
            <a:endParaRPr lang="en-US" sz="1200" baseline="0"/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C2EDA8-2444-4E73-972A-8A2EAE6A5A39}" type="slidenum">
              <a:rPr lang="en-US" sz="1200" baseline="0" smtClean="0"/>
              <a:pPr eaLnBrk="1" hangingPunct="1"/>
              <a:t>26</a:t>
            </a:fld>
            <a:endParaRPr lang="en-US" sz="1200" baseline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3C19AD-4F83-464C-A5E4-2CC5646B2F80}" type="slidenum">
              <a:rPr lang="en-US" sz="1200" baseline="0" smtClean="0"/>
              <a:pPr eaLnBrk="1" hangingPunct="1"/>
              <a:t>27</a:t>
            </a:fld>
            <a:endParaRPr lang="en-US" sz="1200" baseline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B3D926-F686-4AF1-B186-DEF6139CDEF6}" type="slidenum">
              <a:rPr lang="en-US" sz="1200" baseline="0" smtClean="0"/>
              <a:pPr eaLnBrk="1" hangingPunct="1"/>
              <a:t>28</a:t>
            </a:fld>
            <a:endParaRPr lang="en-US" sz="1200" baseline="0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FF7919-87A6-4537-A561-DD01C30F0E89}" type="slidenum">
              <a:rPr lang="en-US" sz="1200" baseline="0" smtClean="0"/>
              <a:pPr eaLnBrk="1" hangingPunct="1"/>
              <a:t>29</a:t>
            </a:fld>
            <a:endParaRPr lang="en-US" sz="1200" baseline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BAC1FB-2E2D-48CC-BE53-22D2FC4EDF0E}" type="slidenum">
              <a:rPr lang="en-US" sz="1200" baseline="0" smtClean="0"/>
              <a:pPr eaLnBrk="1" hangingPunct="1"/>
              <a:t>30</a:t>
            </a:fld>
            <a:endParaRPr lang="en-US" sz="1200" baseline="0"/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See pr10-14.cpp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4D3D0F-9472-4DB2-8102-56219B61EF75}" type="slidenum">
              <a:rPr lang="en-US" sz="1200" baseline="0" smtClean="0"/>
              <a:pPr eaLnBrk="1" hangingPunct="1"/>
              <a:t>4</a:t>
            </a:fld>
            <a:endParaRPr lang="en-US" sz="1200" baseline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See pr10-01.cpp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10D423-8E17-4070-AA5E-D7FEAFB1D2A6}" type="slidenum">
              <a:rPr lang="en-US" sz="1200" baseline="0" smtClean="0"/>
              <a:pPr eaLnBrk="1" hangingPunct="1"/>
              <a:t>5</a:t>
            </a:fld>
            <a:endParaRPr lang="en-US" sz="1200" baseline="0"/>
          </a:p>
        </p:txBody>
      </p:sp>
      <p:sp>
        <p:nvSpPr>
          <p:cNvPr id="4505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B3A728-7323-4CC8-80B1-114BAAA3E7BA}" type="slidenum">
              <a:rPr lang="en-US" sz="1200" baseline="0" smtClean="0"/>
              <a:pPr eaLnBrk="1" hangingPunct="1"/>
              <a:t>6</a:t>
            </a:fld>
            <a:endParaRPr lang="en-US" sz="1200" baseline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D55856-D80D-4C14-9470-E5C407F1EB64}" type="slidenum">
              <a:rPr lang="en-US" sz="1200" baseline="0" smtClean="0"/>
              <a:pPr eaLnBrk="1" hangingPunct="1"/>
              <a:t>7</a:t>
            </a:fld>
            <a:endParaRPr lang="en-US" sz="1200" baseline="0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See pr10-02.cpp, pr10-03.cpp and pr10-04.cpp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1572BF-1435-4218-8CB8-0B8D353949C0}" type="slidenum">
              <a:rPr lang="en-US" sz="1200" baseline="0" smtClean="0"/>
              <a:pPr eaLnBrk="1" hangingPunct="1"/>
              <a:t>8</a:t>
            </a:fld>
            <a:endParaRPr lang="en-US" sz="1200" baseline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FE6E82-26F3-4685-A9F1-35638D9D85F8}" type="slidenum">
              <a:rPr lang="en-US" sz="1200" baseline="0" smtClean="0"/>
              <a:pPr eaLnBrk="1" hangingPunct="1"/>
              <a:t>9</a:t>
            </a:fld>
            <a:endParaRPr lang="en-US" sz="1200" baseline="0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See pr10-05.cpp, pr10-06.cpp, pr10-07.cpp, and pr10-08.cpp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110780-E1A5-4833-95B1-703157DE6B64}" type="slidenum">
              <a:rPr lang="en-US" sz="1200" baseline="0" smtClean="0"/>
              <a:pPr eaLnBrk="1" hangingPunct="1"/>
              <a:t>10</a:t>
            </a:fld>
            <a:endParaRPr lang="en-US" sz="1200" baseline="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1385E2-1A9B-4BFE-89DB-8E2DB98F56FE}" type="datetimeFigureOut">
              <a:rPr lang="en-MY" smtClean="0"/>
              <a:t>14/6/2019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4AAFE7-148A-4BD7-A11F-9FC939EBAF53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600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Pointers in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4A70EA84-B312-4EB6-9A59-B3DA7E7BD7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eaLnBrk="1" hangingPunct="1"/>
            <a:r>
              <a:rPr lang="en-US" sz="2800"/>
              <a:t>Given: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int vals[]={4,7,11};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int *valptr = vals;</a:t>
            </a:r>
          </a:p>
          <a:p>
            <a:pPr eaLnBrk="1" hangingPunct="1"/>
            <a:r>
              <a:rPr lang="en-US" sz="2800"/>
              <a:t>What is </a:t>
            </a:r>
            <a:r>
              <a:rPr lang="en-US" sz="2800" b="1">
                <a:latin typeface="Courier New" pitchFamily="49" charset="0"/>
              </a:rPr>
              <a:t>valptr + 1</a:t>
            </a:r>
            <a:r>
              <a:rPr lang="en-US" sz="2800"/>
              <a:t>?  	</a:t>
            </a:r>
          </a:p>
          <a:p>
            <a:pPr eaLnBrk="1" hangingPunct="1"/>
            <a:r>
              <a:rPr lang="en-US" sz="2400"/>
              <a:t>It means (address in </a:t>
            </a:r>
            <a:r>
              <a:rPr lang="en-US" sz="2400" b="1">
                <a:latin typeface="Courier New" pitchFamily="49" charset="0"/>
              </a:rPr>
              <a:t>valptr</a:t>
            </a:r>
            <a:r>
              <a:rPr lang="en-US" sz="2400"/>
              <a:t>) + (1 * size of an </a:t>
            </a:r>
            <a:r>
              <a:rPr lang="en-US" sz="2400" b="1">
                <a:latin typeface="Courier New" pitchFamily="49" charset="0"/>
              </a:rPr>
              <a:t>int</a:t>
            </a:r>
            <a:r>
              <a:rPr lang="en-US" sz="2400"/>
              <a:t>)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cout &lt;&lt; *(valptr+1); // displays 7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cout &lt;&lt; *(valptr+2); // displays 11</a:t>
            </a:r>
          </a:p>
          <a:p>
            <a:pPr eaLnBrk="1" hangingPunct="1"/>
            <a:r>
              <a:rPr lang="en-US" sz="2800"/>
              <a:t>Must use </a:t>
            </a:r>
            <a:r>
              <a:rPr lang="en-US" sz="2800" b="1">
                <a:latin typeface="Courier New" pitchFamily="49" charset="0"/>
              </a:rPr>
              <a:t>(</a:t>
            </a:r>
            <a:r>
              <a:rPr lang="en-US" sz="2800" b="1"/>
              <a:t> </a:t>
            </a:r>
            <a:r>
              <a:rPr lang="en-US" sz="2800" b="1">
                <a:latin typeface="Courier New" pitchFamily="49" charset="0"/>
              </a:rPr>
              <a:t>)</a:t>
            </a:r>
            <a:r>
              <a:rPr lang="en-US" sz="2800"/>
              <a:t> in expression</a:t>
            </a:r>
            <a:r>
              <a:rPr lang="en-US" sz="2800"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9558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Access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EBEC9120-146C-4E3F-A05C-CF2B3BF6DF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52400" y="1981200"/>
            <a:ext cx="868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Array elements can be accessed in many ways</a:t>
            </a:r>
          </a:p>
        </p:txBody>
      </p:sp>
      <p:graphicFrame>
        <p:nvGraphicFramePr>
          <p:cNvPr id="64558" name="Group 1070"/>
          <p:cNvGraphicFramePr>
            <a:graphicFrameLocks noGrp="1"/>
          </p:cNvGraphicFramePr>
          <p:nvPr/>
        </p:nvGraphicFramePr>
        <p:xfrm>
          <a:off x="1143000" y="2667000"/>
          <a:ext cx="6629400" cy="341947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access method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name and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vals[2] = 17;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 to array and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valptr[2] = 17;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name and subscript arithmetic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*(vals+2) = 17;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 to array and subscript arithmetic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*(valptr+2) = 17;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6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592EA0C3-741B-477E-B9C5-80D9BCD7BB9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/>
              <a:t>Array notation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vals[i]</a:t>
            </a:r>
            <a:r>
              <a:rPr lang="en-US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/>
              <a:t>   is equivalent to the pointer notation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/>
              <a:t>   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*(vals + i)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No bounds checking performed on array access</a:t>
            </a:r>
          </a:p>
        </p:txBody>
      </p:sp>
    </p:spTree>
    <p:extLst>
      <p:ext uri="{BB962C8B-B14F-4D97-AF65-F5344CB8AC3E}">
        <p14:creationId xmlns:p14="http://schemas.microsoft.com/office/powerpoint/2010/main" val="279479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1.4  Pointer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34A8F734-DD2A-4BC9-8F23-4378A0B261C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Some arithmetic operators can be used with pointers:</a:t>
            </a:r>
          </a:p>
          <a:p>
            <a:pPr lvl="1" eaLnBrk="1" hangingPunct="1"/>
            <a:r>
              <a:rPr lang="en-US"/>
              <a:t>Increment and decrement operators </a:t>
            </a:r>
            <a:r>
              <a:rPr lang="en-US" b="1">
                <a:latin typeface="Courier New" pitchFamily="49" charset="0"/>
              </a:rPr>
              <a:t>++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--</a:t>
            </a:r>
          </a:p>
          <a:p>
            <a:pPr lvl="1" eaLnBrk="1" hangingPunct="1"/>
            <a:r>
              <a:rPr lang="en-US"/>
              <a:t>Integers can be added to or subtracted from pointers using the operators </a:t>
            </a:r>
            <a:r>
              <a:rPr lang="en-US" b="1">
                <a:latin typeface="Courier New" pitchFamily="49" charset="0"/>
              </a:rPr>
              <a:t>+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-</a:t>
            </a:r>
            <a:r>
              <a:rPr lang="en-US"/>
              <a:t>, </a:t>
            </a:r>
            <a:r>
              <a:rPr lang="en-US" b="1"/>
              <a:t>+=</a:t>
            </a:r>
            <a:r>
              <a:rPr lang="en-US"/>
              <a:t>, and </a:t>
            </a:r>
            <a:r>
              <a:rPr lang="en-US" b="1">
                <a:latin typeface="Courier New" pitchFamily="49" charset="0"/>
              </a:rPr>
              <a:t>-=</a:t>
            </a:r>
          </a:p>
          <a:p>
            <a:pPr lvl="1" eaLnBrk="1" hangingPunct="1"/>
            <a:r>
              <a:rPr lang="en-US"/>
              <a:t>One pointer can be subtracted from another by using the subtraction operator </a:t>
            </a:r>
            <a:r>
              <a:rPr lang="en-US" b="1">
                <a:latin typeface="Courier New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9139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153400" cy="992187"/>
          </a:xfrm>
        </p:spPr>
        <p:txBody>
          <a:bodyPr/>
          <a:lstStyle/>
          <a:p>
            <a:pPr eaLnBrk="1" hangingPunct="1"/>
            <a:r>
              <a:rPr lang="en-US"/>
              <a:t>Pointer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42DA5E31-20E4-4758-A0A4-CEE5E3B07C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2209800"/>
            <a:ext cx="7772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Assume the variable definitions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int vals[]={4,7,11};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int *valptr = vals;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Examples of use of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++</a:t>
            </a:r>
            <a:r>
              <a:rPr lang="en-US">
                <a:solidFill>
                  <a:srgbClr val="000000"/>
                </a:solidFill>
              </a:rPr>
              <a:t> and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valptr++; // points at 7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valptr--; // now points at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8570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C868F876-2072-4BFF-85A8-75FE6E33A5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600" baseline="0">
                <a:solidFill>
                  <a:schemeClr val="tx2"/>
                </a:solidFill>
                <a:latin typeface="Arial" charset="0"/>
              </a:rPr>
              <a:t>More on Pointer Arithmetic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aseline="0">
                <a:latin typeface="Arial" charset="0"/>
              </a:rPr>
              <a:t>	Assume the variable definitions: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int vals[]={4,7,11};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int *valptr = vals;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	Example of the use of </a:t>
            </a:r>
            <a:r>
              <a:rPr lang="en-US" sz="3200" b="1" baseline="0">
                <a:solidFill>
                  <a:srgbClr val="000000"/>
                </a:solidFill>
                <a:latin typeface="Courier New" pitchFamily="49" charset="0"/>
              </a:rPr>
              <a:t>+</a:t>
            </a: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 to add an int to a pointer: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cout &lt;&lt; *(valptr + 2)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    This statement will print 11      </a:t>
            </a: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aseline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68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B2D48DF7-FC7B-4DCA-8C00-DC93E4440B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381000" y="2209800"/>
            <a:ext cx="838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aseline="0">
                <a:latin typeface="Arial" charset="0"/>
              </a:rPr>
              <a:t>	Assume the variable definitions: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int vals[]={4,7,11};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int *valptr = vals;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Example of use of +=: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valptr = vals; // points at 4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valptr += 2;   // points at 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aseline="0">
                <a:latin typeface="Arial" charset="0"/>
              </a:rPr>
              <a:t> 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600" baseline="0">
                <a:solidFill>
                  <a:schemeClr val="tx2"/>
                </a:solidFill>
                <a:latin typeface="Arial" charset="0"/>
              </a:rPr>
              <a:t>More on 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119841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D3800825-39C5-4D29-BCD4-5E143B8765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334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600" baseline="0">
                <a:solidFill>
                  <a:schemeClr val="tx2"/>
                </a:solidFill>
                <a:latin typeface="Arial" charset="0"/>
              </a:rPr>
              <a:t>More on Pointer Arithmetic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3400" y="17526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 </a:t>
            </a:r>
            <a:r>
              <a:rPr lang="en-US" sz="3200" baseline="0">
                <a:latin typeface="Arial" charset="0"/>
              </a:rPr>
              <a:t>	Assume the variable definitions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int vals[] = {4,7,11};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int *valptr = vals;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	Example of pointer subtraction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valptr += 2;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   cout &lt;&lt; valptr</a:t>
            </a:r>
            <a:r>
              <a:rPr lang="en-US" sz="3200" b="1" baseline="0">
                <a:solidFill>
                  <a:srgbClr val="3D8963"/>
                </a:solidFill>
                <a:latin typeface="Arial" charset="0"/>
              </a:rPr>
              <a:t> </a:t>
            </a: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-</a:t>
            </a:r>
            <a:r>
              <a:rPr lang="en-US" sz="3200" b="1" baseline="0">
                <a:solidFill>
                  <a:srgbClr val="3D8963"/>
                </a:solidFill>
                <a:latin typeface="Arial" charset="0"/>
              </a:rPr>
              <a:t> </a:t>
            </a:r>
            <a:r>
              <a:rPr lang="en-US" sz="3200" b="1" baseline="0">
                <a:solidFill>
                  <a:srgbClr val="3D8963"/>
                </a:solidFill>
                <a:latin typeface="Courier New" pitchFamily="49" charset="0"/>
              </a:rPr>
              <a:t>val;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    This statement prints </a:t>
            </a:r>
            <a:r>
              <a:rPr lang="en-US" sz="3200" b="1" baseline="0">
                <a:solidFill>
                  <a:srgbClr val="000000"/>
                </a:solidFill>
                <a:latin typeface="Courier New" pitchFamily="49" charset="0"/>
              </a:rPr>
              <a:t>2</a:t>
            </a: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: the number of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3200" b="1" baseline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s between </a:t>
            </a:r>
            <a:r>
              <a:rPr lang="en-US" sz="3200" b="1" baseline="0">
                <a:solidFill>
                  <a:srgbClr val="000000"/>
                </a:solidFill>
                <a:latin typeface="Courier New" pitchFamily="49" charset="0"/>
              </a:rPr>
              <a:t>valptr</a:t>
            </a:r>
            <a:r>
              <a:rPr lang="en-US" sz="3200" baseline="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 sz="3200" b="1" baseline="0">
                <a:solidFill>
                  <a:srgbClr val="000000"/>
                </a:solidFill>
                <a:latin typeface="Courier New" pitchFamily="49" charset="0"/>
              </a:rPr>
              <a:t>val</a:t>
            </a:r>
            <a:endParaRPr lang="en-US" sz="2800" baseline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8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1.5  Initializing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19B8D5A2-E8B5-4575-9A4B-6C3755B03B2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Can initialize to NULL or 0 (zero)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 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int *ptr = NULL;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Can initialize to addresses of other variables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int num, *numPtr = &amp;num;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	int val[ISIZE], *valptr = val;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Initial value must have correct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float cost;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	int *ptr = &amp;cost; // won't work</a:t>
            </a:r>
          </a:p>
        </p:txBody>
      </p:sp>
    </p:spTree>
    <p:extLst>
      <p:ext uri="{BB962C8B-B14F-4D97-AF65-F5344CB8AC3E}">
        <p14:creationId xmlns:p14="http://schemas.microsoft.com/office/powerpoint/2010/main" val="221477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1.6  Comparing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3D2228E1-3719-4734-A55A-E2BCD9719C6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Relational operators can be used to compare addresses in pointers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Comparing addresses in pointers is not the same as comparing contents pointed at by pointers: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if (ptr1 == ptr2)   // compares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                   // addresses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if (*ptr1 == *ptr2) // compares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					      // contents</a:t>
            </a:r>
          </a:p>
        </p:txBody>
      </p:sp>
    </p:spTree>
    <p:extLst>
      <p:ext uri="{BB962C8B-B14F-4D97-AF65-F5344CB8AC3E}">
        <p14:creationId xmlns:p14="http://schemas.microsoft.com/office/powerpoint/2010/main" val="159508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EF957ABF-39D4-4C16-84F3-50B616A3F82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1.1  Pointers and the Address Operator</a:t>
            </a:r>
          </a:p>
          <a:p>
            <a:pPr eaLnBrk="1" hangingPunct="1">
              <a:buFontTx/>
              <a:buNone/>
            </a:pPr>
            <a:r>
              <a:rPr lang="en-US" dirty="0"/>
              <a:t>1.2  Pointer Variables</a:t>
            </a:r>
          </a:p>
          <a:p>
            <a:pPr eaLnBrk="1" hangingPunct="1">
              <a:buFontTx/>
              <a:buNone/>
            </a:pPr>
            <a:r>
              <a:rPr lang="en-US" dirty="0"/>
              <a:t>1.3  The Relationship Between Arrays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         and Pointers</a:t>
            </a:r>
          </a:p>
          <a:p>
            <a:pPr eaLnBrk="1" hangingPunct="1">
              <a:buFontTx/>
              <a:buNone/>
            </a:pPr>
            <a:r>
              <a:rPr lang="en-US" dirty="0"/>
              <a:t>1.4  Pointer Arithmetic</a:t>
            </a:r>
          </a:p>
          <a:p>
            <a:pPr eaLnBrk="1" hangingPunct="1">
              <a:buFontTx/>
              <a:buNone/>
            </a:pPr>
            <a:r>
              <a:rPr lang="en-US" dirty="0"/>
              <a:t>1.5  Initializing Pointers</a:t>
            </a:r>
          </a:p>
          <a:p>
            <a:pPr eaLnBrk="1" hangingPunct="1">
              <a:buFontTx/>
              <a:buNone/>
            </a:pPr>
            <a:r>
              <a:rPr lang="en-US" dirty="0"/>
              <a:t>1.6   Comparing Pointers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4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pPr eaLnBrk="1" hangingPunct="1"/>
            <a:r>
              <a:rPr lang="en-US"/>
              <a:t>1.7  Pointers as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74A54F39-1FE6-4C0A-8811-CE7A2C62C8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362200"/>
            <a:ext cx="8382000" cy="3581400"/>
          </a:xfrm>
        </p:spPr>
        <p:txBody>
          <a:bodyPr/>
          <a:lstStyle/>
          <a:p>
            <a:pPr marL="533400" indent="-533400" eaLnBrk="1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/>
              <a:t>A pointer can be a parameter</a:t>
            </a:r>
          </a:p>
          <a:p>
            <a:pPr marL="533400" indent="-533400" eaLnBrk="1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/>
              <a:t>Works like a reference parameter to allow change to argument from within function</a:t>
            </a:r>
          </a:p>
          <a:p>
            <a:pPr marL="533400" indent="-533400" eaLnBrk="1" hangingPunct="1">
              <a:lnSpc>
                <a:spcPct val="8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/>
              <a:t>A pointer parameter must be explicitly dereferenced to access the contents at that address</a:t>
            </a:r>
          </a:p>
        </p:txBody>
      </p:sp>
    </p:spTree>
    <p:extLst>
      <p:ext uri="{BB962C8B-B14F-4D97-AF65-F5344CB8AC3E}">
        <p14:creationId xmlns:p14="http://schemas.microsoft.com/office/powerpoint/2010/main" val="185495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Pointers as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C2B7D9A4-39C1-40BE-B84A-0A7439FC707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057400"/>
            <a:ext cx="8458200" cy="3962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/>
              <a:t>Requires: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/>
              <a:t>  1)  </a:t>
            </a:r>
            <a:r>
              <a:rPr lang="en-US" sz="2800"/>
              <a:t>asterisk </a:t>
            </a:r>
            <a:r>
              <a:rPr lang="en-US" sz="2800" b="1">
                <a:latin typeface="Courier New" pitchFamily="49" charset="0"/>
              </a:rPr>
              <a:t>*</a:t>
            </a:r>
            <a:r>
              <a:rPr lang="en-US" sz="2800"/>
              <a:t> on parameter in prototype and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2800"/>
              <a:t>        heading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 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void getNum(int *ptr);</a:t>
            </a:r>
            <a:r>
              <a:rPr lang="en-US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/>
              <a:t>  2)   </a:t>
            </a:r>
            <a:r>
              <a:rPr lang="en-US" sz="2800"/>
              <a:t>asterisk </a:t>
            </a:r>
            <a:r>
              <a:rPr lang="en-US" sz="2800" b="1">
                <a:latin typeface="Courier New" pitchFamily="49" charset="0"/>
              </a:rPr>
              <a:t>*</a:t>
            </a:r>
            <a:r>
              <a:rPr lang="en-US" sz="2800"/>
              <a:t> in body to dereference the pointer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/>
              <a:t>	            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cin &gt;&gt; *ptr;</a:t>
            </a:r>
            <a:r>
              <a:rPr lang="en-US" sz="2800">
                <a:latin typeface="Courier New" pitchFamily="49" charset="0"/>
              </a:rPr>
              <a:t>    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/>
              <a:t>  3)   </a:t>
            </a:r>
            <a:r>
              <a:rPr lang="en-US" sz="2800"/>
              <a:t>address as argument to the function</a:t>
            </a:r>
            <a:endParaRPr lang="en-US" sz="2800"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 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getNum(&amp;num);</a:t>
            </a:r>
            <a:r>
              <a:rPr lang="en-US">
                <a:latin typeface="Courier New" pitchFamily="49" charset="0"/>
              </a:rPr>
              <a:t>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3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Pointers as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AECA1A97-FB71-4A44-84BB-70E6006B65F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0010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  void swap(int *x, int *y)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  {	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     int temp;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		      temp = *x;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		      *x = *y;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		      *y = temp;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  }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  int num1 = 2, num2 = -3;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  swap(&amp;num1, &amp;num2);</a:t>
            </a:r>
          </a:p>
        </p:txBody>
      </p:sp>
    </p:spTree>
    <p:extLst>
      <p:ext uri="{BB962C8B-B14F-4D97-AF65-F5344CB8AC3E}">
        <p14:creationId xmlns:p14="http://schemas.microsoft.com/office/powerpoint/2010/main" val="3465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1.8  </a:t>
            </a:r>
            <a:r>
              <a:rPr lang="en-US" dirty="0" err="1"/>
              <a:t>Pionters</a:t>
            </a:r>
            <a:r>
              <a:rPr lang="en-US" dirty="0"/>
              <a:t> to Constants and Constant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EACE498B-8DE3-4FD0-A43D-841E2A01169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7772400" cy="3962400"/>
          </a:xfrm>
        </p:spPr>
        <p:txBody>
          <a:bodyPr/>
          <a:lstStyle/>
          <a:p>
            <a:pPr eaLnBrk="1" hangingPunct="1"/>
            <a:r>
              <a:rPr lang="en-US"/>
              <a:t>Pointer to a constant: cannot change the value that is pointed at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Constant pointer: address in pointer cannot change once pointer is initialized</a:t>
            </a:r>
          </a:p>
        </p:txBody>
      </p:sp>
    </p:spTree>
    <p:extLst>
      <p:ext uri="{BB962C8B-B14F-4D97-AF65-F5344CB8AC3E}">
        <p14:creationId xmlns:p14="http://schemas.microsoft.com/office/powerpoint/2010/main" val="313798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Ponters to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2216ECE6-B233-4927-B671-6FFE9AB0D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Must use </a:t>
            </a:r>
            <a:r>
              <a:rPr lang="en-US" b="1">
                <a:latin typeface="Courier New" pitchFamily="49" charset="0"/>
              </a:rPr>
              <a:t>const</a:t>
            </a:r>
            <a:r>
              <a:rPr lang="en-US"/>
              <a:t> keyword in pointer definition: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const double taxRates[] =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					{0.65, 0.8, 0.75};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const double *ratePtr;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Use </a:t>
            </a:r>
            <a:r>
              <a:rPr lang="en-US" b="1">
                <a:latin typeface="Courier New" pitchFamily="49" charset="0"/>
              </a:rPr>
              <a:t>const</a:t>
            </a:r>
            <a:r>
              <a:rPr lang="en-US"/>
              <a:t> keyword for pointers in function headers to protect data from modification from within function</a:t>
            </a:r>
          </a:p>
        </p:txBody>
      </p:sp>
    </p:spTree>
    <p:extLst>
      <p:ext uri="{BB962C8B-B14F-4D97-AF65-F5344CB8AC3E}">
        <p14:creationId xmlns:p14="http://schemas.microsoft.com/office/powerpoint/2010/main" val="379215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Pointer to Constant – What does the Definition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342F6DE2-3F0C-4803-9DBC-0CECCB08E7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8676" name="Picture 7" descr="PPT7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00288"/>
            <a:ext cx="6018212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444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/>
              <a:t>Constant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04F9737F-4F97-46CB-AF76-6C688BA1DE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6868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Defined with </a:t>
            </a:r>
            <a:r>
              <a:rPr lang="en-US" sz="2800" b="1">
                <a:latin typeface="Courier New" pitchFamily="49" charset="0"/>
              </a:rPr>
              <a:t>const</a:t>
            </a:r>
            <a:r>
              <a:rPr lang="en-US" sz="2800"/>
              <a:t> keyword adjacent to variable name: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int classSize = 24;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int * const classPtr = &amp;classSize;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Must be initialized when defined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Can be used without initialization as a function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Initialized by argument when function is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can receive different arguments on different calls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While the </a:t>
            </a:r>
            <a:r>
              <a:rPr lang="en-US" sz="2800" u="sng"/>
              <a:t>address</a:t>
            </a:r>
            <a:r>
              <a:rPr lang="en-US" sz="2800"/>
              <a:t> in the pointer cannot change, the </a:t>
            </a:r>
            <a:r>
              <a:rPr lang="en-US" sz="2800" u="sng"/>
              <a:t>data</a:t>
            </a:r>
            <a:r>
              <a:rPr lang="en-US" sz="2800"/>
              <a:t> at that address may be changed</a:t>
            </a:r>
          </a:p>
        </p:txBody>
      </p:sp>
    </p:spTree>
    <p:extLst>
      <p:ext uri="{BB962C8B-B14F-4D97-AF65-F5344CB8AC3E}">
        <p14:creationId xmlns:p14="http://schemas.microsoft.com/office/powerpoint/2010/main" val="395398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Constant Pointer – What does the Definition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BB4CA071-C249-4E6E-B99D-29E16AF369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24" name="Picture 5" descr="PPT7C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24100"/>
            <a:ext cx="54102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76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1.9  Dynamic Memory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0048C8A4-3EE6-4EB2-A704-07BE6CBDC25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2438400"/>
            <a:ext cx="7772400" cy="3429000"/>
          </a:xfrm>
        </p:spPr>
        <p:txBody>
          <a:bodyPr/>
          <a:lstStyle/>
          <a:p>
            <a:pPr eaLnBrk="1" hangingPunct="1"/>
            <a:r>
              <a:rPr lang="en-US"/>
              <a:t>Can allocate storage for a variable while program is running</a:t>
            </a:r>
          </a:p>
          <a:p>
            <a:pPr eaLnBrk="1" hangingPunct="1"/>
            <a:r>
              <a:rPr lang="en-US"/>
              <a:t>Uses </a:t>
            </a:r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operator to allocate memory</a:t>
            </a:r>
          </a:p>
          <a:p>
            <a:pPr lvl="1" eaLnBrk="1" hangingPunct="1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double *dptr;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	dptr = new double;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returns address of memory location</a:t>
            </a:r>
            <a:endParaRPr 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6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Memory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E18F5342-576B-419A-8809-ECFFFDE3E8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57400"/>
            <a:ext cx="8534400" cy="3810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Can also use </a:t>
            </a:r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to allocate array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arrayPtr = new double[25];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/>
              <a:t>Program often terminates if there is not sufficient memory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sz="2400" b="1">
              <a:solidFill>
                <a:srgbClr val="3D8963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/>
              <a:t>Can then use </a:t>
            </a:r>
            <a:r>
              <a:rPr lang="en-US" b="1">
                <a:latin typeface="Courier New" pitchFamily="49" charset="0"/>
              </a:rPr>
              <a:t>[</a:t>
            </a:r>
            <a:r>
              <a:rPr lang="en-US" b="1"/>
              <a:t> </a:t>
            </a:r>
            <a:r>
              <a:rPr lang="en-US" b="1">
                <a:latin typeface="Courier New" pitchFamily="49" charset="0"/>
              </a:rPr>
              <a:t>]</a:t>
            </a:r>
            <a:r>
              <a:rPr lang="en-US"/>
              <a:t> or pointer arithmetic to access array</a:t>
            </a:r>
            <a:endParaRPr lang="en-US" sz="240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/>
              <a:t>	</a:t>
            </a:r>
            <a:endParaRPr lang="en-US" sz="2400" b="1">
              <a:solidFill>
                <a:srgbClr val="3D896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Topics</a:t>
            </a:r>
            <a:r>
              <a:rPr lang="en-US" sz="3200"/>
              <a:t> 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97761075-16FC-455D-9FCC-CD7FBBE4AC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76400"/>
            <a:ext cx="7696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1.7   Pointers as Function Parameters</a:t>
            </a:r>
          </a:p>
          <a:p>
            <a:pPr eaLnBrk="1" hangingPunct="1">
              <a:buFontTx/>
              <a:buNone/>
            </a:pPr>
            <a:r>
              <a:rPr lang="en-US" dirty="0"/>
              <a:t>1.8   Pointers to Constants and Constant Pointers</a:t>
            </a:r>
          </a:p>
          <a:p>
            <a:pPr eaLnBrk="1" hangingPunct="1">
              <a:buFontTx/>
              <a:buNone/>
            </a:pPr>
            <a:r>
              <a:rPr lang="en-US" dirty="0"/>
              <a:t>1.9   Dynamic </a:t>
            </a:r>
            <a:r>
              <a:rPr lang="en-US"/>
              <a:t>Memory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78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Releasing Dynamic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AC6F8C7F-1A63-47D6-B400-458B30A0940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362200"/>
            <a:ext cx="8153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Use </a:t>
            </a:r>
            <a:r>
              <a:rPr lang="en-US" b="1">
                <a:latin typeface="Courier New" pitchFamily="49" charset="0"/>
              </a:rPr>
              <a:t>delete</a:t>
            </a:r>
            <a:r>
              <a:rPr lang="en-US"/>
              <a:t> to free dynamic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delete dptr;</a:t>
            </a:r>
            <a:endParaRPr lang="en-US" sz="3200" b="1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Use </a:t>
            </a:r>
            <a:r>
              <a:rPr lang="en-US" b="1">
                <a:latin typeface="Courier New" pitchFamily="49" charset="0"/>
              </a:rPr>
              <a:t>delete []</a:t>
            </a:r>
            <a:r>
              <a:rPr lang="en-US"/>
              <a:t> to free dynamic array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delete [] arrayptr;</a:t>
            </a:r>
            <a:endParaRPr lang="en-US" sz="3200" b="1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Only use </a:t>
            </a:r>
            <a:r>
              <a:rPr lang="en-US" b="1">
                <a:latin typeface="Courier New" pitchFamily="49" charset="0"/>
              </a:rPr>
              <a:t>delete</a:t>
            </a:r>
            <a:r>
              <a:rPr lang="en-US"/>
              <a:t> with dynamic memory! </a:t>
            </a:r>
          </a:p>
        </p:txBody>
      </p:sp>
    </p:spTree>
    <p:extLst>
      <p:ext uri="{BB962C8B-B14F-4D97-AF65-F5344CB8AC3E}">
        <p14:creationId xmlns:p14="http://schemas.microsoft.com/office/powerpoint/2010/main" val="42244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1.1  Pointers and the Address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EA3303A1-523C-4CF2-B959-9EF4A3D6C2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US"/>
              <a:t>Each  variable in a program is stored at a unique address in memory</a:t>
            </a:r>
          </a:p>
          <a:p>
            <a:pPr eaLnBrk="1" hangingPunct="1"/>
            <a:r>
              <a:rPr lang="en-US"/>
              <a:t>Use the address operator </a:t>
            </a:r>
            <a:r>
              <a:rPr lang="en-US" b="1">
                <a:latin typeface="Courier New" pitchFamily="49" charset="0"/>
              </a:rPr>
              <a:t>&amp;</a:t>
            </a:r>
            <a:r>
              <a:rPr lang="en-US"/>
              <a:t> to get the address of a variable:</a:t>
            </a:r>
          </a:p>
          <a:p>
            <a:pPr lvl="1" eaLnBrk="1" hangingPunct="1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int num = -23;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cout &lt;&lt; &amp;num; // prints address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				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// in hexadecimal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address of a memory location is a </a:t>
            </a:r>
            <a:r>
              <a:rPr lang="en-US">
                <a:solidFill>
                  <a:schemeClr val="accent2"/>
                </a:solidFill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83613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          1.2  Pointer Variables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B622349C-633D-4B45-922A-C03A519316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294688" cy="4191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Pointer variable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pointer</a:t>
            </a:r>
            <a:r>
              <a:rPr lang="en-US"/>
              <a:t>): variable that holds an address</a:t>
            </a:r>
          </a:p>
          <a:p>
            <a:pPr eaLnBrk="1" hangingPunct="1"/>
            <a:r>
              <a:rPr lang="en-US"/>
              <a:t>Pointers provide an alternate way to access memory locations</a:t>
            </a:r>
          </a:p>
        </p:txBody>
      </p:sp>
      <p:pic>
        <p:nvPicPr>
          <p:cNvPr id="8197" name="Picture 6" descr="BD0537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72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992188"/>
          </a:xfrm>
        </p:spPr>
        <p:txBody>
          <a:bodyPr/>
          <a:lstStyle/>
          <a:p>
            <a:pPr eaLnBrk="1" hangingPunct="1"/>
            <a:r>
              <a:rPr lang="en-US"/>
              <a:t>Pointer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6F50AF23-6A0E-44E4-96D9-8F9328EE1A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229600" cy="4191000"/>
          </a:xfrm>
        </p:spPr>
        <p:txBody>
          <a:bodyPr/>
          <a:lstStyle/>
          <a:p>
            <a:pPr eaLnBrk="1" hangingPunct="1"/>
            <a:r>
              <a:rPr lang="en-US" dirty="0"/>
              <a:t>Definition: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Read as: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	“</a:t>
            </a:r>
            <a:r>
              <a:rPr lang="en-US" b="1" dirty="0" err="1">
                <a:latin typeface="Courier New" pitchFamily="49" charset="0"/>
              </a:rPr>
              <a:t>intptr</a:t>
            </a:r>
            <a:r>
              <a:rPr lang="en-US" dirty="0"/>
              <a:t> can hold the address of an </a:t>
            </a:r>
            <a:r>
              <a:rPr lang="en-US" dirty="0" err="1"/>
              <a:t>int</a:t>
            </a:r>
            <a:r>
              <a:rPr lang="en-US" dirty="0"/>
              <a:t>” or “the variable that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dirty="0">
                <a:cs typeface="Courier New" pitchFamily="49" charset="0"/>
              </a:rPr>
              <a:t> points to has type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”</a:t>
            </a:r>
            <a:endParaRPr lang="en-US" dirty="0"/>
          </a:p>
          <a:p>
            <a:pPr eaLnBrk="1" hangingPunct="1">
              <a:spcBef>
                <a:spcPct val="40000"/>
              </a:spcBef>
            </a:pPr>
            <a:r>
              <a:rPr lang="en-US" dirty="0"/>
              <a:t>Spacing in definition does not matter: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*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*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32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Pointer Variables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5058CFB4-32BE-4C11-88B5-1B930E7B6F4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763000" cy="5257800"/>
          </a:xfrm>
        </p:spPr>
        <p:txBody>
          <a:bodyPr/>
          <a:lstStyle/>
          <a:p>
            <a:pPr eaLnBrk="1" hangingPunct="1"/>
            <a:r>
              <a:rPr lang="en-US" dirty="0"/>
              <a:t>Assignment: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= 25;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;	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= &amp;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Memory layout:</a:t>
            </a:r>
          </a:p>
          <a:p>
            <a:pPr eaLnBrk="1" hangingPunct="1"/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Can access </a:t>
            </a:r>
            <a:r>
              <a:rPr lang="en-US" b="1" dirty="0" err="1">
                <a:latin typeface="Courier New" pitchFamily="49" charset="0"/>
              </a:rPr>
              <a:t>num</a:t>
            </a:r>
            <a:r>
              <a:rPr lang="en-US" dirty="0"/>
              <a:t> using </a:t>
            </a:r>
            <a:r>
              <a:rPr lang="en-US" b="1" dirty="0" err="1">
                <a:latin typeface="Courier New" pitchFamily="49" charset="0"/>
              </a:rPr>
              <a:t>intptr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indirection operator </a:t>
            </a:r>
            <a:r>
              <a:rPr lang="en-US" b="1" dirty="0">
                <a:latin typeface="Courier New" pitchFamily="49" charset="0"/>
              </a:rPr>
              <a:t>*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  <a:r>
              <a:rPr lang="en-US" dirty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// prints</a:t>
            </a:r>
            <a:r>
              <a:rPr lang="en-US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0x4a00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&lt;&lt; *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; // prints 25</a:t>
            </a:r>
            <a:r>
              <a:rPr lang="en-US" sz="3600" dirty="0">
                <a:solidFill>
                  <a:srgbClr val="3D8963"/>
                </a:solidFill>
                <a:latin typeface="Courier New" pitchFamily="49" charset="0"/>
              </a:rPr>
              <a:t>      </a:t>
            </a:r>
          </a:p>
        </p:txBody>
      </p:sp>
      <p:grpSp>
        <p:nvGrpSpPr>
          <p:cNvPr id="10245" name="Group 13"/>
          <p:cNvGrpSpPr>
            <a:grpSpLocks/>
          </p:cNvGrpSpPr>
          <p:nvPr/>
        </p:nvGrpSpPr>
        <p:grpSpPr bwMode="auto">
          <a:xfrm>
            <a:off x="2984500" y="2953471"/>
            <a:ext cx="5308600" cy="1158875"/>
            <a:chOff x="1344" y="1872"/>
            <a:chExt cx="3344" cy="730"/>
          </a:xfrm>
        </p:grpSpPr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2496" y="211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3984" y="211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2640" y="1872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 dirty="0" err="1">
                  <a:latin typeface="Courier New" pitchFamily="49" charset="0"/>
                </a:rPr>
                <a:t>num</a:t>
              </a:r>
              <a:endParaRPr lang="en-US" sz="2000" b="1" baseline="0" dirty="0">
                <a:latin typeface="Courier New" pitchFamily="49" charset="0"/>
              </a:endParaRP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3936" y="1872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>
                  <a:latin typeface="Courier New" pitchFamily="49" charset="0"/>
                </a:rPr>
                <a:t>intptr</a:t>
              </a:r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2688" y="211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baseline="0">
                  <a:latin typeface="Courier New" pitchFamily="49" charset="0"/>
                </a:rPr>
                <a:t>25</a:t>
              </a:r>
            </a:p>
          </p:txBody>
        </p: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3936" y="2112"/>
              <a:ext cx="7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200" b="1" baseline="0">
                  <a:latin typeface="Courier New" pitchFamily="49" charset="0"/>
                </a:rPr>
                <a:t>0x4a00</a:t>
              </a:r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 flipH="1">
              <a:off x="3216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1344" y="2352"/>
              <a:ext cx="19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baseline="0">
                  <a:latin typeface="Arial" charset="0"/>
                </a:rPr>
                <a:t>address of </a:t>
              </a:r>
              <a:r>
                <a:rPr lang="en-US" sz="2000" b="1" baseline="0">
                  <a:latin typeface="Courier New" pitchFamily="49" charset="0"/>
                </a:rPr>
                <a:t>num</a:t>
              </a:r>
              <a:r>
                <a:rPr lang="en-US" sz="2000" b="1" baseline="0">
                  <a:latin typeface="Arial" charset="0"/>
                </a:rPr>
                <a:t>: </a:t>
              </a:r>
              <a:r>
                <a:rPr lang="en-US" sz="2000" b="1" baseline="0">
                  <a:latin typeface="Courier New" pitchFamily="49" charset="0"/>
                </a:rPr>
                <a:t>0x4a00</a:t>
              </a:r>
              <a:endParaRPr lang="en-US" sz="2000" b="1" baseline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39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1.3  The Relationship Between Arrays and Pointers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6A9393BE-51AB-4EBC-83D0-A97787E1DD9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438400"/>
            <a:ext cx="8458200" cy="3810000"/>
          </a:xfrm>
        </p:spPr>
        <p:txBody>
          <a:bodyPr/>
          <a:lstStyle/>
          <a:p>
            <a:pPr eaLnBrk="1" hangingPunct="1"/>
            <a:r>
              <a:rPr lang="en-US"/>
              <a:t>Array name is starting address of array</a:t>
            </a:r>
          </a:p>
          <a:p>
            <a:pPr lvl="1" eaLnBrk="1" hangingPunct="1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int vals[] = {4, 7, 11};</a:t>
            </a:r>
          </a:p>
          <a:p>
            <a:pPr lvl="1" eaLnBrk="1" hangingPunct="1">
              <a:buFontTx/>
              <a:buNone/>
            </a:pPr>
            <a:endParaRPr lang="en-US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cout &lt;&lt; vals;	   // displays 0x4a00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	cout &lt;&lt; vals[0]; // displays 4</a:t>
            </a:r>
          </a:p>
        </p:txBody>
      </p:sp>
      <p:graphicFrame>
        <p:nvGraphicFramePr>
          <p:cNvPr id="46095" name="Group 15"/>
          <p:cNvGraphicFramePr>
            <a:graphicFrameLocks noGrp="1"/>
          </p:cNvGraphicFramePr>
          <p:nvPr/>
        </p:nvGraphicFramePr>
        <p:xfrm>
          <a:off x="3429000" y="3733800"/>
          <a:ext cx="2133600" cy="5334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9" name="Text Box 16"/>
          <p:cNvSpPr txBox="1">
            <a:spLocks noChangeArrowheads="1"/>
          </p:cNvSpPr>
          <p:nvPr/>
        </p:nvSpPr>
        <p:spPr bwMode="auto">
          <a:xfrm>
            <a:off x="2133600" y="4419600"/>
            <a:ext cx="4876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200" b="1" baseline="0">
                <a:latin typeface="Arial" charset="0"/>
              </a:rPr>
              <a:t>starting address of </a:t>
            </a:r>
            <a:r>
              <a:rPr lang="en-US" sz="2200" b="1" baseline="0">
                <a:latin typeface="Courier New" pitchFamily="49" charset="0"/>
              </a:rPr>
              <a:t>vals</a:t>
            </a:r>
            <a:r>
              <a:rPr lang="en-US" sz="2200" b="1" baseline="0">
                <a:latin typeface="Arial" charset="0"/>
              </a:rPr>
              <a:t>: </a:t>
            </a:r>
            <a:r>
              <a:rPr lang="en-US" sz="2200" b="1" baseline="0">
                <a:latin typeface="Courier New" pitchFamily="49" charset="0"/>
              </a:rPr>
              <a:t>0x4a00</a:t>
            </a:r>
          </a:p>
        </p:txBody>
      </p:sp>
    </p:spTree>
    <p:extLst>
      <p:ext uri="{BB962C8B-B14F-4D97-AF65-F5344CB8AC3E}">
        <p14:creationId xmlns:p14="http://schemas.microsoft.com/office/powerpoint/2010/main" val="248073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Relationship Between Arrays and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1-</a:t>
            </a:r>
            <a:fld id="{B810E911-27A6-4499-9FB2-BEAE53D4525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686800" cy="3962400"/>
          </a:xfrm>
        </p:spPr>
        <p:txBody>
          <a:bodyPr/>
          <a:lstStyle/>
          <a:p>
            <a:pPr eaLnBrk="1" hangingPunct="1"/>
            <a:r>
              <a:rPr lang="en-US"/>
              <a:t>Array name can be used as a pointer constant</a:t>
            </a:r>
          </a:p>
          <a:p>
            <a:pPr lvl="1" eaLnBrk="1" hangingPunct="1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int vals[] = {4, 7, 11};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	cout &lt;&lt; *vals;    // displays 4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Pointer can be used as an array name</a:t>
            </a:r>
          </a:p>
          <a:p>
            <a:pPr lvl="1" eaLnBrk="1" hangingPunct="1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int *valptr = vals;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	cout &lt;&lt; valptr[1]; // displays 7</a:t>
            </a:r>
          </a:p>
        </p:txBody>
      </p:sp>
    </p:spTree>
    <p:extLst>
      <p:ext uri="{BB962C8B-B14F-4D97-AF65-F5344CB8AC3E}">
        <p14:creationId xmlns:p14="http://schemas.microsoft.com/office/powerpoint/2010/main" val="3413836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</TotalTime>
  <Words>815</Words>
  <Application>Microsoft Office PowerPoint</Application>
  <PresentationFormat>On-screen Show (4:3)</PresentationFormat>
  <Paragraphs>282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Median</vt:lpstr>
      <vt:lpstr>Pointers</vt:lpstr>
      <vt:lpstr>Topics</vt:lpstr>
      <vt:lpstr>Topics (continued)</vt:lpstr>
      <vt:lpstr>1.1  Pointers and the Address Operator</vt:lpstr>
      <vt:lpstr>           1.2  Pointer Variables</vt:lpstr>
      <vt:lpstr>Pointer Variables</vt:lpstr>
      <vt:lpstr>Pointer Variables</vt:lpstr>
      <vt:lpstr>1.3  The Relationship Between Arrays and Pointers</vt:lpstr>
      <vt:lpstr>The Relationship Between Arrays and Pointers</vt:lpstr>
      <vt:lpstr>Pointers in Expressions</vt:lpstr>
      <vt:lpstr>Array Access</vt:lpstr>
      <vt:lpstr>Array Access</vt:lpstr>
      <vt:lpstr>1.4  Pointer Arithmetic</vt:lpstr>
      <vt:lpstr>Pointer Arithmetic</vt:lpstr>
      <vt:lpstr> </vt:lpstr>
      <vt:lpstr> </vt:lpstr>
      <vt:lpstr>  </vt:lpstr>
      <vt:lpstr>1.5  Initializing Pointers</vt:lpstr>
      <vt:lpstr>1.6  Comparing Pointers</vt:lpstr>
      <vt:lpstr>1.7  Pointers as Function Parameters</vt:lpstr>
      <vt:lpstr>Pointers as Function Parameters</vt:lpstr>
      <vt:lpstr>Pointers as Function Parameters</vt:lpstr>
      <vt:lpstr>1.8  Pionters to Constants and Constant Pointers</vt:lpstr>
      <vt:lpstr>Ponters to Constant</vt:lpstr>
      <vt:lpstr>Pointer to Constant – What does the Definition Mean?</vt:lpstr>
      <vt:lpstr>Constant Pointers</vt:lpstr>
      <vt:lpstr>Constant Pointer – What does the Definition Mean?</vt:lpstr>
      <vt:lpstr>1.9  Dynamic Memory Allocation</vt:lpstr>
      <vt:lpstr>Dynamic Memory Allocation</vt:lpstr>
      <vt:lpstr>Releasing Dynamic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Alaa</dc:creator>
  <cp:lastModifiedBy>Prastab Dkl</cp:lastModifiedBy>
  <cp:revision>3</cp:revision>
  <dcterms:created xsi:type="dcterms:W3CDTF">2012-11-07T09:43:38Z</dcterms:created>
  <dcterms:modified xsi:type="dcterms:W3CDTF">2019-06-14T02:01:13Z</dcterms:modified>
</cp:coreProperties>
</file>