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8" r:id="rId28"/>
    <p:sldId id="299" r:id="rId29"/>
    <p:sldId id="286" r:id="rId30"/>
    <p:sldId id="301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A5442-E98B-44C8-8CCF-3F47FF4DFEE4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6458A-F3C8-4D54-811F-8C55A8DA40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427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DB72E1F-8DFB-41C8-824D-D6489DBBB425}" type="slidenum">
              <a:rPr lang="en-US" sz="1200" baseline="0" smtClean="0">
                <a:latin typeface="Courier New" pitchFamily="49" charset="0"/>
              </a:rPr>
              <a:pPr eaLnBrk="1" hangingPunct="1"/>
              <a:t>2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85A1317-653E-41F3-BB89-CB1D56445FDD}" type="slidenum">
              <a:rPr lang="en-US" sz="1200" baseline="0" smtClean="0">
                <a:latin typeface="Courier New" pitchFamily="49" charset="0"/>
              </a:rPr>
              <a:pPr eaLnBrk="1" hangingPunct="1"/>
              <a:t>12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1D0CCD6-DF7D-4E47-9E92-7ED1A53C621E}" type="slidenum">
              <a:rPr lang="en-US" sz="1200" baseline="0" smtClean="0">
                <a:latin typeface="Courier New" pitchFamily="49" charset="0"/>
              </a:rPr>
              <a:pPr eaLnBrk="1" hangingPunct="1"/>
              <a:t>13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See pr2-01.cpp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538A6D9-A4CD-4D97-A236-633E58CE9DFB}" type="slidenum">
              <a:rPr lang="en-US" sz="1200" baseline="0" smtClean="0">
                <a:latin typeface="Courier New" pitchFamily="49" charset="0"/>
              </a:rPr>
              <a:pPr eaLnBrk="1" hangingPunct="1"/>
              <a:t>15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DB86C96-D9F5-4E7F-A989-176EE683B021}" type="slidenum">
              <a:rPr lang="en-US" sz="1200" baseline="0" smtClean="0">
                <a:latin typeface="Courier New" pitchFamily="49" charset="0"/>
              </a:rPr>
              <a:pPr eaLnBrk="1" hangingPunct="1"/>
              <a:t>16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EC96ACE-ED0B-4DF7-89FC-460C8E94E8B2}" type="slidenum">
              <a:rPr lang="en-US" sz="1200" baseline="0" smtClean="0">
                <a:latin typeface="Courier New" pitchFamily="49" charset="0"/>
              </a:rPr>
              <a:pPr eaLnBrk="1" hangingPunct="1"/>
              <a:t>17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11F199D-7138-4E74-9C51-A212263D812B}" type="slidenum">
              <a:rPr lang="en-US" sz="1200" baseline="0" smtClean="0">
                <a:latin typeface="Courier New" pitchFamily="49" charset="0"/>
              </a:rPr>
              <a:pPr eaLnBrk="1" hangingPunct="1"/>
              <a:t>18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See pr2-02.cpp and pr2-03.cpp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48A9BEC-FC96-499B-A29F-1783064C7E87}" type="slidenum">
              <a:rPr lang="en-US" sz="1200" baseline="0" smtClean="0">
                <a:latin typeface="Courier New" pitchFamily="49" charset="0"/>
              </a:rPr>
              <a:pPr eaLnBrk="1" hangingPunct="1"/>
              <a:t>20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 See pr2-04.cpp and pr2-05.cpp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757A194-AF79-4609-BC3D-8979B357E8E2}" type="slidenum">
              <a:rPr lang="en-US" sz="1200" baseline="0" smtClean="0">
                <a:latin typeface="Courier New" pitchFamily="49" charset="0"/>
              </a:rPr>
              <a:pPr eaLnBrk="1" hangingPunct="1"/>
              <a:t>22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See pr2-06.cpp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1855E3D-2AA8-4E70-9626-08213B57E195}" type="slidenum">
              <a:rPr lang="en-US" sz="1200" baseline="0" smtClean="0">
                <a:latin typeface="Courier New" pitchFamily="49" charset="0"/>
              </a:rPr>
              <a:pPr eaLnBrk="1" hangingPunct="1"/>
              <a:t>23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CAAC13B-38E7-437F-A563-0068706AC22D}" type="slidenum">
              <a:rPr lang="en-US" sz="1200" baseline="0" smtClean="0">
                <a:latin typeface="Courier New" pitchFamily="49" charset="0"/>
              </a:rPr>
              <a:pPr eaLnBrk="1" hangingPunct="1"/>
              <a:t>24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A0A311F-D3CA-4643-BA06-1D0A4D541CE7}" type="slidenum">
              <a:rPr lang="en-US" sz="1200" baseline="0" smtClean="0">
                <a:latin typeface="Courier New" pitchFamily="49" charset="0"/>
              </a:rPr>
              <a:pPr eaLnBrk="1" hangingPunct="1"/>
              <a:t>3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0BFB974-B1AA-43A0-8A4A-8AB824DB5EF6}" type="slidenum">
              <a:rPr lang="en-US" sz="1200" baseline="0" smtClean="0">
                <a:latin typeface="Courier New" pitchFamily="49" charset="0"/>
              </a:rPr>
              <a:pPr eaLnBrk="1" hangingPunct="1"/>
              <a:t>25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FEE9ED4-5645-498A-BF15-6CF4C261E31F}" type="slidenum">
              <a:rPr lang="en-US" sz="1200" baseline="0" smtClean="0">
                <a:latin typeface="Courier New" pitchFamily="49" charset="0"/>
              </a:rPr>
              <a:pPr eaLnBrk="1" hangingPunct="1"/>
              <a:t>26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39F2EFD-5ACE-406A-85CB-EA5B5F7422D1}" type="slidenum">
              <a:rPr lang="en-US" sz="1200" baseline="0" smtClean="0">
                <a:latin typeface="Courier New" pitchFamily="49" charset="0"/>
              </a:rPr>
              <a:pPr eaLnBrk="1" hangingPunct="1"/>
              <a:t>29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See pr2-02.cpp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63C5F28-0FB1-4AD3-8C5F-4FD29FA45164}" type="slidenum">
              <a:rPr lang="en-US" sz="1200" baseline="0" smtClean="0">
                <a:latin typeface="Courier New" pitchFamily="49" charset="0"/>
              </a:rPr>
              <a:pPr eaLnBrk="1" hangingPunct="1"/>
              <a:t>31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See pr2-08.cpp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DDC901F-3345-4BE8-8734-90CC5F150492}" type="slidenum">
              <a:rPr lang="en-US" sz="1200" baseline="0" smtClean="0">
                <a:latin typeface="Courier New" pitchFamily="49" charset="0"/>
              </a:rPr>
              <a:pPr eaLnBrk="1" hangingPunct="1"/>
              <a:t>33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See pr2-09.cpp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DAAB08D-117F-493E-9F86-22BA2D88F915}" type="slidenum">
              <a:rPr lang="en-US" sz="1200" baseline="0" smtClean="0">
                <a:latin typeface="Courier New" pitchFamily="49" charset="0"/>
              </a:rPr>
              <a:pPr eaLnBrk="1" hangingPunct="1"/>
              <a:t>34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B6C3856-9CCA-4A9B-895E-B45EAB5FE97E}" type="slidenum">
              <a:rPr lang="en-US" sz="1200" baseline="0" smtClean="0">
                <a:latin typeface="Courier New" pitchFamily="49" charset="0"/>
              </a:rPr>
              <a:pPr eaLnBrk="1" hangingPunct="1"/>
              <a:t>35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136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See pr2-10.cpp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5DD359D-E998-4108-9FD7-3F002CD085E2}" type="slidenum">
              <a:rPr lang="en-US" sz="1200" baseline="0" smtClean="0">
                <a:latin typeface="Courier New" pitchFamily="49" charset="0"/>
              </a:rPr>
              <a:pPr eaLnBrk="1" hangingPunct="1"/>
              <a:t>36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572575D-F8D8-45C5-B2EB-5FFDC1F0E95A}" type="slidenum">
              <a:rPr lang="en-US" sz="1200" baseline="0" smtClean="0">
                <a:latin typeface="Courier New" pitchFamily="49" charset="0"/>
              </a:rPr>
              <a:pPr eaLnBrk="1" hangingPunct="1"/>
              <a:t>37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See pr2-12.cpp, Rectangle.cpp, and </a:t>
            </a:r>
            <a:r>
              <a:rPr lang="en-US" dirty="0" err="1" smtClean="0">
                <a:latin typeface="Times New Roman" charset="0"/>
              </a:rPr>
              <a:t>Rectangle.h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EA1F9C1-A306-4DAA-AF91-EE8292B9D00D}" type="slidenum">
              <a:rPr lang="en-US" sz="1200" baseline="0" smtClean="0">
                <a:latin typeface="Courier New" pitchFamily="49" charset="0"/>
              </a:rPr>
              <a:pPr eaLnBrk="1" hangingPunct="1"/>
              <a:t>38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7A9C883-E23D-4255-B889-3D733889CEA2}" type="slidenum">
              <a:rPr lang="en-US" sz="1200" baseline="0" smtClean="0">
                <a:latin typeface="Courier New" pitchFamily="49" charset="0"/>
              </a:rPr>
              <a:pPr eaLnBrk="1" hangingPunct="1"/>
              <a:t>4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92BB1E3-1A94-4A69-ACD2-5041A5303CD9}" type="slidenum">
              <a:rPr lang="en-US" sz="1200" baseline="0" smtClean="0">
                <a:latin typeface="Courier New" pitchFamily="49" charset="0"/>
              </a:rPr>
              <a:pPr eaLnBrk="1" hangingPunct="1"/>
              <a:t>39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 See </a:t>
            </a:r>
            <a:r>
              <a:rPr lang="en-US" dirty="0" err="1" smtClean="0">
                <a:latin typeface="Times New Roman" charset="0"/>
              </a:rPr>
              <a:t>Rectangle.h</a:t>
            </a:r>
            <a:r>
              <a:rPr lang="en-US" dirty="0" smtClean="0">
                <a:latin typeface="Times New Roman" charset="0"/>
              </a:rPr>
              <a:t>, Rectangle.cpp, and pr2-12.cpp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28D7F1B-DE93-499C-BC16-3ED3DB034901}" type="slidenum">
              <a:rPr lang="en-US" sz="1200" baseline="0" smtClean="0">
                <a:latin typeface="Courier New" pitchFamily="49" charset="0"/>
              </a:rPr>
              <a:pPr eaLnBrk="1" hangingPunct="1"/>
              <a:t>5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99A1ED5-DCA3-414D-A800-0630903E45D5}" type="slidenum">
              <a:rPr lang="en-US" sz="1200" baseline="0" smtClean="0">
                <a:latin typeface="Courier New" pitchFamily="49" charset="0"/>
              </a:rPr>
              <a:pPr eaLnBrk="1" hangingPunct="1"/>
              <a:t>6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648C8F5-8225-45C4-864A-F457ACAEACE4}" type="slidenum">
              <a:rPr lang="en-US" sz="1200" baseline="0" smtClean="0">
                <a:latin typeface="Courier New" pitchFamily="49" charset="0"/>
              </a:rPr>
              <a:pPr eaLnBrk="1" hangingPunct="1"/>
              <a:t>7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963EBF3-6801-4F9D-8DD4-CA98C47AE150}" type="slidenum">
              <a:rPr lang="en-US" sz="1200" baseline="0" smtClean="0">
                <a:latin typeface="Courier New" pitchFamily="49" charset="0"/>
              </a:rPr>
              <a:pPr eaLnBrk="1" hangingPunct="1"/>
              <a:t>9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D7688DB-4600-42C7-838D-40412B73744B}" type="slidenum">
              <a:rPr lang="en-US" sz="1200" baseline="0" smtClean="0">
                <a:latin typeface="Courier New" pitchFamily="49" charset="0"/>
              </a:rPr>
              <a:pPr eaLnBrk="1" hangingPunct="1"/>
              <a:t>10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CEBDF94-CD8B-4804-8673-D1072EB5BF86}" type="slidenum">
              <a:rPr lang="en-US" sz="1200" baseline="0" smtClean="0">
                <a:latin typeface="Courier New" pitchFamily="49" charset="0"/>
              </a:rPr>
              <a:pPr eaLnBrk="1" hangingPunct="1"/>
              <a:t>11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1385E2-1A9B-4BFE-89DB-8E2DB98F56FE}" type="datetimeFigureOut">
              <a:rPr lang="en-MY" smtClean="0"/>
              <a:t>18/7/2018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02: Classes 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600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Specifiers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Used to control access to members of the class.</a:t>
            </a:r>
          </a:p>
          <a:p>
            <a:pPr eaLnBrk="1" hangingPunct="1"/>
            <a:r>
              <a:rPr lang="en-US" sz="2800" smtClean="0"/>
              <a:t>Each member is declared to be either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>
                <a:latin typeface="Courier New" pitchFamily="49" charset="0"/>
              </a:rPr>
              <a:t>:</a:t>
            </a:r>
            <a:r>
              <a:rPr lang="en-US" smtClean="0"/>
              <a:t> can be accessed by functions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                outside  of the class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or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mtClean="0">
                <a:latin typeface="Courier New" pitchFamily="49" charset="0"/>
              </a:rPr>
              <a:t>:</a:t>
            </a:r>
            <a:r>
              <a:rPr lang="en-US" smtClean="0"/>
              <a:t> can only be called by or accessed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                  by functions that are members of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                  the class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C9209F87-5230-4B81-95CC-F35274C205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class Square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   {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	    private: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		  int side;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	    public: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		  void setSide(int s)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		  { side = s; }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		  int getSide()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		  { return side; }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   };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276CA008-B3FF-46C1-96FE-98455E49635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52400" y="2438400"/>
            <a:ext cx="16002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52400" y="2667000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Arial" charset="0"/>
              </a:rPr>
              <a:t>Access specifiers</a:t>
            </a: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1752600" y="2590800"/>
            <a:ext cx="457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1752600" y="3048000"/>
            <a:ext cx="4572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5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Access Specifiers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772400" cy="2438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Can be listed in any order in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Can appear multiple times in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If not specified, the default is </a:t>
            </a:r>
            <a:r>
              <a:rPr lang="en-US" b="1" smtClean="0">
                <a:latin typeface="Courier New" pitchFamily="49" charset="0"/>
              </a:rPr>
              <a:t>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08343A50-C20D-409A-97DA-6BB4F3B6C8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2.4  Introduction to Objects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chemeClr val="accent2"/>
                </a:solidFill>
              </a:rPr>
              <a:t>object</a:t>
            </a:r>
            <a:r>
              <a:rPr lang="en-US" smtClean="0"/>
              <a:t> is an instance of a class</a:t>
            </a:r>
          </a:p>
          <a:p>
            <a:pPr eaLnBrk="1" hangingPunct="1"/>
            <a:r>
              <a:rPr lang="en-US" smtClean="0"/>
              <a:t>Defined just like other variables 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Square sq1, sq2;</a:t>
            </a:r>
          </a:p>
          <a:p>
            <a:pPr eaLnBrk="1" hangingPunct="1"/>
            <a:r>
              <a:rPr lang="en-US" smtClean="0"/>
              <a:t>Can access members using dot operator 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sq1.setSide(5);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cout &lt;&lt; sq1.getSide();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1530BE1A-4A2F-48DC-AFA7-ACB8CEC361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Member Functions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Acessor, get, getter function</a:t>
            </a:r>
            <a:r>
              <a:rPr lang="en-US" smtClean="0"/>
              <a:t>:  uses but does not modify a member variable</a:t>
            </a:r>
          </a:p>
          <a:p>
            <a:pPr lvl="2" eaLnBrk="1" hangingPunct="1">
              <a:buFontTx/>
              <a:buNone/>
            </a:pPr>
            <a:r>
              <a:rPr lang="en-US" smtClean="0"/>
              <a:t>ex: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getSide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Mutator, set, setter function</a:t>
            </a:r>
            <a:r>
              <a:rPr lang="en-US" smtClean="0"/>
              <a:t>:  modifies a member variable</a:t>
            </a:r>
          </a:p>
          <a:p>
            <a:pPr lvl="2" eaLnBrk="1" hangingPunct="1">
              <a:buFontTx/>
              <a:buNone/>
            </a:pPr>
            <a:r>
              <a:rPr lang="en-US" smtClean="0"/>
              <a:t>ex: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setSide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31CE8DEF-03A0-469D-BD75-5E71FA4E3C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1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2.5  Defining Member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Member functions are part of a class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place entire function definition inside the class declaration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Can place just the prototype inside the class declaration and write the function definition after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87B9AD5B-C4E1-47B8-BDC4-A0B79BFEF10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Defining Member Functions Inside the Class Declaration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229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Member functions defined inside the class declaration are called inline functions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Only very short functions, like the one below, should be inline functions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  int getSide()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  { return side;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7784D65A-51BF-4BDB-9204-A4FEF177DC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Inline Member Function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 class Square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   private: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     int side;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   public: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     void setSide(int s)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        { side = s;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     int getSide()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	        { return side;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b="1" smtClean="0">
                <a:solidFill>
                  <a:srgbClr val="3D8963"/>
                </a:solidFill>
                <a:latin typeface="Courier New" pitchFamily="49" charset="0"/>
              </a:rPr>
              <a:t>     };</a:t>
            </a:r>
          </a:p>
          <a:p>
            <a:pPr eaLnBrk="1" hangingPunct="1"/>
            <a:endParaRPr lang="en-US" sz="3600" b="1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94D1BA6F-5868-428C-AE90-575DAD9DCA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1509" name="Group 6"/>
          <p:cNvGrpSpPr>
            <a:grpSpLocks/>
          </p:cNvGrpSpPr>
          <p:nvPr/>
        </p:nvGrpSpPr>
        <p:grpSpPr bwMode="auto">
          <a:xfrm>
            <a:off x="457200" y="4114800"/>
            <a:ext cx="1600200" cy="990600"/>
            <a:chOff x="3984" y="1583"/>
            <a:chExt cx="1200" cy="673"/>
          </a:xfrm>
        </p:grpSpPr>
        <p:sp>
          <p:nvSpPr>
            <p:cNvPr id="21513" name="Oval 4"/>
            <p:cNvSpPr>
              <a:spLocks noChangeArrowheads="1"/>
            </p:cNvSpPr>
            <p:nvPr/>
          </p:nvSpPr>
          <p:spPr bwMode="auto">
            <a:xfrm>
              <a:off x="3984" y="1583"/>
              <a:ext cx="1200" cy="673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Text Box 5"/>
            <p:cNvSpPr txBox="1">
              <a:spLocks noChangeArrowheads="1"/>
            </p:cNvSpPr>
            <p:nvPr/>
          </p:nvSpPr>
          <p:spPr bwMode="auto">
            <a:xfrm>
              <a:off x="4080" y="1680"/>
              <a:ext cx="1008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baseline="0">
                  <a:solidFill>
                    <a:schemeClr val="accent2"/>
                  </a:solidFill>
                  <a:latin typeface="Arial" charset="0"/>
                </a:rPr>
                <a:t>inline functions</a:t>
              </a:r>
            </a:p>
          </p:txBody>
        </p:sp>
      </p:grpSp>
      <p:grpSp>
        <p:nvGrpSpPr>
          <p:cNvPr id="21510" name="Group 14"/>
          <p:cNvGrpSpPr>
            <a:grpSpLocks/>
          </p:cNvGrpSpPr>
          <p:nvPr/>
        </p:nvGrpSpPr>
        <p:grpSpPr bwMode="auto">
          <a:xfrm>
            <a:off x="2057400" y="4191000"/>
            <a:ext cx="914400" cy="762000"/>
            <a:chOff x="1488" y="2640"/>
            <a:chExt cx="576" cy="480"/>
          </a:xfrm>
        </p:grpSpPr>
        <p:sp>
          <p:nvSpPr>
            <p:cNvPr id="21511" name="Line 12"/>
            <p:cNvSpPr>
              <a:spLocks noChangeShapeType="1"/>
            </p:cNvSpPr>
            <p:nvPr/>
          </p:nvSpPr>
          <p:spPr bwMode="auto">
            <a:xfrm flipV="1">
              <a:off x="1488" y="2640"/>
              <a:ext cx="52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1512" name="Line 13"/>
            <p:cNvSpPr>
              <a:spLocks noChangeShapeType="1"/>
            </p:cNvSpPr>
            <p:nvPr/>
          </p:nvSpPr>
          <p:spPr bwMode="auto">
            <a:xfrm>
              <a:off x="1488" y="2928"/>
              <a:ext cx="576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41999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Defining Member Functions After the Class Declaration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 smtClean="0"/>
              <a:t>Put a function prototype in the class declaration</a:t>
            </a:r>
          </a:p>
          <a:p>
            <a:pPr eaLnBrk="1" hangingPunct="1">
              <a:lnSpc>
                <a:spcPct val="95000"/>
              </a:lnSpc>
            </a:pPr>
            <a:r>
              <a:rPr lang="en-US" sz="2800" smtClean="0"/>
              <a:t>In the function definition, precede function name with class name and </a:t>
            </a:r>
            <a:r>
              <a:rPr lang="en-US" sz="2800" smtClean="0">
                <a:solidFill>
                  <a:schemeClr val="accent2"/>
                </a:solidFill>
              </a:rPr>
              <a:t>scope resolution operator</a:t>
            </a:r>
            <a:r>
              <a:rPr lang="en-US" sz="2800" smtClean="0"/>
              <a:t> (</a:t>
            </a:r>
            <a:r>
              <a:rPr lang="en-US" sz="2800" b="1" smtClean="0">
                <a:latin typeface="Courier New" pitchFamily="49" charset="0"/>
              </a:rPr>
              <a:t>::</a:t>
            </a:r>
            <a:r>
              <a:rPr lang="en-US" sz="2800" smtClean="0"/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	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int Square::getSide()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return side;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9D0DB958-D5AB-43B1-818D-CE80AE278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Conventions and a Suggestion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94688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Conventions:</a:t>
            </a:r>
          </a:p>
          <a:p>
            <a:pPr eaLnBrk="1" hangingPunct="1"/>
            <a:r>
              <a:rPr lang="en-US" sz="2800" smtClean="0"/>
              <a:t>Member variables are usually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private</a:t>
            </a:r>
            <a:endParaRPr lang="en-US" sz="2800" smtClean="0">
              <a:cs typeface="Courier New" pitchFamily="49" charset="0"/>
            </a:endParaRPr>
          </a:p>
          <a:p>
            <a:pPr eaLnBrk="1" hangingPunct="1"/>
            <a:r>
              <a:rPr lang="en-US" sz="2800" smtClean="0">
                <a:cs typeface="Courier New" pitchFamily="49" charset="0"/>
              </a:rPr>
              <a:t>Accessor and mutator functions are usually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public</a:t>
            </a:r>
            <a:endParaRPr lang="en-US" sz="2800" smtClean="0">
              <a:cs typeface="Courier New" pitchFamily="49" charset="0"/>
            </a:endParaRPr>
          </a:p>
          <a:p>
            <a:pPr eaLnBrk="1" hangingPunct="1"/>
            <a:r>
              <a:rPr lang="en-US" sz="2800" smtClean="0">
                <a:cs typeface="Courier New" pitchFamily="49" charset="0"/>
              </a:rPr>
              <a:t>Use ‘get’ in the name of accessor functions, ‘set’ in the name of mutator functions</a:t>
            </a:r>
          </a:p>
          <a:p>
            <a:pPr eaLnBrk="1" hangingPunct="1">
              <a:buFontTx/>
              <a:buNone/>
            </a:pPr>
            <a:endParaRPr lang="en-US" sz="2800" smtClean="0"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cs typeface="Courier New" pitchFamily="49" charset="0"/>
              </a:rPr>
              <a:t>Suggestion:</a:t>
            </a:r>
            <a:r>
              <a:rPr lang="en-US" sz="2800" smtClean="0"/>
              <a:t>  calculate values to be returned in accessor functions when possible, to minimize the potential for stale data</a:t>
            </a:r>
            <a:endParaRPr lang="en-US" sz="280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C229BBC7-0CD1-41B2-B245-EC536E7F4F0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2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503096" cy="4713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2.1    Abstract Data Types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2.2    Object-Oriented Programming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2.3    Introduction to Classes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2.4    Introduction to Objects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2.5    Defining Member Functions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2.6    Constructors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2.7    Destructors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2.8    Private Member Functions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 smtClean="0"/>
              <a:t>2.9    </a:t>
            </a:r>
            <a:r>
              <a:rPr lang="en-US" sz="2800" dirty="0"/>
              <a:t>Passing Objects to Functions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 smtClean="0"/>
              <a:t>2.10  </a:t>
            </a:r>
            <a:r>
              <a:rPr lang="en-US" sz="2800" dirty="0"/>
              <a:t>Separating Class Specification,  Implementation, </a:t>
            </a:r>
            <a:r>
              <a:rPr lang="en-US" sz="2800" dirty="0" smtClean="0"/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and </a:t>
            </a:r>
            <a:r>
              <a:rPr lang="en-US" sz="2800" dirty="0"/>
              <a:t>Client </a:t>
            </a:r>
            <a:r>
              <a:rPr lang="en-US" sz="2800" dirty="0" smtClean="0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CACCA43F-FAB5-4E41-9F85-402E24FAD7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2.6  Constructors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382000" cy="4191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chemeClr val="accent2"/>
                </a:solidFill>
              </a:rPr>
              <a:t>constructor</a:t>
            </a:r>
            <a:r>
              <a:rPr lang="en-US" smtClean="0"/>
              <a:t> is a member function that is used to initialize data members of a class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Is called automatically when an object of the class is created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Must be a </a:t>
            </a:r>
            <a:r>
              <a:rPr lang="en-US" b="1" smtClean="0">
                <a:latin typeface="Courier New" pitchFamily="49" charset="0"/>
              </a:rPr>
              <a:t>public</a:t>
            </a:r>
            <a:r>
              <a:rPr lang="en-US" smtClean="0"/>
              <a:t> member function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Must be named the same as the class 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Must have no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A351F0BC-A1C0-4962-9DC0-197CB59BBB9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– 2 Examples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294688" cy="323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Inline:</a:t>
                      </a:r>
                    </a:p>
                    <a:p>
                      <a:pPr lvl="2"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Square</a:t>
                      </a:r>
                    </a:p>
                    <a:p>
                      <a:pPr lvl="2"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lvl="2"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. . .</a:t>
                      </a:r>
                    </a:p>
                    <a:p>
                      <a:pPr lvl="2"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public:</a:t>
                      </a:r>
                    </a:p>
                    <a:p>
                      <a:pPr lvl="2"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Square(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s)</a:t>
                      </a:r>
                    </a:p>
                    <a:p>
                      <a:pPr lvl="2"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{ side = s; }</a:t>
                      </a:r>
                    </a:p>
                    <a:p>
                      <a:pPr lvl="2"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. . .</a:t>
                      </a:r>
                    </a:p>
                    <a:p>
                      <a:pPr lvl="2"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};</a:t>
                      </a:r>
                    </a:p>
                    <a:p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cs typeface="Courier New" pitchFamily="49" charset="0"/>
                        </a:rPr>
                        <a:t>Declaration outside the class: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Square(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//prototype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     //in class</a:t>
                      </a:r>
                    </a:p>
                    <a:p>
                      <a:endParaRPr lang="en-US" sz="200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Square::Square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s)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{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side = s;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}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FA7C4FC3-E1F1-4C97-8E7E-D95D670141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77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93750"/>
          </a:xfrm>
        </p:spPr>
        <p:txBody>
          <a:bodyPr/>
          <a:lstStyle/>
          <a:p>
            <a:pPr eaLnBrk="1" hangingPunct="1"/>
            <a:r>
              <a:rPr lang="en-US" smtClean="0"/>
              <a:t>Overloading Constructors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 class can have more than 1 constructor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Overloaded constructors in a class must have different parameter lists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3200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Square();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Square(int);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0636946B-DF31-44C9-842D-5FA2D8B1C98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6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The Default Constructor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24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Constructors can have any number of parameters, including none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b="1" smtClean="0">
                <a:solidFill>
                  <a:schemeClr val="accent2"/>
                </a:solidFill>
              </a:rPr>
              <a:t>default constructor</a:t>
            </a:r>
            <a:r>
              <a:rPr lang="en-US" b="1" smtClean="0"/>
              <a:t> </a:t>
            </a:r>
            <a:r>
              <a:rPr lang="en-US" smtClean="0"/>
              <a:t>is one that takes no arguments either due to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No parameters or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All parameters have default values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If a class has any programmer-defined constructors, it must have a programmer- defined default constructor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A5CA4CF9-CC20-41D9-9DFD-A30A2ADF12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93750"/>
          </a:xfrm>
        </p:spPr>
        <p:txBody>
          <a:bodyPr/>
          <a:lstStyle/>
          <a:p>
            <a:pPr eaLnBrk="1" hangingPunct="1"/>
            <a:r>
              <a:rPr lang="en-US" smtClean="0"/>
              <a:t>Default Constructor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4876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class Square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private: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int side;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	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public: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Square()       // default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{ side = 1; }  // constructor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b="1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// Other member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// functions go here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endParaRPr lang="en-US" sz="160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874BA852-07C9-45F3-A842-FE6960D1FBC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6096000" y="2133600"/>
            <a:ext cx="1828800" cy="1143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172200" y="228600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sz="2000" b="1" baseline="0">
                <a:solidFill>
                  <a:schemeClr val="accent2"/>
                </a:solidFill>
                <a:latin typeface="Courier New" pitchFamily="49" charset="0"/>
              </a:rPr>
              <a:t>Has no </a:t>
            </a:r>
          </a:p>
          <a:p>
            <a:pPr algn="ctr" eaLnBrk="1" hangingPunct="1"/>
            <a:r>
              <a:rPr lang="en-US" sz="2000" b="1" baseline="0">
                <a:solidFill>
                  <a:schemeClr val="accent2"/>
                </a:solidFill>
                <a:latin typeface="Courier New" pitchFamily="49" charset="0"/>
              </a:rPr>
              <a:t>parameters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4038600" y="2819400"/>
            <a:ext cx="20574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03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93750"/>
          </a:xfrm>
        </p:spPr>
        <p:txBody>
          <a:bodyPr/>
          <a:lstStyle/>
          <a:p>
            <a:pPr eaLnBrk="1" hangingPunct="1"/>
            <a:r>
              <a:rPr lang="en-US" smtClean="0"/>
              <a:t>Another Default Constructor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724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class Square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private: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int side;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	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public: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Square(int s = 1) // default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{ side = s; }     // constructor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b="1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// Other member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// functions go here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endParaRPr lang="en-US" sz="160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FD7A77AF-3E5E-486E-B38D-4356BBC2AFE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4343400" y="1905000"/>
            <a:ext cx="4343400" cy="2057400"/>
            <a:chOff x="2736" y="1200"/>
            <a:chExt cx="2736" cy="1296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3984" y="1200"/>
              <a:ext cx="1488" cy="100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4038" y="1411"/>
              <a:ext cx="138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sz="2000" b="1" baseline="0">
                  <a:solidFill>
                    <a:schemeClr val="accent2"/>
                  </a:solidFill>
                  <a:latin typeface="Courier New" pitchFamily="49" charset="0"/>
                </a:rPr>
                <a:t>Has parameter </a:t>
              </a:r>
            </a:p>
            <a:p>
              <a:pPr algn="ctr" eaLnBrk="1" hangingPunct="1"/>
              <a:r>
                <a:rPr lang="en-US" sz="2000" b="1" baseline="0">
                  <a:solidFill>
                    <a:schemeClr val="accent2"/>
                  </a:solidFill>
                  <a:latin typeface="Courier New" pitchFamily="49" charset="0"/>
                </a:rPr>
                <a:t>but it has a default value</a:t>
              </a:r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 flipH="1">
              <a:off x="2736" y="1824"/>
              <a:ext cx="1248" cy="6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623467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Invoking a Constructor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To create an object using the default constructor, use no argument list and no </a:t>
            </a:r>
            <a:r>
              <a:rPr lang="en-US" b="1" smtClean="0">
                <a:latin typeface="Courier New" pitchFamily="49" charset="0"/>
              </a:rPr>
              <a:t>()</a:t>
            </a:r>
            <a:endParaRPr lang="en-US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Square square1;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To create an object using a constructor that has parameters, include an argument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Square square1(8);</a:t>
            </a:r>
            <a:endParaRPr lang="en-US" sz="2800" b="1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F4BB3490-3215-400D-AC42-F039543A246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5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 1: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class Demo{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	 Demo(){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&lt;&lt; "Demo A \n" ;}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main(){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	Demo d1;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	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&lt;&lt; "Demonstrates an Object\n";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}</a:t>
            </a:r>
            <a:endParaRPr lang="en-MY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917933"/>
              </p:ext>
            </p:extLst>
          </p:nvPr>
        </p:nvGraphicFramePr>
        <p:xfrm>
          <a:off x="603768" y="5013176"/>
          <a:ext cx="815340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3918891287"/>
                    </a:ext>
                  </a:extLst>
                </a:gridCol>
              </a:tblGrid>
              <a:tr h="3685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Output</a:t>
                      </a:r>
                      <a:endParaRPr lang="en-MY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21902"/>
                  </a:ext>
                </a:extLst>
              </a:tr>
              <a:tr h="9276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 A</a:t>
                      </a:r>
                    </a:p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Demonstrates an Object</a:t>
                      </a:r>
                      <a:endParaRPr lang="en-MY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70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 2: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class Demo{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		 Demo(){</a:t>
            </a:r>
            <a:r>
              <a:rPr lang="en-MY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 &lt;&lt; "Demo A \n" ;}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		 Demo(</a:t>
            </a:r>
            <a:r>
              <a:rPr lang="en-MY" sz="24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 a 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	    { </a:t>
            </a:r>
            <a:r>
              <a:rPr lang="en-MY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 &lt;&lt; "Demo B with value: " </a:t>
            </a:r>
            <a:endParaRPr lang="en-MY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MY" sz="2400" b="1" dirty="0" smtClean="0">
                <a:solidFill>
                  <a:srgbClr val="3D8963"/>
                </a:solidFill>
                <a:latin typeface="Courier New" pitchFamily="49" charset="0"/>
              </a:rPr>
              <a:t>            &lt;&lt; </a:t>
            </a: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a &lt;&lt; "\n"; 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  <a:endParaRPr lang="en-MY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 main(){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		Demo d1, d2(2);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		</a:t>
            </a:r>
            <a:r>
              <a:rPr lang="en-MY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 &lt;&lt; "Demonstrates an Object\n";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MY" sz="2400" b="1" dirty="0">
                <a:solidFill>
                  <a:srgbClr val="3D8963"/>
                </a:solidFill>
                <a:latin typeface="Courier New" pitchFamily="49" charset="0"/>
              </a:rPr>
              <a:t>	return 0</a:t>
            </a:r>
            <a:r>
              <a:rPr lang="en-MY" sz="2400" b="1" dirty="0" smtClean="0">
                <a:solidFill>
                  <a:srgbClr val="3D8963"/>
                </a:solidFill>
                <a:latin typeface="Courier New" pitchFamily="49" charset="0"/>
              </a:rPr>
              <a:t>; }</a:t>
            </a:r>
            <a:endParaRPr lang="en-MY" sz="2400" b="1" dirty="0">
              <a:solidFill>
                <a:srgbClr val="3D8963"/>
              </a:solidFill>
              <a:latin typeface="Courier New" pitchFamily="49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88423"/>
              </p:ext>
            </p:extLst>
          </p:nvPr>
        </p:nvGraphicFramePr>
        <p:xfrm>
          <a:off x="612648" y="5301208"/>
          <a:ext cx="815340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3918891287"/>
                    </a:ext>
                  </a:extLst>
                </a:gridCol>
              </a:tblGrid>
              <a:tr h="3685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Output</a:t>
                      </a:r>
                      <a:endParaRPr lang="en-MY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21902"/>
                  </a:ext>
                </a:extLst>
              </a:tr>
              <a:tr h="927600">
                <a:tc>
                  <a:txBody>
                    <a:bodyPr/>
                    <a:lstStyle/>
                    <a:p>
                      <a:r>
                        <a:rPr lang="en-MY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 A</a:t>
                      </a:r>
                    </a:p>
                    <a:p>
                      <a:r>
                        <a:rPr lang="en-MY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 B with value: 2</a:t>
                      </a:r>
                    </a:p>
                    <a:p>
                      <a:r>
                        <a:rPr lang="en-MY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Demonstrates an Object</a:t>
                      </a:r>
                      <a:endParaRPr lang="en-MY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54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2.2  Destructors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mtClean="0"/>
              <a:t>Public member function automatically called when an object is destroyed</a:t>
            </a: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Destructor name is </a:t>
            </a:r>
            <a:r>
              <a:rPr lang="en-US" b="1" smtClean="0">
                <a:latin typeface="Courier New" pitchFamily="49" charset="0"/>
              </a:rPr>
              <a:t>~</a:t>
            </a:r>
            <a:r>
              <a:rPr lang="en-US" i="1" smtClean="0"/>
              <a:t>className</a:t>
            </a:r>
            <a:r>
              <a:rPr lang="en-US" smtClean="0"/>
              <a:t>, </a:t>
            </a:r>
            <a:r>
              <a:rPr lang="en-US" i="1" smtClean="0"/>
              <a:t>e.g.</a:t>
            </a:r>
            <a:r>
              <a:rPr lang="en-US" smtClean="0"/>
              <a:t>, 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~Square</a:t>
            </a:r>
            <a:endParaRPr lang="en-US" b="1" smtClean="0">
              <a:solidFill>
                <a:srgbClr val="3D8963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Has no return type</a:t>
            </a: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Takes no arguments</a:t>
            </a:r>
          </a:p>
          <a:p>
            <a:pPr eaLnBrk="1" hangingPunct="1">
              <a:spcBef>
                <a:spcPct val="30000"/>
              </a:spcBef>
            </a:pPr>
            <a:r>
              <a:rPr lang="en-US" smtClean="0"/>
              <a:t>Only 1 destructor is allowed per class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     </a:t>
            </a:r>
            <a:r>
              <a:rPr lang="en-US" sz="2400" smtClean="0"/>
              <a:t>(</a:t>
            </a:r>
            <a:r>
              <a:rPr lang="en-US" sz="2400" i="1" smtClean="0"/>
              <a:t>i.e.</a:t>
            </a:r>
            <a:r>
              <a:rPr lang="en-US" sz="2400" smtClean="0"/>
              <a:t>, it cannot be overloaded)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8DBBDEDB-321C-4475-9F14-C5C7E23CC83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2.1  Abstract Data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Programmer-created data types that specify</a:t>
            </a:r>
          </a:p>
          <a:p>
            <a:pPr lvl="1" eaLnBrk="1" hangingPunct="1"/>
            <a:r>
              <a:rPr lang="en-US" smtClean="0"/>
              <a:t>legal values that can be stored</a:t>
            </a:r>
          </a:p>
          <a:p>
            <a:pPr lvl="1" eaLnBrk="1" hangingPunct="1"/>
            <a:r>
              <a:rPr lang="en-US" smtClean="0"/>
              <a:t>operations that can be done on the values</a:t>
            </a:r>
          </a:p>
          <a:p>
            <a:pPr eaLnBrk="1" hangingPunct="1"/>
            <a:r>
              <a:rPr lang="en-US" smtClean="0"/>
              <a:t>The user of an abstract data type (ADT) does not need to know any implementation details </a:t>
            </a:r>
            <a:r>
              <a:rPr lang="en-US" sz="2800" smtClean="0"/>
              <a:t>(</a:t>
            </a:r>
            <a:r>
              <a:rPr lang="en-US" sz="2800" i="1" smtClean="0"/>
              <a:t>e.g.</a:t>
            </a:r>
            <a:r>
              <a:rPr lang="en-US" sz="2800" smtClean="0"/>
              <a:t>, how the data is stored or how the operations on it are carried 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D1B4F669-929F-41AC-A6A7-868647849E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Example: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class Demo{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	 Demo(){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&lt;&lt; "Demo A \n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";}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 ~Demo(){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&lt;&lt; "Leaving Demo A\n";}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main(){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	Demo d1;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	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 &lt;&lt; "Demonstrates an Object\n";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}</a:t>
            </a:r>
            <a:endParaRPr lang="en-MY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152367"/>
              </p:ext>
            </p:extLst>
          </p:nvPr>
        </p:nvGraphicFramePr>
        <p:xfrm>
          <a:off x="612648" y="5301208"/>
          <a:ext cx="815340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3918891287"/>
                    </a:ext>
                  </a:extLst>
                </a:gridCol>
              </a:tblGrid>
              <a:tr h="3685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Output</a:t>
                      </a:r>
                      <a:endParaRPr lang="en-MY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21902"/>
                  </a:ext>
                </a:extLst>
              </a:tr>
              <a:tr h="9276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 A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Demonstrates an Object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Demo A</a:t>
                      </a:r>
                      <a:endParaRPr lang="en-MY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17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8  Private Member Functions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7772400" cy="3352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/>
              <a:t>A </a:t>
            </a:r>
            <a:r>
              <a:rPr lang="en-US" b="1" smtClean="0">
                <a:latin typeface="Courier New" pitchFamily="49" charset="0"/>
              </a:rPr>
              <a:t>private</a:t>
            </a:r>
            <a:r>
              <a:rPr lang="en-US" smtClean="0"/>
              <a:t> member function can only be called by another member function of the same class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It is used for internal processing by the class, not for use outside of the class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88176F7F-B094-457D-B84D-B6C3FC94E3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8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2.9  Passing Objects to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object can be passed as an argument to a function</a:t>
            </a:r>
          </a:p>
          <a:p>
            <a:pPr eaLnBrk="1" hangingPunct="1"/>
            <a:r>
              <a:rPr lang="en-US" smtClean="0"/>
              <a:t>When passed by value, function makes a local copy of object.  Original object in calling environment is unaffected by actions in function</a:t>
            </a:r>
          </a:p>
          <a:p>
            <a:pPr eaLnBrk="1" hangingPunct="1"/>
            <a:r>
              <a:rPr lang="en-US" smtClean="0"/>
              <a:t>When passed by reference, function can use ‘set’ functions to modify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A50DF2AA-9322-4CBA-97B5-1DA1258200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0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DC595124-8A75-4825-9C77-0CB5F73C117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Notes on Passing Objects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mtClean="0"/>
              <a:t>Using a value parameter for an object can slow down a program and waste space</a:t>
            </a: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mtClean="0"/>
              <a:t>Using a reference parameter speeds up program, but allows the function to modify data in the structure</a:t>
            </a: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mtClean="0"/>
              <a:t>To save space and time, while protecting structure data that should not be changed, use a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mtClean="0">
                <a:solidFill>
                  <a:schemeClr val="accent2"/>
                </a:solidFill>
              </a:rPr>
              <a:t> reference parameter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void showData(const Square &amp;s)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                       // header</a:t>
            </a:r>
          </a:p>
        </p:txBody>
      </p:sp>
    </p:spTree>
    <p:extLst>
      <p:ext uri="{BB962C8B-B14F-4D97-AF65-F5344CB8AC3E}">
        <p14:creationId xmlns:p14="http://schemas.microsoft.com/office/powerpoint/2010/main" val="37370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B324258A-AB8A-4C82-8CB9-5D743BCA6BB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Returning an Object from a Function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function can return an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Square initSquare();   // prototype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s1 = initSquare();     // call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Function must define a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internal use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use with </a:t>
            </a:r>
            <a:r>
              <a:rPr lang="en-US" b="1" smtClean="0">
                <a:latin typeface="Courier New" pitchFamily="49" charset="0"/>
              </a:rPr>
              <a:t>return</a:t>
            </a:r>
            <a:r>
              <a:rPr lang="en-US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9297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0EDE85A5-ED54-487D-9938-EFF9423D7B0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762000"/>
          </a:xfrm>
        </p:spPr>
        <p:txBody>
          <a:bodyPr/>
          <a:lstStyle/>
          <a:p>
            <a:pPr eaLnBrk="1" hangingPunct="1"/>
            <a:r>
              <a:rPr lang="en-US" smtClean="0"/>
              <a:t>Returning an Object 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Square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initSquare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Square s;    // local variable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inputSize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&lt;&lt; "Enter the length of side: 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&gt;&gt;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inputSize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s.setSide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inputSize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return 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789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2.10 Separating Class Specification, Implementation, and Client Code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83820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Separating class declaration, member function definitions, and the program that uses the class into separate files is considered good design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46615A1E-6CE3-4B5D-BF2E-289B9799EA4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Separate Files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6868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Place class declaration in a header file that serves as the </a:t>
            </a:r>
            <a:r>
              <a:rPr lang="en-US" sz="2800" smtClean="0">
                <a:solidFill>
                  <a:schemeClr val="accent2"/>
                </a:solidFill>
              </a:rPr>
              <a:t>class specification file</a:t>
            </a:r>
            <a:r>
              <a:rPr lang="en-US" sz="2800" smtClean="0"/>
              <a:t>.  Name the file </a:t>
            </a:r>
            <a:r>
              <a:rPr lang="en-US" sz="2800" b="1" i="1" smtClean="0">
                <a:latin typeface="Courier New" pitchFamily="49" charset="0"/>
              </a:rPr>
              <a:t>classname</a:t>
            </a:r>
            <a:r>
              <a:rPr lang="en-US" sz="2800" b="1" smtClean="0">
                <a:latin typeface="Courier New" pitchFamily="49" charset="0"/>
              </a:rPr>
              <a:t>.h</a:t>
            </a:r>
            <a:r>
              <a:rPr lang="en-US" sz="2800" smtClean="0">
                <a:latin typeface="Courier New" pitchFamily="49" charset="0"/>
              </a:rPr>
              <a:t> (</a:t>
            </a:r>
            <a:r>
              <a:rPr lang="en-US" sz="2800" smtClean="0"/>
              <a:t>for example, </a:t>
            </a:r>
            <a:r>
              <a:rPr lang="en-US" sz="2800" b="1" smtClean="0">
                <a:latin typeface="Courier New" pitchFamily="49" charset="0"/>
              </a:rPr>
              <a:t>Square.h</a:t>
            </a:r>
            <a:r>
              <a:rPr lang="en-US" sz="2800" smtClean="0">
                <a:latin typeface="Courier New" pitchFamily="49" charset="0"/>
              </a:rPr>
              <a:t>)</a:t>
            </a: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/>
              <a:t>Place member function definitions in a </a:t>
            </a:r>
            <a:r>
              <a:rPr lang="en-US" sz="2800" smtClean="0">
                <a:solidFill>
                  <a:schemeClr val="accent2"/>
                </a:solidFill>
              </a:rPr>
              <a:t>class implementation file</a:t>
            </a:r>
            <a:r>
              <a:rPr lang="en-US" sz="2800" smtClean="0"/>
              <a:t>. Name the file </a:t>
            </a:r>
            <a:r>
              <a:rPr lang="en-US" sz="2800" b="1" i="1" smtClean="0">
                <a:latin typeface="Courier New" pitchFamily="49" charset="0"/>
              </a:rPr>
              <a:t>classname.cpp</a:t>
            </a:r>
            <a:r>
              <a:rPr lang="en-US" sz="2800" smtClean="0"/>
              <a:t> (for example, </a:t>
            </a:r>
            <a:r>
              <a:rPr lang="en-US" sz="2800" b="1" smtClean="0">
                <a:latin typeface="Courier New" pitchFamily="49" charset="0"/>
              </a:rPr>
              <a:t>Square.cpp</a:t>
            </a:r>
            <a:r>
              <a:rPr lang="en-US" sz="2800" smtClean="0">
                <a:latin typeface="Courier New" pitchFamily="49" charset="0"/>
              </a:rPr>
              <a:t>)</a:t>
            </a:r>
            <a:r>
              <a:rPr lang="en-US" sz="2800" smtClean="0"/>
              <a:t>This file should </a:t>
            </a:r>
            <a:r>
              <a:rPr lang="en-US" sz="2800" b="1" smtClean="0">
                <a:latin typeface="Courier New" pitchFamily="49" charset="0"/>
              </a:rPr>
              <a:t>#include</a:t>
            </a:r>
            <a:r>
              <a:rPr lang="en-US" sz="2800" smtClean="0"/>
              <a:t> the class specification file.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/>
              <a:t>A client program (client code) that uses the class must </a:t>
            </a:r>
            <a:r>
              <a:rPr lang="en-US" sz="2800" b="1" smtClean="0">
                <a:latin typeface="Courier New" pitchFamily="49" charset="0"/>
              </a:rPr>
              <a:t>#include</a:t>
            </a:r>
            <a:r>
              <a:rPr lang="en-US" sz="2800" smtClean="0"/>
              <a:t> the class specification file and be compiled and linked with the class implementation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4FF970AA-C3A7-499F-ABE1-E3299FEAD1A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Include Guards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686800" cy="3962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Used to prevent a header file from being included twice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/>
              <a:t>Format: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#ifndef </a:t>
            </a:r>
            <a:r>
              <a:rPr lang="en-US" sz="2000" b="1" i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symbol_name</a:t>
            </a:r>
            <a:endParaRPr lang="en-US" sz="2000" b="1" smtClean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i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symbol_name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. . .  </a:t>
            </a:r>
            <a:r>
              <a:rPr lang="en-US" sz="2000" smtClean="0">
                <a:cs typeface="Courier New" pitchFamily="49" charset="0"/>
              </a:rPr>
              <a:t>(normal contents of header file)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b="1" i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symbol_name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smtClean="0">
                <a:cs typeface="Courier New" pitchFamily="49" charset="0"/>
              </a:rPr>
              <a:t>is usually the name of the header file, in all capital letters: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#ifndef SQUARE_H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#define SQUARE_H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#endif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99A12191-EF2E-4D1C-8009-3F8E6CCFF5D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Should Be Done Inside </a:t>
            </a:r>
            <a:r>
              <a:rPr lang="en-US" i="1" smtClean="0"/>
              <a:t>vs.</a:t>
            </a:r>
            <a:r>
              <a:rPr lang="en-US" smtClean="0"/>
              <a:t> Outside the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8382000" cy="3581400"/>
          </a:xfrm>
        </p:spPr>
        <p:txBody>
          <a:bodyPr/>
          <a:lstStyle/>
          <a:p>
            <a:pPr eaLnBrk="1" hangingPunct="1"/>
            <a:r>
              <a:rPr lang="en-US" smtClean="0"/>
              <a:t>Class should be designed to provide functions to store and retrieve data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In general, I/O should be done by functions that use class objects, rather than by class member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B02F1B99-0EFE-444A-81BB-9F9B0354FFD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and Data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chemeClr val="accent2"/>
                </a:solidFill>
              </a:rPr>
              <a:t>Abstraction</a:t>
            </a:r>
            <a:r>
              <a:rPr lang="en-US" smtClean="0"/>
              <a:t>: a definition that captures general characteristics without details</a:t>
            </a:r>
          </a:p>
          <a:p>
            <a:pPr lvl="1" eaLnBrk="1" hangingPunct="1"/>
            <a:r>
              <a:rPr lang="en-US" smtClean="0"/>
              <a:t>An abstract triangle is a 3-sided polygon.  A specific triangle may be scalene, isosceles, or equilateral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chemeClr val="accent2"/>
                </a:solidFill>
              </a:rPr>
              <a:t>Data Type</a:t>
            </a:r>
            <a:r>
              <a:rPr lang="en-US" smtClean="0"/>
              <a:t>: defines the kind of values that can be stored and the operations that can be performed on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D1C3C626-2E7C-42E1-A2B9-65B15AF55E0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2.2  Object-Oriented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001000" cy="35052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solidFill>
                  <a:schemeClr val="accent2"/>
                </a:solidFill>
              </a:rPr>
              <a:t>Procedural programming</a:t>
            </a:r>
            <a:r>
              <a:rPr lang="en-US" smtClean="0"/>
              <a:t> uses variables to store data, focuses on the processes/ functions that occur in a program.  Data and functions are separate and distinct.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solidFill>
                  <a:schemeClr val="accent2"/>
                </a:solidFill>
              </a:rPr>
              <a:t>Object-oriented programming</a:t>
            </a:r>
            <a:r>
              <a:rPr lang="en-US" smtClean="0"/>
              <a:t> is based on objects that encapsulate the data and the functions that operate on it. </a:t>
            </a:r>
            <a:endParaRPr lang="en-US" u="sn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A347479A-D94F-4FE8-8453-20723097D8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Object-Oriented Programming</a:t>
            </a:r>
            <a:br>
              <a:rPr lang="en-US" smtClean="0"/>
            </a:br>
            <a:r>
              <a:rPr lang="en-US" smtClean="0"/>
              <a:t>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458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b="1" smtClean="0">
                <a:solidFill>
                  <a:schemeClr val="accent2"/>
                </a:solidFill>
              </a:rPr>
              <a:t>object</a:t>
            </a:r>
            <a:r>
              <a:rPr lang="en-US" smtClean="0"/>
              <a:t>: software entity that combines data and functions that act on the data in a single unit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b="1" smtClean="0">
                <a:solidFill>
                  <a:schemeClr val="accent2"/>
                </a:solidFill>
              </a:rPr>
              <a:t>attributes</a:t>
            </a:r>
            <a:r>
              <a:rPr lang="en-US" smtClean="0"/>
              <a:t>:</a:t>
            </a:r>
            <a:r>
              <a:rPr lang="en-US" b="1" smtClean="0"/>
              <a:t> </a:t>
            </a:r>
            <a:r>
              <a:rPr lang="en-US" smtClean="0"/>
              <a:t>the data items of an object, stored in </a:t>
            </a:r>
            <a:r>
              <a:rPr lang="en-US" b="1" smtClean="0">
                <a:solidFill>
                  <a:schemeClr val="accent2"/>
                </a:solidFill>
              </a:rPr>
              <a:t>member variables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b="1" smtClean="0">
                <a:solidFill>
                  <a:schemeClr val="accent2"/>
                </a:solidFill>
              </a:rPr>
              <a:t>member functions (methods)</a:t>
            </a:r>
            <a:r>
              <a:rPr lang="en-US" smtClean="0"/>
              <a:t>: procedures/ functions that act on the attributes of the class</a:t>
            </a:r>
            <a:endParaRPr lang="en-US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1476E69A-292A-424A-9B37-743BAD1DBAF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More Object-Oriented Programming 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0772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b="1" smtClean="0">
                <a:solidFill>
                  <a:schemeClr val="accent2"/>
                </a:solidFill>
              </a:rPr>
              <a:t>data hiding</a:t>
            </a:r>
            <a:r>
              <a:rPr lang="en-US" smtClean="0"/>
              <a:t>: restricting access to certain members of an object.  The intent is to allow only member functions to directly access and modify the object’s data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b="1" smtClean="0">
                <a:solidFill>
                  <a:schemeClr val="accent2"/>
                </a:solidFill>
              </a:rPr>
              <a:t>encapsulation</a:t>
            </a:r>
            <a:r>
              <a:rPr lang="en-US" smtClean="0"/>
              <a:t>: the bundling of an object’s data and procedures into a single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58EF6DBB-EE3B-46E8-A96A-CE89DD1795A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4D12C2F9-C6CD-472D-AFFF-19947987F01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743200" y="1905000"/>
            <a:ext cx="3657600" cy="2362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1905000"/>
            <a:ext cx="3581400" cy="50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Member variables (attributes)</a:t>
            </a:r>
          </a:p>
          <a:p>
            <a:pPr>
              <a:defRPr/>
            </a:pPr>
            <a:r>
              <a:rPr lang="en-US" sz="1600" baseline="0" dirty="0">
                <a:latin typeface="+mn-lt"/>
              </a:rPr>
              <a:t>      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side;</a:t>
            </a:r>
            <a:endParaRPr lang="en-US" sz="1600" dirty="0">
              <a:latin typeface="+mn-lt"/>
            </a:endParaRPr>
          </a:p>
        </p:txBody>
      </p:sp>
      <p:cxnSp>
        <p:nvCxnSpPr>
          <p:cNvPr id="12295" name="Straight Connector 9"/>
          <p:cNvCxnSpPr>
            <a:cxnSpLocks noChangeShapeType="1"/>
          </p:cNvCxnSpPr>
          <p:nvPr/>
        </p:nvCxnSpPr>
        <p:spPr bwMode="auto">
          <a:xfrm>
            <a:off x="2743200" y="2438400"/>
            <a:ext cx="3657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2743200" y="2438400"/>
            <a:ext cx="3657600" cy="165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Member functions</a:t>
            </a:r>
          </a:p>
          <a:p>
            <a:pPr>
              <a:defRPr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setSide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s)</a:t>
            </a:r>
          </a:p>
          <a:p>
            <a:pPr>
              <a:defRPr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  {  side = s;    }</a:t>
            </a:r>
          </a:p>
          <a:p>
            <a:pPr>
              <a:defRPr/>
            </a:pPr>
            <a:endParaRPr lang="en-US" sz="1600" baseline="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getSide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  {  return side; }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2362200" y="1371600"/>
            <a:ext cx="106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1524000"/>
            <a:ext cx="762000" cy="296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Square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572000"/>
            <a:ext cx="7772400" cy="1774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Square object’s data item: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side</a:t>
            </a:r>
          </a:p>
          <a:p>
            <a:pPr>
              <a:defRPr/>
            </a:pPr>
            <a:endParaRPr lang="en-US" sz="2800" dirty="0">
              <a:latin typeface="+mn-lt"/>
            </a:endParaRPr>
          </a:p>
          <a:p>
            <a:pPr>
              <a:defRPr/>
            </a:pPr>
            <a:r>
              <a:rPr lang="en-US" sz="2800" dirty="0">
                <a:latin typeface="+mn-lt"/>
              </a:rPr>
              <a:t>Square object’s functions: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setSide</a:t>
            </a:r>
            <a:r>
              <a:rPr lang="en-US" sz="2800" dirty="0">
                <a:latin typeface="+mn-lt"/>
              </a:rPr>
              <a:t> -</a:t>
            </a:r>
            <a:r>
              <a:rPr lang="en-US" sz="2800" baseline="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set the size of the side of the square,</a:t>
            </a:r>
            <a:r>
              <a:rPr lang="en-US" sz="2800" baseline="0" dirty="0">
                <a:latin typeface="+mn-lt"/>
              </a:rPr>
              <a:t>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getSide</a:t>
            </a:r>
            <a:r>
              <a:rPr lang="en-US" sz="2800" dirty="0">
                <a:latin typeface="+mn-lt"/>
              </a:rPr>
              <a:t> -</a:t>
            </a:r>
            <a:r>
              <a:rPr lang="en-US" sz="2800" baseline="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return the size of the side of the square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4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2.3 Introduction to Classes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>
                <a:solidFill>
                  <a:schemeClr val="accent2"/>
                </a:solidFill>
              </a:rPr>
              <a:t>Class</a:t>
            </a:r>
            <a:r>
              <a:rPr lang="en-US" smtClean="0"/>
              <a:t>: a programmer-defined datatype used to define objects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mtClean="0"/>
              <a:t>It is a pattern for creating objects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mtClean="0"/>
              <a:t>Class declaration format: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class </a:t>
            </a:r>
            <a:r>
              <a:rPr lang="en-US" sz="2800" b="1" i="1" smtClean="0">
                <a:latin typeface="Courier New" pitchFamily="49" charset="0"/>
              </a:rPr>
              <a:t>className</a:t>
            </a: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       declaration;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       declaration;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};</a:t>
            </a:r>
            <a:endParaRPr lang="en-US" sz="2800" b="1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3A8873FB-B50E-4112-BE9F-6171A56EFC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6019800" y="5257800"/>
            <a:ext cx="1600200" cy="1143000"/>
            <a:chOff x="3984" y="2928"/>
            <a:chExt cx="1008" cy="720"/>
          </a:xfrm>
        </p:grpSpPr>
        <p:sp>
          <p:nvSpPr>
            <p:cNvPr id="13319" name="Oval 4"/>
            <p:cNvSpPr>
              <a:spLocks noChangeArrowheads="1"/>
            </p:cNvSpPr>
            <p:nvPr/>
          </p:nvSpPr>
          <p:spPr bwMode="auto">
            <a:xfrm>
              <a:off x="3984" y="2928"/>
              <a:ext cx="1008" cy="72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4032" y="3024"/>
              <a:ext cx="9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baseline="0">
                  <a:solidFill>
                    <a:schemeClr val="accent2"/>
                  </a:solidFill>
                  <a:latin typeface="Arial" charset="0"/>
                </a:rPr>
                <a:t>Notice the required </a:t>
              </a:r>
              <a:r>
                <a:rPr lang="en-US" b="1" baseline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</p:txBody>
        </p:sp>
      </p:grpSp>
      <p:sp>
        <p:nvSpPr>
          <p:cNvPr id="13318" name="Line 7"/>
          <p:cNvSpPr>
            <a:spLocks noChangeShapeType="1"/>
          </p:cNvSpPr>
          <p:nvPr/>
        </p:nvSpPr>
        <p:spPr bwMode="auto">
          <a:xfrm flipH="1" flipV="1">
            <a:off x="2057400" y="5638800"/>
            <a:ext cx="3962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24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</TotalTime>
  <Words>1612</Words>
  <Application>Microsoft Office PowerPoint</Application>
  <PresentationFormat>On-screen Show (4:3)</PresentationFormat>
  <Paragraphs>403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Median</vt:lpstr>
      <vt:lpstr>ADVANCED PROGRAMMING</vt:lpstr>
      <vt:lpstr>Topics</vt:lpstr>
      <vt:lpstr>2.1  Abstract Data Types</vt:lpstr>
      <vt:lpstr>Abstraction and Data Types</vt:lpstr>
      <vt:lpstr>2.2  Object-Oriented Programming</vt:lpstr>
      <vt:lpstr>Object-Oriented Programming Terminology</vt:lpstr>
      <vt:lpstr>More Object-Oriented Programming Terminology</vt:lpstr>
      <vt:lpstr>Object Example</vt:lpstr>
      <vt:lpstr>2.3 Introduction to Classes</vt:lpstr>
      <vt:lpstr>Access Specifiers</vt:lpstr>
      <vt:lpstr>Class Example</vt:lpstr>
      <vt:lpstr>More on Access Specifiers</vt:lpstr>
      <vt:lpstr>2.4  Introduction to Objects</vt:lpstr>
      <vt:lpstr>Types of Member Functions</vt:lpstr>
      <vt:lpstr>2.5  Defining Member Functions</vt:lpstr>
      <vt:lpstr>Defining Member Functions Inside the Class Declaration</vt:lpstr>
      <vt:lpstr>Inline Member Function Example</vt:lpstr>
      <vt:lpstr>Defining Member Functions After the Class Declaration</vt:lpstr>
      <vt:lpstr>Conventions and a Suggestion</vt:lpstr>
      <vt:lpstr>2.6  Constructors</vt:lpstr>
      <vt:lpstr>Constructor – 2 Examples</vt:lpstr>
      <vt:lpstr>Overloading Constructors</vt:lpstr>
      <vt:lpstr>The Default Constructor</vt:lpstr>
      <vt:lpstr>Default Constructor Example</vt:lpstr>
      <vt:lpstr>Another Default Constructor Example</vt:lpstr>
      <vt:lpstr>Invoking a Constructor</vt:lpstr>
      <vt:lpstr>Constructor Example 1:</vt:lpstr>
      <vt:lpstr>Constructor Example 2:</vt:lpstr>
      <vt:lpstr>2.2  Destructors</vt:lpstr>
      <vt:lpstr>Destructor Example:</vt:lpstr>
      <vt:lpstr>2. 8  Private Member Functions</vt:lpstr>
      <vt:lpstr>2.9  Passing Objects to Functions</vt:lpstr>
      <vt:lpstr>Notes on Passing Objects</vt:lpstr>
      <vt:lpstr>Returning an Object from a Function</vt:lpstr>
      <vt:lpstr>Returning an Object Example</vt:lpstr>
      <vt:lpstr>2.10 Separating Class Specification, Implementation, and Client Code</vt:lpstr>
      <vt:lpstr>Using Separate Files</vt:lpstr>
      <vt:lpstr>Include Guards</vt:lpstr>
      <vt:lpstr>What Should Be Done Inside vs. Outside the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Alaa</dc:creator>
  <cp:lastModifiedBy>P1</cp:lastModifiedBy>
  <cp:revision>13</cp:revision>
  <dcterms:created xsi:type="dcterms:W3CDTF">2012-11-07T09:43:38Z</dcterms:created>
  <dcterms:modified xsi:type="dcterms:W3CDTF">2018-07-18T04:50:05Z</dcterms:modified>
</cp:coreProperties>
</file>