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7"/>
  </p:notesMasterIdLst>
  <p:handoutMasterIdLst>
    <p:handoutMasterId r:id="rId28"/>
  </p:handoutMasterIdLst>
  <p:sldIdLst>
    <p:sldId id="365" r:id="rId2"/>
    <p:sldId id="258" r:id="rId3"/>
    <p:sldId id="289" r:id="rId4"/>
    <p:sldId id="269" r:id="rId5"/>
    <p:sldId id="291" r:id="rId6"/>
    <p:sldId id="259" r:id="rId7"/>
    <p:sldId id="266" r:id="rId8"/>
    <p:sldId id="267" r:id="rId9"/>
    <p:sldId id="295" r:id="rId10"/>
    <p:sldId id="268" r:id="rId11"/>
    <p:sldId id="293" r:id="rId12"/>
    <p:sldId id="260" r:id="rId13"/>
    <p:sldId id="283" r:id="rId14"/>
    <p:sldId id="297" r:id="rId15"/>
    <p:sldId id="298" r:id="rId16"/>
    <p:sldId id="299" r:id="rId17"/>
    <p:sldId id="261" r:id="rId18"/>
    <p:sldId id="262" r:id="rId19"/>
    <p:sldId id="271" r:id="rId20"/>
    <p:sldId id="301" r:id="rId21"/>
    <p:sldId id="302" r:id="rId22"/>
    <p:sldId id="273" r:id="rId23"/>
    <p:sldId id="303" r:id="rId24"/>
    <p:sldId id="356" r:id="rId25"/>
    <p:sldId id="36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 autoAdjust="0"/>
    <p:restoredTop sz="93719" autoAdjust="0"/>
  </p:normalViewPr>
  <p:slideViewPr>
    <p:cSldViewPr>
      <p:cViewPr varScale="1">
        <p:scale>
          <a:sx n="69" d="100"/>
          <a:sy n="69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EE125D2-C220-48FF-BBB5-BAAD2BE27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44378DDA-E551-4B46-8CCA-22F872790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2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049930-2F3C-4A7A-BF3F-C156AA5B38BB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38E070-C25A-40C6-9A90-ADB2DCA2EAE8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See pr11-03.cpp, budget2.cpp, and  budget2.h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596658-09EB-4786-8013-343C9EAE8B98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4C5C03-016E-41E8-B762-EA4A6547A926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See pr11-04.cpp, auxil.h, budget3.h,  auxil.cpp, and  budget3.cpp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3CE56B-F8F6-44B4-A899-854E893983E9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808698-3A20-495C-A6C9-E8DE1098AFBF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1BBA3E-0772-4D0C-A000-7CB7B2730995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F425F8-6267-4E1A-93E0-A2D440C5D642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pr11-05.cpp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3E51DD-D6BB-4820-8B00-EF3D89D1E0EA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pr11-06.cpp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119A5E-74D5-486A-B285-E31D2BFE6D15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CC362A-2AEA-4880-A12F-1E0B5FC4CB33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25B63F-0567-4D9F-B937-627996094C27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pr11-01.cpp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20566D-CCD5-4D42-A22B-46B8EDB02580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See pr11-07.cpp, NumberArray.h, and NumberArray.cpp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4EE14D-12F4-4904-B64C-604CC85D4B9E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439C15-FE32-41C2-A4E7-5AA0AB799A62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pr11-08.cpp, NumberArray2.h, and NumberArray2.cpp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3D4888-07CD-499C-97E7-F6842BECDC95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14D89F-2ACE-44E5-A5D2-1489F4555914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68D1B9-A3A4-412A-8444-6182B87483A1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F27F6E-3CB9-4F51-9A16-4986C1316EED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pr11-02.cpp, budget.h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AD1525-749C-4100-8029-28B4040AC020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D8963"/>
                </a:solidFill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7E03BC-0EAB-4765-9B7F-267816A8EE61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3B6797-917C-4A74-BC86-89AF449800AD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3AAF69-D842-4104-8519-DB58936570F0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4D64E5-0E09-4239-896B-776B43133BF8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CB700BDA-5F05-4B66-8841-4E76CE1F2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128CB-28EC-4A28-9CD0-0473E80E12DC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FA07EED-D667-4B29-891B-75F9B6FE2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9C4F7-4BE0-4342-9840-94A7F07EA528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17285837-270A-46AC-84FC-ECD86CFA6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E841-509D-4C5D-AB7E-821C1C7D709C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CF0B681-6008-4927-9AE2-0972B5DA1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B179-C0C4-4DC3-9992-59AAE0E8523F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6D7E900D-0A97-43CD-BF3F-6564526FF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399F14A-1381-4D0B-866E-ECAAED920737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64B4C45-E4A2-48D1-B5EF-738A4F6EA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D48544-13F1-4213-A426-38BACB19FA78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914CF878-0B76-457D-80B2-F11CA3A91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67FFA-0C3F-4ABF-B828-1305203E202A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74D189D2-1C0D-4D6D-B0D9-1E8303BD3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7391C-7DFE-4189-862D-1A2B0F4E5A7E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45C9DFAA-2CB2-46F3-9ADF-5D7DEB3DE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32C4-B918-47A1-8D30-95B419A80AB9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A9EFE262-0AF4-4F3A-AA6D-05B90821F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A963D1-3AA9-45A6-AB21-B5455BCA365F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r>
              <a:rPr lang="en-US"/>
              <a:t>11-</a:t>
            </a:r>
            <a:fld id="{B51F9B96-481B-4C49-B5B0-76BF7FA48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C7F796-BBDE-421F-8968-FFA7AF00E5E1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11-</a:t>
            </a:r>
            <a:fld id="{714E798D-0145-40B0-BFE1-70624326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58" r:id="rId6"/>
    <p:sldLayoutId id="2147483765" r:id="rId7"/>
    <p:sldLayoutId id="2147483759" r:id="rId8"/>
    <p:sldLayoutId id="2147483766" r:id="rId9"/>
    <p:sldLayoutId id="2147483760" r:id="rId10"/>
    <p:sldLayoutId id="21474837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 smtClean="0"/>
              <a:t>Chapter 03: Classes II</a:t>
            </a:r>
            <a:endParaRPr lang="en-MY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Static Member Functions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4270657B-42D3-442A-A0AF-713539076921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1)Declared with </a:t>
            </a:r>
            <a:r>
              <a:rPr lang="en-US" altLang="en-US" b="1" smtClean="0">
                <a:latin typeface="Courier New" pitchFamily="49" charset="0"/>
              </a:rPr>
              <a:t>static</a:t>
            </a:r>
            <a:r>
              <a:rPr lang="en-US" altLang="en-US" smtClean="0"/>
              <a:t> before return type: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class IntVal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{ public: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	  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static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int getValCount()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{ return valCount; 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	 private: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	   int value;  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	   static int valCount;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Static Member Functions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F8FCBD51-1920-44C0-8071-D222942C5E42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36576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2) Can be called independently of class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objects, through the class name:</a:t>
            </a:r>
          </a:p>
          <a:p>
            <a:pPr marL="320040" indent="-320040" fontAlgn="auto">
              <a:lnSpc>
                <a:spcPct val="80000"/>
              </a:lnSpc>
              <a:spcBef>
                <a:spcPct val="4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cout &lt;&lt; IntVal::getValCount();</a:t>
            </a:r>
          </a:p>
          <a:p>
            <a:pPr marL="320040" indent="-320040" fontAlgn="auto">
              <a:lnSpc>
                <a:spcPct val="80000"/>
              </a:lnSpc>
              <a:spcBef>
                <a:spcPct val="4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3) Because of item 2 above, 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mtClean="0">
                <a:cs typeface="Courier New" pitchFamily="49" charset="0"/>
              </a:rPr>
              <a:t>  pointer cannot be used</a:t>
            </a:r>
            <a:endParaRPr lang="en-US" altLang="en-US" smtClean="0"/>
          </a:p>
          <a:p>
            <a:pPr marL="320040" indent="-320040" fontAlgn="auto">
              <a:lnSpc>
                <a:spcPct val="80000"/>
              </a:lnSpc>
              <a:spcBef>
                <a:spcPct val="4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4) Can be called before any objects of the 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class have been created</a:t>
            </a:r>
          </a:p>
          <a:p>
            <a:pPr marL="320040" indent="-320040" fontAlgn="auto">
              <a:lnSpc>
                <a:spcPct val="80000"/>
              </a:lnSpc>
              <a:spcBef>
                <a:spcPct val="4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5) Used mostly to manipulate static 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member variables of the class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3.3  Friends of Classes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A55A5C6E-8928-45C2-B0D0-79E71B03821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229600" cy="3962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Friend function</a:t>
            </a:r>
            <a:r>
              <a:rPr lang="en-US" altLang="en-US" smtClean="0"/>
              <a:t>: a function that is not a member of a class, but has access to private members of the class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A friend function can be a stand-alone function or a member function of another class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It is declared a friend of a class with the </a:t>
            </a:r>
            <a:r>
              <a:rPr lang="en-US" altLang="en-US" b="1" smtClean="0">
                <a:latin typeface="Courier New" pitchFamily="49" charset="0"/>
              </a:rPr>
              <a:t>friend</a:t>
            </a:r>
            <a:r>
              <a:rPr lang="en-US" altLang="en-US" smtClean="0"/>
              <a:t> keyword in the function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 Friend Function Declarations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8F113CED-A52D-45C7-A356-A9662ABF0BF2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7630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mtClean="0"/>
              <a:t>Friend function may be a stand-alone function:</a:t>
            </a:r>
          </a:p>
          <a:p>
            <a:pPr marL="609600" indent="-60960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class aClass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private: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int x;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friend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void fSet(aClass &amp;c, int a);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marL="609600" indent="-60960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void fSet(aClass &amp;c, int a)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c.x = a;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 </a:t>
            </a:r>
            <a:r>
              <a:rPr lang="en-US" altLang="en-US" sz="2800" smtClean="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 Friend Function Declarations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5A2FEF14-90B2-415B-A6D8-58E76EAF135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763000" cy="4876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2) Friend function may be a member of another 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class:</a:t>
            </a:r>
          </a:p>
          <a:p>
            <a:pPr marL="320040" indent="-320040" fontAlgn="auto">
              <a:lnSpc>
                <a:spcPct val="80000"/>
              </a:lnSpc>
              <a:spcBef>
                <a:spcPct val="4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class aClass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 private: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int x;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friend void OtherClass::fSet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                     (aClass &amp;c, int a);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class OtherClass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 public: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void fSet(aClass &amp;c, int a)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{ c.x = a; }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  <a:endParaRPr lang="en-US" altLang="en-US" sz="2800" smtClean="0">
              <a:latin typeface="Courier New" pitchFamily="49" charset="0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 Friend Class Declaration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8A262D9E-7CEE-4B6C-8C4D-AC01EFB48C98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7630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arenR" startAt="3"/>
            </a:pPr>
            <a:r>
              <a:rPr lang="en-US" altLang="en-US" smtClean="0"/>
              <a:t>An entire class can be declared a friend of a class: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aClass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{private: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int x;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   friend class frClass;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marL="609600" indent="-6096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class frClass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{public: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void fSet(aClass &amp;c,int a){c.x = a;}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int fGet(aClass c){return c.x;}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  <a:r>
              <a:rPr lang="en-US" altLang="en-US" sz="2800" smtClean="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 Friend Class Declaration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03DF848B-DF79-4ECA-B855-57D12FE8AC27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If </a:t>
            </a:r>
            <a:r>
              <a:rPr lang="en-US" altLang="en-US" b="1" smtClean="0">
                <a:latin typeface="Courier New" pitchFamily="49" charset="0"/>
              </a:rPr>
              <a:t>frClass</a:t>
            </a:r>
            <a:r>
              <a:rPr lang="en-US" altLang="en-US" smtClean="0"/>
              <a:t> is a friend of </a:t>
            </a:r>
            <a:r>
              <a:rPr lang="en-US" altLang="en-US" b="1" smtClean="0">
                <a:latin typeface="Courier New" pitchFamily="49" charset="0"/>
              </a:rPr>
              <a:t>aClass</a:t>
            </a:r>
            <a:r>
              <a:rPr lang="en-US" altLang="en-US" smtClean="0"/>
              <a:t>, then all member functions of </a:t>
            </a:r>
            <a:r>
              <a:rPr lang="en-US" altLang="en-US" b="1" smtClean="0">
                <a:latin typeface="Courier New" pitchFamily="49" charset="0"/>
              </a:rPr>
              <a:t>frClass</a:t>
            </a:r>
            <a:r>
              <a:rPr lang="en-US" altLang="en-US" smtClean="0"/>
              <a:t> have unrestricted access to all members of </a:t>
            </a:r>
            <a:r>
              <a:rPr lang="en-US" altLang="en-US" b="1" smtClean="0">
                <a:latin typeface="Courier New" pitchFamily="49" charset="0"/>
              </a:rPr>
              <a:t>aClass</a:t>
            </a:r>
            <a:r>
              <a:rPr lang="en-US" altLang="en-US" smtClean="0"/>
              <a:t>, including the private members.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 general, restrict the property of Friendship to only those functions that must have access to the private members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3.4 </a:t>
            </a:r>
            <a:r>
              <a:rPr lang="en-US" altLang="en-US" dirty="0" err="1" smtClean="0"/>
              <a:t>Memberwise</a:t>
            </a:r>
            <a:r>
              <a:rPr lang="en-US" altLang="en-US" dirty="0" smtClean="0"/>
              <a:t> Assignment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5BC74BAC-742A-4BA5-BD3F-733B66734910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Can use </a:t>
            </a:r>
            <a:r>
              <a:rPr lang="en-US" altLang="en-US" b="1" smtClean="0">
                <a:latin typeface="Courier New" pitchFamily="49" charset="0"/>
              </a:rPr>
              <a:t>=</a:t>
            </a:r>
            <a:r>
              <a:rPr lang="en-US" altLang="en-US" smtClean="0"/>
              <a:t> to assign one object to another, or to initialize an object with an object’s data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Examples</a:t>
            </a:r>
            <a:r>
              <a:rPr lang="en-US" altLang="en-US" sz="2800" smtClean="0"/>
              <a:t> (</a:t>
            </a:r>
            <a:r>
              <a:rPr lang="en-US" altLang="en-US" sz="2400" smtClean="0"/>
              <a:t>assuming class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V</a:t>
            </a:r>
            <a:r>
              <a:rPr lang="en-US" altLang="en-US" sz="2800" smtClean="0"/>
              <a:t>):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mtClean="0"/>
              <a:t>	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V v1, v2;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. // statements that assign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. // values to members of v1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v2 = v1;    // assignment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V v3 = v2;  // initialization</a:t>
            </a:r>
            <a:endParaRPr lang="en-US" alt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3.5  Copy Constructors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490C9C95-8737-4B8A-A4C8-48A875DCF618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mtClean="0"/>
              <a:t>Special constructor used when a newly created object is initialized to the data of another object of same class</a:t>
            </a:r>
          </a:p>
          <a:p>
            <a:r>
              <a:rPr lang="en-US" altLang="en-US" smtClean="0"/>
              <a:t>Default copy constructor copies field-to-field</a:t>
            </a:r>
          </a:p>
          <a:p>
            <a:r>
              <a:rPr lang="en-US" altLang="en-US" smtClean="0"/>
              <a:t>Default copy constructor works fine in many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Copy Constructors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5470C8CC-A0B2-4065-8118-EE0C7D5DA9CC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	Problems occur when objects contain pointers to dynamic storage:</a:t>
            </a:r>
          </a:p>
          <a:p>
            <a:pPr marL="320040" indent="-32004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smtClean="0"/>
              <a:t>	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CpClass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	{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private: 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int *p;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CpClass(int v=0)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{ p = new int; *p = v;}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~CpClass(){delete p;}</a:t>
            </a:r>
          </a:p>
          <a:p>
            <a:pPr marL="320040" indent="-32004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	};</a:t>
            </a:r>
            <a:endParaRPr lang="en-US" altLang="en-US" sz="28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Topics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9452F87F-6C7B-4930-A134-2280A4B3F6F6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3.1  The </a:t>
            </a:r>
            <a:r>
              <a:rPr lang="en-US" altLang="en-US" b="1" dirty="0" smtClean="0">
                <a:latin typeface="Courier New" pitchFamily="49" charset="0"/>
              </a:rPr>
              <a:t>this</a:t>
            </a:r>
            <a:r>
              <a:rPr lang="en-US" altLang="en-US" dirty="0" smtClean="0"/>
              <a:t> Pointer and Constant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         Member Functions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3.2  Static Members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3.3  Friends of Classes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3.4  </a:t>
            </a:r>
            <a:r>
              <a:rPr lang="en-US" altLang="en-US" dirty="0" err="1" smtClean="0"/>
              <a:t>Memberwise</a:t>
            </a:r>
            <a:r>
              <a:rPr lang="en-US" altLang="en-US" dirty="0" smtClean="0"/>
              <a:t> Assignment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3.5  Copy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Default Constructor Causes Sharing of Storage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4191000" cy="449580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CpClass c1(5);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if (true)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CpClass c2;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c2 = c1;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c1 is corrupted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when c2 goes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out of scope and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its destructor</a:t>
            </a:r>
          </a:p>
          <a:p>
            <a:pPr mar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executes 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533900" y="1600200"/>
            <a:ext cx="4065588" cy="45720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92773FC1-78A1-4978-A90F-BC1E892BB7A8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4953000" y="3810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48768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7086600" y="2971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8681" name="Group 13"/>
          <p:cNvGrpSpPr>
            <a:grpSpLocks/>
          </p:cNvGrpSpPr>
          <p:nvPr/>
        </p:nvGrpSpPr>
        <p:grpSpPr bwMode="auto">
          <a:xfrm>
            <a:off x="4876800" y="2514600"/>
            <a:ext cx="2546350" cy="1711325"/>
            <a:chOff x="3062" y="1562"/>
            <a:chExt cx="1604" cy="1078"/>
          </a:xfrm>
        </p:grpSpPr>
        <p:sp>
          <p:nvSpPr>
            <p:cNvPr id="28682" name="Text Box 5"/>
            <p:cNvSpPr txBox="1">
              <a:spLocks noChangeArrowheads="1"/>
            </p:cNvSpPr>
            <p:nvPr/>
          </p:nvSpPr>
          <p:spPr bwMode="auto">
            <a:xfrm>
              <a:off x="3062" y="1562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aseline="0"/>
                <a:t>c1.p</a:t>
              </a:r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3072" y="2352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aseline="0"/>
                <a:t>c2.p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4454" y="18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aseline="0"/>
                <a:t>5</a:t>
              </a:r>
            </a:p>
          </p:txBody>
        </p:sp>
        <p:sp>
          <p:nvSpPr>
            <p:cNvPr id="28685" name="Line 8"/>
            <p:cNvSpPr>
              <a:spLocks noChangeShapeType="1"/>
            </p:cNvSpPr>
            <p:nvPr/>
          </p:nvSpPr>
          <p:spPr bwMode="auto">
            <a:xfrm>
              <a:off x="3552" y="1824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86" name="Line 9"/>
            <p:cNvSpPr>
              <a:spLocks noChangeShapeType="1"/>
            </p:cNvSpPr>
            <p:nvPr/>
          </p:nvSpPr>
          <p:spPr bwMode="auto">
            <a:xfrm flipV="1">
              <a:off x="3552" y="206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Problems of Sharing Dynamic Storage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0C288F9F-6982-424A-AACE-6E33CF202B6B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24063"/>
            <a:ext cx="8294688" cy="3556000"/>
          </a:xfrm>
        </p:spPr>
        <p:txBody>
          <a:bodyPr/>
          <a:lstStyle/>
          <a:p>
            <a:r>
              <a:rPr lang="en-US" altLang="en-US" smtClean="0"/>
              <a:t>Destructor of one object deletes memory still in use by other objects</a:t>
            </a:r>
          </a:p>
          <a:p>
            <a:endParaRPr lang="en-US" altLang="en-US" smtClean="0"/>
          </a:p>
          <a:p>
            <a:r>
              <a:rPr lang="en-US" altLang="en-US" smtClean="0"/>
              <a:t>Modification of memory by one object affects other objects sharing that memory</a:t>
            </a:r>
          </a:p>
          <a:p>
            <a:endParaRPr lang="en-US" altLang="en-US" sz="28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Programmer-Defined Copy Constructors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808792C2-1C9B-4263-8E50-A84009734899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153400" cy="4038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mtClean="0"/>
              <a:t>A copy constructor is one that takes a reference parameter to another object of the same class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The copy constructor uses the data in the object passed as parameter to initialize the object being created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Reference parameter should be </a:t>
            </a:r>
            <a:r>
              <a:rPr lang="en-US" altLang="en-US" b="1" smtClean="0">
                <a:latin typeface="Courier New" pitchFamily="49" charset="0"/>
              </a:rPr>
              <a:t>const</a:t>
            </a:r>
            <a:r>
              <a:rPr lang="en-US" altLang="en-US" smtClean="0"/>
              <a:t> to avoid potential for data corruption</a:t>
            </a: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altLang="en-US" smtClean="0"/>
              <a:t>Programmer-Defined Copy Constructors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E8C79E07-4AE5-4627-9515-5D8246FE2964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3058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The copy constructor avoids problems caused by memory sharing 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Can allocate separate memory to hold new object’s dynamic member data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Can make new object’s pointer point to this memory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en-US" smtClean="0"/>
              <a:t>Copies the data, not the pointer, from the original object to the new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mtClean="0"/>
              <a:t>Copy Constructor Example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4CAF7EAD-C1CD-43A2-ACD1-B0D6B647C5D6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class CpClass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int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CpClass(const CpClass &amp;obj)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{ p = new int; *p = *obj.p;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CpClass(int v=0)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{ p = new int; *p = v;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~CpClass(){delete p;}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BTT 112: ADVANCED PROGRAMMING</a:t>
            </a:r>
            <a:endParaRPr lang="en-MY" dirty="0"/>
          </a:p>
        </p:txBody>
      </p:sp>
      <p:sp>
        <p:nvSpPr>
          <p:cNvPr id="45059" name="Subtitle 5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 smtClean="0"/>
              <a:t>Chapter 02: Classes II</a:t>
            </a:r>
            <a:endParaRPr lang="en-MY" altLang="en-US" smtClean="0"/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2"/>
                </a:solidFill>
              </a:rPr>
              <a:t>11-</a:t>
            </a:r>
            <a:fld id="{C2E69228-BF58-4416-AB90-AC70903E2753}" type="slidenum">
              <a:rPr lang="en-US" altLang="en-US" sz="140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3.1  The </a:t>
            </a:r>
            <a:r>
              <a:rPr lang="en-US" altLang="en-US" b="1" dirty="0" smtClean="0">
                <a:latin typeface="Courier New" pitchFamily="49" charset="0"/>
              </a:rPr>
              <a:t>this</a:t>
            </a:r>
            <a:r>
              <a:rPr lang="en-US" altLang="en-US" dirty="0" smtClean="0"/>
              <a:t> Pointer and Constant Member Functions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001D6A1D-D865-4160-90CD-20F1FDE33E03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this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pointer:</a:t>
            </a:r>
            <a:r>
              <a:rPr lang="en-US" altLang="en-US" b="1" smtClean="0">
                <a:latin typeface="Courier New" pitchFamily="49" charset="0"/>
              </a:rPr>
              <a:t>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mtClean="0"/>
              <a:t>   - Implicit parameter passed to a member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mtClean="0"/>
              <a:t>     function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mtClean="0"/>
              <a:t>   - points to the object calling the function</a:t>
            </a:r>
          </a:p>
          <a:p>
            <a:pPr>
              <a:buClr>
                <a:schemeClr val="tx1"/>
              </a:buClr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member function: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smtClean="0"/>
              <a:t> - does not modify its calling object</a:t>
            </a:r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Using the </a:t>
            </a:r>
            <a:r>
              <a:rPr lang="en-US" altLang="en-US" b="1" smtClean="0">
                <a:latin typeface="Courier New" pitchFamily="49" charset="0"/>
              </a:rPr>
              <a:t>this</a:t>
            </a:r>
            <a:r>
              <a:rPr lang="en-US" altLang="en-US" smtClean="0"/>
              <a:t> Pointer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9945AF04-0AC3-41EE-8FD2-A9F9BD6D6D7A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7772400" cy="45720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mtClean="0"/>
              <a:t>Can be used to access members that may be hidden by parameters with the same name: </a:t>
            </a:r>
          </a:p>
          <a:p>
            <a:pPr lvl="1">
              <a:lnSpc>
                <a:spcPct val="85000"/>
              </a:lnSpc>
              <a:spcBef>
                <a:spcPct val="4000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class SomeClass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private: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int num;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public: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void setNum(int num)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{ this-&gt;num = num; 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  <a:endParaRPr lang="en-US" altLang="en-US" b="1" u="sng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Constant Member Functions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72C41082-26CC-42B7-9A38-05ACFC6B6B80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52600"/>
            <a:ext cx="86106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smtClean="0"/>
              <a:t>Declared with keyword </a:t>
            </a:r>
            <a:r>
              <a:rPr lang="en-US" altLang="en-US" sz="2800" b="1" smtClean="0">
                <a:latin typeface="Courier New" pitchFamily="49" charset="0"/>
              </a:rPr>
              <a:t>const</a:t>
            </a:r>
            <a:endParaRPr lang="en-US" altLang="en-US" sz="2800" smtClean="0"/>
          </a:p>
          <a:p>
            <a:pPr>
              <a:lnSpc>
                <a:spcPct val="85000"/>
              </a:lnSpc>
            </a:pPr>
            <a:r>
              <a:rPr lang="en-US" altLang="en-US" sz="2800" smtClean="0"/>
              <a:t>When </a:t>
            </a:r>
            <a:r>
              <a:rPr lang="en-US" altLang="en-US" sz="2800" b="1" smtClean="0">
                <a:latin typeface="Courier New" pitchFamily="49" charset="0"/>
              </a:rPr>
              <a:t>const</a:t>
            </a:r>
            <a:r>
              <a:rPr lang="en-US" altLang="en-US" sz="2800" smtClean="0"/>
              <a:t> follows the parameter list,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800" smtClean="0"/>
              <a:t>		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int getX()const</a:t>
            </a:r>
            <a:endParaRPr lang="en-US" altLang="en-US" sz="2800" smtClean="0"/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800" smtClean="0"/>
              <a:t>   the function is prevented from modifying the object.</a:t>
            </a:r>
          </a:p>
          <a:p>
            <a:pPr>
              <a:lnSpc>
                <a:spcPct val="85000"/>
              </a:lnSpc>
            </a:pPr>
            <a:r>
              <a:rPr lang="en-US" altLang="en-US" sz="2800" smtClean="0"/>
              <a:t>When </a:t>
            </a:r>
            <a:r>
              <a:rPr lang="en-US" altLang="en-US" sz="2800" b="1" smtClean="0">
                <a:latin typeface="Courier New" pitchFamily="49" charset="0"/>
              </a:rPr>
              <a:t>const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appears in the parameter list,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int setNum (const int num)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800" smtClean="0"/>
              <a:t>   the function is prevented from modifying the parameter.  The parameter is read-only.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3.2  Static Members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A2E17657-3AB3-40B4-9589-C1A67B044E7F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Static member variable</a:t>
            </a:r>
            <a:r>
              <a:rPr lang="en-US" altLang="en-US" smtClean="0"/>
              <a:t>: </a:t>
            </a:r>
          </a:p>
          <a:p>
            <a:pPr lvl="1">
              <a:buClr>
                <a:schemeClr val="tx1"/>
              </a:buClr>
            </a:pPr>
            <a:r>
              <a:rPr lang="en-US" altLang="en-US" smtClean="0"/>
              <a:t>One instance of variable for the entire class</a:t>
            </a:r>
          </a:p>
          <a:p>
            <a:pPr lvl="1">
              <a:buClr>
                <a:schemeClr val="tx1"/>
              </a:buClr>
            </a:pPr>
            <a:r>
              <a:rPr lang="en-US" altLang="en-US" smtClean="0"/>
              <a:t>Shared by all objects of the class</a:t>
            </a:r>
          </a:p>
          <a:p>
            <a:pPr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Static member function</a:t>
            </a:r>
            <a:r>
              <a:rPr lang="en-US" altLang="en-US" smtClean="0"/>
              <a:t>: </a:t>
            </a:r>
          </a:p>
          <a:p>
            <a:pPr lvl="1"/>
            <a:r>
              <a:rPr lang="en-US" altLang="en-US" smtClean="0"/>
              <a:t>Can be used to access static member variables</a:t>
            </a:r>
          </a:p>
          <a:p>
            <a:pPr lvl="1"/>
            <a:r>
              <a:rPr lang="en-US" altLang="en-US" smtClean="0"/>
              <a:t>Can be called before any class objects are created</a:t>
            </a:r>
            <a:endParaRPr lang="en-US" altLang="en-US" u="sng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Static Member Variables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1401D15C-4595-4C98-981B-8E69AB160E8B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 marL="609600" indent="-609600">
              <a:lnSpc>
                <a:spcPct val="85000"/>
              </a:lnSpc>
              <a:buFontTx/>
              <a:buAutoNum type="arabicParenR"/>
            </a:pPr>
            <a:r>
              <a:rPr lang="en-US" altLang="en-US" smtClean="0"/>
              <a:t>Must be declared in class with keyword </a:t>
            </a:r>
            <a:r>
              <a:rPr lang="en-US" altLang="en-US" b="1" smtClean="0">
                <a:latin typeface="Courier New" pitchFamily="49" charset="0"/>
              </a:rPr>
              <a:t>static</a:t>
            </a:r>
            <a:r>
              <a:rPr lang="en-US" altLang="en-US" smtClean="0"/>
              <a:t>:</a:t>
            </a:r>
          </a:p>
          <a:p>
            <a:pPr marL="990600" lvl="1" indent="-53340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200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class IntVal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{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public: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intVal(int val = 0)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{ value = val; valCount++ }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int getVal();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void setVal(int);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private: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int value;      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   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static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int valCount;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};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sz="1200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endParaRPr lang="en-US" altLang="en-US" sz="1200" b="1" smtClean="0">
              <a:solidFill>
                <a:srgbClr val="3D89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Static Member Variables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C2567380-25A0-4868-BB70-2FD48729C7EA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001000" cy="4343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mtClean="0"/>
              <a:t>2) Must be defined outside of the class:</a:t>
            </a:r>
          </a:p>
          <a:p>
            <a:pPr marL="990600" lvl="1" indent="-533400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class IntVal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{   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//In-class declaration    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static int valCount;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//Other members not shown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};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//Definition outside of class</a:t>
            </a:r>
            <a:endParaRPr lang="en-US" altLang="en-US" smtClean="0"/>
          </a:p>
          <a:p>
            <a:pPr marL="990600" lvl="1" indent="-533400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int IntVal::valCount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r>
              <a:rPr lang="en-US" altLang="en-US" smtClean="0"/>
              <a:t>Static Member Variables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</a:rPr>
              <a:t>3-</a:t>
            </a:r>
            <a:fld id="{4017445E-A072-446C-B493-D43FE4A5DF84}" type="slidenum">
              <a:rPr lang="en-US" altLang="en-US" sz="140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001000" cy="4876800"/>
          </a:xfrm>
        </p:spPr>
        <p:txBody>
          <a:bodyPr/>
          <a:lstStyle/>
          <a:p>
            <a:pPr marL="609600" indent="-609600">
              <a:lnSpc>
                <a:spcPct val="85000"/>
              </a:lnSpc>
              <a:buFontTx/>
              <a:buNone/>
            </a:pPr>
            <a:r>
              <a:rPr lang="en-US" altLang="en-US" smtClean="0"/>
              <a:t>3)  Can be accessed or modified by any object of the class: Modifications by one object are visible to all objects of the class:</a:t>
            </a:r>
          </a:p>
          <a:p>
            <a:pPr marL="990600" lvl="1" indent="-533400">
              <a:lnSpc>
                <a:spcPct val="85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IntVal val1, val2;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438400" y="4724400"/>
            <a:ext cx="1447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638800" y="4724400"/>
            <a:ext cx="1447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343400" y="4267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038600" y="38862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itchFamily="49" charset="0"/>
              </a:rPr>
              <a:t>valCount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819400" y="43434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itchFamily="49" charset="0"/>
              </a:rPr>
              <a:t>val1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867400" y="43434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baseline="0">
                <a:latin typeface="Courier New" pitchFamily="49" charset="0"/>
              </a:rPr>
              <a:t>val2</a:t>
            </a:r>
          </a:p>
        </p:txBody>
      </p:sp>
      <p:sp>
        <p:nvSpPr>
          <p:cNvPr id="17419" name="Freeform 14"/>
          <p:cNvSpPr>
            <a:spLocks/>
          </p:cNvSpPr>
          <p:nvPr/>
        </p:nvSpPr>
        <p:spPr bwMode="auto">
          <a:xfrm>
            <a:off x="3657600" y="4572000"/>
            <a:ext cx="1066800" cy="914400"/>
          </a:xfrm>
          <a:custGeom>
            <a:avLst/>
            <a:gdLst>
              <a:gd name="T0" fmla="*/ 0 w 456"/>
              <a:gd name="T1" fmla="*/ 1935480000 h 432"/>
              <a:gd name="T2" fmla="*/ 2101684900 w 456"/>
              <a:gd name="T3" fmla="*/ 1290320000 h 432"/>
              <a:gd name="T4" fmla="*/ 2147483647 w 456"/>
              <a:gd name="T5" fmla="*/ 0 h 432"/>
              <a:gd name="T6" fmla="*/ 0 60000 65536"/>
              <a:gd name="T7" fmla="*/ 0 60000 65536"/>
              <a:gd name="T8" fmla="*/ 0 60000 65536"/>
              <a:gd name="T9" fmla="*/ 0 w 456"/>
              <a:gd name="T10" fmla="*/ 0 h 432"/>
              <a:gd name="T11" fmla="*/ 456 w 45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32">
                <a:moveTo>
                  <a:pt x="0" y="432"/>
                </a:moveTo>
                <a:cubicBezTo>
                  <a:pt x="156" y="396"/>
                  <a:pt x="312" y="360"/>
                  <a:pt x="384" y="288"/>
                </a:cubicBezTo>
                <a:cubicBezTo>
                  <a:pt x="456" y="216"/>
                  <a:pt x="424" y="48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0" name="Freeform 15"/>
          <p:cNvSpPr>
            <a:spLocks/>
          </p:cNvSpPr>
          <p:nvPr/>
        </p:nvSpPr>
        <p:spPr bwMode="auto">
          <a:xfrm>
            <a:off x="4876800" y="4572000"/>
            <a:ext cx="1600200" cy="914400"/>
          </a:xfrm>
          <a:custGeom>
            <a:avLst/>
            <a:gdLst>
              <a:gd name="T0" fmla="*/ 2147483647 w 456"/>
              <a:gd name="T1" fmla="*/ 1737107337 h 456"/>
              <a:gd name="T2" fmla="*/ 886647659 w 456"/>
              <a:gd name="T3" fmla="*/ 1544094742 h 456"/>
              <a:gd name="T4" fmla="*/ 295549220 w 456"/>
              <a:gd name="T5" fmla="*/ 0 h 456"/>
              <a:gd name="T6" fmla="*/ 0 60000 65536"/>
              <a:gd name="T7" fmla="*/ 0 60000 65536"/>
              <a:gd name="T8" fmla="*/ 0 60000 65536"/>
              <a:gd name="T9" fmla="*/ 0 w 456"/>
              <a:gd name="T10" fmla="*/ 0 h 456"/>
              <a:gd name="T11" fmla="*/ 456 w 456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56">
                <a:moveTo>
                  <a:pt x="456" y="432"/>
                </a:moveTo>
                <a:cubicBezTo>
                  <a:pt x="300" y="444"/>
                  <a:pt x="144" y="456"/>
                  <a:pt x="72" y="384"/>
                </a:cubicBezTo>
                <a:cubicBezTo>
                  <a:pt x="0" y="312"/>
                  <a:pt x="32" y="64"/>
                  <a:pt x="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4648200" y="4191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baseline="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6673</TotalTime>
  <Words>985</Words>
  <Application>Microsoft Office PowerPoint</Application>
  <PresentationFormat>On-screen Show (4:3)</PresentationFormat>
  <Paragraphs>269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Topics</vt:lpstr>
      <vt:lpstr>3.1  The this Pointer and Constant Member Functions</vt:lpstr>
      <vt:lpstr>Using the this Pointer</vt:lpstr>
      <vt:lpstr>Constant Member Functions</vt:lpstr>
      <vt:lpstr>3.2  Static Members</vt:lpstr>
      <vt:lpstr>Static Member Variables</vt:lpstr>
      <vt:lpstr>Static Member Variables</vt:lpstr>
      <vt:lpstr>Static Member Variables</vt:lpstr>
      <vt:lpstr>Static Member Functions</vt:lpstr>
      <vt:lpstr>Static Member Functions</vt:lpstr>
      <vt:lpstr>3.3  Friends of Classes</vt:lpstr>
      <vt:lpstr> Friend Function Declarations</vt:lpstr>
      <vt:lpstr> Friend Function Declarations</vt:lpstr>
      <vt:lpstr> Friend Class Declaration</vt:lpstr>
      <vt:lpstr> Friend Class Declaration</vt:lpstr>
      <vt:lpstr>3.4 Memberwise Assignment </vt:lpstr>
      <vt:lpstr>3.5  Copy Constructors</vt:lpstr>
      <vt:lpstr>Copy Constructors</vt:lpstr>
      <vt:lpstr>Default Constructor Causes Sharing of Storage </vt:lpstr>
      <vt:lpstr>Problems of Sharing Dynamic Storage</vt:lpstr>
      <vt:lpstr>Programmer-Defined Copy Constructors</vt:lpstr>
      <vt:lpstr>Programmer-Defined Copy Constructors</vt:lpstr>
      <vt:lpstr>Copy Constructor Example</vt:lpstr>
      <vt:lpstr>BTT 112: ADVANCED PROGRAMMING</vt:lpstr>
    </vt:vector>
  </TitlesOfParts>
  <Company>North Central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Seventh Edition</dc:title>
  <dc:creator>Christopher Kardaras and Godfrey Muganda</dc:creator>
  <cp:lastModifiedBy>ICTP1-PCC1</cp:lastModifiedBy>
  <cp:revision>310</cp:revision>
  <dcterms:created xsi:type="dcterms:W3CDTF">2002-07-06T17:30:06Z</dcterms:created>
  <dcterms:modified xsi:type="dcterms:W3CDTF">2018-07-19T07:04:20Z</dcterms:modified>
</cp:coreProperties>
</file>