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8" r:id="rId1"/>
  </p:sldMasterIdLst>
  <p:notesMasterIdLst>
    <p:notesMasterId r:id="rId14"/>
  </p:notesMasterIdLst>
  <p:handoutMasterIdLst>
    <p:handoutMasterId r:id="rId15"/>
  </p:handoutMasterIdLst>
  <p:sldIdLst>
    <p:sldId id="365" r:id="rId2"/>
    <p:sldId id="263" r:id="rId3"/>
    <p:sldId id="305" r:id="rId4"/>
    <p:sldId id="275" r:id="rId5"/>
    <p:sldId id="307" r:id="rId6"/>
    <p:sldId id="276" r:id="rId7"/>
    <p:sldId id="311" r:id="rId8"/>
    <p:sldId id="312" r:id="rId9"/>
    <p:sldId id="313" r:id="rId10"/>
    <p:sldId id="278" r:id="rId11"/>
    <p:sldId id="279" r:id="rId12"/>
    <p:sldId id="280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 baseline="-250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 baseline="-250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 baseline="-250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 baseline="-250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8963"/>
    <a:srgbClr val="FDFCE5"/>
    <a:srgbClr val="F9F3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00" autoAdjust="0"/>
    <p:restoredTop sz="93719" autoAdjust="0"/>
  </p:normalViewPr>
  <p:slideViewPr>
    <p:cSldViewPr>
      <p:cViewPr varScale="1">
        <p:scale>
          <a:sx n="69" d="100"/>
          <a:sy n="69" d="100"/>
        </p:scale>
        <p:origin x="136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43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aseline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aseline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aseline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aseline="0"/>
            </a:lvl1pPr>
          </a:lstStyle>
          <a:p>
            <a:pPr>
              <a:defRPr/>
            </a:pPr>
            <a:fld id="{ED3B2BF2-4897-425B-9DC9-0E2EA6A181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4037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aseline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aseline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0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aseline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aseline="0"/>
            </a:lvl1pPr>
          </a:lstStyle>
          <a:p>
            <a:pPr>
              <a:defRPr/>
            </a:pPr>
            <a:fld id="{B0FD97C3-C477-47C1-88D5-336B680874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0781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5339EC0-753A-4D12-8F28-F24305158276}" type="slidenum">
              <a:rPr lang="en-US" altLang="en-US" smtClean="0"/>
              <a:pPr eaLnBrk="1" hangingPunct="1">
                <a:spcBef>
                  <a:spcPct val="0"/>
                </a:spcBef>
              </a:pPr>
              <a:t>2</a:t>
            </a:fld>
            <a:endParaRPr lang="en-US" altLang="en-US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D51E9AF-FCDF-424F-A634-AFF0F1D86DD0}" type="slidenum">
              <a:rPr lang="en-US" altLang="en-US" smtClean="0"/>
              <a:pPr eaLnBrk="1" hangingPunct="1">
                <a:spcBef>
                  <a:spcPct val="0"/>
                </a:spcBef>
              </a:pPr>
              <a:t>11</a:t>
            </a:fld>
            <a:endParaRPr lang="en-US" altLang="en-US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See Length1.h, Length1.cpp, pr11-11.cpp for the first three</a:t>
            </a:r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8753EE4-0A39-4615-BC23-CB0D4028A797}" type="slidenum">
              <a:rPr lang="en-US" altLang="en-US" smtClean="0"/>
              <a:pPr eaLnBrk="1" hangingPunct="1">
                <a:spcBef>
                  <a:spcPct val="0"/>
                </a:spcBef>
              </a:pPr>
              <a:t>12</a:t>
            </a:fld>
            <a:endParaRPr lang="en-US" altLang="en-US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bulletsSee pr11-12.cpp for the string class’s overloaded [ ] operator;  See intarray.h, intarray.cpp, pr11-13.cpp for these bullets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1432101-06D4-403F-89F5-0CBB147E927C}" type="slidenum">
              <a:rPr lang="en-US" altLang="en-US" smtClean="0"/>
              <a:pPr eaLnBrk="1" hangingPunct="1">
                <a:spcBef>
                  <a:spcPct val="0"/>
                </a:spcBef>
              </a:pPr>
              <a:t>3</a:t>
            </a:fld>
            <a:endParaRPr lang="en-US" altLang="en-US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altLang="en-US" smtClean="0"/>
              <a:t>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76ED1E8-D62E-44E0-AAF0-5E2BD37A1454}" type="slidenum">
              <a:rPr lang="en-US" altLang="en-US" smtClean="0"/>
              <a:pPr eaLnBrk="1" hangingPunct="1">
                <a:spcBef>
                  <a:spcPct val="0"/>
                </a:spcBef>
              </a:pPr>
              <a:t>4</a:t>
            </a:fld>
            <a:endParaRPr lang="en-US" alt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 See pr11-09.cpp, overload.h, and overload.cpp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D6EF684-95C3-4E55-9D1B-3BFCDCC7C171}" type="slidenum">
              <a:rPr lang="en-US" altLang="en-US" smtClean="0"/>
              <a:pPr eaLnBrk="1" hangingPunct="1">
                <a:spcBef>
                  <a:spcPct val="0"/>
                </a:spcBef>
              </a:pPr>
              <a:t>5</a:t>
            </a:fld>
            <a:endParaRPr lang="en-US" altLang="en-US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altLang="en-US" smtClean="0"/>
              <a:t>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3BE7AAC-BD98-480B-921A-ADE936E7888C}" type="slidenum">
              <a:rPr lang="en-US" altLang="en-US" smtClean="0"/>
              <a:pPr eaLnBrk="1" hangingPunct="1">
                <a:spcBef>
                  <a:spcPct val="0"/>
                </a:spcBef>
              </a:pPr>
              <a:t>6</a:t>
            </a:fld>
            <a:endParaRPr lang="en-US" altLang="en-US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See Length.h, Length.cpp, pr11-10.cpp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9E9CC55-625B-42BA-A518-826F7DE6790A}" type="slidenum">
              <a:rPr lang="en-US" altLang="en-US" smtClean="0"/>
              <a:pPr eaLnBrk="1" hangingPunct="1">
                <a:spcBef>
                  <a:spcPct val="0"/>
                </a:spcBef>
              </a:pPr>
              <a:t>7</a:t>
            </a:fld>
            <a:endParaRPr lang="en-US" altLang="en-US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altLang="en-US" smtClean="0"/>
              <a:t> 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8FBD41E-2175-4D03-9DC2-66224371EEE4}" type="slidenum">
              <a:rPr lang="en-US" altLang="en-US" smtClean="0"/>
              <a:pPr eaLnBrk="1" hangingPunct="1">
                <a:spcBef>
                  <a:spcPct val="0"/>
                </a:spcBef>
              </a:pPr>
              <a:t>8</a:t>
            </a:fld>
            <a:endParaRPr lang="en-US" altLang="en-US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altLang="en-US" smtClean="0"/>
              <a:t> 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822159E-6C16-415D-92C5-36B025195504}" type="slidenum">
              <a:rPr lang="en-US" altLang="en-US" smtClean="0"/>
              <a:pPr eaLnBrk="1" hangingPunct="1">
                <a:spcBef>
                  <a:spcPct val="0"/>
                </a:spcBef>
              </a:pPr>
              <a:t>9</a:t>
            </a:fld>
            <a:endParaRPr lang="en-US" altLang="en-US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altLang="en-US" smtClean="0"/>
              <a:t> 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B349344-3658-4EAD-94AE-0D45EB07388A}" type="slidenum">
              <a:rPr lang="en-US" altLang="en-US" smtClean="0"/>
              <a:pPr eaLnBrk="1" hangingPunct="1">
                <a:spcBef>
                  <a:spcPct val="0"/>
                </a:spcBef>
              </a:pPr>
              <a:t>10</a:t>
            </a:fld>
            <a:endParaRPr lang="en-US" altLang="en-US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8D1F644-9BD1-45F6-9310-73E5DDF536D4}" type="datetime1">
              <a:rPr lang="en-US"/>
              <a:pPr>
                <a:defRPr/>
              </a:pPr>
              <a:t>7/19/2018</a:t>
            </a:fld>
            <a:endParaRPr lang="en-US" dirty="0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11-</a:t>
            </a:r>
            <a:fld id="{9D14FBC7-51B5-4C9A-8351-FD7592CCAC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5850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72F2CF-65D9-4697-B626-97FD8C7CE7E3}" type="datetime1">
              <a:rPr lang="en-US"/>
              <a:pPr>
                <a:defRPr/>
              </a:pPr>
              <a:t>7/19/2018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11-</a:t>
            </a:r>
            <a:fld id="{A7DCADF5-B3A7-481D-9C31-8206806A48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5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2E2132-303C-445E-9CDC-33A8B733410B}" type="datetime1">
              <a:rPr lang="en-US"/>
              <a:pPr>
                <a:defRPr/>
              </a:pPr>
              <a:t>7/19/2018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11-</a:t>
            </a:r>
            <a:fld id="{3D61228D-0E35-4343-89B7-CA84312C52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2221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839032-0678-4167-AF50-69211E3F08C5}" type="datetime1">
              <a:rPr lang="en-US"/>
              <a:pPr>
                <a:defRPr/>
              </a:pPr>
              <a:t>7/19/2018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11-</a:t>
            </a:r>
            <a:fld id="{CDF9E5CE-6B5B-46A1-B54F-2802DF3EC0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82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E0D902-7645-48B3-9919-FFE29C8737C3}" type="datetime1">
              <a:rPr lang="en-US"/>
              <a:pPr>
                <a:defRPr/>
              </a:pPr>
              <a:t>7/19/2018</a:t>
            </a:fld>
            <a:endParaRPr lang="en-US" dirty="0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11-</a:t>
            </a:r>
            <a:fld id="{A5A02B0B-2C08-47C3-8461-3D964689DB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6388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ADB5AAB7-2C90-4FB7-A061-5A722747362C}" type="datetime1">
              <a:rPr lang="en-US"/>
              <a:pPr>
                <a:defRPr/>
              </a:pPr>
              <a:t>7/19/2018</a:t>
            </a:fld>
            <a:endParaRPr 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11-</a:t>
            </a:r>
            <a:fld id="{80D1DF36-3DB9-4704-9A5F-F92169D6C0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567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AC784BAE-1963-4F45-9E78-EE09DB1B03C3}" type="datetime1">
              <a:rPr lang="en-US"/>
              <a:pPr>
                <a:defRPr/>
              </a:pPr>
              <a:t>7/19/2018</a:t>
            </a:fld>
            <a:endParaRPr lang="en-US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11-</a:t>
            </a:r>
            <a:fld id="{8CD3BCED-C98C-4F37-A1A6-220A5E5B69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066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AF968B-304D-4AAA-9D0C-7B61ED5BDE67}" type="datetime1">
              <a:rPr lang="en-US"/>
              <a:pPr>
                <a:defRPr/>
              </a:pPr>
              <a:t>7/19/2018</a:t>
            </a:fld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11-</a:t>
            </a:r>
            <a:fld id="{5D1B9A7E-4064-4504-8A88-8B52C070BD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357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D08E19-EC94-4895-9A7D-5B1F3A37DCC4}" type="datetime1">
              <a:rPr lang="en-US"/>
              <a:pPr>
                <a:defRPr/>
              </a:pPr>
              <a:t>7/19/2018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11-</a:t>
            </a:r>
            <a:fld id="{26CDCDC2-6E7D-4871-BDFF-55BD2D9C52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426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934461-7D97-4F97-9C3A-0B62B17ABD23}" type="datetime1">
              <a:rPr lang="en-US"/>
              <a:pPr>
                <a:defRPr/>
              </a:pPr>
              <a:t>7/19/2018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11-</a:t>
            </a:r>
            <a:fld id="{832C1CDE-EF83-4F75-871E-1C0CFCE214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736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E1E0DAB0-5FAA-4BD0-8969-F11644855370}" type="datetime1">
              <a:rPr lang="en-US"/>
              <a:pPr>
                <a:defRPr/>
              </a:pPr>
              <a:t>7/19/2018</a:t>
            </a:fld>
            <a:endParaRPr lang="en-US" dirty="0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r>
              <a:rPr lang="en-US"/>
              <a:t>11-</a:t>
            </a:r>
            <a:fld id="{1AD4418C-50B5-4A4B-BDD7-49BEC2A77C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8714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61C0AEAB-ABA0-48E1-A906-BF1A2D18CB0A}" type="datetime1">
              <a:rPr lang="en-US"/>
              <a:pPr>
                <a:defRPr/>
              </a:pPr>
              <a:t>7/19/2018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11-</a:t>
            </a:r>
            <a:fld id="{EA369F95-8F3C-4F75-BACC-09A7AABC16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75" r:id="rId2"/>
    <p:sldLayoutId id="2147483780" r:id="rId3"/>
    <p:sldLayoutId id="2147483781" r:id="rId4"/>
    <p:sldLayoutId id="2147483782" r:id="rId5"/>
    <p:sldLayoutId id="2147483776" r:id="rId6"/>
    <p:sldLayoutId id="2147483783" r:id="rId7"/>
    <p:sldLayoutId id="2147483777" r:id="rId8"/>
    <p:sldLayoutId id="2147483784" r:id="rId9"/>
    <p:sldLayoutId id="2147483778" r:id="rId10"/>
    <p:sldLayoutId id="2147483785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CSC 3530: ADVANCED </a:t>
            </a:r>
            <a:r>
              <a:rPr lang="en-US" dirty="0"/>
              <a:t>PROGRAMMING</a:t>
            </a:r>
            <a:endParaRPr lang="en-MY" dirty="0"/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2362200" y="6049963"/>
            <a:ext cx="6705600" cy="685800"/>
          </a:xfrm>
        </p:spPr>
        <p:txBody>
          <a:bodyPr/>
          <a:lstStyle/>
          <a:p>
            <a:pPr eaLnBrk="1" hangingPunct="1"/>
            <a:r>
              <a:rPr lang="en-US" altLang="en-US" smtClean="0"/>
              <a:t>Chapter 04: Operator Overloading</a:t>
            </a:r>
            <a:endParaRPr lang="en-MY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en-US" smtClean="0"/>
              <a:t>Notes on Overloaded Operators</a:t>
            </a: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rgbClr val="FFFFFF"/>
                </a:solidFill>
              </a:rPr>
              <a:t>3-</a:t>
            </a:r>
            <a:fld id="{3E6DC979-891A-4521-B892-336768886871}" type="slidenum">
              <a:rPr lang="en-US" altLang="en-US" sz="1400" smtClean="0">
                <a:solidFill>
                  <a:srgbClr val="FFFFFF"/>
                </a:solidFill>
              </a:rPr>
              <a:pPr eaLnBrk="1" hangingPunct="1"/>
              <a:t>10</a:t>
            </a:fld>
            <a:endParaRPr lang="en-US" altLang="en-US" sz="1400" smtClean="0">
              <a:solidFill>
                <a:srgbClr val="FFFFFF"/>
              </a:solidFill>
            </a:endParaRPr>
          </a:p>
        </p:txBody>
      </p:sp>
      <p:sp>
        <p:nvSpPr>
          <p:cNvPr id="1843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600200"/>
            <a:ext cx="8294688" cy="4402138"/>
          </a:xfrm>
        </p:spPr>
        <p:txBody>
          <a:bodyPr/>
          <a:lstStyle/>
          <a:p>
            <a:pPr eaLnBrk="1" hangingPunct="1"/>
            <a:r>
              <a:rPr lang="en-US" altLang="en-US" smtClean="0"/>
              <a:t>Can change the entire meaning of an operator</a:t>
            </a:r>
          </a:p>
          <a:p>
            <a:pPr eaLnBrk="1" hangingPunct="1"/>
            <a:r>
              <a:rPr lang="en-US" altLang="en-US" smtClean="0"/>
              <a:t>Most operators can be overloaded</a:t>
            </a:r>
          </a:p>
          <a:p>
            <a:pPr eaLnBrk="1" hangingPunct="1"/>
            <a:r>
              <a:rPr lang="en-US" altLang="en-US" smtClean="0"/>
              <a:t>Cannot change the number of operands of the operator</a:t>
            </a:r>
          </a:p>
          <a:p>
            <a:pPr eaLnBrk="1" hangingPunct="1"/>
            <a:r>
              <a:rPr lang="en-US" altLang="en-US" smtClean="0"/>
              <a:t>Cannot overload the following operators:</a:t>
            </a:r>
          </a:p>
          <a:p>
            <a:pPr lvl="1" eaLnBrk="1" hangingPunct="1">
              <a:buFontTx/>
              <a:buNone/>
            </a:pPr>
            <a:r>
              <a:rPr lang="en-US" altLang="en-US" sz="2400" smtClean="0"/>
              <a:t>	</a:t>
            </a:r>
            <a:r>
              <a:rPr lang="en-US" altLang="en-US" b="1" smtClean="0">
                <a:latin typeface="Courier New" pitchFamily="49" charset="0"/>
              </a:rPr>
              <a:t>?:  .  .*  sizeof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153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Overloading Types of Operators</a:t>
            </a:r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rgbClr val="FFFFFF"/>
                </a:solidFill>
              </a:rPr>
              <a:t>3-</a:t>
            </a:r>
            <a:fld id="{DB3D68F8-DB34-498C-A3E3-82DC911B3C9B}" type="slidenum">
              <a:rPr lang="en-US" altLang="en-US" sz="1400" smtClean="0">
                <a:solidFill>
                  <a:srgbClr val="FFFFFF"/>
                </a:solidFill>
              </a:rPr>
              <a:pPr eaLnBrk="1" hangingPunct="1"/>
              <a:t>11</a:t>
            </a:fld>
            <a:endParaRPr lang="en-US" altLang="en-US" sz="1400" smtClean="0">
              <a:solidFill>
                <a:srgbClr val="FFFFFF"/>
              </a:solidFill>
            </a:endParaRPr>
          </a:p>
        </p:txBody>
      </p:sp>
      <p:sp>
        <p:nvSpPr>
          <p:cNvPr id="1946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3716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b="1" smtClean="0">
                <a:latin typeface="Courier New" pitchFamily="49" charset="0"/>
              </a:rPr>
              <a:t>++</a:t>
            </a:r>
            <a:r>
              <a:rPr lang="en-US" altLang="en-US" b="1" smtClean="0"/>
              <a:t>, </a:t>
            </a:r>
            <a:r>
              <a:rPr lang="en-US" altLang="en-US" b="1" smtClean="0">
                <a:latin typeface="Courier New" pitchFamily="49" charset="0"/>
              </a:rPr>
              <a:t>--</a:t>
            </a:r>
            <a:r>
              <a:rPr lang="en-US" altLang="en-US" smtClean="0"/>
              <a:t> operators overloaded differently for prefix vs. postfix notation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Overloaded relational operators should return a </a:t>
            </a:r>
            <a:r>
              <a:rPr lang="en-US" altLang="en-US" b="1" smtClean="0">
                <a:latin typeface="Courier New" pitchFamily="49" charset="0"/>
              </a:rPr>
              <a:t>bool</a:t>
            </a:r>
            <a:r>
              <a:rPr lang="en-US" altLang="en-US" smtClean="0"/>
              <a:t> value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Overloaded stream operators </a:t>
            </a:r>
            <a:r>
              <a:rPr lang="en-US" altLang="en-US" b="1" smtClean="0">
                <a:latin typeface="Courier New" pitchFamily="49" charset="0"/>
              </a:rPr>
              <a:t>&gt;&gt;</a:t>
            </a:r>
            <a:r>
              <a:rPr lang="en-US" altLang="en-US" smtClean="0"/>
              <a:t>, </a:t>
            </a:r>
            <a:r>
              <a:rPr lang="en-US" altLang="en-US" b="1" smtClean="0">
                <a:latin typeface="Courier New" pitchFamily="49" charset="0"/>
              </a:rPr>
              <a:t>&lt;&lt;</a:t>
            </a:r>
            <a:r>
              <a:rPr lang="en-US" altLang="en-US" smtClean="0"/>
              <a:t> must return </a:t>
            </a:r>
            <a:r>
              <a:rPr lang="en-US" altLang="en-US" b="1" smtClean="0">
                <a:latin typeface="Courier New" pitchFamily="49" charset="0"/>
              </a:rPr>
              <a:t>istream</a:t>
            </a:r>
            <a:r>
              <a:rPr lang="en-US" altLang="en-US" smtClean="0"/>
              <a:t>, </a:t>
            </a:r>
            <a:r>
              <a:rPr lang="en-US" altLang="en-US" b="1" smtClean="0">
                <a:latin typeface="Courier New" pitchFamily="49" charset="0"/>
              </a:rPr>
              <a:t>ostream</a:t>
            </a:r>
            <a:r>
              <a:rPr lang="en-US" altLang="en-US" smtClean="0"/>
              <a:t> objects and take </a:t>
            </a:r>
            <a:r>
              <a:rPr lang="en-US" altLang="en-US" b="1" smtClean="0">
                <a:latin typeface="Courier New" pitchFamily="49" charset="0"/>
              </a:rPr>
              <a:t>istream</a:t>
            </a:r>
            <a:r>
              <a:rPr lang="en-US" altLang="en-US" smtClean="0"/>
              <a:t>, </a:t>
            </a:r>
            <a:r>
              <a:rPr lang="en-US" altLang="en-US" b="1" smtClean="0">
                <a:latin typeface="Courier New" pitchFamily="49" charset="0"/>
              </a:rPr>
              <a:t>ostream</a:t>
            </a:r>
            <a:r>
              <a:rPr lang="en-US" altLang="en-US" smtClean="0"/>
              <a:t> objects as parameters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en-US" smtClean="0"/>
              <a:t>Overloaded </a:t>
            </a:r>
            <a:r>
              <a:rPr lang="en-US" altLang="en-US" b="1" smtClean="0">
                <a:latin typeface="Courier New" pitchFamily="49" charset="0"/>
              </a:rPr>
              <a:t>[]</a:t>
            </a:r>
            <a:r>
              <a:rPr lang="en-US" altLang="en-US" smtClean="0"/>
              <a:t> Operator</a:t>
            </a:r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rgbClr val="FFFFFF"/>
                </a:solidFill>
              </a:rPr>
              <a:t>3-</a:t>
            </a:r>
            <a:fld id="{0738CA20-8B3C-4CF6-A702-6D4E35A59244}" type="slidenum">
              <a:rPr lang="en-US" altLang="en-US" sz="1400" smtClean="0">
                <a:solidFill>
                  <a:srgbClr val="FFFFFF"/>
                </a:solidFill>
              </a:rPr>
              <a:pPr eaLnBrk="1" hangingPunct="1"/>
              <a:t>12</a:t>
            </a:fld>
            <a:endParaRPr lang="en-US" altLang="en-US" sz="1400" smtClean="0">
              <a:solidFill>
                <a:srgbClr val="FFFFFF"/>
              </a:solidFill>
            </a:endParaRPr>
          </a:p>
        </p:txBody>
      </p:sp>
      <p:sp>
        <p:nvSpPr>
          <p:cNvPr id="2048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3400" y="1828800"/>
            <a:ext cx="7772400" cy="3352800"/>
          </a:xfrm>
        </p:spPr>
        <p:txBody>
          <a:bodyPr/>
          <a:lstStyle/>
          <a:p>
            <a:pPr eaLnBrk="1" hangingPunct="1"/>
            <a:r>
              <a:rPr lang="en-US" altLang="en-US" smtClean="0"/>
              <a:t>Can be used to create classes that behave like arrays, providing bounds-checking on subscripts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Overloaded </a:t>
            </a:r>
            <a:r>
              <a:rPr lang="en-US" altLang="en-US" b="1" smtClean="0">
                <a:latin typeface="Courier New" pitchFamily="49" charset="0"/>
              </a:rPr>
              <a:t>[]</a:t>
            </a:r>
            <a:r>
              <a:rPr lang="en-US" altLang="en-US" smtClean="0"/>
              <a:t> returns a reference to object, not an object itself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en-US" smtClean="0"/>
              <a:t>Operator Overloading</a:t>
            </a:r>
          </a:p>
        </p:txBody>
      </p:sp>
      <p:sp>
        <p:nvSpPr>
          <p:cNvPr id="10243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rgbClr val="FFFFFF"/>
                </a:solidFill>
              </a:rPr>
              <a:t>3-</a:t>
            </a:r>
            <a:fld id="{960B8B3B-DA2C-4649-9D25-2D66488D4A16}" type="slidenum">
              <a:rPr lang="en-US" altLang="en-US" sz="1400" smtClean="0">
                <a:solidFill>
                  <a:srgbClr val="FFFFFF"/>
                </a:solidFill>
              </a:rPr>
              <a:pPr eaLnBrk="1" hangingPunct="1"/>
              <a:t>2</a:t>
            </a:fld>
            <a:endParaRPr lang="en-US" altLang="en-US" sz="1400" smtClean="0">
              <a:solidFill>
                <a:srgbClr val="FFFFFF"/>
              </a:solidFill>
            </a:endParaRPr>
          </a:p>
        </p:txBody>
      </p:sp>
      <p:sp>
        <p:nvSpPr>
          <p:cNvPr id="1024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2209800"/>
            <a:ext cx="8534400" cy="3886200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altLang="en-US" smtClean="0"/>
              <a:t>Operators such as </a:t>
            </a:r>
            <a:r>
              <a:rPr lang="en-US" altLang="en-US" b="1" smtClean="0">
                <a:latin typeface="Courier New" pitchFamily="49" charset="0"/>
              </a:rPr>
              <a:t>=</a:t>
            </a:r>
            <a:r>
              <a:rPr lang="en-US" altLang="en-US" smtClean="0"/>
              <a:t>, </a:t>
            </a:r>
            <a:r>
              <a:rPr lang="en-US" altLang="en-US" b="1" smtClean="0">
                <a:latin typeface="Courier New" pitchFamily="49" charset="0"/>
              </a:rPr>
              <a:t>+</a:t>
            </a:r>
            <a:r>
              <a:rPr lang="en-US" altLang="en-US" smtClean="0"/>
              <a:t>, and others can be redefined for use with objects of a class</a:t>
            </a:r>
          </a:p>
          <a:p>
            <a:pPr eaLnBrk="1" hangingPunct="1">
              <a:lnSpc>
                <a:spcPct val="85000"/>
              </a:lnSpc>
            </a:pPr>
            <a:endParaRPr lang="en-US" altLang="en-US" smtClean="0"/>
          </a:p>
          <a:p>
            <a:pPr eaLnBrk="1" hangingPunct="1">
              <a:lnSpc>
                <a:spcPct val="85000"/>
              </a:lnSpc>
            </a:pPr>
            <a:r>
              <a:rPr lang="en-US" altLang="en-US" smtClean="0"/>
              <a:t>The name of the function for the overloaded operator is </a:t>
            </a:r>
            <a:r>
              <a:rPr lang="en-US" altLang="en-US" b="1" smtClean="0">
                <a:latin typeface="Courier New" pitchFamily="49" charset="0"/>
              </a:rPr>
              <a:t>operator</a:t>
            </a:r>
            <a:r>
              <a:rPr lang="en-US" altLang="en-US" smtClean="0"/>
              <a:t> followed by the operator symbol, </a:t>
            </a:r>
            <a:r>
              <a:rPr lang="en-US" altLang="en-US" i="1" smtClean="0"/>
              <a:t>e.g.</a:t>
            </a:r>
            <a:r>
              <a:rPr lang="en-US" altLang="en-US" smtClean="0"/>
              <a:t>,</a:t>
            </a:r>
          </a:p>
          <a:p>
            <a:pPr lvl="1" eaLnBrk="1" hangingPunct="1">
              <a:lnSpc>
                <a:spcPct val="85000"/>
              </a:lnSpc>
              <a:buFontTx/>
              <a:buNone/>
            </a:pPr>
            <a:r>
              <a:rPr lang="en-US" altLang="en-US" smtClean="0">
                <a:latin typeface="Courier New" pitchFamily="49" charset="0"/>
              </a:rPr>
              <a:t>	</a:t>
            </a:r>
            <a:r>
              <a:rPr lang="en-US" altLang="en-US" b="1" smtClean="0">
                <a:latin typeface="Courier New" pitchFamily="49" charset="0"/>
              </a:rPr>
              <a:t>operator+</a:t>
            </a:r>
            <a:r>
              <a:rPr lang="en-US" altLang="en-US" smtClean="0"/>
              <a:t> is the overloaded </a:t>
            </a:r>
            <a:r>
              <a:rPr lang="en-US" altLang="en-US" b="1" smtClean="0">
                <a:latin typeface="Courier New" pitchFamily="49" charset="0"/>
              </a:rPr>
              <a:t>+</a:t>
            </a:r>
            <a:r>
              <a:rPr lang="en-US" altLang="en-US" smtClean="0"/>
              <a:t> operator and</a:t>
            </a:r>
          </a:p>
          <a:p>
            <a:pPr lvl="1" eaLnBrk="1" hangingPunct="1">
              <a:lnSpc>
                <a:spcPct val="85000"/>
              </a:lnSpc>
              <a:buFontTx/>
              <a:buNone/>
            </a:pPr>
            <a:r>
              <a:rPr lang="en-US" altLang="en-US" smtClean="0"/>
              <a:t>	</a:t>
            </a:r>
            <a:r>
              <a:rPr lang="en-US" altLang="en-US" b="1" smtClean="0">
                <a:latin typeface="Courier New" pitchFamily="49" charset="0"/>
              </a:rPr>
              <a:t>operator=</a:t>
            </a:r>
            <a:r>
              <a:rPr lang="en-US" altLang="en-US" smtClean="0"/>
              <a:t> is the overloaded </a:t>
            </a:r>
            <a:r>
              <a:rPr lang="en-US" altLang="en-US" b="1" smtClean="0">
                <a:latin typeface="Courier New" pitchFamily="49" charset="0"/>
              </a:rPr>
              <a:t>=</a:t>
            </a:r>
            <a:r>
              <a:rPr lang="en-US" altLang="en-US" smtClean="0"/>
              <a:t> operator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en-US" smtClean="0"/>
              <a:t>  Operator Overloading</a:t>
            </a:r>
          </a:p>
        </p:txBody>
      </p:sp>
      <p:sp>
        <p:nvSpPr>
          <p:cNvPr id="11267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rgbClr val="FFFFFF"/>
                </a:solidFill>
              </a:rPr>
              <a:t>3-</a:t>
            </a:r>
            <a:fld id="{8D65C801-4542-44F2-BF38-978122E6EC34}" type="slidenum">
              <a:rPr lang="en-US" altLang="en-US" sz="1400" smtClean="0">
                <a:solidFill>
                  <a:srgbClr val="FFFFFF"/>
                </a:solidFill>
              </a:rPr>
              <a:pPr eaLnBrk="1" hangingPunct="1"/>
              <a:t>3</a:t>
            </a:fld>
            <a:endParaRPr lang="en-US" altLang="en-US" sz="1400" smtClean="0">
              <a:solidFill>
                <a:srgbClr val="FFFFFF"/>
              </a:solidFill>
            </a:endParaRPr>
          </a:p>
        </p:txBody>
      </p:sp>
      <p:sp>
        <p:nvSpPr>
          <p:cNvPr id="11268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828800"/>
            <a:ext cx="7924800" cy="4267200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altLang="en-US" smtClean="0"/>
              <a:t>Operators can be overloaded as</a:t>
            </a:r>
          </a:p>
          <a:p>
            <a:pPr eaLnBrk="1" hangingPunct="1">
              <a:lnSpc>
                <a:spcPct val="85000"/>
              </a:lnSpc>
              <a:buFontTx/>
              <a:buNone/>
            </a:pPr>
            <a:r>
              <a:rPr lang="en-US" altLang="en-US" smtClean="0"/>
              <a:t>   </a:t>
            </a:r>
            <a:r>
              <a:rPr lang="en-US" altLang="en-US" sz="2800" smtClean="0"/>
              <a:t>- instance member functions or as</a:t>
            </a:r>
          </a:p>
          <a:p>
            <a:pPr eaLnBrk="1" hangingPunct="1">
              <a:lnSpc>
                <a:spcPct val="85000"/>
              </a:lnSpc>
              <a:buFontTx/>
              <a:buNone/>
            </a:pPr>
            <a:r>
              <a:rPr lang="en-US" altLang="en-US" sz="2800" smtClean="0"/>
              <a:t>   - friend functions</a:t>
            </a:r>
          </a:p>
          <a:p>
            <a:pPr eaLnBrk="1" hangingPunct="1">
              <a:lnSpc>
                <a:spcPct val="85000"/>
              </a:lnSpc>
            </a:pPr>
            <a:r>
              <a:rPr lang="en-US" altLang="en-US" smtClean="0"/>
              <a:t>Overloaded operator must have the same number of parameters as the standard version.  For example, </a:t>
            </a:r>
            <a:r>
              <a:rPr lang="en-US" altLang="en-US" b="1" smtClean="0">
                <a:solidFill>
                  <a:schemeClr val="accent2"/>
                </a:solidFill>
                <a:latin typeface="Courier New" pitchFamily="49" charset="0"/>
              </a:rPr>
              <a:t>operator=</a:t>
            </a:r>
            <a:r>
              <a:rPr lang="en-US" altLang="en-US" sz="2800" smtClean="0"/>
              <a:t> </a:t>
            </a:r>
            <a:r>
              <a:rPr lang="en-US" altLang="en-US" smtClean="0"/>
              <a:t>must have two parameters, since the standard = operator takes two parameters.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/>
              <a:t>Overloading Operators as Instance Members</a:t>
            </a:r>
          </a:p>
        </p:txBody>
      </p:sp>
      <p:sp>
        <p:nvSpPr>
          <p:cNvPr id="12291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rgbClr val="FFFFFF"/>
                </a:solidFill>
              </a:rPr>
              <a:t>3-</a:t>
            </a:r>
            <a:fld id="{0ED1320C-7EF6-4CB1-9184-AEDDDC2B6046}" type="slidenum">
              <a:rPr lang="en-US" altLang="en-US" sz="1400" smtClean="0">
                <a:solidFill>
                  <a:srgbClr val="FFFFFF"/>
                </a:solidFill>
              </a:rPr>
              <a:pPr eaLnBrk="1" hangingPunct="1"/>
              <a:t>4</a:t>
            </a:fld>
            <a:endParaRPr lang="en-US" altLang="en-US" sz="1400" smtClean="0">
              <a:solidFill>
                <a:srgbClr val="FFFFFF"/>
              </a:solidFill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752600"/>
            <a:ext cx="8686800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mtClean="0"/>
              <a:t>	A binary operator overloaded as an instance member needs only one parameter, which represents the operand on the right: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b="1" smtClean="0">
                <a:solidFill>
                  <a:srgbClr val="3D8963"/>
                </a:solidFill>
                <a:latin typeface="Courier New" pitchFamily="49" charset="0"/>
              </a:rPr>
              <a:t>  class OpClass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800" b="1" smtClean="0">
                <a:solidFill>
                  <a:srgbClr val="3D8963"/>
                </a:solidFill>
                <a:latin typeface="Courier New" pitchFamily="49" charset="0"/>
              </a:rPr>
              <a:t> 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800" b="1" smtClean="0">
                <a:solidFill>
                  <a:srgbClr val="3D8963"/>
                </a:solidFill>
                <a:latin typeface="Courier New" pitchFamily="49" charset="0"/>
              </a:rPr>
              <a:t>   private: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800" b="1" smtClean="0">
                <a:solidFill>
                  <a:srgbClr val="3D8963"/>
                </a:solidFill>
                <a:latin typeface="Courier New" pitchFamily="49" charset="0"/>
              </a:rPr>
              <a:t>     int x;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800" b="1" smtClean="0">
                <a:solidFill>
                  <a:srgbClr val="3D8963"/>
                </a:solidFill>
                <a:latin typeface="Courier New" pitchFamily="49" charset="0"/>
              </a:rPr>
              <a:t>   public: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800" b="1" smtClean="0">
                <a:solidFill>
                  <a:srgbClr val="3D8963"/>
                </a:solidFill>
                <a:latin typeface="Courier New" pitchFamily="49" charset="0"/>
              </a:rPr>
              <a:t>     OpClass operator+(OpClass right);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800" b="1" smtClean="0">
                <a:solidFill>
                  <a:srgbClr val="3D8963"/>
                </a:solidFill>
                <a:latin typeface="Courier New" pitchFamily="49" charset="0"/>
              </a:rPr>
              <a:t>  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/>
              <a:t>Overloading Operators as Instance Members</a:t>
            </a:r>
          </a:p>
        </p:txBody>
      </p:sp>
      <p:sp>
        <p:nvSpPr>
          <p:cNvPr id="13315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rgbClr val="FFFFFF"/>
                </a:solidFill>
              </a:rPr>
              <a:t>3-</a:t>
            </a:r>
            <a:fld id="{5C87A9CC-2993-44B1-8A65-A939224A8AF6}" type="slidenum">
              <a:rPr lang="en-US" altLang="en-US" sz="1400" smtClean="0">
                <a:solidFill>
                  <a:srgbClr val="FFFFFF"/>
                </a:solidFill>
              </a:rPr>
              <a:pPr eaLnBrk="1" hangingPunct="1"/>
              <a:t>5</a:t>
            </a:fld>
            <a:endParaRPr lang="en-US" altLang="en-US" sz="1400" smtClean="0">
              <a:solidFill>
                <a:srgbClr val="FFFFFF"/>
              </a:solidFill>
            </a:endParaRPr>
          </a:p>
        </p:txBody>
      </p:sp>
      <p:sp>
        <p:nvSpPr>
          <p:cNvPr id="1331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81000" y="1752600"/>
            <a:ext cx="8610600" cy="4572000"/>
          </a:xfrm>
        </p:spPr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en-US" altLang="en-US" smtClean="0"/>
              <a:t>The left operand of the overloaded binary operator is the calling object</a:t>
            </a:r>
          </a:p>
          <a:p>
            <a:pPr eaLnBrk="1" hangingPunct="1">
              <a:spcBef>
                <a:spcPct val="40000"/>
              </a:spcBef>
            </a:pPr>
            <a:r>
              <a:rPr lang="en-US" altLang="en-US" smtClean="0"/>
              <a:t>The implicit left parameter is accessed through the </a:t>
            </a:r>
            <a:r>
              <a:rPr lang="en-US" altLang="en-US" b="1" smtClean="0">
                <a:latin typeface="Courier New" pitchFamily="49" charset="0"/>
              </a:rPr>
              <a:t>this</a:t>
            </a:r>
            <a:r>
              <a:rPr lang="en-US" altLang="en-US" smtClean="0"/>
              <a:t> pointer</a:t>
            </a:r>
          </a:p>
          <a:p>
            <a:pPr eaLnBrk="1" hangingPunct="1">
              <a:lnSpc>
                <a:spcPct val="85000"/>
              </a:lnSpc>
              <a:spcBef>
                <a:spcPct val="40000"/>
              </a:spcBef>
              <a:buFontTx/>
              <a:buNone/>
            </a:pPr>
            <a:r>
              <a:rPr lang="en-US" altLang="en-US" sz="2800" b="1" smtClean="0">
                <a:solidFill>
                  <a:srgbClr val="3D8963"/>
                </a:solidFill>
                <a:latin typeface="Courier New" pitchFamily="49" charset="0"/>
              </a:rPr>
              <a:t> OpClass OpClass::operator+(OpClass r)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2800" b="1" smtClean="0">
                <a:solidFill>
                  <a:srgbClr val="3D8963"/>
                </a:solidFill>
                <a:latin typeface="Courier New" pitchFamily="49" charset="0"/>
              </a:rPr>
              <a:t> {  OpClass sum;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2800" b="1" smtClean="0">
                <a:solidFill>
                  <a:srgbClr val="3D8963"/>
                </a:solidFill>
                <a:latin typeface="Courier New" pitchFamily="49" charset="0"/>
              </a:rPr>
              <a:t>    sum.x = this-&gt;x + r.x; 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2800" b="1" smtClean="0">
                <a:solidFill>
                  <a:srgbClr val="3D8963"/>
                </a:solidFill>
                <a:latin typeface="Courier New" pitchFamily="49" charset="0"/>
              </a:rPr>
              <a:t>    return sum;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2800" b="1" smtClean="0">
                <a:solidFill>
                  <a:srgbClr val="3D8963"/>
                </a:solidFill>
                <a:latin typeface="Courier New" pitchFamily="49" charset="0"/>
              </a:rPr>
              <a:t>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en-US" smtClean="0"/>
              <a:t>Invoking an Overloaded Operator</a:t>
            </a: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rgbClr val="FFFFFF"/>
                </a:solidFill>
              </a:rPr>
              <a:t>3-</a:t>
            </a:r>
            <a:fld id="{22FB690E-4AD7-4990-9526-1AF8BEB4A838}" type="slidenum">
              <a:rPr lang="en-US" altLang="en-US" sz="1400" smtClean="0">
                <a:solidFill>
                  <a:srgbClr val="FFFFFF"/>
                </a:solidFill>
              </a:rPr>
              <a:pPr eaLnBrk="1" hangingPunct="1"/>
              <a:t>6</a:t>
            </a:fld>
            <a:endParaRPr lang="en-US" altLang="en-US" sz="1400" smtClean="0">
              <a:solidFill>
                <a:srgbClr val="FFFFFF"/>
              </a:solidFill>
            </a:endParaRPr>
          </a:p>
        </p:txBody>
      </p:sp>
      <p:sp>
        <p:nvSpPr>
          <p:cNvPr id="1434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3400" y="1981200"/>
            <a:ext cx="79248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Operator can be invoked as a member function: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b="1" smtClean="0">
                <a:solidFill>
                  <a:srgbClr val="3D8963"/>
                </a:solidFill>
                <a:latin typeface="Courier New" pitchFamily="49" charset="0"/>
              </a:rPr>
              <a:t>   OpClass a, b, s;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b="1" smtClean="0">
                <a:solidFill>
                  <a:srgbClr val="3D8963"/>
                </a:solidFill>
                <a:latin typeface="Courier New" pitchFamily="49" charset="0"/>
              </a:rPr>
              <a:t>   s = a.operator+(b);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It can also be invoked in the more conventional manner:</a:t>
            </a:r>
          </a:p>
          <a:p>
            <a:pPr eaLnBrk="1" hangingPunct="1">
              <a:lnSpc>
                <a:spcPct val="90000"/>
              </a:lnSpc>
              <a:spcBef>
                <a:spcPct val="25000"/>
              </a:spcBef>
              <a:buFontTx/>
              <a:buNone/>
            </a:pPr>
            <a:r>
              <a:rPr lang="en-US" altLang="en-US" b="1" smtClean="0">
                <a:solidFill>
                  <a:srgbClr val="3D8963"/>
                </a:solidFill>
                <a:latin typeface="Courier New" pitchFamily="49" charset="0"/>
              </a:rPr>
              <a:t>   OpClass a, b, s;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b="1" smtClean="0">
                <a:solidFill>
                  <a:srgbClr val="3D8963"/>
                </a:solidFill>
                <a:latin typeface="Courier New" pitchFamily="49" charset="0"/>
              </a:rPr>
              <a:t>   s = a + b;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en-US" smtClean="0"/>
              <a:t>Overloading Assignment</a:t>
            </a: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rgbClr val="FFFFFF"/>
                </a:solidFill>
              </a:rPr>
              <a:t>3-</a:t>
            </a:r>
            <a:fld id="{2798D570-6EB0-47F9-ADF9-77208362CF99}" type="slidenum">
              <a:rPr lang="en-US" altLang="en-US" sz="1400" smtClean="0">
                <a:solidFill>
                  <a:srgbClr val="FFFFFF"/>
                </a:solidFill>
              </a:rPr>
              <a:pPr eaLnBrk="1" hangingPunct="1"/>
              <a:t>7</a:t>
            </a:fld>
            <a:endParaRPr lang="en-US" altLang="en-US" sz="1400" smtClean="0">
              <a:solidFill>
                <a:srgbClr val="FFFFFF"/>
              </a:solidFill>
            </a:endParaRPr>
          </a:p>
        </p:txBody>
      </p:sp>
      <p:sp>
        <p:nvSpPr>
          <p:cNvPr id="1536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1447800"/>
            <a:ext cx="8610600" cy="4876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mtClean="0"/>
              <a:t>Overloading assignment operator solves problems with object assignment when object contains pointer to dynamic memory.</a:t>
            </a:r>
          </a:p>
          <a:p>
            <a:pPr eaLnBrk="1" hangingPunct="1">
              <a:lnSpc>
                <a:spcPct val="80000"/>
              </a:lnSpc>
            </a:pPr>
            <a:endParaRPr lang="en-US" altLang="en-US" smtClean="0"/>
          </a:p>
          <a:p>
            <a:pPr eaLnBrk="1" hangingPunct="1">
              <a:lnSpc>
                <a:spcPct val="80000"/>
              </a:lnSpc>
            </a:pPr>
            <a:r>
              <a:rPr lang="en-US" altLang="en-US" smtClean="0"/>
              <a:t>Assignment operator is most naturally overloaded as an instance member function</a:t>
            </a:r>
          </a:p>
          <a:p>
            <a:pPr eaLnBrk="1" hangingPunct="1">
              <a:lnSpc>
                <a:spcPct val="80000"/>
              </a:lnSpc>
            </a:pPr>
            <a:endParaRPr lang="en-US" altLang="en-US" smtClean="0"/>
          </a:p>
          <a:p>
            <a:pPr eaLnBrk="1" hangingPunct="1">
              <a:lnSpc>
                <a:spcPct val="80000"/>
              </a:lnSpc>
            </a:pPr>
            <a:r>
              <a:rPr lang="en-US" altLang="en-US" smtClean="0"/>
              <a:t>Needs to return a value of the assigned object to allow cascaded assignments such as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smtClean="0"/>
              <a:t>         </a:t>
            </a:r>
            <a:r>
              <a:rPr lang="en-US" altLang="en-US" sz="2800" b="1" smtClean="0">
                <a:solidFill>
                  <a:srgbClr val="3D8963"/>
                </a:solidFill>
                <a:latin typeface="Courier New" pitchFamily="49" charset="0"/>
              </a:rPr>
              <a:t>a = b = c;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en-US" smtClean="0"/>
              <a:t>Overloading Assignment</a:t>
            </a: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rgbClr val="FFFFFF"/>
                </a:solidFill>
              </a:rPr>
              <a:t>3-</a:t>
            </a:r>
            <a:fld id="{EA95E18E-6C8F-42BA-A443-9007AE0164A7}" type="slidenum">
              <a:rPr lang="en-US" altLang="en-US" sz="1400" smtClean="0">
                <a:solidFill>
                  <a:srgbClr val="FFFFFF"/>
                </a:solidFill>
              </a:rPr>
              <a:pPr eaLnBrk="1" hangingPunct="1"/>
              <a:t>8</a:t>
            </a:fld>
            <a:endParaRPr lang="en-US" altLang="en-US" sz="1400" smtClean="0">
              <a:solidFill>
                <a:srgbClr val="FFFFFF"/>
              </a:solidFill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81000" y="1828800"/>
            <a:ext cx="8458200" cy="4267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mtClean="0"/>
              <a:t>Assignment overloaded as a member function: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b="1" smtClean="0">
                <a:solidFill>
                  <a:srgbClr val="3D8963"/>
                </a:solidFill>
                <a:latin typeface="Courier New" pitchFamily="49" charset="0"/>
              </a:rPr>
              <a:t>  </a:t>
            </a:r>
            <a:r>
              <a:rPr lang="en-US" altLang="en-US" sz="2800" b="1" smtClean="0">
                <a:solidFill>
                  <a:srgbClr val="3D8963"/>
                </a:solidFill>
                <a:latin typeface="Courier New" pitchFamily="49" charset="0"/>
              </a:rPr>
              <a:t>class CpClass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2800" b="1" smtClean="0">
                <a:solidFill>
                  <a:srgbClr val="3D8963"/>
                </a:solidFill>
                <a:latin typeface="Courier New" pitchFamily="49" charset="0"/>
              </a:rPr>
              <a:t>  { 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2800" b="1" smtClean="0">
                <a:solidFill>
                  <a:srgbClr val="3D8963"/>
                </a:solidFill>
                <a:latin typeface="Courier New" pitchFamily="49" charset="0"/>
              </a:rPr>
              <a:t>      int *p;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2800" b="1" smtClean="0">
                <a:solidFill>
                  <a:srgbClr val="3D8963"/>
                </a:solidFill>
                <a:latin typeface="Courier New" pitchFamily="49" charset="0"/>
              </a:rPr>
              <a:t>    public: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2800" b="1" smtClean="0">
                <a:solidFill>
                  <a:srgbClr val="3D8963"/>
                </a:solidFill>
                <a:latin typeface="Courier New" pitchFamily="49" charset="0"/>
              </a:rPr>
              <a:t>      CpClass(int v=0)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2800" b="1" smtClean="0">
                <a:solidFill>
                  <a:srgbClr val="3D8963"/>
                </a:solidFill>
                <a:latin typeface="Courier New" pitchFamily="49" charset="0"/>
              </a:rPr>
              <a:t>      { p = new int; *p = v;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2800" b="1" smtClean="0">
                <a:solidFill>
                  <a:srgbClr val="3D8963"/>
                </a:solidFill>
                <a:latin typeface="Courier New" pitchFamily="49" charset="0"/>
              </a:rPr>
              <a:t>      ~CpClass(){delete p;}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2800" b="1" smtClean="0">
                <a:solidFill>
                  <a:srgbClr val="3D8963"/>
                </a:solidFill>
                <a:latin typeface="Courier New" pitchFamily="49" charset="0"/>
              </a:rPr>
              <a:t>      </a:t>
            </a:r>
            <a:r>
              <a:rPr lang="en-US" altLang="en-US" sz="2800" b="1" smtClean="0">
                <a:solidFill>
                  <a:schemeClr val="accent2"/>
                </a:solidFill>
                <a:latin typeface="Courier New" pitchFamily="49" charset="0"/>
              </a:rPr>
              <a:t>CpClass operator=(CpClass);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2800" b="1" smtClean="0">
                <a:solidFill>
                  <a:srgbClr val="3D8963"/>
                </a:solidFill>
                <a:latin typeface="Courier New" pitchFamily="49" charset="0"/>
              </a:rPr>
              <a:t>  };</a:t>
            </a:r>
            <a:endParaRPr lang="en-US" altLang="en-US" sz="2800" b="1" smtClean="0">
              <a:solidFill>
                <a:srgbClr val="3D896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en-US" smtClean="0"/>
              <a:t>Overloading Assignment</a:t>
            </a:r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rgbClr val="FFFFFF"/>
                </a:solidFill>
              </a:rPr>
              <a:t>3-</a:t>
            </a:r>
            <a:fld id="{572E0420-8767-494B-BF58-1E6502ECD7DD}" type="slidenum">
              <a:rPr lang="en-US" altLang="en-US" sz="1400" smtClean="0">
                <a:solidFill>
                  <a:srgbClr val="FFFFFF"/>
                </a:solidFill>
              </a:rPr>
              <a:pPr eaLnBrk="1" hangingPunct="1"/>
              <a:t>9</a:t>
            </a:fld>
            <a:endParaRPr lang="en-US" altLang="en-US" sz="1400" smtClean="0">
              <a:solidFill>
                <a:srgbClr val="FFFFFF"/>
              </a:solidFill>
            </a:endParaRPr>
          </a:p>
        </p:txBody>
      </p:sp>
      <p:sp>
        <p:nvSpPr>
          <p:cNvPr id="17412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981200"/>
            <a:ext cx="8534400" cy="4038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mtClean="0"/>
              <a:t>Implementation returns a value:</a:t>
            </a:r>
            <a:r>
              <a:rPr lang="en-US" altLang="en-US" b="1" smtClean="0">
                <a:solidFill>
                  <a:srgbClr val="3D8963"/>
                </a:solidFill>
                <a:latin typeface="Courier New" pitchFamily="49" charset="0"/>
              </a:rPr>
              <a:t>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b="1" smtClean="0">
                <a:solidFill>
                  <a:srgbClr val="3D8963"/>
                </a:solidFill>
                <a:latin typeface="Courier New" pitchFamily="49" charset="0"/>
              </a:rPr>
              <a:t>   </a:t>
            </a:r>
            <a:r>
              <a:rPr lang="en-US" altLang="en-US" sz="2800" b="1" smtClean="0">
                <a:solidFill>
                  <a:srgbClr val="3D8963"/>
                </a:solidFill>
                <a:latin typeface="Courier New" pitchFamily="49" charset="0"/>
              </a:rPr>
              <a:t>CpClass CpClass::operator=(CpClass r)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800" b="1" smtClean="0">
                <a:solidFill>
                  <a:srgbClr val="3D8963"/>
                </a:solidFill>
                <a:latin typeface="Courier New" pitchFamily="49" charset="0"/>
              </a:rPr>
              <a:t>  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800" b="1" smtClean="0">
                <a:solidFill>
                  <a:srgbClr val="3D8963"/>
                </a:solidFill>
                <a:latin typeface="Courier New" pitchFamily="49" charset="0"/>
              </a:rPr>
              <a:t>    *p = *r.p;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800" b="1" smtClean="0">
                <a:solidFill>
                  <a:srgbClr val="3D8963"/>
                </a:solidFill>
                <a:latin typeface="Courier New" pitchFamily="49" charset="0"/>
              </a:rPr>
              <a:t>    return *this;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800" b="1" smtClean="0">
                <a:solidFill>
                  <a:srgbClr val="3D8963"/>
                </a:solidFill>
                <a:latin typeface="Courier New" pitchFamily="49" charset="0"/>
              </a:rPr>
              <a:t>  };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mtClean="0"/>
              <a:t>Invoking the assignment operator: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smtClean="0"/>
              <a:t>     </a:t>
            </a:r>
            <a:r>
              <a:rPr lang="en-US" altLang="en-US" sz="2800" b="1" smtClean="0">
                <a:solidFill>
                  <a:srgbClr val="3D8963"/>
                </a:solidFill>
                <a:latin typeface="Courier New" pitchFamily="49" charset="0"/>
              </a:rPr>
              <a:t>CpClass a, x(45);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800" b="1" smtClean="0">
                <a:solidFill>
                  <a:srgbClr val="3D8963"/>
                </a:solidFill>
                <a:latin typeface="Courier New" pitchFamily="49" charset="0"/>
              </a:rPr>
              <a:t>  a.operator=(x); // either of these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800" b="1" smtClean="0">
                <a:solidFill>
                  <a:srgbClr val="3D8963"/>
                </a:solidFill>
                <a:latin typeface="Courier New" pitchFamily="49" charset="0"/>
              </a:rPr>
              <a:t>  a = x;          // lines can be used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edian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6674</TotalTime>
  <Words>557</Words>
  <Application>Microsoft Office PowerPoint</Application>
  <PresentationFormat>On-screen Show (4:3)</PresentationFormat>
  <Paragraphs>112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Courier New</vt:lpstr>
      <vt:lpstr>Times New Roman</vt:lpstr>
      <vt:lpstr>Tw Cen MT</vt:lpstr>
      <vt:lpstr>Wingdings</vt:lpstr>
      <vt:lpstr>Wingdings 2</vt:lpstr>
      <vt:lpstr>Median</vt:lpstr>
      <vt:lpstr>CSC 3530: ADVANCED PROGRAMMING</vt:lpstr>
      <vt:lpstr>Operator Overloading</vt:lpstr>
      <vt:lpstr>  Operator Overloading</vt:lpstr>
      <vt:lpstr>Overloading Operators as Instance Members</vt:lpstr>
      <vt:lpstr>Overloading Operators as Instance Members</vt:lpstr>
      <vt:lpstr>Invoking an Overloaded Operator</vt:lpstr>
      <vt:lpstr>Overloading Assignment</vt:lpstr>
      <vt:lpstr>Overloading Assignment</vt:lpstr>
      <vt:lpstr>Overloading Assignment</vt:lpstr>
      <vt:lpstr>Notes on Overloaded Operators</vt:lpstr>
      <vt:lpstr>Overloading Types of Operators</vt:lpstr>
      <vt:lpstr>Overloaded [] Operator</vt:lpstr>
    </vt:vector>
  </TitlesOfParts>
  <Company>North Central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Slides for Starting Out with C++ Early Objects Seventh Edition</dc:title>
  <dc:creator>Christopher Kardaras and Godfrey Muganda</dc:creator>
  <cp:lastModifiedBy>ICTP1-PCC1</cp:lastModifiedBy>
  <cp:revision>311</cp:revision>
  <dcterms:created xsi:type="dcterms:W3CDTF">2002-07-06T17:30:06Z</dcterms:created>
  <dcterms:modified xsi:type="dcterms:W3CDTF">2018-07-19T07:04:36Z</dcterms:modified>
</cp:coreProperties>
</file>