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25"/>
  </p:notesMasterIdLst>
  <p:handoutMasterIdLst>
    <p:handoutMasterId r:id="rId26"/>
  </p:handoutMasterIdLst>
  <p:sldIdLst>
    <p:sldId id="365" r:id="rId2"/>
    <p:sldId id="258" r:id="rId3"/>
    <p:sldId id="38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66" r:id="rId24"/>
  </p:sldIdLst>
  <p:sldSz cx="9144000" cy="6858000" type="screen4x3"/>
  <p:notesSz cx="6858000" cy="9144000"/>
  <p:defaultTextStyle>
    <a:defPPr>
      <a:defRPr lang="en-US"/>
    </a:defPPr>
    <a:lvl1pPr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5pPr>
    <a:lvl6pPr marL="2286000" algn="l" defTabSz="914400" rtl="0" eaLnBrk="1" latinLnBrk="0" hangingPunct="1">
      <a:defRPr sz="2400" kern="1200" baseline="-25000">
        <a:solidFill>
          <a:schemeClr val="tx1"/>
        </a:solidFill>
        <a:latin typeface="Times New Roman" pitchFamily="18" charset="0"/>
        <a:ea typeface="+mn-ea"/>
        <a:cs typeface="+mn-cs"/>
      </a:defRPr>
    </a:lvl6pPr>
    <a:lvl7pPr marL="2743200" algn="l" defTabSz="914400" rtl="0" eaLnBrk="1" latinLnBrk="0" hangingPunct="1">
      <a:defRPr sz="2400" kern="1200" baseline="-25000">
        <a:solidFill>
          <a:schemeClr val="tx1"/>
        </a:solidFill>
        <a:latin typeface="Times New Roman" pitchFamily="18" charset="0"/>
        <a:ea typeface="+mn-ea"/>
        <a:cs typeface="+mn-cs"/>
      </a:defRPr>
    </a:lvl7pPr>
    <a:lvl8pPr marL="3200400" algn="l" defTabSz="914400" rtl="0" eaLnBrk="1" latinLnBrk="0" hangingPunct="1">
      <a:defRPr sz="2400" kern="1200" baseline="-25000">
        <a:solidFill>
          <a:schemeClr val="tx1"/>
        </a:solidFill>
        <a:latin typeface="Times New Roman" pitchFamily="18" charset="0"/>
        <a:ea typeface="+mn-ea"/>
        <a:cs typeface="+mn-cs"/>
      </a:defRPr>
    </a:lvl8pPr>
    <a:lvl9pPr marL="3657600" algn="l" defTabSz="914400" rtl="0" eaLnBrk="1" latinLnBrk="0" hangingPunct="1">
      <a:defRPr sz="2400" kern="1200" baseline="-25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8963"/>
    <a:srgbClr val="FDFCE5"/>
    <a:srgbClr val="F9F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7" autoAdjust="0"/>
    <p:restoredTop sz="93719" autoAdjust="0"/>
  </p:normalViewPr>
  <p:slideViewPr>
    <p:cSldViewPr>
      <p:cViewPr varScale="1">
        <p:scale>
          <a:sx n="69" d="100"/>
          <a:sy n="69" d="100"/>
        </p:scale>
        <p:origin x="137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a:lvl1pPr>
          </a:lstStyle>
          <a:p>
            <a:pPr>
              <a:defRPr/>
            </a:pPr>
            <a:endParaRPr lang="en-US"/>
          </a:p>
        </p:txBody>
      </p:sp>
      <p:sp>
        <p:nvSpPr>
          <p:cNvPr id="31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a:lvl1pPr>
          </a:lstStyle>
          <a:p>
            <a:pPr>
              <a:defRPr/>
            </a:pPr>
            <a:endParaRPr lang="en-US"/>
          </a:p>
        </p:txBody>
      </p:sp>
      <p:sp>
        <p:nvSpPr>
          <p:cNvPr id="31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lvl1pPr>
          </a:lstStyle>
          <a:p>
            <a:pPr>
              <a:defRPr/>
            </a:pPr>
            <a:endParaRPr lang="en-US"/>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vl1pPr>
          </a:lstStyle>
          <a:p>
            <a:pPr>
              <a:defRPr/>
            </a:pPr>
            <a:fld id="{E7038DFF-89A5-41AE-A393-42BA421CD2E3}" type="slidenum">
              <a:rPr lang="en-US" altLang="en-US"/>
              <a:pPr>
                <a:defRPr/>
              </a:pPr>
              <a:t>‹#›</a:t>
            </a:fld>
            <a:endParaRPr lang="en-US" altLang="en-US"/>
          </a:p>
        </p:txBody>
      </p:sp>
    </p:spTree>
    <p:extLst>
      <p:ext uri="{BB962C8B-B14F-4D97-AF65-F5344CB8AC3E}">
        <p14:creationId xmlns:p14="http://schemas.microsoft.com/office/powerpoint/2010/main" val="928731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a:lvl1pPr>
          </a:lstStyle>
          <a:p>
            <a:pPr>
              <a:defRPr/>
            </a:pPr>
            <a:endParaRPr lang="en-US"/>
          </a:p>
        </p:txBody>
      </p:sp>
      <p:sp>
        <p:nvSpPr>
          <p:cNvPr id="501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lvl1pPr>
          </a:lstStyle>
          <a:p>
            <a:pPr>
              <a:defRPr/>
            </a:pPr>
            <a:endParaRPr lang="en-US"/>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vl1pPr>
          </a:lstStyle>
          <a:p>
            <a:pPr>
              <a:defRPr/>
            </a:pPr>
            <a:fld id="{3E0BD2C0-61EC-4844-A859-7AECA2D56E81}" type="slidenum">
              <a:rPr lang="en-US" altLang="en-US"/>
              <a:pPr>
                <a:defRPr/>
              </a:pPr>
              <a:t>‹#›</a:t>
            </a:fld>
            <a:endParaRPr lang="en-US" altLang="en-US"/>
          </a:p>
        </p:txBody>
      </p:sp>
    </p:spTree>
    <p:extLst>
      <p:ext uri="{BB962C8B-B14F-4D97-AF65-F5344CB8AC3E}">
        <p14:creationId xmlns:p14="http://schemas.microsoft.com/office/powerpoint/2010/main" val="242869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B662F843-3889-429F-AF3E-54F0AFE2D5D8}" type="slidenum">
              <a:rPr lang="en-US" altLang="en-US" smtClean="0"/>
              <a:pPr>
                <a:spcBef>
                  <a:spcPct val="0"/>
                </a:spcBef>
              </a:pPr>
              <a:t>2</a:t>
            </a:fld>
            <a:endParaRPr lang="en-US" alt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BD29BE9C-CE18-41F5-B588-90DD8CFF5F1F}" type="slidenum">
              <a:rPr lang="en-US" altLang="en-US" smtClean="0"/>
              <a:pPr>
                <a:spcBef>
                  <a:spcPct val="0"/>
                </a:spcBef>
              </a:pPr>
              <a:t>12</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BE2DC475-81EA-47E2-84DD-834E67F4D1AF}" type="slidenum">
              <a:rPr lang="en-US" altLang="en-US" smtClean="0"/>
              <a:pPr>
                <a:spcBef>
                  <a:spcPct val="0"/>
                </a:spcBef>
              </a:pPr>
              <a:t>13</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D67A157-3FC4-49C8-A61C-C5E75B4B2426}" type="slidenum">
              <a:rPr lang="en-US" altLang="en-US" smtClean="0"/>
              <a:pPr>
                <a:spcBef>
                  <a:spcPct val="0"/>
                </a:spcBef>
              </a:pPr>
              <a:t>14</a:t>
            </a:fld>
            <a:endParaRPr lang="en-US"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40D8C1EB-E864-4C9F-B56B-BC5226072698}" type="slidenum">
              <a:rPr lang="en-US" altLang="en-US" smtClean="0"/>
              <a:pPr>
                <a:spcBef>
                  <a:spcPct val="0"/>
                </a:spcBef>
              </a:pPr>
              <a:t>15</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758C33A0-3C9D-413A-A49B-403447255F98}" type="slidenum">
              <a:rPr lang="en-US" altLang="en-US" smtClean="0"/>
              <a:pPr>
                <a:spcBef>
                  <a:spcPct val="0"/>
                </a:spcBef>
              </a:pPr>
              <a:t>16</a:t>
            </a:fld>
            <a:endParaRPr lang="en-US" altLang="en-US" smtClean="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E307765-31FF-4C14-AC54-75DC9323CD5F}" type="slidenum">
              <a:rPr lang="en-US" altLang="en-US" smtClean="0"/>
              <a:pPr>
                <a:spcBef>
                  <a:spcPct val="0"/>
                </a:spcBef>
              </a:pPr>
              <a:t>17</a:t>
            </a:fld>
            <a:endParaRPr lang="en-US" altLang="en-US" smtClean="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t>See pr11-20.cpp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ADC6E130-9FDB-4AF5-B65D-50219A861305}" type="slidenum">
              <a:rPr lang="en-US" altLang="en-US" smtClean="0"/>
              <a:pPr>
                <a:spcBef>
                  <a:spcPct val="0"/>
                </a:spcBef>
              </a:pPr>
              <a:t>18</a:t>
            </a:fld>
            <a:endParaRPr lang="en-US" altLang="en-US" smtClean="0"/>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BD2A084E-28F7-4D64-9BE4-172955D97732}" type="slidenum">
              <a:rPr lang="en-US" altLang="en-US" smtClean="0"/>
              <a:pPr>
                <a:spcBef>
                  <a:spcPct val="0"/>
                </a:spcBef>
              </a:pPr>
              <a:t>19</a:t>
            </a:fld>
            <a:endParaRPr lang="en-US" altLang="en-US" smtClean="0"/>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80480B2E-A5B6-4FDE-9D60-C7FCD7F9CDCD}" type="slidenum">
              <a:rPr lang="en-US" altLang="en-US" smtClean="0"/>
              <a:pPr>
                <a:spcBef>
                  <a:spcPct val="0"/>
                </a:spcBef>
              </a:pPr>
              <a:t>20</a:t>
            </a:fld>
            <a:endParaRPr lang="en-US" altLang="en-US" smtClean="0"/>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t>See inheritance2.h, inheritance2.cpp, pr11-21App.cpp</a:t>
            </a:r>
          </a:p>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C63EDDE7-59AE-43F4-8753-704B86EDF828}" type="slidenum">
              <a:rPr lang="en-US" altLang="en-US" smtClean="0"/>
              <a:pPr>
                <a:spcBef>
                  <a:spcPct val="0"/>
                </a:spcBef>
              </a:pPr>
              <a:t>21</a:t>
            </a:fld>
            <a:endParaRPr lang="en-US" altLang="en-US" smtClean="0"/>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t>See inheritance3.h, inheritance3.cpp, pr11-21.cpp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5F5F1380-BEDD-47FA-9832-C79EC37B5543}" type="slidenum">
              <a:rPr lang="en-US" altLang="en-US" smtClean="0"/>
              <a:pPr>
                <a:spcBef>
                  <a:spcPct val="0"/>
                </a:spcBef>
              </a:pPr>
              <a:t>4</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AEE4D330-8F76-4000-92FB-269CF9DFBED7}" type="slidenum">
              <a:rPr lang="en-US" altLang="en-US" smtClean="0"/>
              <a:pPr>
                <a:spcBef>
                  <a:spcPct val="0"/>
                </a:spcBef>
              </a:pPr>
              <a:t>22</a:t>
            </a:fld>
            <a:endParaRPr lang="en-US" altLang="en-US" smtClean="0"/>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EE53C4A7-8C65-4C25-8EA6-821121D155CD}" type="slidenum">
              <a:rPr lang="en-US" altLang="en-US" smtClean="0"/>
              <a:pPr>
                <a:spcBef>
                  <a:spcPct val="0"/>
                </a:spcBef>
              </a:pPr>
              <a:t>5</a:t>
            </a:fld>
            <a:endParaRPr lang="en-US" alt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8E616787-2DEE-489D-A199-0F27F5DBF34A}" type="slidenum">
              <a:rPr lang="en-US" altLang="en-US" smtClean="0"/>
              <a:pPr>
                <a:spcBef>
                  <a:spcPct val="0"/>
                </a:spcBef>
              </a:pPr>
              <a:t>6</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See pr11-18.cpp and inheritance.h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A425C68-77ED-472F-938F-8748620932F1}" type="slidenum">
              <a:rPr lang="en-US" altLang="en-US" smtClean="0"/>
              <a:pPr>
                <a:spcBef>
                  <a:spcPct val="0"/>
                </a:spcBef>
              </a:pPr>
              <a:t>7</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F507504-1635-4830-B3AA-BF2CB9F761CF}" type="slidenum">
              <a:rPr lang="en-US" altLang="en-US" smtClean="0"/>
              <a:pPr>
                <a:spcBef>
                  <a:spcPct val="0"/>
                </a:spcBef>
              </a:pPr>
              <a:t>8</a:t>
            </a:fld>
            <a:endParaRPr lang="en-US" altLang="en-US" smtClean="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t>See inheritance1.h, inheritance1.cpp, pr11-19.cpp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5CE6A53A-55BD-4B44-8516-8A437E052B08}" type="slidenum">
              <a:rPr lang="en-US" altLang="en-US" smtClean="0"/>
              <a:pPr>
                <a:spcBef>
                  <a:spcPct val="0"/>
                </a:spcBef>
              </a:pPr>
              <a:t>9</a:t>
            </a:fld>
            <a:endParaRPr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77F1A78E-27B9-4002-9C45-D0419071D0F3}" type="slidenum">
              <a:rPr lang="en-US" altLang="en-US" smtClean="0"/>
              <a:pPr>
                <a:spcBef>
                  <a:spcPct val="0"/>
                </a:spcBef>
              </a:pPr>
              <a:t>10</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52F0820C-3845-4C31-89E0-B9B454993B7D}" type="slidenum">
              <a:rPr lang="en-US" altLang="en-US" smtClean="0"/>
              <a:pPr>
                <a:spcBef>
                  <a:spcPct val="0"/>
                </a:spcBef>
              </a:pPr>
              <a:t>11</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76A1FA2E-3350-4D91-89F0-292D72000039}" type="datetime1">
              <a:rPr lang="en-US"/>
              <a:pPr>
                <a:defRPr/>
              </a:pPr>
              <a:t>7/19/2018</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r>
              <a:rPr lang="en-US" altLang="en-US"/>
              <a:t>11-</a:t>
            </a:r>
            <a:fld id="{97D91766-9288-4BE8-A9B9-777E1881DA2F}" type="slidenum">
              <a:rPr lang="en-US" altLang="en-US"/>
              <a:pPr>
                <a:defRPr/>
              </a:pPr>
              <a:t>‹#›</a:t>
            </a:fld>
            <a:endParaRPr lang="en-US" altLang="en-US"/>
          </a:p>
        </p:txBody>
      </p:sp>
    </p:spTree>
    <p:extLst>
      <p:ext uri="{BB962C8B-B14F-4D97-AF65-F5344CB8AC3E}">
        <p14:creationId xmlns:p14="http://schemas.microsoft.com/office/powerpoint/2010/main" val="32075624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95F6355-955E-4644-BBF9-828F55FC758F}" type="datetime1">
              <a:rPr lang="en-US"/>
              <a:pPr>
                <a:defRPr/>
              </a:pPr>
              <a:t>7/19/2018</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ltLang="en-US"/>
              <a:t>11-</a:t>
            </a:r>
            <a:fld id="{9F8A43E0-F167-412B-ADF9-790C80C775AA}" type="slidenum">
              <a:rPr lang="en-US" altLang="en-US"/>
              <a:pPr>
                <a:defRPr/>
              </a:pPr>
              <a:t>‹#›</a:t>
            </a:fld>
            <a:endParaRPr lang="en-US" altLang="en-US"/>
          </a:p>
        </p:txBody>
      </p:sp>
    </p:spTree>
    <p:extLst>
      <p:ext uri="{BB962C8B-B14F-4D97-AF65-F5344CB8AC3E}">
        <p14:creationId xmlns:p14="http://schemas.microsoft.com/office/powerpoint/2010/main" val="379457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fld id="{3C537D95-76EB-48B3-BDC3-D77B3086C843}" type="datetime1">
              <a:rPr lang="en-US"/>
              <a:pPr>
                <a:defRPr/>
              </a:pPr>
              <a:t>7/19/2018</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r>
              <a:rPr lang="en-US" altLang="en-US"/>
              <a:t>11-</a:t>
            </a:r>
            <a:fld id="{E6886A57-F57C-4AB7-A7D6-D3627F56A33C}" type="slidenum">
              <a:rPr lang="en-US" altLang="en-US"/>
              <a:pPr>
                <a:defRPr/>
              </a:pPr>
              <a:t>‹#›</a:t>
            </a:fld>
            <a:endParaRPr lang="en-US" altLang="en-US"/>
          </a:p>
        </p:txBody>
      </p:sp>
    </p:spTree>
    <p:extLst>
      <p:ext uri="{BB962C8B-B14F-4D97-AF65-F5344CB8AC3E}">
        <p14:creationId xmlns:p14="http://schemas.microsoft.com/office/powerpoint/2010/main" val="275701440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8A43017-0A9E-4813-95E2-D033EF1A00A2}" type="datetime1">
              <a:rPr lang="en-US"/>
              <a:pPr>
                <a:defRPr/>
              </a:pPr>
              <a:t>7/19/2018</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ltLang="en-US"/>
              <a:t>11-</a:t>
            </a:r>
            <a:fld id="{2A0B20EA-C150-4DF9-BEF5-0A287E4F04D8}" type="slidenum">
              <a:rPr lang="en-US" altLang="en-US"/>
              <a:pPr>
                <a:defRPr/>
              </a:pPr>
              <a:t>‹#›</a:t>
            </a:fld>
            <a:endParaRPr lang="en-US" altLang="en-US"/>
          </a:p>
        </p:txBody>
      </p:sp>
    </p:spTree>
    <p:extLst>
      <p:ext uri="{BB962C8B-B14F-4D97-AF65-F5344CB8AC3E}">
        <p14:creationId xmlns:p14="http://schemas.microsoft.com/office/powerpoint/2010/main" val="323689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smtClean="0"/>
            </a:lvl1pPr>
          </a:lstStyle>
          <a:p>
            <a:pPr>
              <a:defRPr/>
            </a:pPr>
            <a:fld id="{C0DC7887-C727-41A8-A7E9-70B88C7E069E}" type="datetime1">
              <a:rPr lang="en-US"/>
              <a:pPr>
                <a:defRPr/>
              </a:pPr>
              <a:t>7/19/2018</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r>
              <a:rPr lang="en-US" altLang="en-US"/>
              <a:t>11-</a:t>
            </a:r>
            <a:fld id="{713994FB-A7D8-4F0B-B0C3-CAB23BE981EF}"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839846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smtClean="0"/>
            </a:lvl1pPr>
          </a:lstStyle>
          <a:p>
            <a:pPr>
              <a:defRPr/>
            </a:pPr>
            <a:fld id="{F79D1B0F-DA33-412C-8EF0-85E62E1A030B}" type="datetime1">
              <a:rPr lang="en-US"/>
              <a:pPr>
                <a:defRPr/>
              </a:pPr>
              <a:t>7/19/2018</a:t>
            </a:fld>
            <a:endParaRPr lang="en-US"/>
          </a:p>
        </p:txBody>
      </p:sp>
      <p:sp>
        <p:nvSpPr>
          <p:cNvPr id="6" name="Slide Number Placeholder 9"/>
          <p:cNvSpPr>
            <a:spLocks noGrp="1"/>
          </p:cNvSpPr>
          <p:nvPr>
            <p:ph type="sldNum" sz="quarter" idx="11"/>
          </p:nvPr>
        </p:nvSpPr>
        <p:spPr/>
        <p:txBody>
          <a:bodyPr/>
          <a:lstStyle>
            <a:lvl1pPr>
              <a:defRPr/>
            </a:lvl1pPr>
          </a:lstStyle>
          <a:p>
            <a:pPr>
              <a:defRPr/>
            </a:pPr>
            <a:r>
              <a:rPr lang="en-US" altLang="en-US"/>
              <a:t>11-</a:t>
            </a:r>
            <a:fld id="{988350CD-78F8-49F8-AE41-19132E330D42}"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05031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fld id="{AC5F4EE6-F8A3-45DE-838D-8F27B9F65B4D}" type="datetime1">
              <a:rPr lang="en-US"/>
              <a:pPr>
                <a:defRPr/>
              </a:pPr>
              <a:t>7/19/2018</a:t>
            </a:fld>
            <a:endParaRPr lang="en-US"/>
          </a:p>
        </p:txBody>
      </p:sp>
      <p:sp>
        <p:nvSpPr>
          <p:cNvPr id="8" name="Slide Number Placeholder 11"/>
          <p:cNvSpPr>
            <a:spLocks noGrp="1"/>
          </p:cNvSpPr>
          <p:nvPr>
            <p:ph type="sldNum" sz="quarter" idx="11"/>
          </p:nvPr>
        </p:nvSpPr>
        <p:spPr/>
        <p:txBody>
          <a:bodyPr/>
          <a:lstStyle>
            <a:lvl1pPr>
              <a:defRPr/>
            </a:lvl1pPr>
          </a:lstStyle>
          <a:p>
            <a:pPr>
              <a:defRPr/>
            </a:pPr>
            <a:r>
              <a:rPr lang="en-US" altLang="en-US"/>
              <a:t>11-</a:t>
            </a:r>
            <a:fld id="{AD252502-9C5E-4249-93E9-2158B4720140}"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803306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329E9E9-A862-4CEE-9D2C-9ED118E78D0C}" type="datetime1">
              <a:rPr lang="en-US"/>
              <a:pPr>
                <a:defRPr/>
              </a:pPr>
              <a:t>7/19/2018</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r>
              <a:rPr lang="en-US" altLang="en-US"/>
              <a:t>11-</a:t>
            </a:r>
            <a:fld id="{45798F23-B270-46FC-A7AC-98AF1E21A19C}" type="slidenum">
              <a:rPr lang="en-US" altLang="en-US"/>
              <a:pPr>
                <a:defRPr/>
              </a:pPr>
              <a:t>‹#›</a:t>
            </a:fld>
            <a:endParaRPr lang="en-US" altLang="en-US"/>
          </a:p>
        </p:txBody>
      </p:sp>
    </p:spTree>
    <p:extLst>
      <p:ext uri="{BB962C8B-B14F-4D97-AF65-F5344CB8AC3E}">
        <p14:creationId xmlns:p14="http://schemas.microsoft.com/office/powerpoint/2010/main" val="151903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351DE7FC-E49E-4549-8E3B-F05D891656E7}" type="datetime1">
              <a:rPr lang="en-US"/>
              <a:pPr>
                <a:defRPr/>
              </a:pPr>
              <a:t>7/19/2018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r>
              <a:rPr lang="en-US" altLang="en-US"/>
              <a:t>11-</a:t>
            </a:r>
            <a:fld id="{692B598E-47BF-4429-A9B6-24DBF245BE29}" type="slidenum">
              <a:rPr lang="en-US" altLang="en-US"/>
              <a:pPr>
                <a:defRPr/>
              </a:pPr>
              <a:t>‹#›</a:t>
            </a:fld>
            <a:endParaRPr lang="en-US" altLang="en-US"/>
          </a:p>
        </p:txBody>
      </p:sp>
    </p:spTree>
    <p:extLst>
      <p:ext uri="{BB962C8B-B14F-4D97-AF65-F5344CB8AC3E}">
        <p14:creationId xmlns:p14="http://schemas.microsoft.com/office/powerpoint/2010/main" val="115129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1C9AE98-FA84-439F-8C85-84C93D1E002A}" type="datetime1">
              <a:rPr lang="en-US"/>
              <a:pPr>
                <a:defRPr/>
              </a:pPr>
              <a:t>7/19/2018</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r>
              <a:rPr lang="en-US" altLang="en-US"/>
              <a:t>11-</a:t>
            </a:r>
            <a:fld id="{D19866B6-5F2A-46FC-8731-04E7CD2B9C09}" type="slidenum">
              <a:rPr lang="en-US" altLang="en-US"/>
              <a:pPr>
                <a:defRPr/>
              </a:pPr>
              <a:t>‹#›</a:t>
            </a:fld>
            <a:endParaRPr lang="en-US" altLang="en-US"/>
          </a:p>
        </p:txBody>
      </p:sp>
    </p:spTree>
    <p:extLst>
      <p:ext uri="{BB962C8B-B14F-4D97-AF65-F5344CB8AC3E}">
        <p14:creationId xmlns:p14="http://schemas.microsoft.com/office/powerpoint/2010/main" val="265538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fld id="{E7884FAB-12AF-4E5F-ABA8-041EB6786070}" type="datetime1">
              <a:rPr lang="en-US"/>
              <a:pPr>
                <a:defRPr/>
              </a:pPr>
              <a:t>7/19/2018</a:t>
            </a:fld>
            <a:endParaRPr lang="en-US" dirty="0"/>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r>
              <a:rPr lang="en-US" altLang="en-US"/>
              <a:t>11-</a:t>
            </a:r>
            <a:fld id="{A0CD8150-B92F-45F2-8784-F9CEC0FD5B47}"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31045457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smtClean="0">
                <a:solidFill>
                  <a:schemeClr val="tx2"/>
                </a:solidFill>
              </a:defRPr>
            </a:lvl1pPr>
          </a:lstStyle>
          <a:p>
            <a:pPr>
              <a:defRPr/>
            </a:pPr>
            <a:fld id="{65CA3C04-0191-4BC8-9F19-C96949FEF4EC}" type="datetime1">
              <a:rPr lang="en-US"/>
              <a:pPr>
                <a:defRPr/>
              </a:pPr>
              <a:t>7/19/2018</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r>
              <a:rPr lang="en-US" altLang="en-US"/>
              <a:t>11-</a:t>
            </a:r>
            <a:fld id="{4EADFA78-2F73-42D6-9302-E6E8EBA5BD4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15" r:id="rId1"/>
    <p:sldLayoutId id="2147483811" r:id="rId2"/>
    <p:sldLayoutId id="2147483816" r:id="rId3"/>
    <p:sldLayoutId id="2147483817" r:id="rId4"/>
    <p:sldLayoutId id="2147483818" r:id="rId5"/>
    <p:sldLayoutId id="2147483812" r:id="rId6"/>
    <p:sldLayoutId id="2147483819" r:id="rId7"/>
    <p:sldLayoutId id="2147483813" r:id="rId8"/>
    <p:sldLayoutId id="2147483820" r:id="rId9"/>
    <p:sldLayoutId id="2147483814" r:id="rId10"/>
    <p:sldLayoutId id="2147483821"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defRPr>
      </a:lvl2pPr>
      <a:lvl3pPr algn="l" rtl="0" eaLnBrk="0" fontAlgn="base" hangingPunct="0">
        <a:spcBef>
          <a:spcPct val="0"/>
        </a:spcBef>
        <a:spcAft>
          <a:spcPct val="0"/>
        </a:spcAft>
        <a:defRPr sz="4400">
          <a:solidFill>
            <a:schemeClr val="tx2"/>
          </a:solidFill>
          <a:latin typeface="Tw Cen MT" panose="020B0602020104020603" pitchFamily="34" charset="0"/>
        </a:defRPr>
      </a:lvl3pPr>
      <a:lvl4pPr algn="l" rtl="0" eaLnBrk="0" fontAlgn="base" hangingPunct="0">
        <a:spcBef>
          <a:spcPct val="0"/>
        </a:spcBef>
        <a:spcAft>
          <a:spcPct val="0"/>
        </a:spcAft>
        <a:defRPr sz="4400">
          <a:solidFill>
            <a:schemeClr val="tx2"/>
          </a:solidFill>
          <a:latin typeface="Tw Cen MT" panose="020B0602020104020603" pitchFamily="34" charset="0"/>
        </a:defRPr>
      </a:lvl4pPr>
      <a:lvl5pPr algn="l" rtl="0" eaLnBrk="0" fontAlgn="base" hangingPunct="0">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dirty="0"/>
              <a:t>CSC 3530: ADVANCED </a:t>
            </a:r>
            <a:r>
              <a:rPr lang="en-US" dirty="0"/>
              <a:t>PROGRAMMING</a:t>
            </a:r>
            <a:endParaRPr lang="en-MY" dirty="0"/>
          </a:p>
        </p:txBody>
      </p:sp>
      <p:sp>
        <p:nvSpPr>
          <p:cNvPr id="9219" name="Subtitle 2"/>
          <p:cNvSpPr>
            <a:spLocks noGrp="1"/>
          </p:cNvSpPr>
          <p:nvPr>
            <p:ph type="subTitle" idx="1"/>
          </p:nvPr>
        </p:nvSpPr>
        <p:spPr>
          <a:xfrm>
            <a:off x="2362200" y="6049963"/>
            <a:ext cx="6705600" cy="685800"/>
          </a:xfrm>
        </p:spPr>
        <p:txBody>
          <a:bodyPr/>
          <a:lstStyle/>
          <a:p>
            <a:pPr eaLnBrk="1" hangingPunct="1"/>
            <a:r>
              <a:rPr lang="en-US" altLang="en-US" smtClean="0"/>
              <a:t>Chapter 05: Inheritance</a:t>
            </a:r>
            <a:endParaRPr lang="en-MY"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2775" y="228600"/>
            <a:ext cx="8153400" cy="990600"/>
          </a:xfrm>
        </p:spPr>
        <p:txBody>
          <a:bodyPr/>
          <a:lstStyle/>
          <a:p>
            <a:pPr eaLnBrk="1" hangingPunct="1"/>
            <a:r>
              <a:rPr lang="en-US" altLang="en-US" smtClean="0"/>
              <a:t>Base Class Access </a:t>
            </a:r>
          </a:p>
        </p:txBody>
      </p:sp>
      <p:sp>
        <p:nvSpPr>
          <p:cNvPr id="18435" name="Rectangle 3"/>
          <p:cNvSpPr>
            <a:spLocks noGrp="1" noChangeArrowheads="1"/>
          </p:cNvSpPr>
          <p:nvPr>
            <p:ph idx="1"/>
          </p:nvPr>
        </p:nvSpPr>
        <p:spPr>
          <a:xfrm>
            <a:off x="381000" y="1981200"/>
            <a:ext cx="8458200" cy="4191000"/>
          </a:xfrm>
        </p:spPr>
        <p:txBody>
          <a:bodyPr/>
          <a:lstStyle/>
          <a:p>
            <a:pPr eaLnBrk="1" hangingPunct="1">
              <a:spcBef>
                <a:spcPct val="30000"/>
              </a:spcBef>
              <a:buFontTx/>
              <a:buNone/>
            </a:pPr>
            <a:r>
              <a:rPr lang="en-US" altLang="en-US" smtClean="0"/>
              <a:t>	C++ supports three inheritance modes, also called base class access modes:</a:t>
            </a:r>
          </a:p>
          <a:p>
            <a:pPr eaLnBrk="1" hangingPunct="1">
              <a:buFontTx/>
              <a:buNone/>
            </a:pPr>
            <a:r>
              <a:rPr lang="en-US" altLang="en-US" sz="2800" smtClean="0"/>
              <a:t>   - </a:t>
            </a:r>
            <a:r>
              <a:rPr lang="en-US" altLang="en-US" sz="2800" smtClean="0">
                <a:solidFill>
                  <a:schemeClr val="accent2"/>
                </a:solidFill>
              </a:rPr>
              <a:t>public inheritance</a:t>
            </a:r>
          </a:p>
          <a:p>
            <a:pPr eaLnBrk="1" hangingPunct="1">
              <a:spcBef>
                <a:spcPct val="10000"/>
              </a:spcBef>
              <a:buFontTx/>
              <a:buNone/>
            </a:pPr>
            <a:r>
              <a:rPr lang="en-US" altLang="en-US" sz="2800" smtClean="0">
                <a:latin typeface="Courier New" pitchFamily="49" charset="0"/>
              </a:rPr>
              <a:t>    </a:t>
            </a:r>
            <a:r>
              <a:rPr lang="en-US" altLang="en-US" sz="2800" b="1" smtClean="0">
                <a:solidFill>
                  <a:srgbClr val="3D8963"/>
                </a:solidFill>
                <a:latin typeface="Courier New" pitchFamily="49" charset="0"/>
              </a:rPr>
              <a:t>class Child : public Parent { };</a:t>
            </a:r>
          </a:p>
          <a:p>
            <a:pPr eaLnBrk="1" hangingPunct="1">
              <a:buFontTx/>
              <a:buNone/>
            </a:pPr>
            <a:r>
              <a:rPr lang="en-US" altLang="en-US" sz="2800" smtClean="0"/>
              <a:t>   - </a:t>
            </a:r>
            <a:r>
              <a:rPr lang="en-US" altLang="en-US" sz="2800" smtClean="0">
                <a:solidFill>
                  <a:schemeClr val="accent2"/>
                </a:solidFill>
              </a:rPr>
              <a:t>protected inheritance</a:t>
            </a:r>
          </a:p>
          <a:p>
            <a:pPr eaLnBrk="1" hangingPunct="1">
              <a:spcBef>
                <a:spcPct val="10000"/>
              </a:spcBef>
              <a:buFontTx/>
              <a:buNone/>
            </a:pPr>
            <a:r>
              <a:rPr lang="en-US" altLang="en-US" sz="2800" smtClean="0">
                <a:latin typeface="Courier New" pitchFamily="49" charset="0"/>
              </a:rPr>
              <a:t>    </a:t>
            </a:r>
            <a:r>
              <a:rPr lang="en-US" altLang="en-US" sz="2800" b="1" smtClean="0">
                <a:solidFill>
                  <a:srgbClr val="3D8963"/>
                </a:solidFill>
                <a:latin typeface="Courier New" pitchFamily="49" charset="0"/>
              </a:rPr>
              <a:t>class Child : protected Parent{ };</a:t>
            </a:r>
          </a:p>
          <a:p>
            <a:pPr eaLnBrk="1" hangingPunct="1">
              <a:buFontTx/>
              <a:buNone/>
            </a:pPr>
            <a:r>
              <a:rPr lang="en-US" altLang="en-US" sz="2800" smtClean="0"/>
              <a:t>   - </a:t>
            </a:r>
            <a:r>
              <a:rPr lang="en-US" altLang="en-US" sz="2800" smtClean="0">
                <a:solidFill>
                  <a:schemeClr val="accent2"/>
                </a:solidFill>
              </a:rPr>
              <a:t>private inheritance</a:t>
            </a:r>
          </a:p>
          <a:p>
            <a:pPr eaLnBrk="1" hangingPunct="1">
              <a:spcBef>
                <a:spcPct val="10000"/>
              </a:spcBef>
              <a:buFontTx/>
              <a:buNone/>
            </a:pPr>
            <a:r>
              <a:rPr lang="en-US" altLang="en-US" sz="2800" smtClean="0">
                <a:latin typeface="Courier New" pitchFamily="49" charset="0"/>
              </a:rPr>
              <a:t>    </a:t>
            </a:r>
            <a:r>
              <a:rPr lang="en-US" altLang="en-US" sz="2800" b="1" smtClean="0">
                <a:solidFill>
                  <a:srgbClr val="3D8963"/>
                </a:solidFill>
                <a:latin typeface="Courier New" pitchFamily="49" charset="0"/>
              </a:rPr>
              <a:t>class Child : private Parent{ };</a:t>
            </a:r>
          </a:p>
        </p:txBody>
      </p:sp>
      <p:sp>
        <p:nvSpPr>
          <p:cNvPr id="18436"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F3FC0F37-ED5A-447F-A39D-F5B703D3D33F}" type="slidenum">
              <a:rPr lang="en-US" altLang="en-US" sz="1200" b="0" baseline="0" smtClean="0">
                <a:solidFill>
                  <a:schemeClr val="bg1"/>
                </a:solidFill>
                <a:latin typeface="Arial" charset="0"/>
              </a:rPr>
              <a:pPr algn="l" eaLnBrk="0" hangingPunct="0"/>
              <a:t>10</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772400" cy="1143000"/>
          </a:xfrm>
        </p:spPr>
        <p:txBody>
          <a:bodyPr/>
          <a:lstStyle/>
          <a:p>
            <a:pPr eaLnBrk="1" hangingPunct="1"/>
            <a:r>
              <a:rPr lang="en-US" altLang="en-US" smtClean="0"/>
              <a:t>Base Class Access vs. Member Access Specification</a:t>
            </a:r>
          </a:p>
        </p:txBody>
      </p:sp>
      <p:sp>
        <p:nvSpPr>
          <p:cNvPr id="19459" name="Rectangle 3"/>
          <p:cNvSpPr>
            <a:spLocks noGrp="1" noChangeArrowheads="1"/>
          </p:cNvSpPr>
          <p:nvPr>
            <p:ph idx="1"/>
          </p:nvPr>
        </p:nvSpPr>
        <p:spPr>
          <a:xfrm>
            <a:off x="609600" y="1981200"/>
            <a:ext cx="7772400" cy="3733800"/>
          </a:xfrm>
        </p:spPr>
        <p:txBody>
          <a:bodyPr/>
          <a:lstStyle/>
          <a:p>
            <a:pPr marL="609600" indent="-609600" eaLnBrk="1" hangingPunct="1">
              <a:buFontTx/>
              <a:buNone/>
            </a:pPr>
            <a:r>
              <a:rPr lang="en-US" altLang="en-US" smtClean="0"/>
              <a:t>	Base class access not same as member access specification:</a:t>
            </a:r>
          </a:p>
          <a:p>
            <a:pPr marL="990600" lvl="1" indent="-533400" eaLnBrk="1" hangingPunct="1"/>
            <a:r>
              <a:rPr lang="en-US" altLang="en-US" smtClean="0"/>
              <a:t>Base class access: determine access for inherited members</a:t>
            </a:r>
          </a:p>
          <a:p>
            <a:pPr marL="990600" lvl="1" indent="-533400" eaLnBrk="1" hangingPunct="1"/>
            <a:r>
              <a:rPr lang="en-US" altLang="en-US" smtClean="0"/>
              <a:t>Member access specification: determine access for members defined in the class</a:t>
            </a:r>
          </a:p>
        </p:txBody>
      </p:sp>
      <p:sp>
        <p:nvSpPr>
          <p:cNvPr id="19460"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31C539B8-ABE6-48B8-8D3E-92C86CDC3F9B}" type="slidenum">
              <a:rPr lang="en-US" altLang="en-US" sz="1200" b="0" baseline="0" smtClean="0">
                <a:solidFill>
                  <a:schemeClr val="bg1"/>
                </a:solidFill>
                <a:latin typeface="Arial" charset="0"/>
              </a:rPr>
              <a:pPr algn="l" eaLnBrk="0" hangingPunct="0"/>
              <a:t>11</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2775" y="228600"/>
            <a:ext cx="8153400" cy="990600"/>
          </a:xfrm>
        </p:spPr>
        <p:txBody>
          <a:bodyPr/>
          <a:lstStyle/>
          <a:p>
            <a:pPr eaLnBrk="1" hangingPunct="1"/>
            <a:r>
              <a:rPr lang="en-US" altLang="en-US" smtClean="0"/>
              <a:t>Member Access Specification</a:t>
            </a:r>
          </a:p>
        </p:txBody>
      </p:sp>
      <p:sp>
        <p:nvSpPr>
          <p:cNvPr id="20483" name="Rectangle 3"/>
          <p:cNvSpPr>
            <a:spLocks noGrp="1" noChangeArrowheads="1"/>
          </p:cNvSpPr>
          <p:nvPr>
            <p:ph idx="1"/>
          </p:nvPr>
        </p:nvSpPr>
        <p:spPr>
          <a:xfrm>
            <a:off x="609600" y="1752600"/>
            <a:ext cx="7772400" cy="4419600"/>
          </a:xfrm>
        </p:spPr>
        <p:txBody>
          <a:bodyPr/>
          <a:lstStyle/>
          <a:p>
            <a:pPr marL="609600" indent="-609600" eaLnBrk="1" hangingPunct="1">
              <a:buFontTx/>
              <a:buNone/>
            </a:pPr>
            <a:r>
              <a:rPr lang="en-US" altLang="en-US" smtClean="0"/>
              <a:t>	Specified using the keywords </a:t>
            </a:r>
          </a:p>
          <a:p>
            <a:pPr marL="609600" indent="-609600" eaLnBrk="1" hangingPunct="1">
              <a:spcBef>
                <a:spcPct val="0"/>
              </a:spcBef>
              <a:buFontTx/>
              <a:buNone/>
            </a:pPr>
            <a:r>
              <a:rPr lang="en-US" altLang="en-US" sz="3600" smtClean="0"/>
              <a:t>     </a:t>
            </a:r>
            <a:r>
              <a:rPr lang="en-US" altLang="en-US" b="1" smtClean="0">
                <a:latin typeface="Courier New" pitchFamily="49" charset="0"/>
              </a:rPr>
              <a:t>private</a:t>
            </a:r>
            <a:r>
              <a:rPr lang="en-US" altLang="en-US" smtClean="0"/>
              <a:t>, </a:t>
            </a:r>
            <a:r>
              <a:rPr lang="en-US" altLang="en-US" b="1" smtClean="0">
                <a:latin typeface="Courier New" pitchFamily="49" charset="0"/>
              </a:rPr>
              <a:t>protected</a:t>
            </a:r>
            <a:r>
              <a:rPr lang="en-US" altLang="en-US" smtClean="0"/>
              <a:t>, </a:t>
            </a:r>
            <a:r>
              <a:rPr lang="en-US" altLang="en-US" b="1" smtClean="0">
                <a:latin typeface="Courier New" pitchFamily="49" charset="0"/>
              </a:rPr>
              <a:t>public</a:t>
            </a:r>
          </a:p>
          <a:p>
            <a:pPr marL="609600" indent="-609600" eaLnBrk="1" hangingPunct="1">
              <a:spcBef>
                <a:spcPct val="50000"/>
              </a:spcBef>
              <a:buFontTx/>
              <a:buNone/>
            </a:pPr>
            <a:r>
              <a:rPr lang="en-US" altLang="en-US" sz="2800" b="1" smtClean="0">
                <a:solidFill>
                  <a:srgbClr val="3D8963"/>
                </a:solidFill>
                <a:latin typeface="Courier New" pitchFamily="49" charset="0"/>
              </a:rPr>
              <a:t>   class MyClass</a:t>
            </a:r>
          </a:p>
          <a:p>
            <a:pPr marL="609600" indent="-609600" eaLnBrk="1" hangingPunct="1">
              <a:lnSpc>
                <a:spcPct val="90000"/>
              </a:lnSpc>
              <a:spcBef>
                <a:spcPct val="0"/>
              </a:spcBef>
              <a:buFontTx/>
              <a:buNone/>
            </a:pPr>
            <a:r>
              <a:rPr lang="en-US" altLang="en-US" sz="2800" b="1" smtClean="0">
                <a:solidFill>
                  <a:srgbClr val="3D8963"/>
                </a:solidFill>
                <a:latin typeface="Courier New" pitchFamily="49" charset="0"/>
              </a:rPr>
              <a:t>   { </a:t>
            </a:r>
          </a:p>
          <a:p>
            <a:pPr marL="609600" indent="-609600" eaLnBrk="1" hangingPunct="1">
              <a:lnSpc>
                <a:spcPct val="90000"/>
              </a:lnSpc>
              <a:spcBef>
                <a:spcPct val="0"/>
              </a:spcBef>
              <a:buFontTx/>
              <a:buNone/>
            </a:pPr>
            <a:r>
              <a:rPr lang="en-US" altLang="en-US" sz="2800" b="1" smtClean="0">
                <a:solidFill>
                  <a:srgbClr val="3D8963"/>
                </a:solidFill>
                <a:latin typeface="Courier New" pitchFamily="49" charset="0"/>
              </a:rPr>
              <a:t>     </a:t>
            </a:r>
            <a:r>
              <a:rPr lang="en-US" altLang="en-US" sz="2800" b="1" smtClean="0">
                <a:solidFill>
                  <a:schemeClr val="accent2"/>
                </a:solidFill>
                <a:latin typeface="Courier New" pitchFamily="49" charset="0"/>
              </a:rPr>
              <a:t>private</a:t>
            </a:r>
            <a:r>
              <a:rPr lang="en-US" altLang="en-US" sz="2800" b="1" smtClean="0">
                <a:solidFill>
                  <a:srgbClr val="3D8963"/>
                </a:solidFill>
                <a:latin typeface="Courier New" pitchFamily="49" charset="0"/>
              </a:rPr>
              <a:t>: int a;</a:t>
            </a:r>
          </a:p>
          <a:p>
            <a:pPr marL="609600" indent="-609600" eaLnBrk="1" hangingPunct="1">
              <a:lnSpc>
                <a:spcPct val="90000"/>
              </a:lnSpc>
              <a:spcBef>
                <a:spcPct val="0"/>
              </a:spcBef>
              <a:buFontTx/>
              <a:buNone/>
            </a:pPr>
            <a:r>
              <a:rPr lang="en-US" altLang="en-US" sz="2800" b="1" smtClean="0">
                <a:solidFill>
                  <a:srgbClr val="3D8963"/>
                </a:solidFill>
                <a:latin typeface="Courier New" pitchFamily="49" charset="0"/>
              </a:rPr>
              <a:t>     </a:t>
            </a:r>
            <a:r>
              <a:rPr lang="en-US" altLang="en-US" sz="2800" b="1" smtClean="0">
                <a:solidFill>
                  <a:schemeClr val="accent2"/>
                </a:solidFill>
                <a:latin typeface="Courier New" pitchFamily="49" charset="0"/>
              </a:rPr>
              <a:t>protected</a:t>
            </a:r>
            <a:r>
              <a:rPr lang="en-US" altLang="en-US" sz="2800" b="1" smtClean="0">
                <a:solidFill>
                  <a:srgbClr val="3D8963"/>
                </a:solidFill>
                <a:latin typeface="Courier New" pitchFamily="49" charset="0"/>
              </a:rPr>
              <a:t>: int b; void fun();</a:t>
            </a:r>
          </a:p>
          <a:p>
            <a:pPr marL="609600" indent="-609600" eaLnBrk="1" hangingPunct="1">
              <a:lnSpc>
                <a:spcPct val="90000"/>
              </a:lnSpc>
              <a:spcBef>
                <a:spcPct val="0"/>
              </a:spcBef>
              <a:buFontTx/>
              <a:buNone/>
            </a:pPr>
            <a:r>
              <a:rPr lang="en-US" altLang="en-US" sz="2800" b="1" smtClean="0">
                <a:solidFill>
                  <a:srgbClr val="3D8963"/>
                </a:solidFill>
                <a:latin typeface="Courier New" pitchFamily="49" charset="0"/>
              </a:rPr>
              <a:t>     </a:t>
            </a:r>
            <a:r>
              <a:rPr lang="en-US" altLang="en-US" sz="2800" b="1" smtClean="0">
                <a:solidFill>
                  <a:schemeClr val="accent2"/>
                </a:solidFill>
                <a:latin typeface="Courier New" pitchFamily="49" charset="0"/>
              </a:rPr>
              <a:t>public</a:t>
            </a:r>
            <a:r>
              <a:rPr lang="en-US" altLang="en-US" sz="2800" b="1" smtClean="0">
                <a:solidFill>
                  <a:srgbClr val="3D8963"/>
                </a:solidFill>
                <a:latin typeface="Courier New" pitchFamily="49" charset="0"/>
              </a:rPr>
              <a:t>: void fun2();</a:t>
            </a:r>
          </a:p>
          <a:p>
            <a:pPr marL="609600" indent="-609600" eaLnBrk="1" hangingPunct="1">
              <a:lnSpc>
                <a:spcPct val="90000"/>
              </a:lnSpc>
              <a:spcBef>
                <a:spcPct val="0"/>
              </a:spcBef>
              <a:buFontTx/>
              <a:buNone/>
            </a:pPr>
            <a:r>
              <a:rPr lang="en-US" altLang="en-US" sz="2800" b="1" smtClean="0">
                <a:solidFill>
                  <a:srgbClr val="3D8963"/>
                </a:solidFill>
                <a:latin typeface="Courier New" pitchFamily="49" charset="0"/>
              </a:rPr>
              <a:t>   };</a:t>
            </a:r>
          </a:p>
        </p:txBody>
      </p:sp>
      <p:sp>
        <p:nvSpPr>
          <p:cNvPr id="20484"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4D666356-ED05-4250-A516-1EB677380016}" type="slidenum">
              <a:rPr lang="en-US" altLang="en-US" sz="1200" b="0" baseline="0" smtClean="0">
                <a:solidFill>
                  <a:schemeClr val="bg1"/>
                </a:solidFill>
                <a:latin typeface="Arial" charset="0"/>
              </a:rPr>
              <a:pPr algn="l" eaLnBrk="0" hangingPunct="0"/>
              <a:t>12</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381000" y="152400"/>
            <a:ext cx="8458200" cy="1143000"/>
          </a:xfrm>
        </p:spPr>
        <p:txBody>
          <a:bodyPr/>
          <a:lstStyle/>
          <a:p>
            <a:pPr eaLnBrk="1" hangingPunct="1"/>
            <a:r>
              <a:rPr lang="en-US" altLang="en-US" smtClean="0"/>
              <a:t>Base Class Access Specification</a:t>
            </a:r>
          </a:p>
        </p:txBody>
      </p:sp>
      <p:sp>
        <p:nvSpPr>
          <p:cNvPr id="21507" name="Rectangle 1027"/>
          <p:cNvSpPr>
            <a:spLocks noGrp="1" noChangeArrowheads="1"/>
          </p:cNvSpPr>
          <p:nvPr>
            <p:ph idx="1"/>
          </p:nvPr>
        </p:nvSpPr>
        <p:spPr>
          <a:xfrm>
            <a:off x="612775" y="1600200"/>
            <a:ext cx="8153400" cy="4495800"/>
          </a:xfrm>
        </p:spPr>
        <p:txBody>
          <a:bodyPr/>
          <a:lstStyle/>
          <a:p>
            <a:pPr eaLnBrk="1" hangingPunct="1">
              <a:lnSpc>
                <a:spcPct val="90000"/>
              </a:lnSpc>
            </a:pPr>
            <a:endParaRPr lang="en-US" altLang="en-US" sz="3600" smtClean="0"/>
          </a:p>
          <a:p>
            <a:pPr eaLnBrk="1" hangingPunct="1">
              <a:lnSpc>
                <a:spcPct val="90000"/>
              </a:lnSpc>
            </a:pPr>
            <a:endParaRPr lang="en-US" altLang="en-US" smtClean="0"/>
          </a:p>
          <a:p>
            <a:pPr eaLnBrk="1" hangingPunct="1">
              <a:lnSpc>
                <a:spcPct val="90000"/>
              </a:lnSpc>
              <a:buFontTx/>
              <a:buNone/>
            </a:pPr>
            <a:r>
              <a:rPr lang="en-US" altLang="en-US" smtClean="0"/>
              <a:t>        </a:t>
            </a:r>
            <a:r>
              <a:rPr lang="en-US" altLang="en-US" b="1" smtClean="0">
                <a:solidFill>
                  <a:srgbClr val="3D8963"/>
                </a:solidFill>
                <a:latin typeface="Courier New" pitchFamily="49" charset="0"/>
              </a:rPr>
              <a:t>class Child : public Parent</a:t>
            </a:r>
          </a:p>
          <a:p>
            <a:pPr eaLnBrk="1" hangingPunct="1">
              <a:lnSpc>
                <a:spcPct val="90000"/>
              </a:lnSpc>
              <a:spcBef>
                <a:spcPct val="0"/>
              </a:spcBef>
              <a:buFontTx/>
              <a:buNone/>
            </a:pPr>
            <a:r>
              <a:rPr lang="en-US" altLang="en-US" sz="2800" b="1" smtClean="0">
                <a:solidFill>
                  <a:srgbClr val="3D8963"/>
                </a:solidFill>
                <a:latin typeface="Courier New" pitchFamily="49" charset="0"/>
              </a:rPr>
              <a:t>    </a:t>
            </a:r>
            <a:r>
              <a:rPr lang="en-US" altLang="en-US" b="1" smtClean="0">
                <a:solidFill>
                  <a:srgbClr val="3D8963"/>
                </a:solidFill>
                <a:latin typeface="Courier New" pitchFamily="49" charset="0"/>
              </a:rPr>
              <a:t>{               </a:t>
            </a:r>
          </a:p>
          <a:p>
            <a:pPr eaLnBrk="1" hangingPunct="1">
              <a:lnSpc>
                <a:spcPct val="90000"/>
              </a:lnSpc>
              <a:spcBef>
                <a:spcPct val="0"/>
              </a:spcBef>
              <a:buFontTx/>
              <a:buNone/>
            </a:pPr>
            <a:r>
              <a:rPr lang="en-US" altLang="en-US" b="1" smtClean="0">
                <a:solidFill>
                  <a:srgbClr val="3D8963"/>
                </a:solidFill>
                <a:latin typeface="Courier New" pitchFamily="49" charset="0"/>
              </a:rPr>
              <a:t>      protected:        </a:t>
            </a:r>
          </a:p>
          <a:p>
            <a:pPr eaLnBrk="1" hangingPunct="1">
              <a:lnSpc>
                <a:spcPct val="90000"/>
              </a:lnSpc>
              <a:spcBef>
                <a:spcPct val="0"/>
              </a:spcBef>
              <a:buFontTx/>
              <a:buNone/>
            </a:pPr>
            <a:r>
              <a:rPr lang="en-US" altLang="en-US" b="1" smtClean="0">
                <a:solidFill>
                  <a:srgbClr val="3D8963"/>
                </a:solidFill>
                <a:latin typeface="Courier New" pitchFamily="49" charset="0"/>
              </a:rPr>
              <a:t>         int a;</a:t>
            </a:r>
          </a:p>
          <a:p>
            <a:pPr eaLnBrk="1" hangingPunct="1">
              <a:lnSpc>
                <a:spcPct val="90000"/>
              </a:lnSpc>
              <a:spcBef>
                <a:spcPct val="0"/>
              </a:spcBef>
              <a:buFontTx/>
              <a:buNone/>
            </a:pPr>
            <a:r>
              <a:rPr lang="en-US" altLang="en-US" b="1" smtClean="0">
                <a:solidFill>
                  <a:srgbClr val="3D8963"/>
                </a:solidFill>
                <a:latin typeface="Courier New" pitchFamily="49" charset="0"/>
              </a:rPr>
              <a:t>      public:</a:t>
            </a:r>
          </a:p>
          <a:p>
            <a:pPr eaLnBrk="1" hangingPunct="1">
              <a:lnSpc>
                <a:spcPct val="90000"/>
              </a:lnSpc>
              <a:spcBef>
                <a:spcPct val="0"/>
              </a:spcBef>
              <a:buFontTx/>
              <a:buNone/>
            </a:pPr>
            <a:r>
              <a:rPr lang="en-US" altLang="en-US" b="1" smtClean="0">
                <a:solidFill>
                  <a:srgbClr val="3D8963"/>
                </a:solidFill>
                <a:latin typeface="Courier New" pitchFamily="49" charset="0"/>
              </a:rPr>
              <a:t>         Child();</a:t>
            </a:r>
          </a:p>
          <a:p>
            <a:pPr eaLnBrk="1" hangingPunct="1">
              <a:lnSpc>
                <a:spcPct val="90000"/>
              </a:lnSpc>
              <a:spcBef>
                <a:spcPct val="0"/>
              </a:spcBef>
              <a:buFontTx/>
              <a:buNone/>
            </a:pPr>
            <a:r>
              <a:rPr lang="en-US" altLang="en-US" smtClean="0"/>
              <a:t>       </a:t>
            </a:r>
            <a:r>
              <a:rPr lang="en-US" altLang="en-US" b="1" smtClean="0">
                <a:solidFill>
                  <a:srgbClr val="3D8963"/>
                </a:solidFill>
                <a:latin typeface="Courier New" pitchFamily="49" charset="0"/>
              </a:rPr>
              <a:t>};</a:t>
            </a:r>
          </a:p>
        </p:txBody>
      </p:sp>
      <p:sp>
        <p:nvSpPr>
          <p:cNvPr id="21508"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876CBEE4-2C50-4367-AD1A-E43147EB2E5C}" type="slidenum">
              <a:rPr lang="en-US" altLang="en-US" sz="1200" b="0" baseline="0" smtClean="0">
                <a:solidFill>
                  <a:schemeClr val="bg1"/>
                </a:solidFill>
                <a:latin typeface="Arial" charset="0"/>
              </a:rPr>
              <a:pPr algn="l" eaLnBrk="0" hangingPunct="0"/>
              <a:t>13</a:t>
            </a:fld>
            <a:endParaRPr lang="en-US" altLang="en-US" sz="1200" b="0" baseline="0" smtClean="0">
              <a:solidFill>
                <a:schemeClr val="bg1"/>
              </a:solidFill>
              <a:latin typeface="Arial" charset="0"/>
            </a:endParaRPr>
          </a:p>
        </p:txBody>
      </p:sp>
      <p:sp>
        <p:nvSpPr>
          <p:cNvPr id="21509" name="Text Box 1029"/>
          <p:cNvSpPr txBox="1">
            <a:spLocks noChangeArrowheads="1"/>
          </p:cNvSpPr>
          <p:nvPr/>
        </p:nvSpPr>
        <p:spPr bwMode="auto">
          <a:xfrm>
            <a:off x="5241925" y="4867275"/>
            <a:ext cx="3444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r>
              <a:rPr lang="en-US" altLang="en-US" sz="2800" b="1" baseline="0">
                <a:solidFill>
                  <a:schemeClr val="accent2"/>
                </a:solidFill>
                <a:latin typeface="Courier New" pitchFamily="49" charset="0"/>
              </a:rPr>
              <a:t>member access</a:t>
            </a:r>
          </a:p>
        </p:txBody>
      </p:sp>
      <p:sp>
        <p:nvSpPr>
          <p:cNvPr id="21510" name="Text Box 1030"/>
          <p:cNvSpPr txBox="1">
            <a:spLocks noChangeArrowheads="1"/>
          </p:cNvSpPr>
          <p:nvPr/>
        </p:nvSpPr>
        <p:spPr bwMode="auto">
          <a:xfrm>
            <a:off x="5257800" y="36576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r>
              <a:rPr lang="en-US" altLang="en-US" sz="2800" b="1" baseline="0">
                <a:solidFill>
                  <a:schemeClr val="accent2"/>
                </a:solidFill>
                <a:latin typeface="Courier New" pitchFamily="49" charset="0"/>
              </a:rPr>
              <a:t>base access</a:t>
            </a:r>
          </a:p>
        </p:txBody>
      </p:sp>
      <p:sp>
        <p:nvSpPr>
          <p:cNvPr id="21511" name="Line 1031"/>
          <p:cNvSpPr>
            <a:spLocks noChangeShapeType="1"/>
          </p:cNvSpPr>
          <p:nvPr/>
        </p:nvSpPr>
        <p:spPr bwMode="auto">
          <a:xfrm flipH="1" flipV="1">
            <a:off x="4800600" y="3276600"/>
            <a:ext cx="4572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1512" name="Line 1032"/>
          <p:cNvSpPr>
            <a:spLocks noChangeShapeType="1"/>
          </p:cNvSpPr>
          <p:nvPr/>
        </p:nvSpPr>
        <p:spPr bwMode="auto">
          <a:xfrm flipH="1" flipV="1">
            <a:off x="3429000" y="4724400"/>
            <a:ext cx="1676400" cy="304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1513" name="Line 1033"/>
          <p:cNvSpPr>
            <a:spLocks noChangeShapeType="1"/>
          </p:cNvSpPr>
          <p:nvPr/>
        </p:nvSpPr>
        <p:spPr bwMode="auto">
          <a:xfrm flipH="1" flipV="1">
            <a:off x="3886200" y="4114800"/>
            <a:ext cx="1219200" cy="838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775" y="228600"/>
            <a:ext cx="8153400" cy="990600"/>
          </a:xfrm>
        </p:spPr>
        <p:txBody>
          <a:bodyPr/>
          <a:lstStyle/>
          <a:p>
            <a:pPr eaLnBrk="1" hangingPunct="1"/>
            <a:r>
              <a:rPr lang="en-US" altLang="en-US" smtClean="0"/>
              <a:t>Base Class Access Specifiers</a:t>
            </a:r>
          </a:p>
        </p:txBody>
      </p:sp>
      <p:sp>
        <p:nvSpPr>
          <p:cNvPr id="22531" name="Rectangle 3"/>
          <p:cNvSpPr>
            <a:spLocks noGrp="1" noChangeArrowheads="1"/>
          </p:cNvSpPr>
          <p:nvPr>
            <p:ph idx="1"/>
          </p:nvPr>
        </p:nvSpPr>
        <p:spPr>
          <a:xfrm>
            <a:off x="533400" y="1981200"/>
            <a:ext cx="8001000" cy="4114800"/>
          </a:xfrm>
        </p:spPr>
        <p:txBody>
          <a:bodyPr/>
          <a:lstStyle/>
          <a:p>
            <a:pPr marL="609600" indent="-609600" eaLnBrk="1" hangingPunct="1">
              <a:buClr>
                <a:schemeClr val="tx1"/>
              </a:buClr>
              <a:buFontTx/>
              <a:buAutoNum type="arabicParenR"/>
            </a:pPr>
            <a:r>
              <a:rPr lang="en-US" altLang="en-US" sz="2800" b="1" smtClean="0">
                <a:solidFill>
                  <a:srgbClr val="3D8963"/>
                </a:solidFill>
                <a:latin typeface="Courier New" pitchFamily="49" charset="0"/>
              </a:rPr>
              <a:t>public</a:t>
            </a:r>
            <a:r>
              <a:rPr lang="en-US" altLang="en-US" sz="2800" smtClean="0"/>
              <a:t> – object of derived class can be treated as object of base class (not vice-versa)</a:t>
            </a:r>
          </a:p>
          <a:p>
            <a:pPr marL="609600" indent="-609600" eaLnBrk="1" hangingPunct="1">
              <a:buClr>
                <a:schemeClr val="tx1"/>
              </a:buClr>
              <a:buFontTx/>
              <a:buAutoNum type="arabicParenR"/>
            </a:pPr>
            <a:r>
              <a:rPr lang="en-US" altLang="en-US" sz="2800" b="1" smtClean="0">
                <a:solidFill>
                  <a:srgbClr val="3D8963"/>
                </a:solidFill>
                <a:latin typeface="Courier New" pitchFamily="49" charset="0"/>
              </a:rPr>
              <a:t>protected</a:t>
            </a:r>
            <a:r>
              <a:rPr lang="en-US" altLang="en-US" sz="2800" smtClean="0"/>
              <a:t> – more restrictive than </a:t>
            </a:r>
            <a:r>
              <a:rPr lang="en-US" altLang="en-US" sz="2800" b="1" smtClean="0">
                <a:solidFill>
                  <a:srgbClr val="3D8963"/>
                </a:solidFill>
                <a:latin typeface="Courier New" pitchFamily="49" charset="0"/>
              </a:rPr>
              <a:t>public</a:t>
            </a:r>
            <a:r>
              <a:rPr lang="en-US" altLang="en-US" sz="2800" smtClean="0"/>
              <a:t>, but allows derived classes to know some of the details of parents</a:t>
            </a:r>
          </a:p>
          <a:p>
            <a:pPr marL="609600" indent="-609600" eaLnBrk="1" hangingPunct="1">
              <a:buClr>
                <a:schemeClr val="tx1"/>
              </a:buClr>
              <a:buFontTx/>
              <a:buAutoNum type="arabicParenR"/>
            </a:pPr>
            <a:r>
              <a:rPr lang="en-US" altLang="en-US" sz="2800" b="1" smtClean="0">
                <a:solidFill>
                  <a:srgbClr val="3D8963"/>
                </a:solidFill>
                <a:latin typeface="Courier New" pitchFamily="49" charset="0"/>
              </a:rPr>
              <a:t>private</a:t>
            </a:r>
            <a:r>
              <a:rPr lang="en-US" altLang="en-US" sz="2800" smtClean="0">
                <a:solidFill>
                  <a:schemeClr val="accent2"/>
                </a:solidFill>
              </a:rPr>
              <a:t> </a:t>
            </a:r>
            <a:r>
              <a:rPr lang="en-US" altLang="en-US" sz="2800" smtClean="0"/>
              <a:t>– prevents objects of derived class from being treated as objects of base class.</a:t>
            </a:r>
          </a:p>
        </p:txBody>
      </p:sp>
      <p:sp>
        <p:nvSpPr>
          <p:cNvPr id="22532"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604EE2D5-8C22-418C-B636-62A4A945DCC8}" type="slidenum">
              <a:rPr lang="en-US" altLang="en-US" sz="1200" b="0" baseline="0" smtClean="0">
                <a:solidFill>
                  <a:schemeClr val="bg1"/>
                </a:solidFill>
                <a:latin typeface="Arial" charset="0"/>
              </a:rPr>
              <a:pPr algn="l" eaLnBrk="0" hangingPunct="0"/>
              <a:t>14</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0"/>
            <a:ext cx="7772400" cy="914400"/>
          </a:xfrm>
        </p:spPr>
        <p:txBody>
          <a:bodyPr/>
          <a:lstStyle/>
          <a:p>
            <a:pPr eaLnBrk="1" hangingPunct="1"/>
            <a:r>
              <a:rPr lang="en-US" altLang="en-US" smtClean="0"/>
              <a:t>Effect of Base Access </a:t>
            </a:r>
          </a:p>
        </p:txBody>
      </p:sp>
      <p:sp>
        <p:nvSpPr>
          <p:cNvPr id="23555" name="Slide Number Placeholder 2"/>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latin typeface="Arial" charset="0"/>
              </a:rPr>
              <a:t>5-</a:t>
            </a:r>
            <a:fld id="{460FD635-5CC0-403B-A92E-BD759C339E49}" type="slidenum">
              <a:rPr lang="en-US" altLang="en-US" sz="1200" b="0" baseline="0" smtClean="0">
                <a:latin typeface="Arial" charset="0"/>
              </a:rPr>
              <a:pPr algn="l" eaLnBrk="0" hangingPunct="0"/>
              <a:t>15</a:t>
            </a:fld>
            <a:endParaRPr lang="en-US" altLang="en-US" sz="1200" b="0" baseline="0" smtClean="0">
              <a:latin typeface="Arial" charset="0"/>
            </a:endParaRPr>
          </a:p>
        </p:txBody>
      </p:sp>
      <p:sp>
        <p:nvSpPr>
          <p:cNvPr id="23556" name="Rectangle 7"/>
          <p:cNvSpPr>
            <a:spLocks noChangeArrowheads="1"/>
          </p:cNvSpPr>
          <p:nvPr/>
        </p:nvSpPr>
        <p:spPr bwMode="auto">
          <a:xfrm>
            <a:off x="457200" y="2209800"/>
            <a:ext cx="1828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endParaRPr lang="en-US" altLang="en-US"/>
          </a:p>
        </p:txBody>
      </p:sp>
      <p:sp>
        <p:nvSpPr>
          <p:cNvPr id="23557" name="Rectangle 8"/>
          <p:cNvSpPr>
            <a:spLocks noChangeArrowheads="1"/>
          </p:cNvSpPr>
          <p:nvPr/>
        </p:nvSpPr>
        <p:spPr bwMode="auto">
          <a:xfrm>
            <a:off x="457200" y="3886200"/>
            <a:ext cx="1905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endParaRPr lang="en-US" altLang="en-US"/>
          </a:p>
        </p:txBody>
      </p:sp>
      <p:sp>
        <p:nvSpPr>
          <p:cNvPr id="23558" name="Rectangle 9"/>
          <p:cNvSpPr>
            <a:spLocks noChangeArrowheads="1"/>
          </p:cNvSpPr>
          <p:nvPr/>
        </p:nvSpPr>
        <p:spPr bwMode="auto">
          <a:xfrm>
            <a:off x="533400" y="5562600"/>
            <a:ext cx="1828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endParaRPr lang="en-US" altLang="en-US"/>
          </a:p>
        </p:txBody>
      </p:sp>
      <p:sp>
        <p:nvSpPr>
          <p:cNvPr id="23559" name="Rectangle 13"/>
          <p:cNvSpPr>
            <a:spLocks noChangeArrowheads="1"/>
          </p:cNvSpPr>
          <p:nvPr/>
        </p:nvSpPr>
        <p:spPr bwMode="auto">
          <a:xfrm>
            <a:off x="5715000" y="2209800"/>
            <a:ext cx="1828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endParaRPr lang="en-US" altLang="en-US"/>
          </a:p>
        </p:txBody>
      </p:sp>
      <p:sp>
        <p:nvSpPr>
          <p:cNvPr id="23560" name="Rectangle 14"/>
          <p:cNvSpPr>
            <a:spLocks noChangeArrowheads="1"/>
          </p:cNvSpPr>
          <p:nvPr/>
        </p:nvSpPr>
        <p:spPr bwMode="auto">
          <a:xfrm>
            <a:off x="5791200" y="3810000"/>
            <a:ext cx="1828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endParaRPr lang="en-US" altLang="en-US"/>
          </a:p>
        </p:txBody>
      </p:sp>
      <p:sp>
        <p:nvSpPr>
          <p:cNvPr id="23561" name="Rectangle 15"/>
          <p:cNvSpPr>
            <a:spLocks noChangeArrowheads="1"/>
          </p:cNvSpPr>
          <p:nvPr/>
        </p:nvSpPr>
        <p:spPr bwMode="auto">
          <a:xfrm>
            <a:off x="5791200" y="5486400"/>
            <a:ext cx="19050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endParaRPr lang="en-US" altLang="en-US"/>
          </a:p>
        </p:txBody>
      </p:sp>
      <p:sp>
        <p:nvSpPr>
          <p:cNvPr id="23562" name="Text Box 3"/>
          <p:cNvSpPr txBox="1">
            <a:spLocks noChangeArrowheads="1"/>
          </p:cNvSpPr>
          <p:nvPr/>
        </p:nvSpPr>
        <p:spPr bwMode="auto">
          <a:xfrm>
            <a:off x="457200" y="2133600"/>
            <a:ext cx="1905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r>
              <a:rPr lang="en-US" altLang="en-US" sz="1800" b="1" baseline="0">
                <a:latin typeface="Courier New" pitchFamily="49" charset="0"/>
              </a:rPr>
              <a:t>private: x</a:t>
            </a:r>
          </a:p>
          <a:p>
            <a:pPr eaLnBrk="1" hangingPunct="1"/>
            <a:r>
              <a:rPr lang="en-US" altLang="en-US" sz="1800" b="1" baseline="0">
                <a:latin typeface="Courier New" pitchFamily="49" charset="0"/>
              </a:rPr>
              <a:t>protected: y</a:t>
            </a:r>
          </a:p>
          <a:p>
            <a:pPr eaLnBrk="1" hangingPunct="1"/>
            <a:r>
              <a:rPr lang="en-US" altLang="en-US" sz="1800" b="1" baseline="0">
                <a:latin typeface="Courier New" pitchFamily="49" charset="0"/>
              </a:rPr>
              <a:t>public: z</a:t>
            </a:r>
          </a:p>
        </p:txBody>
      </p:sp>
      <p:sp>
        <p:nvSpPr>
          <p:cNvPr id="23563" name="Text Box 4"/>
          <p:cNvSpPr txBox="1">
            <a:spLocks noChangeArrowheads="1"/>
          </p:cNvSpPr>
          <p:nvPr/>
        </p:nvSpPr>
        <p:spPr bwMode="auto">
          <a:xfrm>
            <a:off x="457200" y="3810000"/>
            <a:ext cx="2057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r>
              <a:rPr lang="en-US" altLang="en-US" sz="1800" b="1" baseline="0">
                <a:latin typeface="Courier New" pitchFamily="49" charset="0"/>
              </a:rPr>
              <a:t>private: x</a:t>
            </a:r>
          </a:p>
          <a:p>
            <a:pPr eaLnBrk="1" hangingPunct="1"/>
            <a:r>
              <a:rPr lang="en-US" altLang="en-US" sz="1800" b="1" baseline="0">
                <a:latin typeface="Courier New" pitchFamily="49" charset="0"/>
              </a:rPr>
              <a:t>protected: y</a:t>
            </a:r>
          </a:p>
          <a:p>
            <a:pPr eaLnBrk="1" hangingPunct="1"/>
            <a:r>
              <a:rPr lang="en-US" altLang="en-US" sz="1800" b="1" baseline="0">
                <a:latin typeface="Courier New" pitchFamily="49" charset="0"/>
              </a:rPr>
              <a:t>public: z</a:t>
            </a:r>
          </a:p>
        </p:txBody>
      </p:sp>
      <p:sp>
        <p:nvSpPr>
          <p:cNvPr id="23564" name="Text Box 5"/>
          <p:cNvSpPr txBox="1">
            <a:spLocks noChangeArrowheads="1"/>
          </p:cNvSpPr>
          <p:nvPr/>
        </p:nvSpPr>
        <p:spPr bwMode="auto">
          <a:xfrm>
            <a:off x="533400" y="5486400"/>
            <a:ext cx="1981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r>
              <a:rPr lang="en-US" altLang="en-US" sz="1800" b="1" baseline="0">
                <a:latin typeface="Courier New" pitchFamily="49" charset="0"/>
              </a:rPr>
              <a:t>private: x</a:t>
            </a:r>
          </a:p>
          <a:p>
            <a:pPr eaLnBrk="1" hangingPunct="1"/>
            <a:r>
              <a:rPr lang="en-US" altLang="en-US" sz="1800" b="1" baseline="0">
                <a:latin typeface="Courier New" pitchFamily="49" charset="0"/>
              </a:rPr>
              <a:t>protected: y</a:t>
            </a:r>
          </a:p>
          <a:p>
            <a:pPr eaLnBrk="1" hangingPunct="1"/>
            <a:r>
              <a:rPr lang="en-US" altLang="en-US" sz="1800" b="1" baseline="0">
                <a:latin typeface="Courier New" pitchFamily="49" charset="0"/>
              </a:rPr>
              <a:t>public: z</a:t>
            </a:r>
          </a:p>
        </p:txBody>
      </p:sp>
      <p:sp>
        <p:nvSpPr>
          <p:cNvPr id="23565" name="Text Box 6"/>
          <p:cNvSpPr txBox="1">
            <a:spLocks noChangeArrowheads="1"/>
          </p:cNvSpPr>
          <p:nvPr/>
        </p:nvSpPr>
        <p:spPr bwMode="auto">
          <a:xfrm>
            <a:off x="74613" y="1752600"/>
            <a:ext cx="2744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eaLnBrk="1" hangingPunct="1"/>
            <a:r>
              <a:rPr lang="en-US" altLang="en-US" sz="1800" b="1" baseline="0">
                <a:latin typeface="Arial" charset="0"/>
              </a:rPr>
              <a:t>Base class members</a:t>
            </a:r>
          </a:p>
        </p:txBody>
      </p:sp>
      <p:sp>
        <p:nvSpPr>
          <p:cNvPr id="23566" name="Text Box 10"/>
          <p:cNvSpPr txBox="1">
            <a:spLocks noChangeArrowheads="1"/>
          </p:cNvSpPr>
          <p:nvPr/>
        </p:nvSpPr>
        <p:spPr bwMode="auto">
          <a:xfrm>
            <a:off x="5776913" y="2185988"/>
            <a:ext cx="19192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r>
              <a:rPr lang="en-US" altLang="en-US" sz="1800" b="1" baseline="0">
                <a:latin typeface="Courier New" pitchFamily="49" charset="0"/>
              </a:rPr>
              <a:t>x</a:t>
            </a:r>
            <a:r>
              <a:rPr lang="en-US" altLang="en-US" sz="1800" baseline="0">
                <a:latin typeface="Arial" charset="0"/>
              </a:rPr>
              <a:t>  </a:t>
            </a:r>
            <a:r>
              <a:rPr lang="en-US" altLang="en-US" sz="1800" b="1" baseline="0">
                <a:latin typeface="Arial" charset="0"/>
              </a:rPr>
              <a:t>inaccessible</a:t>
            </a:r>
          </a:p>
          <a:p>
            <a:pPr eaLnBrk="1" hangingPunct="1"/>
            <a:r>
              <a:rPr lang="en-US" altLang="en-US" sz="1800" b="1" baseline="0">
                <a:latin typeface="Courier New" pitchFamily="49" charset="0"/>
              </a:rPr>
              <a:t>private: y</a:t>
            </a:r>
          </a:p>
          <a:p>
            <a:pPr eaLnBrk="1" hangingPunct="1"/>
            <a:r>
              <a:rPr lang="en-US" altLang="en-US" sz="1800" b="1" baseline="0">
                <a:latin typeface="Courier New" pitchFamily="49" charset="0"/>
              </a:rPr>
              <a:t>private: z</a:t>
            </a:r>
          </a:p>
        </p:txBody>
      </p:sp>
      <p:sp>
        <p:nvSpPr>
          <p:cNvPr id="23567" name="Text Box 11"/>
          <p:cNvSpPr txBox="1">
            <a:spLocks noChangeArrowheads="1"/>
          </p:cNvSpPr>
          <p:nvPr/>
        </p:nvSpPr>
        <p:spPr bwMode="auto">
          <a:xfrm>
            <a:off x="5776913" y="3810000"/>
            <a:ext cx="214788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r>
              <a:rPr lang="en-US" altLang="en-US" sz="1800" b="1" baseline="0">
                <a:latin typeface="Courier New" pitchFamily="49" charset="0"/>
              </a:rPr>
              <a:t>x</a:t>
            </a:r>
            <a:r>
              <a:rPr lang="en-US" altLang="en-US" sz="1800" baseline="0">
                <a:latin typeface="Arial" charset="0"/>
              </a:rPr>
              <a:t> </a:t>
            </a:r>
            <a:r>
              <a:rPr lang="en-US" altLang="en-US" sz="1800" b="1" baseline="0">
                <a:latin typeface="Arial" charset="0"/>
              </a:rPr>
              <a:t> inaccessible</a:t>
            </a:r>
          </a:p>
          <a:p>
            <a:pPr eaLnBrk="1" hangingPunct="1"/>
            <a:r>
              <a:rPr lang="en-US" altLang="en-US" sz="1800" b="1" baseline="0">
                <a:latin typeface="Courier New" pitchFamily="49" charset="0"/>
              </a:rPr>
              <a:t>protected: y</a:t>
            </a:r>
          </a:p>
          <a:p>
            <a:pPr eaLnBrk="1" hangingPunct="1"/>
            <a:r>
              <a:rPr lang="en-US" altLang="en-US" sz="1800" b="1" baseline="0">
                <a:latin typeface="Courier New" pitchFamily="49" charset="0"/>
              </a:rPr>
              <a:t>protected: z</a:t>
            </a:r>
            <a:endParaRPr lang="en-US" altLang="en-US" sz="2000" b="1" baseline="0">
              <a:latin typeface="Arial" charset="0"/>
            </a:endParaRPr>
          </a:p>
        </p:txBody>
      </p:sp>
      <p:sp>
        <p:nvSpPr>
          <p:cNvPr id="23568" name="Text Box 12"/>
          <p:cNvSpPr txBox="1">
            <a:spLocks noChangeArrowheads="1"/>
          </p:cNvSpPr>
          <p:nvPr/>
        </p:nvSpPr>
        <p:spPr bwMode="auto">
          <a:xfrm>
            <a:off x="5791200" y="5486400"/>
            <a:ext cx="1905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r>
              <a:rPr lang="en-US" altLang="en-US" sz="1800" b="1" baseline="0">
                <a:latin typeface="Courier New" pitchFamily="49" charset="0"/>
              </a:rPr>
              <a:t>x</a:t>
            </a:r>
            <a:r>
              <a:rPr lang="en-US" altLang="en-US" sz="1800" baseline="0">
                <a:latin typeface="Arial" charset="0"/>
              </a:rPr>
              <a:t>  </a:t>
            </a:r>
            <a:r>
              <a:rPr lang="en-US" altLang="en-US" sz="1800" b="1" baseline="0">
                <a:latin typeface="Arial" charset="0"/>
              </a:rPr>
              <a:t>inaccessible</a:t>
            </a:r>
          </a:p>
          <a:p>
            <a:pPr eaLnBrk="1" hangingPunct="1"/>
            <a:r>
              <a:rPr lang="en-US" altLang="en-US" sz="1800" b="1" baseline="0">
                <a:latin typeface="Courier New" pitchFamily="49" charset="0"/>
              </a:rPr>
              <a:t>protected: y</a:t>
            </a:r>
          </a:p>
          <a:p>
            <a:pPr eaLnBrk="1" hangingPunct="1"/>
            <a:r>
              <a:rPr lang="en-US" altLang="en-US" sz="1800" b="1" baseline="0">
                <a:latin typeface="Courier New" pitchFamily="49" charset="0"/>
              </a:rPr>
              <a:t>public: z</a:t>
            </a:r>
            <a:endParaRPr lang="en-US" altLang="en-US" sz="2000" b="1" baseline="0">
              <a:latin typeface="Arial" charset="0"/>
            </a:endParaRPr>
          </a:p>
        </p:txBody>
      </p:sp>
      <p:sp>
        <p:nvSpPr>
          <p:cNvPr id="23569" name="Text Box 16"/>
          <p:cNvSpPr txBox="1">
            <a:spLocks noChangeArrowheads="1"/>
          </p:cNvSpPr>
          <p:nvPr/>
        </p:nvSpPr>
        <p:spPr bwMode="auto">
          <a:xfrm>
            <a:off x="4876800" y="16764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eaLnBrk="1" hangingPunct="1">
              <a:lnSpc>
                <a:spcPct val="80000"/>
              </a:lnSpc>
            </a:pPr>
            <a:r>
              <a:rPr lang="en-US" altLang="en-US" sz="1800" b="1" baseline="0">
                <a:latin typeface="Arial" charset="0"/>
              </a:rPr>
              <a:t>How base class members</a:t>
            </a:r>
          </a:p>
          <a:p>
            <a:pPr algn="ctr" eaLnBrk="1" hangingPunct="1">
              <a:lnSpc>
                <a:spcPct val="80000"/>
              </a:lnSpc>
            </a:pPr>
            <a:r>
              <a:rPr lang="en-US" altLang="en-US" sz="1800" b="1" baseline="0">
                <a:latin typeface="Arial" charset="0"/>
              </a:rPr>
              <a:t>appear in derived class</a:t>
            </a:r>
          </a:p>
        </p:txBody>
      </p:sp>
      <p:sp>
        <p:nvSpPr>
          <p:cNvPr id="23570" name="Line 17"/>
          <p:cNvSpPr>
            <a:spLocks noChangeShapeType="1"/>
          </p:cNvSpPr>
          <p:nvPr/>
        </p:nvSpPr>
        <p:spPr bwMode="auto">
          <a:xfrm>
            <a:off x="2286000" y="25908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sp>
        <p:nvSpPr>
          <p:cNvPr id="23571" name="Line 18"/>
          <p:cNvSpPr>
            <a:spLocks noChangeShapeType="1"/>
          </p:cNvSpPr>
          <p:nvPr/>
        </p:nvSpPr>
        <p:spPr bwMode="auto">
          <a:xfrm>
            <a:off x="2362200" y="42672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sp>
        <p:nvSpPr>
          <p:cNvPr id="23572" name="Line 19"/>
          <p:cNvSpPr>
            <a:spLocks noChangeShapeType="1"/>
          </p:cNvSpPr>
          <p:nvPr/>
        </p:nvSpPr>
        <p:spPr bwMode="auto">
          <a:xfrm>
            <a:off x="2362200" y="59436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sp>
        <p:nvSpPr>
          <p:cNvPr id="23573" name="Text Box 20"/>
          <p:cNvSpPr txBox="1">
            <a:spLocks noChangeArrowheads="1"/>
          </p:cNvSpPr>
          <p:nvPr/>
        </p:nvSpPr>
        <p:spPr bwMode="auto">
          <a:xfrm>
            <a:off x="3048000" y="2133600"/>
            <a:ext cx="1600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eaLnBrk="1" hangingPunct="1">
              <a:lnSpc>
                <a:spcPct val="80000"/>
              </a:lnSpc>
            </a:pPr>
            <a:r>
              <a:rPr lang="en-US" altLang="en-US" sz="1800" b="1" baseline="0">
                <a:latin typeface="Courier New" pitchFamily="49" charset="0"/>
              </a:rPr>
              <a:t>private</a:t>
            </a:r>
          </a:p>
          <a:p>
            <a:pPr algn="ctr" eaLnBrk="1" hangingPunct="1">
              <a:lnSpc>
                <a:spcPct val="80000"/>
              </a:lnSpc>
            </a:pPr>
            <a:r>
              <a:rPr lang="en-US" altLang="en-US" sz="1800" b="1" baseline="0">
                <a:latin typeface="Arial" charset="0"/>
              </a:rPr>
              <a:t>base class</a:t>
            </a:r>
          </a:p>
        </p:txBody>
      </p:sp>
      <p:sp>
        <p:nvSpPr>
          <p:cNvPr id="23574" name="Text Box 21"/>
          <p:cNvSpPr txBox="1">
            <a:spLocks noChangeArrowheads="1"/>
          </p:cNvSpPr>
          <p:nvPr/>
        </p:nvSpPr>
        <p:spPr bwMode="auto">
          <a:xfrm>
            <a:off x="2971800" y="3733800"/>
            <a:ext cx="1828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eaLnBrk="1" hangingPunct="1">
              <a:lnSpc>
                <a:spcPct val="80000"/>
              </a:lnSpc>
            </a:pPr>
            <a:r>
              <a:rPr lang="en-US" altLang="en-US" sz="1800" b="1" baseline="0">
                <a:latin typeface="Courier New" pitchFamily="49" charset="0"/>
              </a:rPr>
              <a:t>protected</a:t>
            </a:r>
          </a:p>
          <a:p>
            <a:pPr algn="ctr" eaLnBrk="1" hangingPunct="1">
              <a:lnSpc>
                <a:spcPct val="80000"/>
              </a:lnSpc>
            </a:pPr>
            <a:r>
              <a:rPr lang="en-US" altLang="en-US" sz="1800" b="1" baseline="0">
                <a:latin typeface="Arial" charset="0"/>
              </a:rPr>
              <a:t>base class</a:t>
            </a:r>
          </a:p>
        </p:txBody>
      </p:sp>
      <p:sp>
        <p:nvSpPr>
          <p:cNvPr id="23575" name="Text Box 22"/>
          <p:cNvSpPr txBox="1">
            <a:spLocks noChangeArrowheads="1"/>
          </p:cNvSpPr>
          <p:nvPr/>
        </p:nvSpPr>
        <p:spPr bwMode="auto">
          <a:xfrm>
            <a:off x="3124200" y="5410200"/>
            <a:ext cx="1600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eaLnBrk="1" hangingPunct="1">
              <a:lnSpc>
                <a:spcPct val="80000"/>
              </a:lnSpc>
            </a:pPr>
            <a:r>
              <a:rPr lang="en-US" altLang="en-US" sz="1800" b="1" baseline="0">
                <a:latin typeface="Courier New" pitchFamily="49" charset="0"/>
              </a:rPr>
              <a:t>public</a:t>
            </a:r>
          </a:p>
          <a:p>
            <a:pPr algn="ctr" eaLnBrk="1" hangingPunct="1">
              <a:lnSpc>
                <a:spcPct val="80000"/>
              </a:lnSpc>
            </a:pPr>
            <a:r>
              <a:rPr lang="en-US" altLang="en-US" sz="1800" b="1" baseline="0">
                <a:latin typeface="Arial" charset="0"/>
              </a:rPr>
              <a:t>base class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152400"/>
            <a:ext cx="8534400" cy="1143000"/>
          </a:xfrm>
        </p:spPr>
        <p:txBody>
          <a:bodyPr/>
          <a:lstStyle/>
          <a:p>
            <a:pPr eaLnBrk="1" hangingPunct="1"/>
            <a:r>
              <a:rPr lang="en-US" altLang="en-US" smtClean="0"/>
              <a:t>5.3  Constructors, Destructors and Inheritance</a:t>
            </a:r>
          </a:p>
        </p:txBody>
      </p:sp>
      <p:sp>
        <p:nvSpPr>
          <p:cNvPr id="24579" name="Rectangle 3"/>
          <p:cNvSpPr>
            <a:spLocks noGrp="1" noChangeArrowheads="1"/>
          </p:cNvSpPr>
          <p:nvPr>
            <p:ph idx="1"/>
          </p:nvPr>
        </p:nvSpPr>
        <p:spPr>
          <a:xfrm>
            <a:off x="304800" y="1938338"/>
            <a:ext cx="8294688" cy="3979862"/>
          </a:xfrm>
        </p:spPr>
        <p:txBody>
          <a:bodyPr/>
          <a:lstStyle/>
          <a:p>
            <a:pPr eaLnBrk="1" hangingPunct="1"/>
            <a:r>
              <a:rPr lang="en-US" altLang="en-US" smtClean="0"/>
              <a:t>By inheriting every member of the base class, a derived class object contains a base class object</a:t>
            </a:r>
          </a:p>
          <a:p>
            <a:pPr eaLnBrk="1" hangingPunct="1">
              <a:lnSpc>
                <a:spcPct val="85000"/>
              </a:lnSpc>
              <a:spcBef>
                <a:spcPct val="40000"/>
              </a:spcBef>
            </a:pPr>
            <a:r>
              <a:rPr lang="en-US" altLang="en-US" smtClean="0"/>
              <a:t>The derived class constructor can specify which base class constructor should be used to initialize the base class object</a:t>
            </a:r>
          </a:p>
        </p:txBody>
      </p:sp>
      <p:sp>
        <p:nvSpPr>
          <p:cNvPr id="24580"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564B0E58-4FAF-4821-826B-B1D03BA7C423}" type="slidenum">
              <a:rPr lang="en-US" altLang="en-US" sz="1200" b="0" baseline="0" smtClean="0">
                <a:solidFill>
                  <a:schemeClr val="bg1"/>
                </a:solidFill>
                <a:latin typeface="Arial" charset="0"/>
              </a:rPr>
              <a:pPr algn="l" eaLnBrk="0" hangingPunct="0"/>
              <a:t>16</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pPr eaLnBrk="1" hangingPunct="1"/>
            <a:r>
              <a:rPr lang="en-US" altLang="en-US" smtClean="0"/>
              <a:t> Order of Execution</a:t>
            </a:r>
          </a:p>
        </p:txBody>
      </p:sp>
      <p:sp>
        <p:nvSpPr>
          <p:cNvPr id="25603" name="Rectangle 3"/>
          <p:cNvSpPr>
            <a:spLocks noGrp="1" noChangeArrowheads="1"/>
          </p:cNvSpPr>
          <p:nvPr>
            <p:ph idx="1"/>
          </p:nvPr>
        </p:nvSpPr>
        <p:spPr>
          <a:xfrm>
            <a:off x="304800" y="1600200"/>
            <a:ext cx="8294688" cy="3894138"/>
          </a:xfrm>
        </p:spPr>
        <p:txBody>
          <a:bodyPr/>
          <a:lstStyle/>
          <a:p>
            <a:pPr eaLnBrk="1" hangingPunct="1">
              <a:lnSpc>
                <a:spcPct val="85000"/>
              </a:lnSpc>
              <a:spcBef>
                <a:spcPct val="40000"/>
              </a:spcBef>
            </a:pPr>
            <a:r>
              <a:rPr lang="en-US" altLang="en-US" smtClean="0"/>
              <a:t>When an object of a derived class is created, the base class’s constructor is executed first, followed by the derived class’s constructor</a:t>
            </a:r>
          </a:p>
          <a:p>
            <a:pPr eaLnBrk="1" hangingPunct="1">
              <a:lnSpc>
                <a:spcPct val="85000"/>
              </a:lnSpc>
              <a:spcBef>
                <a:spcPct val="40000"/>
              </a:spcBef>
            </a:pPr>
            <a:r>
              <a:rPr lang="en-US" altLang="en-US" smtClean="0"/>
              <a:t>When an object of a derived class is destroyed, its destructor is called first, then that of the base class </a:t>
            </a:r>
          </a:p>
        </p:txBody>
      </p:sp>
      <p:sp>
        <p:nvSpPr>
          <p:cNvPr id="25604"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AEFBC6A1-B247-46A5-B372-D34222224325}" type="slidenum">
              <a:rPr lang="en-US" altLang="en-US" sz="1200" b="0" baseline="0" smtClean="0">
                <a:solidFill>
                  <a:schemeClr val="bg1"/>
                </a:solidFill>
                <a:latin typeface="Arial" charset="0"/>
              </a:rPr>
              <a:pPr algn="l" eaLnBrk="0" hangingPunct="0"/>
              <a:t>17</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303213"/>
            <a:ext cx="8610600" cy="793750"/>
          </a:xfrm>
        </p:spPr>
        <p:txBody>
          <a:bodyPr/>
          <a:lstStyle/>
          <a:p>
            <a:pPr eaLnBrk="1" hangingPunct="1"/>
            <a:r>
              <a:rPr lang="en-US" altLang="en-US" smtClean="0"/>
              <a:t>Order of Execution</a:t>
            </a:r>
          </a:p>
        </p:txBody>
      </p:sp>
      <p:sp>
        <p:nvSpPr>
          <p:cNvPr id="26627" name="Rectangle 3"/>
          <p:cNvSpPr>
            <a:spLocks noGrp="1" noChangeArrowheads="1"/>
          </p:cNvSpPr>
          <p:nvPr>
            <p:ph idx="1"/>
          </p:nvPr>
        </p:nvSpPr>
        <p:spPr>
          <a:xfrm>
            <a:off x="457200" y="1676400"/>
            <a:ext cx="8001000" cy="4114800"/>
          </a:xfrm>
        </p:spPr>
        <p:txBody>
          <a:bodyPr/>
          <a:lstStyle/>
          <a:p>
            <a:pPr eaLnBrk="1" hangingPunct="1">
              <a:lnSpc>
                <a:spcPct val="75000"/>
              </a:lnSpc>
              <a:buFontTx/>
              <a:buNone/>
            </a:pPr>
            <a:r>
              <a:rPr lang="en-US" altLang="en-US" sz="2600" b="1" smtClean="0">
                <a:solidFill>
                  <a:srgbClr val="3D8963"/>
                </a:solidFill>
                <a:latin typeface="Courier New" pitchFamily="49" charset="0"/>
              </a:rPr>
              <a:t>// Student – base class </a:t>
            </a:r>
          </a:p>
          <a:p>
            <a:pPr eaLnBrk="1" hangingPunct="1">
              <a:lnSpc>
                <a:spcPct val="75000"/>
              </a:lnSpc>
              <a:buFontTx/>
              <a:buNone/>
            </a:pPr>
            <a:r>
              <a:rPr lang="en-US" altLang="en-US" sz="2600" b="1" smtClean="0">
                <a:solidFill>
                  <a:srgbClr val="3D8963"/>
                </a:solidFill>
                <a:latin typeface="Courier New" pitchFamily="49" charset="0"/>
              </a:rPr>
              <a:t>// UnderGrad – derived class</a:t>
            </a:r>
          </a:p>
          <a:p>
            <a:pPr eaLnBrk="1" hangingPunct="1">
              <a:lnSpc>
                <a:spcPct val="75000"/>
              </a:lnSpc>
              <a:buFontTx/>
              <a:buNone/>
            </a:pPr>
            <a:r>
              <a:rPr lang="en-US" altLang="en-US" sz="2600" b="1" smtClean="0">
                <a:solidFill>
                  <a:srgbClr val="3D8963"/>
                </a:solidFill>
                <a:latin typeface="Courier New" pitchFamily="49" charset="0"/>
              </a:rPr>
              <a:t>// Both have constructors, destructors </a:t>
            </a:r>
          </a:p>
          <a:p>
            <a:pPr eaLnBrk="1" hangingPunct="1">
              <a:lnSpc>
                <a:spcPct val="75000"/>
              </a:lnSpc>
              <a:buFontTx/>
              <a:buNone/>
            </a:pPr>
            <a:r>
              <a:rPr lang="en-US" altLang="en-US" sz="2800" b="1" smtClean="0">
                <a:solidFill>
                  <a:srgbClr val="3D8963"/>
                </a:solidFill>
                <a:latin typeface="Courier New" pitchFamily="49" charset="0"/>
              </a:rPr>
              <a:t>int main()</a:t>
            </a:r>
          </a:p>
          <a:p>
            <a:pPr eaLnBrk="1" hangingPunct="1">
              <a:lnSpc>
                <a:spcPct val="75000"/>
              </a:lnSpc>
              <a:buFontTx/>
              <a:buNone/>
            </a:pPr>
            <a:r>
              <a:rPr lang="en-US" altLang="en-US" sz="2800" b="1" smtClean="0">
                <a:solidFill>
                  <a:srgbClr val="3D8963"/>
                </a:solidFill>
                <a:latin typeface="Courier New" pitchFamily="49" charset="0"/>
              </a:rPr>
              <a:t>{	</a:t>
            </a:r>
          </a:p>
          <a:p>
            <a:pPr eaLnBrk="1" hangingPunct="1">
              <a:lnSpc>
                <a:spcPct val="75000"/>
              </a:lnSpc>
              <a:buFontTx/>
              <a:buNone/>
            </a:pPr>
            <a:r>
              <a:rPr lang="en-US" altLang="en-US" sz="2800" b="1" smtClean="0">
                <a:solidFill>
                  <a:srgbClr val="3D8963"/>
                </a:solidFill>
                <a:latin typeface="Courier New" pitchFamily="49" charset="0"/>
              </a:rPr>
              <a:t>   UnderGrad u1;</a:t>
            </a:r>
          </a:p>
          <a:p>
            <a:pPr eaLnBrk="1" hangingPunct="1">
              <a:lnSpc>
                <a:spcPct val="75000"/>
              </a:lnSpc>
              <a:buFontTx/>
              <a:buNone/>
            </a:pPr>
            <a:r>
              <a:rPr lang="en-US" altLang="en-US" sz="2800" b="1" smtClean="0">
                <a:solidFill>
                  <a:srgbClr val="3D8963"/>
                </a:solidFill>
                <a:latin typeface="Courier New" pitchFamily="49" charset="0"/>
              </a:rPr>
              <a:t>   ...</a:t>
            </a:r>
          </a:p>
          <a:p>
            <a:pPr eaLnBrk="1" hangingPunct="1">
              <a:lnSpc>
                <a:spcPct val="75000"/>
              </a:lnSpc>
              <a:buFontTx/>
              <a:buNone/>
            </a:pPr>
            <a:r>
              <a:rPr lang="en-US" altLang="en-US" sz="2800" b="1" smtClean="0">
                <a:solidFill>
                  <a:srgbClr val="3D8963"/>
                </a:solidFill>
                <a:latin typeface="Courier New" pitchFamily="49" charset="0"/>
              </a:rPr>
              <a:t>   return 0;</a:t>
            </a:r>
          </a:p>
          <a:p>
            <a:pPr eaLnBrk="1" hangingPunct="1">
              <a:lnSpc>
                <a:spcPct val="75000"/>
              </a:lnSpc>
              <a:buFontTx/>
              <a:buNone/>
            </a:pPr>
            <a:r>
              <a:rPr lang="en-US" altLang="en-US" sz="2800" b="1" smtClean="0">
                <a:solidFill>
                  <a:srgbClr val="3D8963"/>
                </a:solidFill>
                <a:latin typeface="Courier New" pitchFamily="49" charset="0"/>
              </a:rPr>
              <a:t>}// end main</a:t>
            </a:r>
          </a:p>
        </p:txBody>
      </p:sp>
      <p:sp>
        <p:nvSpPr>
          <p:cNvPr id="26628"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C298E75F-FB59-47A9-B540-00A8CABA0D05}" type="slidenum">
              <a:rPr lang="en-US" altLang="en-US" sz="1200" b="0" baseline="0" smtClean="0">
                <a:solidFill>
                  <a:schemeClr val="bg1"/>
                </a:solidFill>
                <a:latin typeface="Arial" charset="0"/>
              </a:rPr>
              <a:pPr algn="l" eaLnBrk="0" hangingPunct="0"/>
              <a:t>18</a:t>
            </a:fld>
            <a:endParaRPr lang="en-US" altLang="en-US" sz="1200" b="0" baseline="0" smtClean="0">
              <a:solidFill>
                <a:schemeClr val="bg1"/>
              </a:solidFill>
              <a:latin typeface="Arial" charset="0"/>
            </a:endParaRPr>
          </a:p>
        </p:txBody>
      </p:sp>
      <p:sp>
        <p:nvSpPr>
          <p:cNvPr id="26629" name="Line 5"/>
          <p:cNvSpPr>
            <a:spLocks noChangeShapeType="1"/>
          </p:cNvSpPr>
          <p:nvPr/>
        </p:nvSpPr>
        <p:spPr bwMode="auto">
          <a:xfrm flipH="1">
            <a:off x="3962400" y="3810000"/>
            <a:ext cx="3810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6630" name="Line 7"/>
          <p:cNvSpPr>
            <a:spLocks noChangeShapeType="1"/>
          </p:cNvSpPr>
          <p:nvPr/>
        </p:nvSpPr>
        <p:spPr bwMode="auto">
          <a:xfrm flipH="1" flipV="1">
            <a:off x="3048000" y="4648200"/>
            <a:ext cx="3200400" cy="533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grpSp>
        <p:nvGrpSpPr>
          <p:cNvPr id="26631" name="Group 15"/>
          <p:cNvGrpSpPr>
            <a:grpSpLocks/>
          </p:cNvGrpSpPr>
          <p:nvPr/>
        </p:nvGrpSpPr>
        <p:grpSpPr bwMode="auto">
          <a:xfrm>
            <a:off x="4343400" y="2971800"/>
            <a:ext cx="2667000" cy="1773238"/>
            <a:chOff x="3024" y="1776"/>
            <a:chExt cx="2400" cy="1117"/>
          </a:xfrm>
        </p:grpSpPr>
        <p:sp>
          <p:nvSpPr>
            <p:cNvPr id="26634" name="Text Box 4"/>
            <p:cNvSpPr txBox="1">
              <a:spLocks noChangeArrowheads="1"/>
            </p:cNvSpPr>
            <p:nvPr/>
          </p:nvSpPr>
          <p:spPr bwMode="auto">
            <a:xfrm>
              <a:off x="3168" y="1968"/>
              <a:ext cx="225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eaLnBrk="1" hangingPunct="1">
                <a:lnSpc>
                  <a:spcPct val="80000"/>
                </a:lnSpc>
              </a:pPr>
              <a:r>
                <a:rPr lang="en-US" altLang="en-US" sz="2000" baseline="0">
                  <a:solidFill>
                    <a:schemeClr val="accent2"/>
                  </a:solidFill>
                  <a:latin typeface="Arial" charset="0"/>
                </a:rPr>
                <a:t>Execute </a:t>
              </a:r>
              <a:r>
                <a:rPr lang="en-US" altLang="en-US" sz="2000" b="1" baseline="0">
                  <a:solidFill>
                    <a:schemeClr val="accent2"/>
                  </a:solidFill>
                  <a:latin typeface="Courier New" pitchFamily="49" charset="0"/>
                </a:rPr>
                <a:t>Student</a:t>
              </a:r>
              <a:r>
                <a:rPr lang="en-US" altLang="en-US" sz="2000" baseline="0">
                  <a:solidFill>
                    <a:schemeClr val="accent2"/>
                  </a:solidFill>
                  <a:latin typeface="Arial" charset="0"/>
                </a:rPr>
                <a:t> constructor, then execute </a:t>
              </a:r>
              <a:r>
                <a:rPr lang="en-US" altLang="en-US" sz="2000" b="1" baseline="0">
                  <a:solidFill>
                    <a:schemeClr val="accent2"/>
                  </a:solidFill>
                  <a:latin typeface="Courier New" pitchFamily="49" charset="0"/>
                </a:rPr>
                <a:t>UnderGrad</a:t>
              </a:r>
              <a:r>
                <a:rPr lang="en-US" altLang="en-US" sz="2000" baseline="0">
                  <a:solidFill>
                    <a:schemeClr val="accent2"/>
                  </a:solidFill>
                  <a:latin typeface="Arial" charset="0"/>
                </a:rPr>
                <a:t> constructor</a:t>
              </a:r>
            </a:p>
          </p:txBody>
        </p:sp>
        <p:sp>
          <p:nvSpPr>
            <p:cNvPr id="26635" name="Oval 8"/>
            <p:cNvSpPr>
              <a:spLocks noChangeArrowheads="1"/>
            </p:cNvSpPr>
            <p:nvPr/>
          </p:nvSpPr>
          <p:spPr bwMode="auto">
            <a:xfrm>
              <a:off x="3024" y="1776"/>
              <a:ext cx="2397" cy="1117"/>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endParaRPr lang="en-US" altLang="en-US"/>
            </a:p>
          </p:txBody>
        </p:sp>
      </p:grpSp>
      <p:sp>
        <p:nvSpPr>
          <p:cNvPr id="26632" name="Text Box 6"/>
          <p:cNvSpPr txBox="1">
            <a:spLocks noChangeArrowheads="1"/>
          </p:cNvSpPr>
          <p:nvPr/>
        </p:nvSpPr>
        <p:spPr bwMode="auto">
          <a:xfrm>
            <a:off x="6172200" y="4724400"/>
            <a:ext cx="27622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eaLnBrk="1" hangingPunct="1">
              <a:lnSpc>
                <a:spcPct val="80000"/>
              </a:lnSpc>
            </a:pPr>
            <a:r>
              <a:rPr lang="en-US" altLang="en-US" sz="2000" baseline="0">
                <a:solidFill>
                  <a:schemeClr val="accent2"/>
                </a:solidFill>
                <a:latin typeface="Arial" charset="0"/>
              </a:rPr>
              <a:t>Execute </a:t>
            </a:r>
            <a:r>
              <a:rPr lang="en-US" altLang="en-US" sz="2000" b="1" baseline="0">
                <a:solidFill>
                  <a:schemeClr val="accent2"/>
                </a:solidFill>
                <a:latin typeface="Courier New" pitchFamily="49" charset="0"/>
              </a:rPr>
              <a:t>UnderGrad</a:t>
            </a:r>
            <a:r>
              <a:rPr lang="en-US" altLang="en-US" sz="2000" baseline="0">
                <a:solidFill>
                  <a:schemeClr val="accent2"/>
                </a:solidFill>
                <a:latin typeface="Arial" charset="0"/>
              </a:rPr>
              <a:t> destructor, then execute </a:t>
            </a:r>
            <a:r>
              <a:rPr lang="en-US" altLang="en-US" sz="2000" b="1" baseline="0">
                <a:solidFill>
                  <a:schemeClr val="accent2"/>
                </a:solidFill>
                <a:latin typeface="Courier New" pitchFamily="49" charset="0"/>
              </a:rPr>
              <a:t>Student</a:t>
            </a:r>
            <a:r>
              <a:rPr lang="en-US" altLang="en-US" sz="2000" baseline="0">
                <a:solidFill>
                  <a:schemeClr val="accent2"/>
                </a:solidFill>
                <a:latin typeface="Arial" charset="0"/>
              </a:rPr>
              <a:t> destructor</a:t>
            </a:r>
          </a:p>
        </p:txBody>
      </p:sp>
      <p:sp>
        <p:nvSpPr>
          <p:cNvPr id="26633" name="Oval 9"/>
          <p:cNvSpPr>
            <a:spLocks noChangeArrowheads="1"/>
          </p:cNvSpPr>
          <p:nvPr/>
        </p:nvSpPr>
        <p:spPr bwMode="auto">
          <a:xfrm>
            <a:off x="6248400" y="4267200"/>
            <a:ext cx="2724150" cy="16383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2775" y="228600"/>
            <a:ext cx="8153400" cy="990600"/>
          </a:xfrm>
        </p:spPr>
        <p:txBody>
          <a:bodyPr/>
          <a:lstStyle/>
          <a:p>
            <a:pPr eaLnBrk="1" hangingPunct="1"/>
            <a:r>
              <a:rPr lang="en-US" altLang="en-US" smtClean="0"/>
              <a:t>Passing Arguments to Base Class Constructor</a:t>
            </a:r>
          </a:p>
        </p:txBody>
      </p:sp>
      <p:sp>
        <p:nvSpPr>
          <p:cNvPr id="27651" name="Rectangle 3"/>
          <p:cNvSpPr>
            <a:spLocks noGrp="1" noChangeArrowheads="1"/>
          </p:cNvSpPr>
          <p:nvPr>
            <p:ph idx="1"/>
          </p:nvPr>
        </p:nvSpPr>
        <p:spPr>
          <a:xfrm>
            <a:off x="381000" y="2438400"/>
            <a:ext cx="8382000" cy="3581400"/>
          </a:xfrm>
        </p:spPr>
        <p:txBody>
          <a:bodyPr/>
          <a:lstStyle/>
          <a:p>
            <a:pPr eaLnBrk="1" hangingPunct="1">
              <a:lnSpc>
                <a:spcPct val="85000"/>
              </a:lnSpc>
              <a:spcBef>
                <a:spcPct val="30000"/>
              </a:spcBef>
            </a:pPr>
            <a:r>
              <a:rPr lang="en-US" altLang="en-US" smtClean="0"/>
              <a:t>Allows selection between multiple base class constructors</a:t>
            </a:r>
          </a:p>
          <a:p>
            <a:pPr eaLnBrk="1" hangingPunct="1">
              <a:lnSpc>
                <a:spcPct val="85000"/>
              </a:lnSpc>
              <a:spcBef>
                <a:spcPct val="30000"/>
              </a:spcBef>
            </a:pPr>
            <a:r>
              <a:rPr lang="en-US" altLang="en-US" smtClean="0"/>
              <a:t>Specify arguments to base constructor on derived constructor heading</a:t>
            </a:r>
          </a:p>
          <a:p>
            <a:pPr eaLnBrk="1" hangingPunct="1">
              <a:lnSpc>
                <a:spcPct val="85000"/>
              </a:lnSpc>
              <a:spcBef>
                <a:spcPct val="30000"/>
              </a:spcBef>
            </a:pPr>
            <a:r>
              <a:rPr lang="en-US" altLang="en-US" smtClean="0"/>
              <a:t>Can also be done with inline constructors</a:t>
            </a:r>
          </a:p>
          <a:p>
            <a:pPr eaLnBrk="1" hangingPunct="1">
              <a:lnSpc>
                <a:spcPct val="85000"/>
              </a:lnSpc>
              <a:spcBef>
                <a:spcPct val="30000"/>
              </a:spcBef>
            </a:pPr>
            <a:r>
              <a:rPr lang="en-US" altLang="en-US" smtClean="0"/>
              <a:t>Must be done if base class has no default constructor</a:t>
            </a:r>
          </a:p>
        </p:txBody>
      </p:sp>
      <p:sp>
        <p:nvSpPr>
          <p:cNvPr id="27652"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B6CC7FFD-75AF-4D16-B4E8-E0E233F3A225}" type="slidenum">
              <a:rPr lang="en-US" altLang="en-US" sz="1200" b="0" baseline="0" smtClean="0">
                <a:solidFill>
                  <a:schemeClr val="bg1"/>
                </a:solidFill>
                <a:latin typeface="Arial" charset="0"/>
              </a:rPr>
              <a:pPr algn="l" eaLnBrk="0" hangingPunct="0"/>
              <a:t>19</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303213"/>
            <a:ext cx="8610600" cy="727075"/>
          </a:xfrm>
        </p:spPr>
        <p:txBody>
          <a:bodyPr>
            <a:normAutofit fontScale="90000"/>
          </a:bodyPr>
          <a:lstStyle/>
          <a:p>
            <a:pPr eaLnBrk="1" fontAlgn="auto" hangingPunct="1">
              <a:spcAft>
                <a:spcPts val="0"/>
              </a:spcAft>
              <a:defRPr/>
            </a:pPr>
            <a:r>
              <a:rPr lang="en-US" altLang="en-US" smtClean="0"/>
              <a:t>Topics</a:t>
            </a:r>
          </a:p>
        </p:txBody>
      </p:sp>
      <p:sp>
        <p:nvSpPr>
          <p:cNvPr id="102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r>
              <a:rPr lang="en-US" altLang="en-US" sz="1400" smtClean="0">
                <a:solidFill>
                  <a:srgbClr val="FFFFFF"/>
                </a:solidFill>
              </a:rPr>
              <a:t>5-</a:t>
            </a:r>
            <a:fld id="{B9944BD8-E50B-4BE0-9245-F24EB3D441C8}" type="slidenum">
              <a:rPr lang="en-US" altLang="en-US" sz="1400" smtClean="0">
                <a:solidFill>
                  <a:srgbClr val="FFFFFF"/>
                </a:solidFill>
              </a:rPr>
              <a:pPr/>
              <a:t>2</a:t>
            </a:fld>
            <a:endParaRPr lang="en-US" altLang="en-US" sz="1400" smtClean="0">
              <a:solidFill>
                <a:srgbClr val="FFFFFF"/>
              </a:solidFill>
            </a:endParaRPr>
          </a:p>
        </p:txBody>
      </p:sp>
      <p:sp>
        <p:nvSpPr>
          <p:cNvPr id="10244" name="Rectangle 3"/>
          <p:cNvSpPr>
            <a:spLocks noGrp="1" noChangeArrowheads="1"/>
          </p:cNvSpPr>
          <p:nvPr>
            <p:ph sz="quarter" idx="1"/>
          </p:nvPr>
        </p:nvSpPr>
        <p:spPr>
          <a:xfrm>
            <a:off x="381000" y="1600200"/>
            <a:ext cx="8153400" cy="4419600"/>
          </a:xfrm>
        </p:spPr>
        <p:txBody>
          <a:bodyPr/>
          <a:lstStyle/>
          <a:p>
            <a:pPr eaLnBrk="1" hangingPunct="1">
              <a:buFontTx/>
              <a:buNone/>
            </a:pPr>
            <a:r>
              <a:rPr lang="en-US" altLang="en-US" smtClean="0"/>
              <a:t>5.1  Inheritance</a:t>
            </a:r>
          </a:p>
          <a:p>
            <a:pPr eaLnBrk="1" hangingPunct="1">
              <a:buFontTx/>
              <a:buNone/>
            </a:pPr>
            <a:r>
              <a:rPr lang="en-US" altLang="en-US" smtClean="0"/>
              <a:t>5.2  Protected Members and Class Access</a:t>
            </a:r>
          </a:p>
          <a:p>
            <a:pPr eaLnBrk="1" hangingPunct="1">
              <a:buFontTx/>
              <a:buNone/>
            </a:pPr>
            <a:r>
              <a:rPr lang="en-US" altLang="en-US" smtClean="0"/>
              <a:t>5.3  Constructors, Destructors, and Inheritance</a:t>
            </a:r>
          </a:p>
          <a:p>
            <a:pPr eaLnBrk="1" hangingPunct="1">
              <a:buFontTx/>
              <a:buNone/>
            </a:pPr>
            <a:r>
              <a:rPr lang="en-US" altLang="en-US" smtClean="0"/>
              <a:t>5.4  Overriding Base Class Functions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152400"/>
            <a:ext cx="7772400" cy="1143000"/>
          </a:xfrm>
        </p:spPr>
        <p:txBody>
          <a:bodyPr/>
          <a:lstStyle/>
          <a:p>
            <a:pPr eaLnBrk="1" hangingPunct="1"/>
            <a:r>
              <a:rPr lang="en-US" altLang="en-US" smtClean="0"/>
              <a:t>Passing Arguments to Base Class Constructor</a:t>
            </a:r>
          </a:p>
        </p:txBody>
      </p:sp>
      <p:sp>
        <p:nvSpPr>
          <p:cNvPr id="28675" name="Rectangle 3"/>
          <p:cNvSpPr>
            <a:spLocks noGrp="1" noChangeArrowheads="1"/>
          </p:cNvSpPr>
          <p:nvPr>
            <p:ph idx="1"/>
          </p:nvPr>
        </p:nvSpPr>
        <p:spPr>
          <a:xfrm>
            <a:off x="457200" y="1752600"/>
            <a:ext cx="8305800" cy="4495800"/>
          </a:xfrm>
        </p:spPr>
        <p:txBody>
          <a:bodyPr/>
          <a:lstStyle/>
          <a:p>
            <a:pPr eaLnBrk="1" hangingPunct="1">
              <a:lnSpc>
                <a:spcPct val="85000"/>
              </a:lnSpc>
              <a:buFontTx/>
              <a:buNone/>
            </a:pPr>
            <a:r>
              <a:rPr lang="en-US" altLang="en-US" sz="2800" smtClean="0"/>
              <a:t>        </a:t>
            </a:r>
            <a:r>
              <a:rPr lang="en-US" altLang="en-US" sz="2800" b="1" smtClean="0">
                <a:solidFill>
                  <a:srgbClr val="3D8963"/>
                </a:solidFill>
                <a:latin typeface="Courier New" pitchFamily="49" charset="0"/>
              </a:rPr>
              <a:t>class Parent {</a:t>
            </a:r>
          </a:p>
          <a:p>
            <a:pPr eaLnBrk="1" hangingPunct="1">
              <a:lnSpc>
                <a:spcPct val="85000"/>
              </a:lnSpc>
              <a:buFontTx/>
              <a:buNone/>
            </a:pPr>
            <a:r>
              <a:rPr lang="en-US" altLang="en-US" sz="2800" b="1" smtClean="0">
                <a:solidFill>
                  <a:srgbClr val="3D8963"/>
                </a:solidFill>
                <a:latin typeface="Courier New" pitchFamily="49" charset="0"/>
              </a:rPr>
              <a:t>       int x, y;</a:t>
            </a:r>
          </a:p>
          <a:p>
            <a:pPr eaLnBrk="1" hangingPunct="1">
              <a:lnSpc>
                <a:spcPct val="85000"/>
              </a:lnSpc>
              <a:buFontTx/>
              <a:buNone/>
            </a:pPr>
            <a:r>
              <a:rPr lang="en-US" altLang="en-US" sz="2800" b="1" smtClean="0">
                <a:solidFill>
                  <a:srgbClr val="3D8963"/>
                </a:solidFill>
                <a:latin typeface="Courier New" pitchFamily="49" charset="0"/>
              </a:rPr>
              <a:t>       public: Parent(int,int);</a:t>
            </a:r>
          </a:p>
          <a:p>
            <a:pPr eaLnBrk="1" hangingPunct="1">
              <a:lnSpc>
                <a:spcPct val="85000"/>
              </a:lnSpc>
              <a:buFontTx/>
              <a:buNone/>
            </a:pPr>
            <a:r>
              <a:rPr lang="en-US" altLang="en-US" sz="2800" b="1" smtClean="0">
                <a:solidFill>
                  <a:srgbClr val="3D8963"/>
                </a:solidFill>
                <a:latin typeface="Courier New" pitchFamily="49" charset="0"/>
              </a:rPr>
              <a:t>    };</a:t>
            </a:r>
          </a:p>
          <a:p>
            <a:pPr eaLnBrk="1" hangingPunct="1">
              <a:lnSpc>
                <a:spcPct val="85000"/>
              </a:lnSpc>
              <a:buFontTx/>
              <a:buNone/>
            </a:pPr>
            <a:r>
              <a:rPr lang="en-US" altLang="en-US" sz="2800" b="1" smtClean="0">
                <a:solidFill>
                  <a:srgbClr val="3D8963"/>
                </a:solidFill>
                <a:latin typeface="Courier New" pitchFamily="49" charset="0"/>
              </a:rPr>
              <a:t>    class Child : public Parent {</a:t>
            </a:r>
          </a:p>
          <a:p>
            <a:pPr eaLnBrk="1" hangingPunct="1">
              <a:lnSpc>
                <a:spcPct val="85000"/>
              </a:lnSpc>
              <a:buFontTx/>
              <a:buNone/>
            </a:pPr>
            <a:r>
              <a:rPr lang="en-US" altLang="en-US" sz="2800" b="1" smtClean="0">
                <a:solidFill>
                  <a:srgbClr val="3D8963"/>
                </a:solidFill>
                <a:latin typeface="Courier New" pitchFamily="49" charset="0"/>
              </a:rPr>
              <a:t>       int z</a:t>
            </a:r>
          </a:p>
          <a:p>
            <a:pPr eaLnBrk="1" hangingPunct="1">
              <a:lnSpc>
                <a:spcPct val="85000"/>
              </a:lnSpc>
              <a:buFontTx/>
              <a:buNone/>
            </a:pPr>
            <a:r>
              <a:rPr lang="en-US" altLang="en-US" sz="2800" b="1" smtClean="0">
                <a:solidFill>
                  <a:srgbClr val="3D8963"/>
                </a:solidFill>
                <a:latin typeface="Courier New" pitchFamily="49" charset="0"/>
              </a:rPr>
              <a:t>       public: </a:t>
            </a:r>
          </a:p>
          <a:p>
            <a:pPr eaLnBrk="1" hangingPunct="1">
              <a:lnSpc>
                <a:spcPct val="85000"/>
              </a:lnSpc>
              <a:buFontTx/>
              <a:buNone/>
            </a:pPr>
            <a:r>
              <a:rPr lang="en-US" altLang="en-US" sz="2800" b="1" smtClean="0">
                <a:solidFill>
                  <a:srgbClr val="3D8963"/>
                </a:solidFill>
                <a:latin typeface="Courier New" pitchFamily="49" charset="0"/>
              </a:rPr>
              <a:t>       Child(int a): </a:t>
            </a:r>
            <a:r>
              <a:rPr lang="en-US" altLang="en-US" sz="2800" b="1" smtClean="0">
                <a:solidFill>
                  <a:schemeClr val="accent2"/>
                </a:solidFill>
                <a:latin typeface="Courier New" pitchFamily="49" charset="0"/>
              </a:rPr>
              <a:t>Parent(a,a*a)</a:t>
            </a:r>
          </a:p>
          <a:p>
            <a:pPr eaLnBrk="1" hangingPunct="1">
              <a:lnSpc>
                <a:spcPct val="85000"/>
              </a:lnSpc>
              <a:buFontTx/>
              <a:buNone/>
            </a:pPr>
            <a:r>
              <a:rPr lang="en-US" altLang="en-US" sz="2800" b="1" smtClean="0">
                <a:solidFill>
                  <a:srgbClr val="3D8963"/>
                </a:solidFill>
                <a:latin typeface="Courier New" pitchFamily="49" charset="0"/>
              </a:rPr>
              <a:t>       {z = a;}</a:t>
            </a:r>
          </a:p>
          <a:p>
            <a:pPr eaLnBrk="1" hangingPunct="1">
              <a:lnSpc>
                <a:spcPct val="85000"/>
              </a:lnSpc>
              <a:buFontTx/>
              <a:buNone/>
            </a:pPr>
            <a:r>
              <a:rPr lang="en-US" altLang="en-US" sz="2800" b="1" smtClean="0">
                <a:solidFill>
                  <a:srgbClr val="3D8963"/>
                </a:solidFill>
                <a:latin typeface="Courier New" pitchFamily="49" charset="0"/>
              </a:rPr>
              <a:t>    };</a:t>
            </a:r>
            <a:r>
              <a:rPr lang="en-US" altLang="en-US" sz="2800" smtClean="0"/>
              <a:t>     </a:t>
            </a:r>
          </a:p>
        </p:txBody>
      </p:sp>
      <p:sp>
        <p:nvSpPr>
          <p:cNvPr id="28676"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56D91078-6B6D-4419-B053-517CDD4B22A0}" type="slidenum">
              <a:rPr lang="en-US" altLang="en-US" sz="1200" b="0" baseline="0" smtClean="0">
                <a:solidFill>
                  <a:schemeClr val="bg1"/>
                </a:solidFill>
                <a:latin typeface="Arial" charset="0"/>
              </a:rPr>
              <a:pPr algn="l" eaLnBrk="0" hangingPunct="0"/>
              <a:t>20</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2775" y="228600"/>
            <a:ext cx="8153400" cy="990600"/>
          </a:xfrm>
        </p:spPr>
        <p:txBody>
          <a:bodyPr/>
          <a:lstStyle/>
          <a:p>
            <a:pPr eaLnBrk="1" hangingPunct="1"/>
            <a:r>
              <a:rPr lang="en-US" altLang="en-US" smtClean="0"/>
              <a:t>5.4 Overriding Base Class Functions</a:t>
            </a:r>
          </a:p>
        </p:txBody>
      </p:sp>
      <p:sp>
        <p:nvSpPr>
          <p:cNvPr id="29699" name="Rectangle 3"/>
          <p:cNvSpPr>
            <a:spLocks noGrp="1" noChangeArrowheads="1"/>
          </p:cNvSpPr>
          <p:nvPr>
            <p:ph idx="1"/>
          </p:nvPr>
        </p:nvSpPr>
        <p:spPr>
          <a:xfrm>
            <a:off x="304800" y="2133600"/>
            <a:ext cx="8458200" cy="3962400"/>
          </a:xfrm>
        </p:spPr>
        <p:txBody>
          <a:bodyPr/>
          <a:lstStyle/>
          <a:p>
            <a:pPr eaLnBrk="1" hangingPunct="1">
              <a:lnSpc>
                <a:spcPct val="85000"/>
              </a:lnSpc>
              <a:spcBef>
                <a:spcPct val="40000"/>
              </a:spcBef>
              <a:buClr>
                <a:schemeClr val="tx1"/>
              </a:buClr>
            </a:pPr>
            <a:r>
              <a:rPr lang="en-US" altLang="en-US" smtClean="0">
                <a:solidFill>
                  <a:schemeClr val="accent2"/>
                </a:solidFill>
              </a:rPr>
              <a:t>Overriding</a:t>
            </a:r>
            <a:r>
              <a:rPr lang="en-US" altLang="en-US" smtClean="0"/>
              <a:t>: function in a derived class that has the </a:t>
            </a:r>
            <a:r>
              <a:rPr lang="en-US" altLang="en-US" i="1" smtClean="0"/>
              <a:t>same name and parameter list</a:t>
            </a:r>
            <a:r>
              <a:rPr lang="en-US" altLang="en-US" smtClean="0"/>
              <a:t> as a function in the base class</a:t>
            </a:r>
          </a:p>
          <a:p>
            <a:pPr eaLnBrk="1" hangingPunct="1">
              <a:lnSpc>
                <a:spcPct val="85000"/>
              </a:lnSpc>
              <a:spcBef>
                <a:spcPct val="40000"/>
              </a:spcBef>
            </a:pPr>
            <a:r>
              <a:rPr lang="en-US" altLang="en-US" smtClean="0"/>
              <a:t>Typically used to replace a function in base class with different actions in derived class</a:t>
            </a:r>
          </a:p>
          <a:p>
            <a:pPr eaLnBrk="1" hangingPunct="1">
              <a:lnSpc>
                <a:spcPct val="85000"/>
              </a:lnSpc>
              <a:spcBef>
                <a:spcPct val="40000"/>
              </a:spcBef>
            </a:pPr>
            <a:r>
              <a:rPr lang="en-US" altLang="en-US" smtClean="0"/>
              <a:t>Not the same as overloading – with overloading, the parameter lists must be different </a:t>
            </a:r>
          </a:p>
        </p:txBody>
      </p:sp>
      <p:sp>
        <p:nvSpPr>
          <p:cNvPr id="29700"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C6C212DE-D410-442A-871A-AF227A403A57}" type="slidenum">
              <a:rPr lang="en-US" altLang="en-US" sz="1200" b="0" baseline="0" smtClean="0">
                <a:solidFill>
                  <a:schemeClr val="bg1"/>
                </a:solidFill>
                <a:latin typeface="Arial" charset="0"/>
              </a:rPr>
              <a:pPr algn="l" eaLnBrk="0" hangingPunct="0"/>
              <a:t>21</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2775" y="228600"/>
            <a:ext cx="8153400" cy="990600"/>
          </a:xfrm>
        </p:spPr>
        <p:txBody>
          <a:bodyPr/>
          <a:lstStyle/>
          <a:p>
            <a:pPr eaLnBrk="1" hangingPunct="1"/>
            <a:r>
              <a:rPr lang="en-US" altLang="en-US" smtClean="0"/>
              <a:t>Access to Overridden Function</a:t>
            </a:r>
          </a:p>
        </p:txBody>
      </p:sp>
      <p:sp>
        <p:nvSpPr>
          <p:cNvPr id="30723" name="Rectangle 3"/>
          <p:cNvSpPr>
            <a:spLocks noGrp="1" noChangeArrowheads="1"/>
          </p:cNvSpPr>
          <p:nvPr>
            <p:ph idx="1"/>
          </p:nvPr>
        </p:nvSpPr>
        <p:spPr>
          <a:xfrm>
            <a:off x="304800" y="2133600"/>
            <a:ext cx="8458200" cy="3962400"/>
          </a:xfrm>
        </p:spPr>
        <p:txBody>
          <a:bodyPr/>
          <a:lstStyle/>
          <a:p>
            <a:pPr eaLnBrk="1" hangingPunct="1">
              <a:lnSpc>
                <a:spcPct val="85000"/>
              </a:lnSpc>
              <a:spcBef>
                <a:spcPct val="40000"/>
              </a:spcBef>
              <a:buClr>
                <a:schemeClr val="tx1"/>
              </a:buClr>
            </a:pPr>
            <a:r>
              <a:rPr lang="en-US" altLang="en-US" smtClean="0"/>
              <a:t>When a function is overridden, all objects of derived class use the overriding function.</a:t>
            </a:r>
          </a:p>
          <a:p>
            <a:pPr eaLnBrk="1" hangingPunct="1">
              <a:lnSpc>
                <a:spcPct val="85000"/>
              </a:lnSpc>
              <a:spcBef>
                <a:spcPct val="40000"/>
              </a:spcBef>
            </a:pPr>
            <a:r>
              <a:rPr lang="en-US" altLang="en-US" smtClean="0"/>
              <a:t>If necessary to access the overridden version of the function, it can be done using the scope resolution operator with the name of the base class and the name of the function:</a:t>
            </a:r>
          </a:p>
          <a:p>
            <a:pPr lvl="1" eaLnBrk="1" hangingPunct="1">
              <a:lnSpc>
                <a:spcPct val="85000"/>
              </a:lnSpc>
              <a:spcBef>
                <a:spcPct val="40000"/>
              </a:spcBef>
              <a:buFontTx/>
              <a:buNone/>
            </a:pPr>
            <a:r>
              <a:rPr lang="en-US" altLang="en-US" b="1" smtClean="0">
                <a:latin typeface="Courier New" pitchFamily="49" charset="0"/>
              </a:rPr>
              <a:t> </a:t>
            </a:r>
            <a:r>
              <a:rPr lang="en-US" altLang="en-US" b="1" smtClean="0">
                <a:solidFill>
                  <a:srgbClr val="3D8963"/>
                </a:solidFill>
                <a:latin typeface="Courier New" pitchFamily="49" charset="0"/>
              </a:rPr>
              <a:t>Student::getName();</a:t>
            </a:r>
          </a:p>
        </p:txBody>
      </p:sp>
      <p:sp>
        <p:nvSpPr>
          <p:cNvPr id="30724"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71D68390-19B9-4AD7-B990-EF7C0753DF9E}" type="slidenum">
              <a:rPr lang="en-US" altLang="en-US" sz="1200" b="0" baseline="0" smtClean="0">
                <a:solidFill>
                  <a:schemeClr val="bg1"/>
                </a:solidFill>
                <a:latin typeface="Arial" charset="0"/>
              </a:rPr>
              <a:pPr algn="l" eaLnBrk="0" hangingPunct="0"/>
              <a:t>22</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pPr eaLnBrk="1" fontAlgn="auto" hangingPunct="1">
              <a:spcAft>
                <a:spcPts val="0"/>
              </a:spcAft>
              <a:defRPr/>
            </a:pPr>
            <a:r>
              <a:rPr lang="en-US" dirty="0"/>
              <a:t>BTT 112: ADVANCED PROGRAMMING</a:t>
            </a:r>
            <a:endParaRPr lang="en-MY" dirty="0"/>
          </a:p>
        </p:txBody>
      </p:sp>
      <p:sp>
        <p:nvSpPr>
          <p:cNvPr id="31747" name="Subtitle 5"/>
          <p:cNvSpPr>
            <a:spLocks noGrp="1"/>
          </p:cNvSpPr>
          <p:nvPr>
            <p:ph type="subTitle" idx="1"/>
          </p:nvPr>
        </p:nvSpPr>
        <p:spPr>
          <a:xfrm>
            <a:off x="2362200" y="6049963"/>
            <a:ext cx="6705600" cy="685800"/>
          </a:xfrm>
        </p:spPr>
        <p:txBody>
          <a:bodyPr/>
          <a:lstStyle/>
          <a:p>
            <a:pPr eaLnBrk="1" hangingPunct="1"/>
            <a:r>
              <a:rPr lang="en-US" altLang="en-US" smtClean="0"/>
              <a:t>Chapter 05: Inheritance</a:t>
            </a:r>
            <a:endParaRPr lang="en-MY"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5"/>
          <p:cNvSpPr>
            <a:spLocks noGrp="1"/>
          </p:cNvSpPr>
          <p:nvPr>
            <p:ph type="body" idx="1"/>
          </p:nvPr>
        </p:nvSpPr>
        <p:spPr/>
        <p:txBody>
          <a:bodyPr/>
          <a:lstStyle/>
          <a:p>
            <a:pPr eaLnBrk="1" hangingPunct="1"/>
            <a:endParaRPr lang="en-MY" altLang="en-US" smtClean="0"/>
          </a:p>
        </p:txBody>
      </p:sp>
      <p:sp>
        <p:nvSpPr>
          <p:cNvPr id="11267" name="Title 4"/>
          <p:cNvSpPr>
            <a:spLocks noGrp="1"/>
          </p:cNvSpPr>
          <p:nvPr>
            <p:ph type="title"/>
          </p:nvPr>
        </p:nvSpPr>
        <p:spPr/>
        <p:txBody>
          <a:bodyPr/>
          <a:lstStyle/>
          <a:p>
            <a:pPr eaLnBrk="1" hangingPunct="1"/>
            <a:r>
              <a:rPr lang="en-US" altLang="en-US" smtClean="0"/>
              <a:t>INHERITANCE</a:t>
            </a:r>
            <a:endParaRPr lang="en-MY" altLang="en-US" smtClean="0"/>
          </a:p>
        </p:txBody>
      </p:sp>
      <p:sp>
        <p:nvSpPr>
          <p:cNvPr id="1126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r>
              <a:rPr lang="en-US" altLang="en-US" smtClean="0">
                <a:solidFill>
                  <a:srgbClr val="FFFFFF"/>
                </a:solidFill>
              </a:rPr>
              <a:t>5-</a:t>
            </a:r>
            <a:fld id="{6B8B6A32-70A8-4F78-8A8D-79C5218E6368}" type="slidenum">
              <a:rPr lang="en-US" altLang="en-US" smtClean="0">
                <a:solidFill>
                  <a:srgbClr val="FFFFFF"/>
                </a:solidFill>
              </a:rPr>
              <a:pPr/>
              <a:t>3</a:t>
            </a:fld>
            <a:endParaRPr lang="en-US" altLang="en-US" smtClean="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2775" y="228600"/>
            <a:ext cx="8153400" cy="990600"/>
          </a:xfrm>
        </p:spPr>
        <p:txBody>
          <a:bodyPr/>
          <a:lstStyle/>
          <a:p>
            <a:pPr eaLnBrk="1" hangingPunct="1"/>
            <a:r>
              <a:rPr lang="en-US" altLang="en-US" smtClean="0"/>
              <a:t>5.1  Inheritance</a:t>
            </a:r>
          </a:p>
        </p:txBody>
      </p:sp>
      <p:sp>
        <p:nvSpPr>
          <p:cNvPr id="12291" name="Rectangle 3"/>
          <p:cNvSpPr>
            <a:spLocks noGrp="1" noChangeArrowheads="1"/>
          </p:cNvSpPr>
          <p:nvPr>
            <p:ph idx="1"/>
          </p:nvPr>
        </p:nvSpPr>
        <p:spPr>
          <a:xfrm>
            <a:off x="457200" y="1981200"/>
            <a:ext cx="8305800" cy="4038600"/>
          </a:xfrm>
        </p:spPr>
        <p:txBody>
          <a:bodyPr/>
          <a:lstStyle/>
          <a:p>
            <a:pPr eaLnBrk="1" hangingPunct="1">
              <a:buClr>
                <a:schemeClr val="tx1"/>
              </a:buClr>
            </a:pPr>
            <a:r>
              <a:rPr lang="en-US" altLang="en-US" smtClean="0">
                <a:solidFill>
                  <a:schemeClr val="accent2"/>
                </a:solidFill>
              </a:rPr>
              <a:t>Inheritance</a:t>
            </a:r>
            <a:r>
              <a:rPr lang="en-US" altLang="en-US" smtClean="0"/>
              <a:t> is a way of creating a new class by starting with an existing class and adding new members</a:t>
            </a:r>
          </a:p>
          <a:p>
            <a:pPr eaLnBrk="1" hangingPunct="1">
              <a:buClr>
                <a:schemeClr val="tx1"/>
              </a:buClr>
            </a:pPr>
            <a:r>
              <a:rPr lang="en-US" altLang="en-US" smtClean="0"/>
              <a:t>The new class can replace or extend the functionality of the existing class</a:t>
            </a:r>
          </a:p>
          <a:p>
            <a:pPr eaLnBrk="1" hangingPunct="1"/>
            <a:r>
              <a:rPr lang="en-US" altLang="en-US" smtClean="0"/>
              <a:t>Inheritance models the 'is-a' relationship between classes</a:t>
            </a:r>
          </a:p>
        </p:txBody>
      </p:sp>
      <p:sp>
        <p:nvSpPr>
          <p:cNvPr id="12292"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13F08FE0-7664-48F6-A08E-5215A7BAA8C1}" type="slidenum">
              <a:rPr lang="en-US" altLang="en-US" sz="1200" b="0" baseline="0" smtClean="0">
                <a:solidFill>
                  <a:schemeClr val="bg1"/>
                </a:solidFill>
                <a:latin typeface="Arial" charset="0"/>
              </a:rPr>
              <a:pPr algn="l" eaLnBrk="0" hangingPunct="0"/>
              <a:t>4</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775" y="228600"/>
            <a:ext cx="8153400" cy="990600"/>
          </a:xfrm>
        </p:spPr>
        <p:txBody>
          <a:bodyPr/>
          <a:lstStyle/>
          <a:p>
            <a:pPr eaLnBrk="1" hangingPunct="1"/>
            <a:r>
              <a:rPr lang="en-US" altLang="en-US" smtClean="0"/>
              <a:t>  Inheritance - Terminology</a:t>
            </a:r>
          </a:p>
        </p:txBody>
      </p:sp>
      <p:sp>
        <p:nvSpPr>
          <p:cNvPr id="13315" name="Rectangle 3"/>
          <p:cNvSpPr>
            <a:spLocks noGrp="1" noChangeArrowheads="1"/>
          </p:cNvSpPr>
          <p:nvPr>
            <p:ph idx="1"/>
          </p:nvPr>
        </p:nvSpPr>
        <p:spPr>
          <a:xfrm>
            <a:off x="457200" y="2362200"/>
            <a:ext cx="8229600" cy="3657600"/>
          </a:xfrm>
        </p:spPr>
        <p:txBody>
          <a:bodyPr/>
          <a:lstStyle/>
          <a:p>
            <a:pPr eaLnBrk="1" hangingPunct="1">
              <a:spcBef>
                <a:spcPct val="40000"/>
              </a:spcBef>
            </a:pPr>
            <a:r>
              <a:rPr lang="en-US" altLang="en-US" smtClean="0"/>
              <a:t>The existing class is called the </a:t>
            </a:r>
            <a:r>
              <a:rPr lang="en-US" altLang="en-US" smtClean="0">
                <a:solidFill>
                  <a:schemeClr val="accent2"/>
                </a:solidFill>
              </a:rPr>
              <a:t>base class</a:t>
            </a:r>
          </a:p>
          <a:p>
            <a:pPr lvl="1" eaLnBrk="1" hangingPunct="1"/>
            <a:r>
              <a:rPr lang="en-US" altLang="en-US" smtClean="0"/>
              <a:t>Alternates:</a:t>
            </a:r>
            <a:r>
              <a:rPr lang="en-US" altLang="en-US" smtClean="0">
                <a:solidFill>
                  <a:schemeClr val="accent2"/>
                </a:solidFill>
              </a:rPr>
              <a:t> parent class, superclass</a:t>
            </a:r>
          </a:p>
          <a:p>
            <a:pPr lvl="1" eaLnBrk="1" hangingPunct="1">
              <a:buFontTx/>
              <a:buNone/>
            </a:pPr>
            <a:endParaRPr lang="en-US" altLang="en-US" smtClean="0">
              <a:solidFill>
                <a:schemeClr val="accent2"/>
              </a:solidFill>
            </a:endParaRPr>
          </a:p>
          <a:p>
            <a:pPr eaLnBrk="1" hangingPunct="1"/>
            <a:r>
              <a:rPr lang="en-US" altLang="en-US" smtClean="0"/>
              <a:t>The new class is called the </a:t>
            </a:r>
            <a:r>
              <a:rPr lang="en-US" altLang="en-US" smtClean="0">
                <a:solidFill>
                  <a:schemeClr val="accent2"/>
                </a:solidFill>
              </a:rPr>
              <a:t>derived class</a:t>
            </a:r>
          </a:p>
          <a:p>
            <a:pPr lvl="1" eaLnBrk="1" hangingPunct="1"/>
            <a:r>
              <a:rPr lang="en-US" altLang="en-US" smtClean="0"/>
              <a:t>Alternates:</a:t>
            </a:r>
            <a:r>
              <a:rPr lang="en-US" altLang="en-US" smtClean="0">
                <a:solidFill>
                  <a:schemeClr val="accent2"/>
                </a:solidFill>
              </a:rPr>
              <a:t> child class, subclass</a:t>
            </a:r>
          </a:p>
        </p:txBody>
      </p:sp>
      <p:sp>
        <p:nvSpPr>
          <p:cNvPr id="13316"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A0D1BEEE-3CED-4E66-A130-B7D48CBEDB65}" type="slidenum">
              <a:rPr lang="en-US" altLang="en-US" sz="1200" b="0" baseline="0" smtClean="0">
                <a:solidFill>
                  <a:schemeClr val="bg1"/>
                </a:solidFill>
                <a:latin typeface="Arial" charset="0"/>
              </a:rPr>
              <a:pPr algn="l" eaLnBrk="0" hangingPunct="0"/>
              <a:t>5</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200" smtClean="0"/>
              <a:t>Inheritance Syntax and Notation</a:t>
            </a:r>
          </a:p>
        </p:txBody>
      </p:sp>
      <p:sp>
        <p:nvSpPr>
          <p:cNvPr id="14339" name="Rectangle 3"/>
          <p:cNvSpPr>
            <a:spLocks noGrp="1" noChangeArrowheads="1"/>
          </p:cNvSpPr>
          <p:nvPr>
            <p:ph sz="half" idx="1"/>
          </p:nvPr>
        </p:nvSpPr>
        <p:spPr>
          <a:xfrm>
            <a:off x="-152400" y="2209800"/>
            <a:ext cx="8915400" cy="4114800"/>
          </a:xfrm>
        </p:spPr>
        <p:txBody>
          <a:bodyPr/>
          <a:lstStyle/>
          <a:p>
            <a:pPr marL="0" indent="0" eaLnBrk="1" hangingPunct="1">
              <a:spcBef>
                <a:spcPct val="0"/>
              </a:spcBef>
              <a:buFontTx/>
              <a:buNone/>
            </a:pPr>
            <a:r>
              <a:rPr lang="en-US" altLang="en-US" sz="2800" smtClean="0"/>
              <a:t>    </a:t>
            </a:r>
            <a:r>
              <a:rPr lang="en-US" altLang="en-US" sz="2800" b="1" smtClean="0">
                <a:solidFill>
                  <a:srgbClr val="3D8963"/>
                </a:solidFill>
                <a:latin typeface="Courier New" pitchFamily="49" charset="0"/>
              </a:rPr>
              <a:t>// Existing class</a:t>
            </a:r>
          </a:p>
          <a:p>
            <a:pPr marL="0" indent="0" eaLnBrk="1" hangingPunct="1">
              <a:spcBef>
                <a:spcPct val="0"/>
              </a:spcBef>
              <a:buFontTx/>
              <a:buNone/>
            </a:pPr>
            <a:r>
              <a:rPr lang="en-US" altLang="en-US" sz="2800" b="1" smtClean="0">
                <a:latin typeface="Courier New" pitchFamily="49" charset="0"/>
              </a:rPr>
              <a:t>  </a:t>
            </a:r>
            <a:r>
              <a:rPr lang="en-US" altLang="en-US" sz="2800" b="1" smtClean="0">
                <a:solidFill>
                  <a:srgbClr val="3D8963"/>
                </a:solidFill>
                <a:latin typeface="Courier New" pitchFamily="49" charset="0"/>
              </a:rPr>
              <a:t>class Base</a:t>
            </a:r>
          </a:p>
          <a:p>
            <a:pPr marL="0" indent="0" eaLnBrk="1" hangingPunct="1">
              <a:spcBef>
                <a:spcPct val="0"/>
              </a:spcBef>
              <a:buFontTx/>
              <a:buNone/>
            </a:pPr>
            <a:r>
              <a:rPr lang="en-US" altLang="en-US" sz="2800" b="1" smtClean="0">
                <a:latin typeface="Courier New" pitchFamily="49" charset="0"/>
              </a:rPr>
              <a:t>  </a:t>
            </a:r>
            <a:r>
              <a:rPr lang="en-US" altLang="en-US" sz="2800" b="1" smtClean="0">
                <a:solidFill>
                  <a:srgbClr val="3D8963"/>
                </a:solidFill>
                <a:latin typeface="Courier New" pitchFamily="49" charset="0"/>
              </a:rPr>
              <a:t>{</a:t>
            </a:r>
          </a:p>
          <a:p>
            <a:pPr marL="0" indent="0" eaLnBrk="1" hangingPunct="1">
              <a:spcBef>
                <a:spcPct val="0"/>
              </a:spcBef>
              <a:buFontTx/>
              <a:buNone/>
            </a:pPr>
            <a:r>
              <a:rPr lang="en-US" altLang="en-US" sz="2800" b="1" smtClean="0">
                <a:latin typeface="Courier New" pitchFamily="49" charset="0"/>
              </a:rPr>
              <a:t>  </a:t>
            </a:r>
            <a:r>
              <a:rPr lang="en-US" altLang="en-US" sz="2800" b="1" smtClean="0">
                <a:solidFill>
                  <a:srgbClr val="3D8963"/>
                </a:solidFill>
                <a:latin typeface="Courier New" pitchFamily="49" charset="0"/>
              </a:rPr>
              <a:t>};</a:t>
            </a:r>
          </a:p>
          <a:p>
            <a:pPr marL="0" indent="0" eaLnBrk="1" hangingPunct="1">
              <a:spcBef>
                <a:spcPct val="0"/>
              </a:spcBef>
              <a:buFontTx/>
              <a:buNone/>
            </a:pPr>
            <a:r>
              <a:rPr lang="en-US" altLang="en-US" sz="2800" b="1" smtClean="0">
                <a:latin typeface="Courier New" pitchFamily="49" charset="0"/>
              </a:rPr>
              <a:t>  </a:t>
            </a:r>
          </a:p>
          <a:p>
            <a:pPr marL="0" indent="0" eaLnBrk="1" hangingPunct="1">
              <a:spcBef>
                <a:spcPct val="0"/>
              </a:spcBef>
              <a:buFontTx/>
              <a:buNone/>
            </a:pPr>
            <a:r>
              <a:rPr lang="en-US" altLang="en-US" sz="2800" b="1" smtClean="0">
                <a:solidFill>
                  <a:srgbClr val="3D8963"/>
                </a:solidFill>
                <a:latin typeface="Courier New" pitchFamily="49" charset="0"/>
              </a:rPr>
              <a:t>  // Derived class</a:t>
            </a:r>
          </a:p>
          <a:p>
            <a:pPr marL="0" indent="0" eaLnBrk="1" hangingPunct="1">
              <a:spcBef>
                <a:spcPct val="0"/>
              </a:spcBef>
              <a:buFontTx/>
              <a:buNone/>
            </a:pPr>
            <a:r>
              <a:rPr lang="en-US" altLang="en-US" sz="2800" b="1" smtClean="0">
                <a:solidFill>
                  <a:srgbClr val="3D8963"/>
                </a:solidFill>
                <a:latin typeface="Courier New" pitchFamily="49" charset="0"/>
              </a:rPr>
              <a:t>  class Derived : public Base</a:t>
            </a:r>
          </a:p>
          <a:p>
            <a:pPr marL="0" indent="0" eaLnBrk="1" hangingPunct="1">
              <a:spcBef>
                <a:spcPct val="0"/>
              </a:spcBef>
              <a:buFontTx/>
              <a:buNone/>
            </a:pPr>
            <a:r>
              <a:rPr lang="en-US" altLang="en-US" sz="2800" b="1" smtClean="0">
                <a:solidFill>
                  <a:srgbClr val="3D8963"/>
                </a:solidFill>
                <a:latin typeface="Courier New" pitchFamily="49" charset="0"/>
              </a:rPr>
              <a:t>  {</a:t>
            </a:r>
          </a:p>
          <a:p>
            <a:pPr marL="0" indent="0" eaLnBrk="1" hangingPunct="1">
              <a:spcBef>
                <a:spcPct val="0"/>
              </a:spcBef>
              <a:buFontTx/>
              <a:buNone/>
            </a:pPr>
            <a:r>
              <a:rPr lang="en-US" altLang="en-US" sz="2800" b="1" smtClean="0">
                <a:solidFill>
                  <a:srgbClr val="3D8963"/>
                </a:solidFill>
                <a:latin typeface="Courier New" pitchFamily="49" charset="0"/>
              </a:rPr>
              <a:t>  };</a:t>
            </a:r>
          </a:p>
        </p:txBody>
      </p:sp>
      <p:sp>
        <p:nvSpPr>
          <p:cNvPr id="14340" name="Rectangle 4"/>
          <p:cNvSpPr>
            <a:spLocks noGrp="1" noChangeArrowheads="1"/>
          </p:cNvSpPr>
          <p:nvPr>
            <p:ph sz="half" idx="2"/>
          </p:nvPr>
        </p:nvSpPr>
        <p:spPr>
          <a:xfrm>
            <a:off x="4533900" y="1600200"/>
            <a:ext cx="4065588" cy="4572000"/>
          </a:xfrm>
        </p:spPr>
        <p:txBody>
          <a:bodyPr/>
          <a:lstStyle/>
          <a:p>
            <a:pPr marL="0" indent="0" eaLnBrk="1" hangingPunct="1">
              <a:buFontTx/>
              <a:buNone/>
            </a:pPr>
            <a:r>
              <a:rPr lang="en-US" altLang="en-US" sz="2400" smtClean="0"/>
              <a:t>       </a:t>
            </a:r>
            <a:r>
              <a:rPr lang="en-US" altLang="en-US" sz="2400" b="1" smtClean="0"/>
              <a:t>Inheritance Class      </a:t>
            </a:r>
          </a:p>
          <a:p>
            <a:pPr marL="0" indent="0" eaLnBrk="1" hangingPunct="1">
              <a:spcBef>
                <a:spcPct val="0"/>
              </a:spcBef>
              <a:buFontTx/>
              <a:buNone/>
            </a:pPr>
            <a:r>
              <a:rPr lang="en-US" altLang="en-US" sz="2400" b="1" smtClean="0"/>
              <a:t>             Diagram</a:t>
            </a:r>
          </a:p>
        </p:txBody>
      </p:sp>
      <p:sp>
        <p:nvSpPr>
          <p:cNvPr id="14341" name="Slide Number Placeholder 4"/>
          <p:cNvSpPr>
            <a:spLocks noGrp="1"/>
          </p:cNvSpPr>
          <p:nvPr>
            <p:ph type="sldNum"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latin typeface="Arial" charset="0"/>
              </a:rPr>
              <a:t>5-</a:t>
            </a:r>
            <a:fld id="{5F4EF9C1-75A6-4B78-810A-31CEDC5FEBB1}" type="slidenum">
              <a:rPr lang="en-US" altLang="en-US" sz="1200" b="0" baseline="0" smtClean="0">
                <a:latin typeface="Arial" charset="0"/>
              </a:rPr>
              <a:pPr algn="l" eaLnBrk="0" hangingPunct="0"/>
              <a:t>6</a:t>
            </a:fld>
            <a:endParaRPr lang="en-US" altLang="en-US" sz="1200" b="0" baseline="0" smtClean="0">
              <a:latin typeface="Arial" charset="0"/>
            </a:endParaRPr>
          </a:p>
        </p:txBody>
      </p:sp>
      <p:grpSp>
        <p:nvGrpSpPr>
          <p:cNvPr id="14342" name="Group 5"/>
          <p:cNvGrpSpPr>
            <a:grpSpLocks/>
          </p:cNvGrpSpPr>
          <p:nvPr/>
        </p:nvGrpSpPr>
        <p:grpSpPr bwMode="auto">
          <a:xfrm>
            <a:off x="5410200" y="2505075"/>
            <a:ext cx="2286000" cy="2219325"/>
            <a:chOff x="3408" y="1632"/>
            <a:chExt cx="1440" cy="1398"/>
          </a:xfrm>
        </p:grpSpPr>
        <p:sp>
          <p:nvSpPr>
            <p:cNvPr id="14343" name="Text Box 6"/>
            <p:cNvSpPr txBox="1">
              <a:spLocks noChangeArrowheads="1"/>
            </p:cNvSpPr>
            <p:nvPr/>
          </p:nvSpPr>
          <p:spPr bwMode="auto">
            <a:xfrm>
              <a:off x="3408" y="1632"/>
              <a:ext cx="1392" cy="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eaLnBrk="1" hangingPunct="1">
                <a:spcBef>
                  <a:spcPct val="50000"/>
                </a:spcBef>
              </a:pPr>
              <a:r>
                <a:rPr lang="en-US" altLang="en-US" b="1" baseline="0"/>
                <a:t>Base Class</a:t>
              </a:r>
            </a:p>
          </p:txBody>
        </p:sp>
        <p:sp>
          <p:nvSpPr>
            <p:cNvPr id="14344" name="Text Box 7"/>
            <p:cNvSpPr txBox="1">
              <a:spLocks noChangeArrowheads="1"/>
            </p:cNvSpPr>
            <p:nvPr/>
          </p:nvSpPr>
          <p:spPr bwMode="auto">
            <a:xfrm>
              <a:off x="3408" y="2736"/>
              <a:ext cx="144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eaLnBrk="1" hangingPunct="1">
                <a:spcBef>
                  <a:spcPct val="50000"/>
                </a:spcBef>
              </a:pPr>
              <a:r>
                <a:rPr lang="en-US" altLang="en-US" b="1" baseline="0"/>
                <a:t>Derived Class</a:t>
              </a:r>
            </a:p>
          </p:txBody>
        </p:sp>
        <p:sp>
          <p:nvSpPr>
            <p:cNvPr id="14345" name="Line 8"/>
            <p:cNvSpPr>
              <a:spLocks noChangeShapeType="1"/>
            </p:cNvSpPr>
            <p:nvPr/>
          </p:nvSpPr>
          <p:spPr bwMode="auto">
            <a:xfrm flipV="1">
              <a:off x="4128" y="1968"/>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Inheritance of Members</a:t>
            </a:r>
          </a:p>
        </p:txBody>
      </p:sp>
      <p:sp>
        <p:nvSpPr>
          <p:cNvPr id="15363" name="Rectangle 3"/>
          <p:cNvSpPr>
            <a:spLocks noGrp="1" noChangeArrowheads="1"/>
          </p:cNvSpPr>
          <p:nvPr>
            <p:ph sz="half" idx="1"/>
          </p:nvPr>
        </p:nvSpPr>
        <p:spPr>
          <a:xfrm>
            <a:off x="304800" y="1752600"/>
            <a:ext cx="4572000" cy="4343400"/>
          </a:xfrm>
        </p:spPr>
        <p:txBody>
          <a:bodyPr/>
          <a:lstStyle/>
          <a:p>
            <a:pPr marL="0" indent="0" eaLnBrk="1" hangingPunct="1">
              <a:lnSpc>
                <a:spcPct val="90000"/>
              </a:lnSpc>
              <a:buFontTx/>
              <a:buNone/>
            </a:pPr>
            <a:r>
              <a:rPr lang="en-US" altLang="en-US" b="1" smtClean="0">
                <a:solidFill>
                  <a:srgbClr val="3D8963"/>
                </a:solidFill>
                <a:latin typeface="Courier New" pitchFamily="49" charset="0"/>
              </a:rPr>
              <a:t>class Parent</a:t>
            </a:r>
          </a:p>
          <a:p>
            <a:pPr marL="0" indent="0" eaLnBrk="1" hangingPunct="1">
              <a:lnSpc>
                <a:spcPct val="90000"/>
              </a:lnSpc>
              <a:spcBef>
                <a:spcPct val="0"/>
              </a:spcBef>
              <a:buFontTx/>
              <a:buNone/>
            </a:pPr>
            <a:r>
              <a:rPr lang="en-US" altLang="en-US" b="1" smtClean="0">
                <a:solidFill>
                  <a:srgbClr val="3D8963"/>
                </a:solidFill>
                <a:latin typeface="Courier New" pitchFamily="49" charset="0"/>
              </a:rPr>
              <a:t>{</a:t>
            </a:r>
          </a:p>
          <a:p>
            <a:pPr marL="0" indent="0" eaLnBrk="1" hangingPunct="1">
              <a:lnSpc>
                <a:spcPct val="90000"/>
              </a:lnSpc>
              <a:spcBef>
                <a:spcPct val="0"/>
              </a:spcBef>
              <a:buFontTx/>
              <a:buNone/>
            </a:pPr>
            <a:r>
              <a:rPr lang="en-US" altLang="en-US" b="1" smtClean="0">
                <a:solidFill>
                  <a:srgbClr val="3D8963"/>
                </a:solidFill>
                <a:latin typeface="Courier New" pitchFamily="49" charset="0"/>
              </a:rPr>
              <a:t>  int a;</a:t>
            </a:r>
          </a:p>
          <a:p>
            <a:pPr marL="0" indent="0" eaLnBrk="1" hangingPunct="1">
              <a:lnSpc>
                <a:spcPct val="90000"/>
              </a:lnSpc>
              <a:spcBef>
                <a:spcPct val="0"/>
              </a:spcBef>
              <a:buFontTx/>
              <a:buNone/>
            </a:pPr>
            <a:r>
              <a:rPr lang="en-US" altLang="en-US" b="1" smtClean="0">
                <a:solidFill>
                  <a:srgbClr val="3D8963"/>
                </a:solidFill>
                <a:latin typeface="Courier New" pitchFamily="49" charset="0"/>
              </a:rPr>
              <a:t>  void bf();</a:t>
            </a:r>
          </a:p>
          <a:p>
            <a:pPr marL="0" indent="0" eaLnBrk="1" hangingPunct="1">
              <a:lnSpc>
                <a:spcPct val="90000"/>
              </a:lnSpc>
              <a:spcBef>
                <a:spcPct val="0"/>
              </a:spcBef>
              <a:buFontTx/>
              <a:buNone/>
            </a:pPr>
            <a:r>
              <a:rPr lang="en-US" altLang="en-US" b="1" smtClean="0">
                <a:solidFill>
                  <a:srgbClr val="3D8963"/>
                </a:solidFill>
                <a:latin typeface="Courier New" pitchFamily="49" charset="0"/>
              </a:rPr>
              <a:t>};</a:t>
            </a:r>
          </a:p>
          <a:p>
            <a:pPr marL="0" indent="0" eaLnBrk="1" hangingPunct="1">
              <a:lnSpc>
                <a:spcPct val="90000"/>
              </a:lnSpc>
              <a:spcBef>
                <a:spcPct val="30000"/>
              </a:spcBef>
              <a:buFontTx/>
              <a:buNone/>
            </a:pPr>
            <a:r>
              <a:rPr lang="en-US" altLang="en-US" b="1" smtClean="0">
                <a:solidFill>
                  <a:srgbClr val="3D8963"/>
                </a:solidFill>
                <a:latin typeface="Courier New" pitchFamily="49" charset="0"/>
              </a:rPr>
              <a:t>class Child : public Parent </a:t>
            </a:r>
          </a:p>
          <a:p>
            <a:pPr marL="0" indent="0" eaLnBrk="1" hangingPunct="1">
              <a:lnSpc>
                <a:spcPct val="90000"/>
              </a:lnSpc>
              <a:spcBef>
                <a:spcPct val="0"/>
              </a:spcBef>
              <a:buFontTx/>
              <a:buNone/>
            </a:pPr>
            <a:r>
              <a:rPr lang="en-US" altLang="en-US" b="1" smtClean="0">
                <a:solidFill>
                  <a:srgbClr val="3D8963"/>
                </a:solidFill>
                <a:latin typeface="Courier New" pitchFamily="49" charset="0"/>
              </a:rPr>
              <a:t>{</a:t>
            </a:r>
          </a:p>
          <a:p>
            <a:pPr marL="0" indent="0" eaLnBrk="1" hangingPunct="1">
              <a:lnSpc>
                <a:spcPct val="90000"/>
              </a:lnSpc>
              <a:spcBef>
                <a:spcPct val="0"/>
              </a:spcBef>
              <a:buFontTx/>
              <a:buNone/>
            </a:pPr>
            <a:r>
              <a:rPr lang="en-US" altLang="en-US" b="1" smtClean="0">
                <a:solidFill>
                  <a:srgbClr val="3D8963"/>
                </a:solidFill>
                <a:latin typeface="Courier New" pitchFamily="49" charset="0"/>
              </a:rPr>
              <a:t>  int c;</a:t>
            </a:r>
          </a:p>
          <a:p>
            <a:pPr marL="0" indent="0" eaLnBrk="1" hangingPunct="1">
              <a:lnSpc>
                <a:spcPct val="90000"/>
              </a:lnSpc>
              <a:spcBef>
                <a:spcPct val="0"/>
              </a:spcBef>
              <a:buFontTx/>
              <a:buNone/>
            </a:pPr>
            <a:r>
              <a:rPr lang="en-US" altLang="en-US" b="1" smtClean="0">
                <a:solidFill>
                  <a:srgbClr val="3D8963"/>
                </a:solidFill>
                <a:latin typeface="Courier New" pitchFamily="49" charset="0"/>
              </a:rPr>
              <a:t>  void df();</a:t>
            </a:r>
          </a:p>
          <a:p>
            <a:pPr marL="0" indent="0" eaLnBrk="1" hangingPunct="1">
              <a:lnSpc>
                <a:spcPct val="90000"/>
              </a:lnSpc>
              <a:spcBef>
                <a:spcPct val="0"/>
              </a:spcBef>
              <a:buFontTx/>
              <a:buNone/>
            </a:pPr>
            <a:r>
              <a:rPr lang="en-US" altLang="en-US" b="1" smtClean="0">
                <a:solidFill>
                  <a:srgbClr val="3D8963"/>
                </a:solidFill>
                <a:latin typeface="Courier New" pitchFamily="49" charset="0"/>
              </a:rPr>
              <a:t>};</a:t>
            </a:r>
          </a:p>
        </p:txBody>
      </p:sp>
      <p:sp>
        <p:nvSpPr>
          <p:cNvPr id="15364" name="Rectangle 4"/>
          <p:cNvSpPr>
            <a:spLocks noGrp="1" noChangeArrowheads="1"/>
          </p:cNvSpPr>
          <p:nvPr>
            <p:ph sz="half" idx="2"/>
          </p:nvPr>
        </p:nvSpPr>
        <p:spPr>
          <a:xfrm>
            <a:off x="4800600" y="1981200"/>
            <a:ext cx="4038600" cy="4038600"/>
          </a:xfrm>
        </p:spPr>
        <p:txBody>
          <a:bodyPr/>
          <a:lstStyle/>
          <a:p>
            <a:pPr marL="0" indent="0" eaLnBrk="1" hangingPunct="1">
              <a:lnSpc>
                <a:spcPct val="90000"/>
              </a:lnSpc>
              <a:buFontTx/>
              <a:buNone/>
            </a:pPr>
            <a:r>
              <a:rPr lang="en-US" altLang="en-US" sz="2400" b="1" smtClean="0"/>
              <a:t>Objects of Parent have members  </a:t>
            </a:r>
          </a:p>
          <a:p>
            <a:pPr marL="0" indent="0" eaLnBrk="1" hangingPunct="1">
              <a:lnSpc>
                <a:spcPct val="90000"/>
              </a:lnSpc>
              <a:buFontTx/>
              <a:buNone/>
            </a:pPr>
            <a:r>
              <a:rPr lang="en-US" altLang="en-US" smtClean="0">
                <a:latin typeface="Courier New" pitchFamily="49" charset="0"/>
              </a:rPr>
              <a:t> </a:t>
            </a:r>
            <a:r>
              <a:rPr lang="en-US" altLang="en-US" sz="2800" b="1" smtClean="0">
                <a:solidFill>
                  <a:srgbClr val="3D8963"/>
                </a:solidFill>
                <a:latin typeface="Courier New" pitchFamily="49" charset="0"/>
              </a:rPr>
              <a:t>int a; void bf();</a:t>
            </a:r>
          </a:p>
          <a:p>
            <a:pPr marL="0" indent="0" eaLnBrk="1" hangingPunct="1">
              <a:lnSpc>
                <a:spcPct val="90000"/>
              </a:lnSpc>
              <a:buFontTx/>
              <a:buNone/>
            </a:pPr>
            <a:endParaRPr lang="en-US" altLang="en-US" b="1" smtClean="0">
              <a:solidFill>
                <a:srgbClr val="3D8963"/>
              </a:solidFill>
              <a:latin typeface="Courier New" pitchFamily="49" charset="0"/>
            </a:endParaRPr>
          </a:p>
          <a:p>
            <a:pPr marL="0" indent="0" eaLnBrk="1" hangingPunct="1">
              <a:lnSpc>
                <a:spcPct val="90000"/>
              </a:lnSpc>
              <a:buFontTx/>
              <a:buNone/>
            </a:pPr>
            <a:r>
              <a:rPr lang="en-US" altLang="en-US" sz="2400" b="1" smtClean="0"/>
              <a:t>Objects of Child have  members</a:t>
            </a:r>
          </a:p>
          <a:p>
            <a:pPr marL="0" indent="0" eaLnBrk="1" hangingPunct="1">
              <a:lnSpc>
                <a:spcPct val="90000"/>
              </a:lnSpc>
              <a:buFontTx/>
              <a:buNone/>
            </a:pPr>
            <a:r>
              <a:rPr lang="en-US" altLang="en-US" b="1" smtClean="0">
                <a:solidFill>
                  <a:srgbClr val="3D8963"/>
                </a:solidFill>
                <a:latin typeface="Courier New" pitchFamily="49" charset="0"/>
              </a:rPr>
              <a:t> </a:t>
            </a:r>
            <a:r>
              <a:rPr lang="en-US" altLang="en-US" sz="2800" b="1" smtClean="0">
                <a:solidFill>
                  <a:srgbClr val="3D8963"/>
                </a:solidFill>
                <a:latin typeface="Courier New" pitchFamily="49" charset="0"/>
              </a:rPr>
              <a:t>int a; void bf();</a:t>
            </a:r>
          </a:p>
          <a:p>
            <a:pPr marL="0" indent="0" eaLnBrk="1" hangingPunct="1">
              <a:lnSpc>
                <a:spcPct val="90000"/>
              </a:lnSpc>
              <a:spcBef>
                <a:spcPct val="0"/>
              </a:spcBef>
              <a:buFontTx/>
              <a:buNone/>
            </a:pPr>
            <a:r>
              <a:rPr lang="en-US" altLang="en-US" sz="2800" b="1" smtClean="0">
                <a:solidFill>
                  <a:srgbClr val="3D8963"/>
                </a:solidFill>
                <a:latin typeface="Courier New" pitchFamily="49" charset="0"/>
              </a:rPr>
              <a:t> int c; void df();</a:t>
            </a:r>
            <a:endParaRPr lang="en-US" altLang="en-US" sz="2800" smtClean="0"/>
          </a:p>
        </p:txBody>
      </p:sp>
      <p:sp>
        <p:nvSpPr>
          <p:cNvPr id="15365" name="Slide Number Placeholder 4"/>
          <p:cNvSpPr>
            <a:spLocks noGrp="1"/>
          </p:cNvSpPr>
          <p:nvPr>
            <p:ph type="sldNum" sz="quarter" idx="11"/>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latin typeface="Arial" charset="0"/>
              </a:rPr>
              <a:t>5-</a:t>
            </a:r>
            <a:fld id="{420D59F0-DF18-438B-8F1B-7000F485A37C}" type="slidenum">
              <a:rPr lang="en-US" altLang="en-US" sz="1200" b="0" baseline="0" smtClean="0">
                <a:latin typeface="Arial" charset="0"/>
              </a:rPr>
              <a:pPr algn="l" eaLnBrk="0" hangingPunct="0"/>
              <a:t>7</a:t>
            </a:fld>
            <a:endParaRPr lang="en-US" altLang="en-US" sz="1200" b="0" baseline="0" smtClean="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227013"/>
            <a:ext cx="8610600" cy="992187"/>
          </a:xfrm>
        </p:spPr>
        <p:txBody>
          <a:bodyPr/>
          <a:lstStyle/>
          <a:p>
            <a:pPr eaLnBrk="1" hangingPunct="1"/>
            <a:r>
              <a:rPr lang="en-US" altLang="en-US" smtClean="0"/>
              <a:t>5.2  Protected Members and Class 	Access</a:t>
            </a:r>
          </a:p>
        </p:txBody>
      </p:sp>
      <p:sp>
        <p:nvSpPr>
          <p:cNvPr id="16387" name="Rectangle 3"/>
          <p:cNvSpPr>
            <a:spLocks noGrp="1" noChangeArrowheads="1"/>
          </p:cNvSpPr>
          <p:nvPr>
            <p:ph idx="1"/>
          </p:nvPr>
        </p:nvSpPr>
        <p:spPr>
          <a:xfrm>
            <a:off x="304800" y="1938338"/>
            <a:ext cx="8294688" cy="3895725"/>
          </a:xfrm>
        </p:spPr>
        <p:txBody>
          <a:bodyPr/>
          <a:lstStyle/>
          <a:p>
            <a:pPr eaLnBrk="1" hangingPunct="1">
              <a:lnSpc>
                <a:spcPct val="85000"/>
              </a:lnSpc>
              <a:spcBef>
                <a:spcPct val="50000"/>
              </a:spcBef>
              <a:buClr>
                <a:schemeClr val="tx1"/>
              </a:buClr>
            </a:pPr>
            <a:r>
              <a:rPr lang="en-US" altLang="en-US" smtClean="0">
                <a:solidFill>
                  <a:schemeClr val="accent2"/>
                </a:solidFill>
              </a:rPr>
              <a:t>protected</a:t>
            </a:r>
            <a:r>
              <a:rPr lang="en-US" altLang="en-US" smtClean="0"/>
              <a:t> </a:t>
            </a:r>
            <a:r>
              <a:rPr lang="en-US" altLang="en-US" smtClean="0">
                <a:solidFill>
                  <a:schemeClr val="accent2"/>
                </a:solidFill>
              </a:rPr>
              <a:t>member access specification</a:t>
            </a:r>
            <a:r>
              <a:rPr lang="en-US" altLang="en-US" smtClean="0"/>
              <a:t>: A class member labeled </a:t>
            </a:r>
            <a:r>
              <a:rPr lang="en-US" altLang="en-US" b="1" smtClean="0">
                <a:solidFill>
                  <a:srgbClr val="3D8963"/>
                </a:solidFill>
                <a:latin typeface="Courier New" pitchFamily="49" charset="0"/>
              </a:rPr>
              <a:t>protected</a:t>
            </a:r>
            <a:r>
              <a:rPr lang="en-US" altLang="en-US" smtClean="0"/>
              <a:t> is accessible to member functions of derived classes as well as to member functions of the same class</a:t>
            </a:r>
          </a:p>
          <a:p>
            <a:pPr eaLnBrk="1" hangingPunct="1">
              <a:lnSpc>
                <a:spcPct val="85000"/>
              </a:lnSpc>
              <a:spcBef>
                <a:spcPct val="50000"/>
              </a:spcBef>
            </a:pPr>
            <a:r>
              <a:rPr lang="en-US" altLang="en-US" smtClean="0"/>
              <a:t>Like </a:t>
            </a:r>
            <a:r>
              <a:rPr lang="en-US" altLang="en-US" b="1" smtClean="0">
                <a:latin typeface="Courier New" pitchFamily="49" charset="0"/>
              </a:rPr>
              <a:t>private</a:t>
            </a:r>
            <a:r>
              <a:rPr lang="en-US" altLang="en-US" smtClean="0"/>
              <a:t>, except accessible to members functions of derived classes</a:t>
            </a:r>
          </a:p>
        </p:txBody>
      </p:sp>
      <p:sp>
        <p:nvSpPr>
          <p:cNvPr id="16388"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38DF94B5-F9F4-4AFC-AC3B-7CBA003CFB5D}" type="slidenum">
              <a:rPr lang="en-US" altLang="en-US" sz="1200" b="0" baseline="0" smtClean="0">
                <a:solidFill>
                  <a:schemeClr val="bg1"/>
                </a:solidFill>
                <a:latin typeface="Arial" charset="0"/>
              </a:rPr>
              <a:pPr algn="l" eaLnBrk="0" hangingPunct="0"/>
              <a:t>8</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2775" y="228600"/>
            <a:ext cx="8153400" cy="990600"/>
          </a:xfrm>
        </p:spPr>
        <p:txBody>
          <a:bodyPr/>
          <a:lstStyle/>
          <a:p>
            <a:pPr eaLnBrk="1" hangingPunct="1"/>
            <a:r>
              <a:rPr lang="en-US" altLang="en-US" smtClean="0"/>
              <a:t>Base Class Access Specification</a:t>
            </a:r>
          </a:p>
        </p:txBody>
      </p:sp>
      <p:sp>
        <p:nvSpPr>
          <p:cNvPr id="17411" name="Rectangle 3"/>
          <p:cNvSpPr>
            <a:spLocks noGrp="1" noChangeArrowheads="1"/>
          </p:cNvSpPr>
          <p:nvPr>
            <p:ph idx="1"/>
          </p:nvPr>
        </p:nvSpPr>
        <p:spPr>
          <a:xfrm>
            <a:off x="612775" y="1600200"/>
            <a:ext cx="8153400" cy="4495800"/>
          </a:xfrm>
        </p:spPr>
        <p:txBody>
          <a:bodyPr/>
          <a:lstStyle/>
          <a:p>
            <a:pPr eaLnBrk="1" hangingPunct="1"/>
            <a:endParaRPr lang="en-US" altLang="en-US" smtClean="0"/>
          </a:p>
          <a:p>
            <a:pPr eaLnBrk="1" hangingPunct="1">
              <a:buClr>
                <a:schemeClr val="tx1"/>
              </a:buClr>
              <a:buFontTx/>
              <a:buNone/>
            </a:pPr>
            <a:r>
              <a:rPr lang="en-US" altLang="en-US" smtClean="0">
                <a:solidFill>
                  <a:schemeClr val="accent2"/>
                </a:solidFill>
              </a:rPr>
              <a:t>	Base class access specification</a:t>
            </a:r>
            <a:r>
              <a:rPr lang="en-US" altLang="en-US" smtClean="0"/>
              <a:t>: determines how </a:t>
            </a:r>
            <a:r>
              <a:rPr lang="en-US" altLang="en-US" b="1" smtClean="0">
                <a:solidFill>
                  <a:srgbClr val="3D8963"/>
                </a:solidFill>
                <a:latin typeface="Courier New" pitchFamily="49" charset="0"/>
              </a:rPr>
              <a:t>private</a:t>
            </a:r>
            <a:r>
              <a:rPr lang="en-US" altLang="en-US" smtClean="0"/>
              <a:t>, </a:t>
            </a:r>
            <a:r>
              <a:rPr lang="en-US" altLang="en-US" b="1" smtClean="0">
                <a:solidFill>
                  <a:srgbClr val="3D8963"/>
                </a:solidFill>
                <a:latin typeface="Courier New" pitchFamily="49" charset="0"/>
              </a:rPr>
              <a:t>protected</a:t>
            </a:r>
            <a:r>
              <a:rPr lang="en-US" altLang="en-US" smtClean="0"/>
              <a:t>, and </a:t>
            </a:r>
            <a:r>
              <a:rPr lang="en-US" altLang="en-US" b="1" smtClean="0">
                <a:solidFill>
                  <a:srgbClr val="3D8963"/>
                </a:solidFill>
                <a:latin typeface="Courier New" pitchFamily="49" charset="0"/>
              </a:rPr>
              <a:t>public</a:t>
            </a:r>
            <a:r>
              <a:rPr lang="en-US" altLang="en-US" smtClean="0"/>
              <a:t> members of base class can be accessed by derived classes</a:t>
            </a:r>
            <a:endParaRPr lang="en-US" altLang="en-US" u="sng" smtClean="0"/>
          </a:p>
        </p:txBody>
      </p:sp>
      <p:sp>
        <p:nvSpPr>
          <p:cNvPr id="17412" name="Slide Number Placeholder 3"/>
          <p:cNvSpPr>
            <a:spLocks noGrp="1"/>
          </p:cNvSpPr>
          <p:nvPr>
            <p:ph type="sldNum" sz="quarter" idx="12"/>
          </p:nvPr>
        </p:nvSpPr>
        <p:spPr bwMode="auto">
          <a:xfrm>
            <a:off x="6096000" y="6248400"/>
            <a:ext cx="266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l" eaLnBrk="0" hangingPunct="0"/>
            <a:r>
              <a:rPr lang="en-US" altLang="en-US" sz="1200" b="0" baseline="0" smtClean="0">
                <a:solidFill>
                  <a:schemeClr val="bg1"/>
                </a:solidFill>
                <a:latin typeface="Arial" charset="0"/>
              </a:rPr>
              <a:t>5-</a:t>
            </a:r>
            <a:fld id="{63EBBD59-9E1A-4ED7-A304-D23A0926F742}" type="slidenum">
              <a:rPr lang="en-US" altLang="en-US" sz="1200" b="0" baseline="0" smtClean="0">
                <a:solidFill>
                  <a:schemeClr val="bg1"/>
                </a:solidFill>
                <a:latin typeface="Arial" charset="0"/>
              </a:rPr>
              <a:pPr algn="l" eaLnBrk="0" hangingPunct="0"/>
              <a:t>9</a:t>
            </a:fld>
            <a:endParaRPr lang="en-US" altLang="en-US" sz="1200" b="0" baseline="0" smtClean="0">
              <a:solidFill>
                <a:schemeClr val="bg1"/>
              </a:solidFill>
              <a:latin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6692</TotalTime>
  <Words>853</Words>
  <Application>Microsoft Office PowerPoint</Application>
  <PresentationFormat>On-screen Show (4:3)</PresentationFormat>
  <Paragraphs>222</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Courier New</vt:lpstr>
      <vt:lpstr>Times New Roman</vt:lpstr>
      <vt:lpstr>Tw Cen MT</vt:lpstr>
      <vt:lpstr>Wingdings</vt:lpstr>
      <vt:lpstr>Wingdings 2</vt:lpstr>
      <vt:lpstr>Median</vt:lpstr>
      <vt:lpstr>CSC 3530: ADVANCED PROGRAMMING</vt:lpstr>
      <vt:lpstr>Topics</vt:lpstr>
      <vt:lpstr>INHERITANCE</vt:lpstr>
      <vt:lpstr>5.1  Inheritance</vt:lpstr>
      <vt:lpstr>  Inheritance - Terminology</vt:lpstr>
      <vt:lpstr>Inheritance Syntax and Notation</vt:lpstr>
      <vt:lpstr>Inheritance of Members</vt:lpstr>
      <vt:lpstr>5.2  Protected Members and Class  Access</vt:lpstr>
      <vt:lpstr>Base Class Access Specification</vt:lpstr>
      <vt:lpstr>Base Class Access </vt:lpstr>
      <vt:lpstr>Base Class Access vs. Member Access Specification</vt:lpstr>
      <vt:lpstr>Member Access Specification</vt:lpstr>
      <vt:lpstr>Base Class Access Specification</vt:lpstr>
      <vt:lpstr>Base Class Access Specifiers</vt:lpstr>
      <vt:lpstr>Effect of Base Access </vt:lpstr>
      <vt:lpstr>5.3  Constructors, Destructors and Inheritance</vt:lpstr>
      <vt:lpstr> Order of Execution</vt:lpstr>
      <vt:lpstr>Order of Execution</vt:lpstr>
      <vt:lpstr>Passing Arguments to Base Class Constructor</vt:lpstr>
      <vt:lpstr>Passing Arguments to Base Class Constructor</vt:lpstr>
      <vt:lpstr>5.4 Overriding Base Class Functions</vt:lpstr>
      <vt:lpstr>Access to Overridden Function</vt:lpstr>
      <vt:lpstr>BTT 112: ADVANCED PROGRAMMING</vt:lpstr>
    </vt:vector>
  </TitlesOfParts>
  <Company>North Central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Early Objects Seventh Edition</dc:title>
  <dc:creator>Christopher Kardaras and Godfrey Muganda</dc:creator>
  <cp:lastModifiedBy>ICTP1-PCC1</cp:lastModifiedBy>
  <cp:revision>321</cp:revision>
  <dcterms:created xsi:type="dcterms:W3CDTF">2002-07-06T17:30:06Z</dcterms:created>
  <dcterms:modified xsi:type="dcterms:W3CDTF">2018-07-19T07:04:52Z</dcterms:modified>
</cp:coreProperties>
</file>