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6"/>
  </p:notesMasterIdLst>
  <p:handoutMasterIdLst>
    <p:handoutMasterId r:id="rId27"/>
  </p:handoutMasterIdLst>
  <p:sldIdLst>
    <p:sldId id="365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36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963"/>
    <a:srgbClr val="FDFCE5"/>
    <a:srgbClr val="F9F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7" autoAdjust="0"/>
    <p:restoredTop sz="93719" autoAdjust="0"/>
  </p:normalViewPr>
  <p:slideViewPr>
    <p:cSldViewPr>
      <p:cViewPr varScale="1">
        <p:scale>
          <a:sx n="69" d="100"/>
          <a:sy n="69" d="100"/>
        </p:scale>
        <p:origin x="13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AF8020E0-3805-45DF-A623-94C90289A8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878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4444847A-C1BC-42AC-BE97-BCE44E6D43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877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9B09FEE-FB7C-4B71-9258-459C94EAD3B9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9027638-64B0-4B0C-BD15-96E5473A8D21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C7AD26C-C085-452D-801E-74C3A3339B76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D4C3677-243B-4D3F-B61D-9A577A083139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inheritance5.h and pr15-03.cpp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2DEAFC9-C147-4FDE-8620-97893BAF96BF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BF55EAF-87FE-4A17-A71B-0C9893F9A8AE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77775E1-519F-4A74-BF47-ACF39A9E8D7E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5777982-94DB-47A9-B456-FC89D73EF1FF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DF2B2FC-3203-4EE5-9398-CA3643818C26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6623F48-87EF-4449-8AC7-C0AE9951B715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F7B9C55-C1B8-4205-85BF-E9B68DB7770A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2AFDC29-6C68-4884-BD24-56CC70274153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5A50BB4-D364-451B-A4FD-4F357E3769E1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pr15-04.cpp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A20DFF5-C00F-43FE-84E6-A0A0521C7213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B77E206-653F-4EA8-9A0E-8CEE9284C650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374F38A-58B9-4FC2-86CD-E2FF38393258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inheritance4.h and pr15-01.cpp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42E7A07-993D-4DCA-BCA0-E4C132B4F6A1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E3D9CBD-5FBC-41F4-AC08-14F8AA33886C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39939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49FDDEB-23AC-4C57-ACC4-2045D8129B0E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273C2B5-E039-47E6-94C3-3CC8FA1E6B66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inheritance4.h and pr15-02.cpp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6E61481-F6BD-440E-946E-2A74E114D1C2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589280-F2C1-48DF-918D-AD3679F371F8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11-</a:t>
            </a:r>
            <a:fld id="{43FF87A3-273E-45A8-AF38-528974CF52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477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65A81-2C4F-4142-B0A7-D869B29E2D41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CCC41C2C-0C4D-4EAE-BB23-F694AA1C7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4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353B5-D45A-4CAB-ABC4-631242A36F5E}" type="datetime1">
              <a:rPr lang="en-US"/>
              <a:pPr>
                <a:defRPr/>
              </a:pPr>
              <a:t>7/19/2018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95077B53-8AED-49CC-84CF-BE5CFD90DC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83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2C6BC-4779-4EDE-B63C-E30CB7D21F51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D5C89FC4-943F-4737-B4F8-697E90F27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98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B249D-573E-4D10-BBFB-D1C1F235C57F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r>
              <a:rPr lang="en-US" altLang="en-US"/>
              <a:t>11-</a:t>
            </a:r>
            <a:fld id="{D68C37DE-15E8-48B3-B847-8C716862C7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35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51A01-5775-48F0-9E13-F316E0F8B18F}" type="datetime1">
              <a:rPr lang="en-US"/>
              <a:pPr>
                <a:defRPr/>
              </a:pPr>
              <a:t>7/19/2018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C576D9FE-DF83-4D32-B7FB-0BE90F6F9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55A5AB4-69A6-4845-8644-408B489BE4B9}" type="datetime1">
              <a:rPr lang="en-US"/>
              <a:pPr>
                <a:defRPr/>
              </a:pPr>
              <a:t>7/19/2018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8A1C656F-5B8D-4047-A702-42F4D38AD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D7EA-B5BC-411C-8258-FD3B09B85083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3FF63E66-0B7C-48CB-AE75-97F99AA45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82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9B725-AFFF-43CB-8198-D10DC54703D8}" type="datetime1">
              <a:rPr lang="en-US"/>
              <a:pPr>
                <a:defRPr/>
              </a:pPr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11-</a:t>
            </a:r>
            <a:fld id="{8ACACDD9-085D-4BF2-9F10-DE38633C87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28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E853D-D79D-4BBF-94A0-AAF85483DE2E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</a:t>
            </a:r>
            <a:fld id="{820D85D4-78A8-47EA-A127-CB7FD03A35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0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1CC49B5-E66E-4303-8DA7-C4C05BF456DF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r>
              <a:rPr lang="en-US" altLang="en-US"/>
              <a:t>11-</a:t>
            </a:r>
            <a:fld id="{EEFD2AD1-E250-4E16-9C69-3B45FD4191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3CBB7B-B01D-4323-95B3-0D52314D0908}" type="datetime1">
              <a:rPr lang="en-US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11-</a:t>
            </a:r>
            <a:fld id="{0B518197-4BC0-4BAB-885B-03A2D84ABF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1" r:id="rId2"/>
    <p:sldLayoutId id="2147483816" r:id="rId3"/>
    <p:sldLayoutId id="2147483817" r:id="rId4"/>
    <p:sldLayoutId id="2147483818" r:id="rId5"/>
    <p:sldLayoutId id="2147483812" r:id="rId6"/>
    <p:sldLayoutId id="2147483819" r:id="rId7"/>
    <p:sldLayoutId id="2147483813" r:id="rId8"/>
    <p:sldLayoutId id="2147483820" r:id="rId9"/>
    <p:sldLayoutId id="2147483814" r:id="rId10"/>
    <p:sldLayoutId id="21474838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CSC 3530: ADVANCED </a:t>
            </a:r>
            <a:r>
              <a:rPr lang="en-US" dirty="0"/>
              <a:t>PROGRAMMING</a:t>
            </a:r>
            <a:endParaRPr lang="en-MY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06: Polymorphism and Abstract Classes</a:t>
            </a:r>
            <a:endParaRPr lang="en-MY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Polymorphism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Consider the collection of different Animal objects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Animal *pA[] = {new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Animal,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new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Dog,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            new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Cat};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altLang="en-US" sz="2800" smtClean="0"/>
              <a:t>and accompanying code</a:t>
            </a:r>
            <a:endParaRPr lang="en-US" altLang="en-US" sz="24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for(int k=0; k&lt;3; k++)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pA[k]-&gt;id();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24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/>
              <a:t>Prints: </a:t>
            </a:r>
            <a:r>
              <a:rPr lang="en-US" altLang="en-US" sz="2800" b="1" smtClean="0">
                <a:latin typeface="Courier New" pitchFamily="49" charset="0"/>
              </a:rPr>
              <a:t>animal animal animal</a:t>
            </a:r>
            <a:r>
              <a:rPr lang="en-US" altLang="en-US" sz="2800" smtClean="0"/>
              <a:t>, ignoring the more specific versions of </a:t>
            </a:r>
            <a:r>
              <a:rPr lang="en-US" altLang="en-US" sz="2800" b="1" smtClean="0">
                <a:latin typeface="Courier New" pitchFamily="49" charset="0"/>
              </a:rPr>
              <a:t>id()</a:t>
            </a:r>
            <a:r>
              <a:rPr lang="en-US" altLang="en-US" sz="2800" smtClean="0"/>
              <a:t> in </a:t>
            </a:r>
            <a:r>
              <a:rPr lang="en-US" altLang="en-US" sz="2800" b="1" smtClean="0">
                <a:latin typeface="Courier New" pitchFamily="49" charset="0"/>
              </a:rPr>
              <a:t>Dog</a:t>
            </a:r>
            <a:r>
              <a:rPr lang="en-US" altLang="en-US" sz="2800" smtClean="0"/>
              <a:t> and </a:t>
            </a:r>
            <a:r>
              <a:rPr lang="en-US" altLang="en-US" sz="2800" b="1" smtClean="0">
                <a:latin typeface="Courier New" pitchFamily="49" charset="0"/>
              </a:rPr>
              <a:t>Cat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40121952-2F7C-4116-BD44-FF3F45B9012A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10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Polymorphism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Preceding code is not polymorphic: it behaves the same way even though </a:t>
            </a:r>
            <a:r>
              <a:rPr lang="en-US" altLang="en-US" b="1" smtClean="0">
                <a:latin typeface="Courier New" pitchFamily="49" charset="0"/>
              </a:rPr>
              <a:t>Animal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Dog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itchFamily="49" charset="0"/>
              </a:rPr>
              <a:t>Cat</a:t>
            </a:r>
            <a:r>
              <a:rPr lang="en-US" altLang="en-US" smtClean="0"/>
              <a:t> have different types and different </a:t>
            </a:r>
            <a:r>
              <a:rPr lang="en-US" altLang="en-US" b="1" smtClean="0">
                <a:latin typeface="Courier New" pitchFamily="49" charset="0"/>
              </a:rPr>
              <a:t>id()</a:t>
            </a:r>
            <a:r>
              <a:rPr lang="en-US" altLang="en-US" smtClean="0"/>
              <a:t> member functions</a:t>
            </a:r>
          </a:p>
          <a:p>
            <a:pPr eaLnBrk="1" hangingPunct="1"/>
            <a:r>
              <a:rPr lang="en-US" altLang="en-US" smtClean="0"/>
              <a:t>Polymorphic code would have printed "</a:t>
            </a:r>
            <a:r>
              <a:rPr lang="en-US" altLang="en-US" b="1" smtClean="0">
                <a:latin typeface="Courier New" pitchFamily="49" charset="0"/>
              </a:rPr>
              <a:t>animal</a:t>
            </a:r>
            <a:r>
              <a:rPr lang="en-US" altLang="en-US" smtClean="0"/>
              <a:t>  </a:t>
            </a:r>
            <a:r>
              <a:rPr lang="en-US" altLang="en-US" b="1" smtClean="0">
                <a:latin typeface="Courier New" pitchFamily="49" charset="0"/>
              </a:rPr>
              <a:t>dog</a:t>
            </a:r>
            <a:r>
              <a:rPr lang="en-US" altLang="en-US" smtClean="0"/>
              <a:t>  </a:t>
            </a:r>
            <a:r>
              <a:rPr lang="en-US" altLang="en-US" b="1" smtClean="0">
                <a:latin typeface="Courier New" pitchFamily="49" charset="0"/>
              </a:rPr>
              <a:t>cat"</a:t>
            </a:r>
            <a:r>
              <a:rPr lang="en-US" altLang="en-US" smtClean="0"/>
              <a:t> instead of "</a:t>
            </a:r>
            <a:r>
              <a:rPr lang="en-US" altLang="en-US" b="1" smtClean="0">
                <a:latin typeface="Courier New" pitchFamily="49" charset="0"/>
              </a:rPr>
              <a:t>animal</a:t>
            </a:r>
            <a:r>
              <a:rPr lang="en-US" altLang="en-US" smtClean="0"/>
              <a:t>  </a:t>
            </a:r>
            <a:r>
              <a:rPr lang="en-US" altLang="en-US" b="1" smtClean="0">
                <a:latin typeface="Courier New" pitchFamily="49" charset="0"/>
              </a:rPr>
              <a:t>animal</a:t>
            </a:r>
            <a:r>
              <a:rPr lang="en-US" altLang="en-US" smtClean="0"/>
              <a:t>  </a:t>
            </a:r>
            <a:r>
              <a:rPr lang="en-US" altLang="en-US" b="1" smtClean="0">
                <a:latin typeface="Courier New" pitchFamily="49" charset="0"/>
              </a:rPr>
              <a:t>animal"</a:t>
            </a: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B541404B-480D-4FE3-AA2F-0401129C5787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11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8229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Polymorphism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305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code is not polymorphic because in the expression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pA[k]-&gt;id()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</a:rPr>
              <a:t>   </a:t>
            </a:r>
            <a:r>
              <a:rPr lang="en-US" altLang="en-US" smtClean="0"/>
              <a:t>the compiler sees only the type of the pointer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pA[k]</a:t>
            </a:r>
            <a:r>
              <a:rPr lang="en-US" altLang="en-US" smtClean="0"/>
              <a:t>, which is pointer to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Animal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Compiler does not see type of actual object pointed to, which may be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Animal</a:t>
            </a:r>
            <a:r>
              <a:rPr lang="en-US" altLang="en-US" smtClean="0"/>
              <a:t>, or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Dog</a:t>
            </a:r>
            <a:r>
              <a:rPr lang="en-US" altLang="en-US" smtClean="0"/>
              <a:t>, or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Cat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E1C41A27-202E-4E14-A28B-1C23A4423A75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12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Virtual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667000"/>
            <a:ext cx="77724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Declaring a function </a:t>
            </a:r>
            <a:r>
              <a:rPr lang="en-US" altLang="en-US" b="1" smtClean="0">
                <a:latin typeface="Courier New" pitchFamily="49" charset="0"/>
              </a:rPr>
              <a:t>virtual</a:t>
            </a:r>
            <a:r>
              <a:rPr lang="en-US" altLang="en-US" smtClean="0"/>
              <a:t> will make the compiler check the type of each object to see if it defines a more specific version of the virtual function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754886A1-AC15-43DF-ABF1-A1399E6FE003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13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Virtual Functions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If the member functions</a:t>
            </a:r>
            <a:r>
              <a:rPr lang="en-US" altLang="en-US" b="1" smtClean="0">
                <a:latin typeface="Courier New" pitchFamily="49" charset="0"/>
              </a:rPr>
              <a:t> id()</a:t>
            </a:r>
            <a:r>
              <a:rPr lang="en-US" altLang="en-US" smtClean="0"/>
              <a:t>are declared virtual, then the code </a:t>
            </a:r>
            <a:endParaRPr lang="en-US" altLang="en-US" b="1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Animal *pA[] = {new</a:t>
            </a:r>
            <a:r>
              <a:rPr lang="en-US" altLang="en-US" b="1" smtClean="0">
                <a:solidFill>
                  <a:srgbClr val="3D8963"/>
                </a:solidFill>
              </a:rPr>
              <a:t>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Animal,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      </a:t>
            </a:r>
            <a:r>
              <a:rPr lang="en-US" altLang="en-US" b="1" smtClean="0">
                <a:solidFill>
                  <a:srgbClr val="3D8963"/>
                </a:solidFill>
              </a:rPr>
              <a:t>      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new</a:t>
            </a:r>
            <a:r>
              <a:rPr lang="en-US" altLang="en-US" b="1" smtClean="0">
                <a:solidFill>
                  <a:srgbClr val="3D8963"/>
                </a:solidFill>
              </a:rPr>
              <a:t>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Dog,new</a:t>
            </a:r>
            <a:r>
              <a:rPr lang="en-US" altLang="en-US" b="1" smtClean="0">
                <a:solidFill>
                  <a:srgbClr val="3D8963"/>
                </a:solidFill>
              </a:rPr>
              <a:t>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Cat};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for(int k=0; k&lt;3; k++)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  pA[k]-&gt;id();</a:t>
            </a:r>
            <a:endParaRPr lang="en-US" altLang="en-US" sz="28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/>
              <a:t>    will print 	</a:t>
            </a:r>
            <a:r>
              <a:rPr lang="en-US" altLang="en-US" b="1" smtClean="0">
                <a:latin typeface="Courier New" pitchFamily="49" charset="0"/>
              </a:rPr>
              <a:t>animal</a:t>
            </a:r>
            <a:r>
              <a:rPr lang="en-US" altLang="en-US" smtClean="0"/>
              <a:t> </a:t>
            </a:r>
            <a:r>
              <a:rPr lang="en-US" altLang="en-US" b="1" smtClean="0">
                <a:latin typeface="Courier New" pitchFamily="49" charset="0"/>
              </a:rPr>
              <a:t>dog</a:t>
            </a:r>
            <a:r>
              <a:rPr lang="en-US" altLang="en-US" smtClean="0"/>
              <a:t> </a:t>
            </a:r>
            <a:r>
              <a:rPr lang="en-US" altLang="en-US" b="1" smtClean="0">
                <a:latin typeface="Courier New" pitchFamily="49" charset="0"/>
              </a:rPr>
              <a:t>cat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EDEB681C-23CA-43B8-8125-756C8E2588D7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14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Virtual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How to declare a member function virtual: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class Animal{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public:</a:t>
            </a:r>
            <a:r>
              <a:rPr lang="en-US" altLang="en-US" sz="2400" b="1" smtClean="0">
                <a:solidFill>
                  <a:srgbClr val="3D8963"/>
                </a:solidFill>
              </a:rPr>
              <a:t>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virtual</a:t>
            </a:r>
            <a:r>
              <a:rPr lang="en-US" altLang="en-US" sz="2400" b="1" smtClean="0">
                <a:solidFill>
                  <a:srgbClr val="3D8963"/>
                </a:solidFill>
              </a:rPr>
              <a:t> 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void</a:t>
            </a:r>
            <a:r>
              <a:rPr lang="en-US" altLang="en-US" sz="2400" b="1" smtClean="0">
                <a:solidFill>
                  <a:srgbClr val="3D8963"/>
                </a:solidFill>
              </a:rPr>
              <a:t> 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id(){cout</a:t>
            </a:r>
            <a:r>
              <a:rPr lang="en-US" altLang="en-US" sz="2400" b="1" smtClean="0">
                <a:solidFill>
                  <a:srgbClr val="3D8963"/>
                </a:solidFill>
              </a:rPr>
              <a:t>  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&lt;&lt;</a:t>
            </a:r>
            <a:r>
              <a:rPr lang="en-US" altLang="en-US" sz="2400" b="1" smtClean="0">
                <a:solidFill>
                  <a:srgbClr val="3D8963"/>
                </a:solidFill>
              </a:rPr>
              <a:t>  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"animal";}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class Cat : public Animal{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public:</a:t>
            </a:r>
            <a:r>
              <a:rPr lang="en-US" altLang="en-US" sz="2400" b="1" smtClean="0">
                <a:solidFill>
                  <a:srgbClr val="3D8963"/>
                </a:solidFill>
              </a:rPr>
              <a:t>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virtual</a:t>
            </a:r>
            <a:r>
              <a:rPr lang="en-US" altLang="en-US" sz="2400" b="1" smtClean="0">
                <a:solidFill>
                  <a:srgbClr val="3D8963"/>
                </a:solidFill>
              </a:rPr>
              <a:t> 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void id(){cout &lt;&lt; "cat";}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class Dog : public Animal{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public:</a:t>
            </a:r>
            <a:r>
              <a:rPr lang="en-US" altLang="en-US" sz="2400" b="1" smtClean="0">
                <a:solidFill>
                  <a:srgbClr val="3D8963"/>
                </a:solidFill>
              </a:rPr>
              <a:t>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virtual</a:t>
            </a:r>
            <a:r>
              <a:rPr lang="en-US" altLang="en-US" sz="2400" b="1" smtClean="0">
                <a:solidFill>
                  <a:srgbClr val="3D8963"/>
                </a:solidFill>
              </a:rPr>
              <a:t> 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void id(){cout &lt;&lt; "dog";}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46CD72CD-60B8-426C-8B89-88642FA80FE7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15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Function Binding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In </a:t>
            </a:r>
            <a:r>
              <a:rPr lang="en-US" altLang="en-US" sz="2800" b="1" smtClean="0">
                <a:latin typeface="Courier New" pitchFamily="49" charset="0"/>
              </a:rPr>
              <a:t>pA[k]-&gt;id(),</a:t>
            </a:r>
            <a:r>
              <a:rPr lang="en-US" altLang="en-US" sz="2800" smtClean="0"/>
              <a:t> Compiler must choose which version of </a:t>
            </a:r>
            <a:r>
              <a:rPr lang="en-US" altLang="en-US" sz="2800" b="1" smtClean="0">
                <a:latin typeface="Courier New" pitchFamily="49" charset="0"/>
              </a:rPr>
              <a:t>id()</a:t>
            </a:r>
            <a:r>
              <a:rPr lang="en-US" altLang="en-US" sz="2800" smtClean="0"/>
              <a:t> to use: There are different versions in the  </a:t>
            </a:r>
            <a:r>
              <a:rPr lang="en-US" altLang="en-US" sz="2800" b="1" smtClean="0">
                <a:latin typeface="Courier New" pitchFamily="49" charset="0"/>
              </a:rPr>
              <a:t>Animal</a:t>
            </a:r>
            <a:r>
              <a:rPr lang="en-US" altLang="en-US" sz="2800" smtClean="0"/>
              <a:t>, </a:t>
            </a:r>
            <a:r>
              <a:rPr lang="en-US" altLang="en-US" sz="2800" b="1" smtClean="0">
                <a:latin typeface="Courier New" pitchFamily="49" charset="0"/>
              </a:rPr>
              <a:t>Dog</a:t>
            </a:r>
            <a:r>
              <a:rPr lang="en-US" altLang="en-US" sz="2800" smtClean="0"/>
              <a:t>, and </a:t>
            </a:r>
            <a:r>
              <a:rPr lang="en-US" altLang="en-US" sz="2800" b="1" smtClean="0">
                <a:latin typeface="Courier New" pitchFamily="49" charset="0"/>
              </a:rPr>
              <a:t>Cat</a:t>
            </a:r>
            <a:r>
              <a:rPr lang="en-US" altLang="en-US" sz="2800" smtClean="0"/>
              <a:t> classes</a:t>
            </a:r>
          </a:p>
          <a:p>
            <a:pPr eaLnBrk="1" hangingPunct="1"/>
            <a:r>
              <a:rPr lang="en-US" altLang="en-US" sz="2800" smtClean="0"/>
              <a:t>Function binding is the process of determining which function definition to use for a particular function call</a:t>
            </a:r>
          </a:p>
          <a:p>
            <a:pPr eaLnBrk="1" hangingPunct="1"/>
            <a:r>
              <a:rPr lang="en-US" altLang="en-US" sz="2800" smtClean="0"/>
              <a:t>The alternatives are </a:t>
            </a:r>
            <a:r>
              <a:rPr lang="en-US" altLang="en-US" sz="2800" i="1" u="sng" smtClean="0"/>
              <a:t>static</a:t>
            </a:r>
            <a:r>
              <a:rPr lang="en-US" altLang="en-US" sz="2800" smtClean="0"/>
              <a:t> and </a:t>
            </a:r>
            <a:r>
              <a:rPr lang="en-US" altLang="en-US" sz="2800" i="1" u="sng" smtClean="0"/>
              <a:t>dynamic</a:t>
            </a:r>
            <a:r>
              <a:rPr lang="en-US" altLang="en-US" sz="2800" smtClean="0"/>
              <a:t> binding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48E068F7-55C8-485C-9F93-9F6C25B012DE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16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Static Binding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smtClean="0">
                <a:solidFill>
                  <a:schemeClr val="accent2"/>
                </a:solidFill>
              </a:rPr>
              <a:t>Static binding</a:t>
            </a:r>
            <a:r>
              <a:rPr lang="en-US" altLang="en-US" smtClean="0"/>
              <a:t> chooses the function in the class of the base class pointer, ignoring any versions in the class of the object actually pointed to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mtClean="0"/>
              <a:t>Static binding is done at compile time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A1B2CEDD-1C22-4EBF-A715-7E565D3EDC28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17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Dynamic Binding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>
                <a:solidFill>
                  <a:schemeClr val="accent2"/>
                </a:solidFill>
              </a:rPr>
              <a:t>Dynamic Binding</a:t>
            </a:r>
            <a:r>
              <a:rPr lang="en-US" altLang="en-US" smtClean="0"/>
              <a:t> determines the function to be invoked at execution time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Can look at the actual class of the object pointed to and choose the most specific version of the function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Dynamic binding is used to bind virtual functions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D3A9C72D-73F2-493F-8A88-0F8A3DFE1EDD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18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6.3 Abstract Base Classes and Pure Virtual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An </a:t>
            </a:r>
            <a:r>
              <a:rPr lang="en-US" altLang="en-US" smtClean="0">
                <a:solidFill>
                  <a:schemeClr val="accent2"/>
                </a:solidFill>
              </a:rPr>
              <a:t>abstract class</a:t>
            </a:r>
            <a:r>
              <a:rPr lang="en-US" altLang="en-US" smtClean="0"/>
              <a:t> is a class that contains no objects that are not members of subclasses (derived classes)</a:t>
            </a:r>
          </a:p>
          <a:p>
            <a:pPr eaLnBrk="1" hangingPunct="1"/>
            <a:r>
              <a:rPr lang="en-US" altLang="en-US" smtClean="0"/>
              <a:t>For example, in real life, Animal is an abstract class: there are no animals that are not dogs, or cats, or lions…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99C2F7B8-2FEC-4E71-BA91-F545AE47F503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19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Topics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6.1  Type Compatibility in Inheritance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      Hierarchies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6.2  Polymorphism and Virtual Member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      Functions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6.3  Abstract Base Classes and Pure Virtual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mtClean="0"/>
              <a:t>         Functions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A0BD5BDE-5CD9-4473-AAC9-CC29D77D8BBF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2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Abstract Base Classes and Pure Virtual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24063"/>
            <a:ext cx="8294688" cy="4064000"/>
          </a:xfrm>
        </p:spPr>
        <p:txBody>
          <a:bodyPr/>
          <a:lstStyle/>
          <a:p>
            <a:pPr eaLnBrk="1" hangingPunct="1"/>
            <a:r>
              <a:rPr lang="en-US" altLang="en-US" smtClean="0"/>
              <a:t>Abstract classes are an organizational tool: useful in organizing inheritance hierarchies</a:t>
            </a:r>
          </a:p>
          <a:p>
            <a:pPr eaLnBrk="1" hangingPunct="1"/>
            <a:r>
              <a:rPr lang="en-US" altLang="en-US" smtClean="0"/>
              <a:t>Abstract classes can be used to specify an interface that must be implemented by all subclasses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0F68CB52-DFD9-4590-95B6-B2BDA74B38EF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20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Abstract Functions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member functions specified in an abstract class do not have to be implemented</a:t>
            </a:r>
          </a:p>
          <a:p>
            <a:pPr eaLnBrk="1" hangingPunct="1"/>
            <a:r>
              <a:rPr lang="en-US" altLang="en-US" smtClean="0"/>
              <a:t>The implementation is left to the subclasses</a:t>
            </a:r>
          </a:p>
          <a:p>
            <a:pPr eaLnBrk="1" hangingPunct="1"/>
            <a:r>
              <a:rPr lang="en-US" altLang="en-US" smtClean="0"/>
              <a:t>In C++, an </a:t>
            </a:r>
            <a:r>
              <a:rPr lang="en-US" altLang="en-US" smtClean="0">
                <a:solidFill>
                  <a:schemeClr val="accent2"/>
                </a:solidFill>
              </a:rPr>
              <a:t>abstract class</a:t>
            </a:r>
            <a:r>
              <a:rPr lang="en-US" altLang="en-US" smtClean="0"/>
              <a:t> is a class with at least one abstract member function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C41C635A-90CC-4416-A514-DBDA8EA7E1EA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21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Pure Virtual Functions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686800" cy="44196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smtClean="0"/>
              <a:t>In C++, a member function of a class is declared to be an abstract function by making it virtual and replacing its body with  </a:t>
            </a:r>
            <a:r>
              <a:rPr lang="en-US" altLang="en-US" b="1" smtClean="0">
                <a:latin typeface="Courier New" pitchFamily="49" charset="0"/>
              </a:rPr>
              <a:t>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class Animal{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virtual void id()=0;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};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mtClean="0"/>
              <a:t>A virtual function with its body omitted and replaced with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=0</a:t>
            </a:r>
            <a:r>
              <a:rPr lang="en-US" altLang="en-US" smtClean="0"/>
              <a:t> is called a </a:t>
            </a:r>
            <a:r>
              <a:rPr lang="en-US" altLang="en-US" smtClean="0">
                <a:solidFill>
                  <a:schemeClr val="accent2"/>
                </a:solidFill>
              </a:rPr>
              <a:t>pure virtual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accent2"/>
                </a:solidFill>
              </a:rPr>
              <a:t>function</a:t>
            </a:r>
            <a:r>
              <a:rPr lang="en-US" altLang="en-US" smtClean="0"/>
              <a:t>, or an </a:t>
            </a:r>
            <a:r>
              <a:rPr lang="en-US" altLang="en-US" smtClean="0">
                <a:solidFill>
                  <a:schemeClr val="accent2"/>
                </a:solidFill>
              </a:rPr>
              <a:t>abstract function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2516CE3D-4284-415A-9012-12B35AE6998C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22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Abstract Classes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 abstract class can not be instantiated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 abstract class can only be inherited from: that is, you can derive classes from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Classes derived from abstract classes must override the pure virtual function with a concrete member function before they can be instantiated.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533887E4-0725-433E-9CFA-0DF51E267C02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23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BTT 112: ADVANCED PROGRAMMING</a:t>
            </a:r>
            <a:endParaRPr lang="en-MY" dirty="0"/>
          </a:p>
        </p:txBody>
      </p:sp>
      <p:sp>
        <p:nvSpPr>
          <p:cNvPr id="32771" name="Subtitle 5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06: Polymorphism and Abstract Classes</a:t>
            </a:r>
            <a:endParaRPr lang="en-MY" altLang="en-US" smtClean="0"/>
          </a:p>
        </p:txBody>
      </p:sp>
      <p:sp>
        <p:nvSpPr>
          <p:cNvPr id="3277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tx2"/>
                </a:solidFill>
              </a:rPr>
              <a:t>6-</a:t>
            </a:r>
            <a:fld id="{8DE266A4-C6D7-49BA-B17E-96AC32C16E1F}" type="slidenum">
              <a:rPr lang="en-US" altLang="en-US" sz="1400" smtClean="0">
                <a:solidFill>
                  <a:schemeClr val="tx2"/>
                </a:solidFill>
              </a:rPr>
              <a:pPr/>
              <a:t>24</a:t>
            </a:fld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6.1 Type Compatibility in Inheritance Hierarchies</a:t>
            </a:r>
          </a:p>
        </p:txBody>
      </p:sp>
      <p:sp>
        <p:nvSpPr>
          <p:cNvPr id="11267" name="Rectangle 1034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065588" cy="4572000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 Classes in a program </a:t>
            </a:r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   may be part of an</a:t>
            </a:r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   inheritance hierarchy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smtClean="0"/>
              <a:t> Classes lower in the </a:t>
            </a:r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  hierarchy are special </a:t>
            </a:r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  cases of those above</a:t>
            </a:r>
          </a:p>
        </p:txBody>
      </p:sp>
      <p:sp>
        <p:nvSpPr>
          <p:cNvPr id="11268" name="Rectangle 1035"/>
          <p:cNvSpPr>
            <a:spLocks noGrp="1" noChangeArrowheads="1"/>
          </p:cNvSpPr>
          <p:nvPr>
            <p:ph sz="half" idx="2"/>
          </p:nvPr>
        </p:nvSpPr>
        <p:spPr>
          <a:xfrm>
            <a:off x="4533900" y="1600200"/>
            <a:ext cx="4065588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  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latin typeface="Arial" charset="0"/>
              </a:rPr>
              <a:t>4-</a:t>
            </a:r>
            <a:fld id="{AA7D8307-1B02-4F61-8F4A-80CB49812CB6}" type="slidenum">
              <a:rPr lang="en-US" altLang="en-US" sz="1200" b="0" baseline="0" smtClean="0">
                <a:latin typeface="Arial" charset="0"/>
              </a:rPr>
              <a:pPr algn="l" eaLnBrk="0" hangingPunct="0"/>
              <a:t>3</a:t>
            </a:fld>
            <a:endParaRPr lang="en-US" altLang="en-US" sz="1200" b="0" baseline="0" smtClean="0">
              <a:latin typeface="Arial" charset="0"/>
            </a:endParaRPr>
          </a:p>
        </p:txBody>
      </p:sp>
      <p:sp>
        <p:nvSpPr>
          <p:cNvPr id="11270" name="Line 1041"/>
          <p:cNvSpPr>
            <a:spLocks noChangeShapeType="1"/>
          </p:cNvSpPr>
          <p:nvPr/>
        </p:nvSpPr>
        <p:spPr bwMode="auto">
          <a:xfrm flipH="1" flipV="1">
            <a:off x="7239000" y="2743200"/>
            <a:ext cx="609600" cy="609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MY"/>
          </a:p>
        </p:txBody>
      </p:sp>
      <p:sp>
        <p:nvSpPr>
          <p:cNvPr id="11271" name="Line 1042"/>
          <p:cNvSpPr>
            <a:spLocks noChangeShapeType="1"/>
          </p:cNvSpPr>
          <p:nvPr/>
        </p:nvSpPr>
        <p:spPr bwMode="auto">
          <a:xfrm flipV="1">
            <a:off x="5562600" y="2743200"/>
            <a:ext cx="914400" cy="609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MY"/>
          </a:p>
        </p:txBody>
      </p:sp>
      <p:sp>
        <p:nvSpPr>
          <p:cNvPr id="11272" name="Line 1043"/>
          <p:cNvSpPr>
            <a:spLocks noChangeShapeType="1"/>
          </p:cNvSpPr>
          <p:nvPr/>
        </p:nvSpPr>
        <p:spPr bwMode="auto">
          <a:xfrm flipV="1">
            <a:off x="5562600" y="2895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MY"/>
          </a:p>
        </p:txBody>
      </p:sp>
      <p:sp>
        <p:nvSpPr>
          <p:cNvPr id="11273" name="Line 1044"/>
          <p:cNvSpPr>
            <a:spLocks noChangeShapeType="1"/>
          </p:cNvSpPr>
          <p:nvPr/>
        </p:nvSpPr>
        <p:spPr bwMode="auto">
          <a:xfrm flipV="1">
            <a:off x="5638800" y="2819400"/>
            <a:ext cx="83820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MY"/>
          </a:p>
        </p:txBody>
      </p:sp>
      <p:cxnSp>
        <p:nvCxnSpPr>
          <p:cNvPr id="11274" name="AutoShape 1045"/>
          <p:cNvCxnSpPr>
            <a:cxnSpLocks noChangeShapeType="1"/>
            <a:stCxn id="11277" idx="0"/>
            <a:endCxn id="11276" idx="2"/>
          </p:cNvCxnSpPr>
          <p:nvPr/>
        </p:nvCxnSpPr>
        <p:spPr bwMode="auto">
          <a:xfrm flipV="1">
            <a:off x="5562600" y="2828925"/>
            <a:ext cx="1181100" cy="75247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11275" name="Group 1049"/>
          <p:cNvGrpSpPr>
            <a:grpSpLocks/>
          </p:cNvGrpSpPr>
          <p:nvPr/>
        </p:nvGrpSpPr>
        <p:grpSpPr bwMode="auto">
          <a:xfrm>
            <a:off x="4724400" y="2362200"/>
            <a:ext cx="4038600" cy="3286125"/>
            <a:chOff x="2976" y="1392"/>
            <a:chExt cx="2544" cy="2070"/>
          </a:xfrm>
        </p:grpSpPr>
        <p:sp>
          <p:nvSpPr>
            <p:cNvPr id="11276" name="Text Box 1036"/>
            <p:cNvSpPr txBox="1">
              <a:spLocks noChangeArrowheads="1"/>
            </p:cNvSpPr>
            <p:nvPr/>
          </p:nvSpPr>
          <p:spPr bwMode="auto">
            <a:xfrm>
              <a:off x="3744" y="1392"/>
              <a:ext cx="100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aseline="0"/>
                <a:t>Animal</a:t>
              </a:r>
            </a:p>
          </p:txBody>
        </p:sp>
        <p:sp>
          <p:nvSpPr>
            <p:cNvPr id="11277" name="Text Box 1037"/>
            <p:cNvSpPr txBox="1">
              <a:spLocks noChangeArrowheads="1"/>
            </p:cNvSpPr>
            <p:nvPr/>
          </p:nvSpPr>
          <p:spPr bwMode="auto">
            <a:xfrm>
              <a:off x="2976" y="2160"/>
              <a:ext cx="1056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aseline="0"/>
                <a:t>Cat</a:t>
              </a:r>
            </a:p>
          </p:txBody>
        </p:sp>
        <p:sp>
          <p:nvSpPr>
            <p:cNvPr id="11278" name="Text Box 1038"/>
            <p:cNvSpPr txBox="1">
              <a:spLocks noChangeArrowheads="1"/>
            </p:cNvSpPr>
            <p:nvPr/>
          </p:nvSpPr>
          <p:spPr bwMode="auto">
            <a:xfrm>
              <a:off x="4512" y="2160"/>
              <a:ext cx="100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aseline="0"/>
                <a:t>Dog</a:t>
              </a:r>
            </a:p>
          </p:txBody>
        </p:sp>
        <p:sp>
          <p:nvSpPr>
            <p:cNvPr id="11279" name="Text Box 1039"/>
            <p:cNvSpPr txBox="1">
              <a:spLocks noChangeArrowheads="1"/>
            </p:cNvSpPr>
            <p:nvPr/>
          </p:nvSpPr>
          <p:spPr bwMode="auto">
            <a:xfrm>
              <a:off x="4512" y="3168"/>
              <a:ext cx="100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aseline="0"/>
                <a:t>Poodle</a:t>
              </a:r>
            </a:p>
          </p:txBody>
        </p:sp>
        <p:sp>
          <p:nvSpPr>
            <p:cNvPr id="11280" name="Line 1040"/>
            <p:cNvSpPr>
              <a:spLocks noChangeShapeType="1"/>
            </p:cNvSpPr>
            <p:nvPr/>
          </p:nvSpPr>
          <p:spPr bwMode="auto">
            <a:xfrm flipV="1">
              <a:off x="3504" y="1728"/>
              <a:ext cx="432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MY"/>
            </a:p>
          </p:txBody>
        </p:sp>
        <p:sp>
          <p:nvSpPr>
            <p:cNvPr id="11281" name="Line 1047"/>
            <p:cNvSpPr>
              <a:spLocks noChangeShapeType="1"/>
            </p:cNvSpPr>
            <p:nvPr/>
          </p:nvSpPr>
          <p:spPr bwMode="auto">
            <a:xfrm flipH="1" flipV="1">
              <a:off x="4416" y="172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MY"/>
            </a:p>
          </p:txBody>
        </p:sp>
        <p:sp>
          <p:nvSpPr>
            <p:cNvPr id="11282" name="Line 1048"/>
            <p:cNvSpPr>
              <a:spLocks noChangeShapeType="1"/>
            </p:cNvSpPr>
            <p:nvPr/>
          </p:nvSpPr>
          <p:spPr bwMode="auto">
            <a:xfrm flipV="1">
              <a:off x="5040" y="25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MY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 Compatibility in Inheritance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772400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A pointer to a derived class can be assigned to a pointer to a base class.  Another way to say this is:</a:t>
            </a:r>
          </a:p>
          <a:p>
            <a:pPr eaLnBrk="1" hangingPunct="1"/>
            <a:r>
              <a:rPr lang="en-US" altLang="en-US" smtClean="0"/>
              <a:t>A base class pointer can point to derived class objects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Animal *pA</a:t>
            </a:r>
            <a:r>
              <a:rPr lang="en-US" altLang="en-US" b="1" smtClean="0">
                <a:latin typeface="Courier New" pitchFamily="49" charset="0"/>
              </a:rPr>
              <a:t>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=</a:t>
            </a:r>
            <a:r>
              <a:rPr lang="en-US" altLang="en-US" b="1" smtClean="0">
                <a:latin typeface="Courier New" pitchFamily="49" charset="0"/>
              </a:rPr>
              <a:t>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new Cat;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BFB452CC-8782-47A4-B648-B0D906433A7D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4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 Compatibility in Inheritance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Assigning a base class pointer to a derived class pointer requires a cast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Animal *pA = new Cat;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Cat *pC;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pC = static_cast&lt;Cat *&gt;(pA);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base class pointer must already point to a derived class object for this to work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C0676B3A-9B80-4EB4-9010-01347BA0F463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5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Type Casts with Base Class Pointers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ts val="3238"/>
              </a:lnSpc>
            </a:pPr>
            <a:r>
              <a:rPr lang="en-US" altLang="en-US" smtClean="0"/>
              <a:t>C++ uses the declared type of a pointer to determine access to the members of the pointed-to object</a:t>
            </a:r>
          </a:p>
          <a:p>
            <a:pPr eaLnBrk="1" hangingPunct="1">
              <a:lnSpc>
                <a:spcPts val="3238"/>
              </a:lnSpc>
            </a:pPr>
            <a:r>
              <a:rPr lang="en-US" altLang="en-US" smtClean="0"/>
              <a:t>If an object of a derived class is pointed to by a base class pointer, all members of the derived class may not be accessible</a:t>
            </a:r>
          </a:p>
          <a:p>
            <a:pPr eaLnBrk="1" hangingPunct="1">
              <a:lnSpc>
                <a:spcPts val="3238"/>
              </a:lnSpc>
            </a:pPr>
            <a:r>
              <a:rPr lang="en-US" altLang="en-US" smtClean="0"/>
              <a:t>Type cast the base class pointer to the derived class (via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altLang="en-US" smtClean="0">
                <a:cs typeface="Courier New" pitchFamily="49" charset="0"/>
              </a:rPr>
              <a:t>) in order to access members that are specific to the derived class</a:t>
            </a:r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78C072D0-F511-4618-96A9-090BA5715786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6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6.2  Polymorphism and Virtual Member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8077200" cy="3124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Polymorphic code</a:t>
            </a:r>
            <a:r>
              <a:rPr lang="en-US" altLang="en-US" smtClean="0"/>
              <a:t>: Code that behaves differently when it acts on objects of different types</a:t>
            </a:r>
          </a:p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Virtual Member Function</a:t>
            </a:r>
            <a:r>
              <a:rPr lang="en-US" altLang="en-US" smtClean="0"/>
              <a:t>: The C++ mechanism for achieving polymorphism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0B5D1E5A-5DFD-4536-BE1D-1510F25495B4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7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81534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Polymorphism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609600" y="2667000"/>
            <a:ext cx="3810000" cy="3124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Consider the Animal, Cat, Dog hierarchy where each class has its own version of the member function id( )</a:t>
            </a:r>
          </a:p>
          <a:p>
            <a:pPr marL="0" indent="0" eaLnBrk="1" hangingPunct="1"/>
            <a:endParaRPr lang="en-US" altLang="en-US" smtClean="0"/>
          </a:p>
        </p:txBody>
      </p:sp>
      <p:sp>
        <p:nvSpPr>
          <p:cNvPr id="16388" name="Rectangle 1028"/>
          <p:cNvSpPr>
            <a:spLocks noGrp="1" noChangeArrowheads="1"/>
          </p:cNvSpPr>
          <p:nvPr>
            <p:ph sz="half" idx="2"/>
          </p:nvPr>
        </p:nvSpPr>
        <p:spPr>
          <a:xfrm>
            <a:off x="4533900" y="1600200"/>
            <a:ext cx="4065588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  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latin typeface="Arial" charset="0"/>
              </a:rPr>
              <a:t>4-</a:t>
            </a:r>
            <a:fld id="{7AF09FCE-BDA5-4D2E-BCC0-A204A6B90DE0}" type="slidenum">
              <a:rPr lang="en-US" altLang="en-US" sz="1200" b="0" baseline="0" smtClean="0">
                <a:latin typeface="Arial" charset="0"/>
              </a:rPr>
              <a:pPr algn="l" eaLnBrk="0" hangingPunct="0"/>
              <a:t>8</a:t>
            </a:fld>
            <a:endParaRPr lang="en-US" altLang="en-US" sz="1200" b="0" baseline="0" smtClean="0">
              <a:latin typeface="Arial" charset="0"/>
            </a:endParaRPr>
          </a:p>
        </p:txBody>
      </p:sp>
      <p:sp>
        <p:nvSpPr>
          <p:cNvPr id="16390" name="Line 1029"/>
          <p:cNvSpPr>
            <a:spLocks noChangeShapeType="1"/>
          </p:cNvSpPr>
          <p:nvPr/>
        </p:nvSpPr>
        <p:spPr bwMode="auto">
          <a:xfrm flipH="1" flipV="1">
            <a:off x="7239000" y="2743200"/>
            <a:ext cx="609600" cy="609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MY"/>
          </a:p>
        </p:txBody>
      </p:sp>
      <p:sp>
        <p:nvSpPr>
          <p:cNvPr id="16391" name="Line 1030"/>
          <p:cNvSpPr>
            <a:spLocks noChangeShapeType="1"/>
          </p:cNvSpPr>
          <p:nvPr/>
        </p:nvSpPr>
        <p:spPr bwMode="auto">
          <a:xfrm flipV="1">
            <a:off x="5562600" y="2743200"/>
            <a:ext cx="914400" cy="609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MY"/>
          </a:p>
        </p:txBody>
      </p:sp>
      <p:sp>
        <p:nvSpPr>
          <p:cNvPr id="16392" name="Line 1031"/>
          <p:cNvSpPr>
            <a:spLocks noChangeShapeType="1"/>
          </p:cNvSpPr>
          <p:nvPr/>
        </p:nvSpPr>
        <p:spPr bwMode="auto">
          <a:xfrm flipV="1">
            <a:off x="5562600" y="2895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MY"/>
          </a:p>
        </p:txBody>
      </p:sp>
      <p:sp>
        <p:nvSpPr>
          <p:cNvPr id="16393" name="Line 1032"/>
          <p:cNvSpPr>
            <a:spLocks noChangeShapeType="1"/>
          </p:cNvSpPr>
          <p:nvPr/>
        </p:nvSpPr>
        <p:spPr bwMode="auto">
          <a:xfrm flipV="1">
            <a:off x="5638800" y="2819400"/>
            <a:ext cx="83820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MY"/>
          </a:p>
        </p:txBody>
      </p:sp>
      <p:cxnSp>
        <p:nvCxnSpPr>
          <p:cNvPr id="16394" name="AutoShape 1033"/>
          <p:cNvCxnSpPr>
            <a:cxnSpLocks noChangeShapeType="1"/>
            <a:stCxn id="16397" idx="0"/>
            <a:endCxn id="16396" idx="2"/>
          </p:cNvCxnSpPr>
          <p:nvPr/>
        </p:nvCxnSpPr>
        <p:spPr bwMode="auto">
          <a:xfrm flipV="1">
            <a:off x="5562600" y="2828925"/>
            <a:ext cx="1181100" cy="75247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16395" name="Group 1034"/>
          <p:cNvGrpSpPr>
            <a:grpSpLocks/>
          </p:cNvGrpSpPr>
          <p:nvPr/>
        </p:nvGrpSpPr>
        <p:grpSpPr bwMode="auto">
          <a:xfrm>
            <a:off x="4724400" y="2362200"/>
            <a:ext cx="4038600" cy="3286125"/>
            <a:chOff x="2976" y="1392"/>
            <a:chExt cx="2544" cy="2070"/>
          </a:xfrm>
        </p:grpSpPr>
        <p:sp>
          <p:nvSpPr>
            <p:cNvPr id="16396" name="Text Box 1035"/>
            <p:cNvSpPr txBox="1">
              <a:spLocks noChangeArrowheads="1"/>
            </p:cNvSpPr>
            <p:nvPr/>
          </p:nvSpPr>
          <p:spPr bwMode="auto">
            <a:xfrm>
              <a:off x="3744" y="1392"/>
              <a:ext cx="100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aseline="0"/>
                <a:t>Animal</a:t>
              </a:r>
            </a:p>
          </p:txBody>
        </p:sp>
        <p:sp>
          <p:nvSpPr>
            <p:cNvPr id="16397" name="Text Box 1036"/>
            <p:cNvSpPr txBox="1">
              <a:spLocks noChangeArrowheads="1"/>
            </p:cNvSpPr>
            <p:nvPr/>
          </p:nvSpPr>
          <p:spPr bwMode="auto">
            <a:xfrm>
              <a:off x="2976" y="2160"/>
              <a:ext cx="1056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aseline="0"/>
                <a:t>Cat</a:t>
              </a:r>
            </a:p>
          </p:txBody>
        </p:sp>
        <p:sp>
          <p:nvSpPr>
            <p:cNvPr id="16398" name="Text Box 1037"/>
            <p:cNvSpPr txBox="1">
              <a:spLocks noChangeArrowheads="1"/>
            </p:cNvSpPr>
            <p:nvPr/>
          </p:nvSpPr>
          <p:spPr bwMode="auto">
            <a:xfrm>
              <a:off x="4512" y="2160"/>
              <a:ext cx="100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aseline="0"/>
                <a:t>Dog</a:t>
              </a:r>
            </a:p>
          </p:txBody>
        </p:sp>
        <p:sp>
          <p:nvSpPr>
            <p:cNvPr id="16399" name="Text Box 1038"/>
            <p:cNvSpPr txBox="1">
              <a:spLocks noChangeArrowheads="1"/>
            </p:cNvSpPr>
            <p:nvPr/>
          </p:nvSpPr>
          <p:spPr bwMode="auto">
            <a:xfrm>
              <a:off x="4512" y="3168"/>
              <a:ext cx="100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aseline="0"/>
                <a:t>Poodle</a:t>
              </a:r>
            </a:p>
          </p:txBody>
        </p:sp>
        <p:sp>
          <p:nvSpPr>
            <p:cNvPr id="16400" name="Line 1039"/>
            <p:cNvSpPr>
              <a:spLocks noChangeShapeType="1"/>
            </p:cNvSpPr>
            <p:nvPr/>
          </p:nvSpPr>
          <p:spPr bwMode="auto">
            <a:xfrm flipV="1">
              <a:off x="3504" y="1728"/>
              <a:ext cx="432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MY"/>
            </a:p>
          </p:txBody>
        </p:sp>
        <p:sp>
          <p:nvSpPr>
            <p:cNvPr id="16401" name="Line 1040"/>
            <p:cNvSpPr>
              <a:spLocks noChangeShapeType="1"/>
            </p:cNvSpPr>
            <p:nvPr/>
          </p:nvSpPr>
          <p:spPr bwMode="auto">
            <a:xfrm flipH="1" flipV="1">
              <a:off x="4416" y="172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MY"/>
            </a:p>
          </p:txBody>
        </p:sp>
        <p:sp>
          <p:nvSpPr>
            <p:cNvPr id="16402" name="Line 1041"/>
            <p:cNvSpPr>
              <a:spLocks noChangeShapeType="1"/>
            </p:cNvSpPr>
            <p:nvPr/>
          </p:nvSpPr>
          <p:spPr bwMode="auto">
            <a:xfrm flipV="1">
              <a:off x="5040" y="25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MY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Polymorphism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class Animal{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public: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void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id(){cout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&lt;&lt;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"animal";}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class Cat : public Animal{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public: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void id(){cout &lt;&lt; "cat";}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class Dog : public Animal{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public:</a:t>
            </a:r>
            <a:r>
              <a:rPr lang="en-US" altLang="en-US" sz="2800" b="1" smtClean="0">
                <a:solidFill>
                  <a:srgbClr val="3D8963"/>
                </a:solidFill>
              </a:rPr>
              <a:t>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void id(){cout &lt;&lt; "dog";}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0" hangingPunct="0"/>
            <a:r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t>4-</a:t>
            </a:r>
            <a:fld id="{7A86D6B8-9294-4A13-B8EE-F5A4B6053966}" type="slidenum">
              <a:rPr lang="en-US" altLang="en-US" sz="1200" b="0" baseline="0" smtClean="0">
                <a:solidFill>
                  <a:schemeClr val="bg1"/>
                </a:solidFill>
                <a:latin typeface="Arial" charset="0"/>
              </a:rPr>
              <a:pPr algn="l" eaLnBrk="0" hangingPunct="0"/>
              <a:t>9</a:t>
            </a:fld>
            <a:endParaRPr lang="en-US" altLang="en-US" sz="1200" b="0" baseline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6692</TotalTime>
  <Words>1052</Words>
  <Application>Microsoft Office PowerPoint</Application>
  <PresentationFormat>On-screen Show (4:3)</PresentationFormat>
  <Paragraphs>189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Times New Roman</vt:lpstr>
      <vt:lpstr>Tw Cen MT</vt:lpstr>
      <vt:lpstr>Wingdings</vt:lpstr>
      <vt:lpstr>Wingdings 2</vt:lpstr>
      <vt:lpstr>Median</vt:lpstr>
      <vt:lpstr>CSC 3530: ADVANCED PROGRAMMING</vt:lpstr>
      <vt:lpstr>Topics</vt:lpstr>
      <vt:lpstr>6.1 Type Compatibility in Inheritance Hierarchies</vt:lpstr>
      <vt:lpstr>Type Compatibility in Inheritance</vt:lpstr>
      <vt:lpstr>Type Compatibility in Inheritance</vt:lpstr>
      <vt:lpstr>Using Type Casts with Base Class Pointers</vt:lpstr>
      <vt:lpstr>6.2  Polymorphism and Virtual Member Functions</vt:lpstr>
      <vt:lpstr>Polymorphism</vt:lpstr>
      <vt:lpstr>Polymorphism</vt:lpstr>
      <vt:lpstr>Polymorphism</vt:lpstr>
      <vt:lpstr>Polymorphism</vt:lpstr>
      <vt:lpstr>Polymorphism</vt:lpstr>
      <vt:lpstr>Virtual Functions</vt:lpstr>
      <vt:lpstr>Virtual Functions</vt:lpstr>
      <vt:lpstr>Virtual Functions</vt:lpstr>
      <vt:lpstr>Function Binding</vt:lpstr>
      <vt:lpstr>Static Binding</vt:lpstr>
      <vt:lpstr>Dynamic Binding</vt:lpstr>
      <vt:lpstr>6.3 Abstract Base Classes and Pure Virtual Functions</vt:lpstr>
      <vt:lpstr>Abstract Base Classes and Pure Virtual Functions</vt:lpstr>
      <vt:lpstr>Abstract Functions</vt:lpstr>
      <vt:lpstr>Pure Virtual Functions</vt:lpstr>
      <vt:lpstr>Abstract Classes</vt:lpstr>
      <vt:lpstr>BTT 112: ADVANCED PROGRAMMING</vt:lpstr>
    </vt:vector>
  </TitlesOfParts>
  <Company>North Central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Slides for Starting Out with C++ Early Objects Seventh Edition</dc:title>
  <dc:creator>Christopher Kardaras and Godfrey Muganda</dc:creator>
  <cp:lastModifiedBy>ICTP1-PCC1</cp:lastModifiedBy>
  <cp:revision>322</cp:revision>
  <dcterms:created xsi:type="dcterms:W3CDTF">2002-07-06T17:30:06Z</dcterms:created>
  <dcterms:modified xsi:type="dcterms:W3CDTF">2018-07-19T07:05:12Z</dcterms:modified>
</cp:coreProperties>
</file>