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7" r:id="rId15"/>
    <p:sldId id="331" r:id="rId16"/>
    <p:sldId id="334" r:id="rId17"/>
    <p:sldId id="336" r:id="rId18"/>
    <p:sldId id="338" r:id="rId19"/>
    <p:sldId id="339" r:id="rId20"/>
    <p:sldId id="335" r:id="rId21"/>
    <p:sldId id="341" r:id="rId22"/>
    <p:sldId id="342" r:id="rId23"/>
    <p:sldId id="343" r:id="rId24"/>
    <p:sldId id="34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4A92D-9F98-4BAE-9187-273131CD6998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269F-FB21-4099-AB0D-5CBD277790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5839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D79B-6BCD-4981-B357-8D6822C4B95C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457E-6E3B-4236-A129-160602DA7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1090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204425-ABFE-4442-ABD7-A569F114D502}" type="slidenum">
              <a:rPr lang="en-US" sz="1200" baseline="0" smtClean="0"/>
              <a:pPr eaLnBrk="1" hangingPunct="1"/>
              <a:t>2</a:t>
            </a:fld>
            <a:endParaRPr lang="en-US" sz="1200" baseline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40214E-1B5E-4AEC-AE47-6D729C24A21C}" type="slidenum">
              <a:rPr lang="en-US" sz="1200" baseline="0" smtClean="0"/>
              <a:pPr eaLnBrk="1" hangingPunct="1"/>
              <a:t>11</a:t>
            </a:fld>
            <a:endParaRPr lang="en-US" sz="1200" baseline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3ABE18-1D82-4394-B8AB-0092EAD2A1F1}" type="slidenum">
              <a:rPr lang="en-US" sz="1200" baseline="0" smtClean="0"/>
              <a:pPr eaLnBrk="1" hangingPunct="1"/>
              <a:t>13</a:t>
            </a:fld>
            <a:endParaRPr lang="en-US" sz="1200" baseline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422A3D-77E1-423C-9927-23C7718BEFF2}" type="slidenum">
              <a:rPr lang="en-US" sz="1200" baseline="0" smtClean="0"/>
              <a:pPr eaLnBrk="1" hangingPunct="1"/>
              <a:t>15</a:t>
            </a:fld>
            <a:endParaRPr lang="en-US" sz="1200" baseline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 See pr16-02.cpp, </a:t>
            </a:r>
            <a:r>
              <a:rPr lang="en-US" dirty="0" err="1" smtClean="0"/>
              <a:t>IntRange.h</a:t>
            </a:r>
            <a:r>
              <a:rPr lang="en-US" dirty="0" smtClean="0"/>
              <a:t>,  pr16-03.cpp, IntRange2.h, pr16-04.cpp, and IntRange3.h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B33D1B-85AB-488E-9D7C-E527FB1481CF}" type="slidenum">
              <a:rPr lang="en-US" sz="1200" baseline="0" smtClean="0"/>
              <a:pPr eaLnBrk="1" hangingPunct="1"/>
              <a:t>16</a:t>
            </a:fld>
            <a:endParaRPr lang="en-US" sz="1200" baseline="0" smtClean="0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C59D7D-A993-4A22-B06C-49575F5D4B5A}" type="slidenum">
              <a:rPr lang="en-US" sz="1200" baseline="0" smtClean="0"/>
              <a:pPr eaLnBrk="1" hangingPunct="1"/>
              <a:t>20</a:t>
            </a:fld>
            <a:endParaRPr lang="en-US" sz="1200" baseline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9EBD85-721E-4B32-9EDA-CD23F678BAE6}" type="slidenum">
              <a:rPr lang="en-US" sz="1200" baseline="0" smtClean="0"/>
              <a:pPr eaLnBrk="1" hangingPunct="1"/>
              <a:t>3</a:t>
            </a:fld>
            <a:endParaRPr lang="en-US" sz="1200" baseline="0" smtClean="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2F0996-B389-4C69-9751-A27174FB3599}" type="slidenum">
              <a:rPr lang="en-US" sz="1200" baseline="0" smtClean="0"/>
              <a:pPr eaLnBrk="1" hangingPunct="1"/>
              <a:t>4</a:t>
            </a:fld>
            <a:endParaRPr 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pr16-01.cpp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D32CBC-481B-4456-9AD1-30C77BBCEE17}" type="slidenum">
              <a:rPr lang="en-US" sz="1200" baseline="0" smtClean="0"/>
              <a:pPr eaLnBrk="1" hangingPunct="1"/>
              <a:t>5</a:t>
            </a:fld>
            <a:endParaRPr lang="en-US" sz="1200" baseline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B6F775-A74C-4BCB-8B17-512EC184AF6E}" type="slidenum">
              <a:rPr lang="en-US" sz="1200" baseline="0" smtClean="0"/>
              <a:pPr eaLnBrk="1" hangingPunct="1"/>
              <a:t>6</a:t>
            </a:fld>
            <a:endParaRPr lang="en-US" sz="1200" baseline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697AB2-60A4-4609-95D0-76170E6C9F8E}" type="slidenum">
              <a:rPr lang="en-US" sz="1200" baseline="0" smtClean="0"/>
              <a:pPr eaLnBrk="1" hangingPunct="1"/>
              <a:t>7</a:t>
            </a:fld>
            <a:endParaRPr lang="en-US" sz="1200" baseline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215AF3-6B46-404D-B143-DC8583623473}" type="slidenum">
              <a:rPr lang="en-US" sz="1200" baseline="0" smtClean="0"/>
              <a:pPr eaLnBrk="1" hangingPunct="1"/>
              <a:t>8</a:t>
            </a:fld>
            <a:endParaRPr lang="en-US" sz="1200" baseline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3434A3-D74D-4D06-9914-6BE698CF7E5D}" type="slidenum">
              <a:rPr lang="en-US" sz="1200" baseline="0" smtClean="0"/>
              <a:pPr eaLnBrk="1" hangingPunct="1"/>
              <a:t>9</a:t>
            </a:fld>
            <a:endParaRPr lang="en-US" sz="1200" baseline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F26575-F225-4DBA-8DF5-25DC8DFF8D06}" type="slidenum">
              <a:rPr lang="en-US" sz="1200" baseline="0" smtClean="0"/>
              <a:pPr eaLnBrk="1" hangingPunct="1"/>
              <a:t>10</a:t>
            </a:fld>
            <a:endParaRPr lang="en-US" sz="1200" baseline="0" smtClean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1762445-3BF4-4E98-A650-AA4EDC48E5FC}" type="datetime1">
              <a:rPr lang="en-MY" smtClean="0"/>
              <a:t>19/7/2018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9CD3-9791-4634-859E-F7D2BAD40D68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1EE0814-EF79-4352-93EA-8FF6FE32E51F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908293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8294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0D2C-9EB5-477C-BAEB-BAC20227EC14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F47C-2ADD-4FA3-816D-5D4B3FB043B3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D20A22-4529-4055-9D48-CC37E0D4761D}" type="datetime1">
              <a:rPr lang="en-MY" smtClean="0"/>
              <a:t>19/7/2018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F0DE5E-FB5E-4613-ACF5-F4650D8DDBD3}" type="datetime1">
              <a:rPr lang="en-MY" smtClean="0"/>
              <a:t>19/7/2018</a:t>
            </a:fld>
            <a:endParaRPr lang="en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8512-E598-41D1-97B0-707C19336E70}" type="datetime1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91F1-7937-45AE-B7AD-6508EC186950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B936-3DC6-468E-A98C-76AB097B8B35}" type="datetime1">
              <a:rPr lang="en-MY" smtClean="0"/>
              <a:t>19/7/2018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E5D9DB-E05F-498A-A9A6-DD4B61BB38EE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CF5B96-96A3-4C97-B54B-826D405D491A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 3530: ADVANCED </a:t>
            </a:r>
            <a:r>
              <a:rPr lang="en-US" dirty="0"/>
              <a:t>PROGRAMMING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07: Exception Handling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016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int main(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 double x;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 cout &lt;&lt; "Enter a number: 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 cin &gt;&gt; x;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if (x &lt; 0) throw "Bad argument!";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 cout</a:t>
            </a:r>
            <a:r>
              <a:rPr lang="en-US" sz="2000" b="1" smtClean="0">
                <a:solidFill>
                  <a:srgbClr val="3D8963"/>
                </a:solidFill>
              </a:rPr>
              <a:t>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&lt;&lt;</a:t>
            </a:r>
            <a:r>
              <a:rPr lang="en-US" sz="2000" b="1" smtClean="0">
                <a:solidFill>
                  <a:srgbClr val="3D8963"/>
                </a:solidFill>
              </a:rPr>
              <a:t>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"Square</a:t>
            </a:r>
            <a:r>
              <a:rPr lang="en-US" sz="2000" b="1" smtClean="0">
                <a:solidFill>
                  <a:srgbClr val="3D8963"/>
                </a:solidFill>
              </a:rPr>
              <a:t>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root</a:t>
            </a:r>
            <a:r>
              <a:rPr lang="en-US" sz="2000" b="1" smtClean="0">
                <a:solidFill>
                  <a:srgbClr val="3D8963"/>
                </a:solidFill>
              </a:rPr>
              <a:t>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of</a:t>
            </a:r>
            <a:r>
              <a:rPr lang="en-US" sz="2000" b="1" smtClean="0">
                <a:solidFill>
                  <a:srgbClr val="3D8963"/>
                </a:solidFill>
              </a:rPr>
              <a:t>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"</a:t>
            </a:r>
            <a:r>
              <a:rPr lang="en-US" sz="2000" b="1" smtClean="0">
                <a:solidFill>
                  <a:srgbClr val="3D8963"/>
                </a:solidFill>
              </a:rPr>
              <a:t>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&lt;&lt; x &lt;&lt;</a:t>
            </a:r>
            <a:r>
              <a:rPr lang="en-US" sz="2000" b="1" smtClean="0">
                <a:solidFill>
                  <a:srgbClr val="3D8963"/>
                </a:solidFill>
              </a:rPr>
              <a:t> 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" is</a:t>
            </a:r>
            <a:r>
              <a:rPr lang="en-US" sz="2000" b="1" smtClean="0">
                <a:solidFill>
                  <a:srgbClr val="3D8963"/>
                </a:solidFill>
              </a:rPr>
              <a:t>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"</a:t>
            </a:r>
            <a:r>
              <a:rPr lang="en-US" sz="2000" b="1" smtClean="0">
                <a:solidFill>
                  <a:srgbClr val="3D8963"/>
                </a:solidFill>
              </a:rPr>
              <a:t> 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&lt;&lt; sqrt(x);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catch(char *str)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     cout &lt;&lt; str;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 return 0;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7D772F5B-8F0B-4D4C-9E91-DF0EF1D0F27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Flow of Control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Computer encounters a </a:t>
            </a:r>
            <a:r>
              <a:rPr lang="en-US" sz="2800" b="1" smtClean="0">
                <a:latin typeface="Courier New" pitchFamily="49" charset="0"/>
              </a:rPr>
              <a:t>throw</a:t>
            </a:r>
            <a:r>
              <a:rPr lang="en-US" sz="2800" smtClean="0"/>
              <a:t> statement in a </a:t>
            </a:r>
            <a:r>
              <a:rPr lang="en-US" sz="2800" b="1" smtClean="0">
                <a:latin typeface="Courier New" pitchFamily="49" charset="0"/>
              </a:rPr>
              <a:t>try</a:t>
            </a:r>
            <a:r>
              <a:rPr lang="en-US" sz="2800" smtClean="0"/>
              <a:t> block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The computer evaluates the </a:t>
            </a:r>
            <a:r>
              <a:rPr lang="en-US" sz="2800" b="1" smtClean="0">
                <a:latin typeface="Courier New" pitchFamily="49" charset="0"/>
              </a:rPr>
              <a:t>throw</a:t>
            </a:r>
            <a:r>
              <a:rPr lang="en-US" sz="2800" smtClean="0"/>
              <a:t> expression, and immediately exits the </a:t>
            </a:r>
            <a:r>
              <a:rPr lang="en-US" sz="2800" b="1" smtClean="0">
                <a:latin typeface="Courier New" pitchFamily="49" charset="0"/>
              </a:rPr>
              <a:t>try</a:t>
            </a:r>
            <a:r>
              <a:rPr lang="en-US" sz="2800" smtClean="0"/>
              <a:t> block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The computer selects an attached </a:t>
            </a:r>
            <a:r>
              <a:rPr lang="en-US" sz="2800" b="1" smtClean="0">
                <a:latin typeface="Courier New" pitchFamily="49" charset="0"/>
              </a:rPr>
              <a:t>catch</a:t>
            </a:r>
            <a:r>
              <a:rPr lang="en-US" sz="2800" smtClean="0"/>
              <a:t> block that matches the type of the thrown value, places the value in the catch block’s formal parameter, and executes the catch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1F62CE37-9A1E-41E7-8F5B-4202A4D253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Uncaught Exception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exception may be uncaught if </a:t>
            </a:r>
          </a:p>
          <a:p>
            <a:pPr lvl="1" eaLnBrk="1" hangingPunct="1"/>
            <a:r>
              <a:rPr lang="en-US" smtClean="0"/>
              <a:t>there is no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mtClean="0">
                <a:cs typeface="Courier New" pitchFamily="49" charset="0"/>
              </a:rPr>
              <a:t> block with a data type that matches the exception that was thrown, or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it was not thrown from within a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mtClean="0">
                <a:cs typeface="Courier New" pitchFamily="49" charset="0"/>
              </a:rPr>
              <a:t> block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The program will terminate in either case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FC195A1D-D75A-4088-9B23-AA84A75AA32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9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Multiple Exceptions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Multiple catch blocks can be attached to the same block of code. The catch blocks should handle exceptions of different types</a:t>
            </a:r>
          </a:p>
          <a:p>
            <a:pPr eaLnBrk="1" hangingPunct="1">
              <a:buFontTx/>
              <a:buNone/>
            </a:pPr>
            <a:r>
              <a:rPr lang="en-US" smtClean="0"/>
              <a:t>        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try{...}</a:t>
            </a:r>
          </a:p>
          <a:p>
            <a:pPr eaLnBrk="1" hangingPunct="1">
              <a:buFontTx/>
              <a:buNone/>
            </a:pPr>
            <a:r>
              <a:rPr lang="en-US" smtClean="0"/>
              <a:t>        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catch(int iEx){ }</a:t>
            </a:r>
          </a:p>
          <a:p>
            <a:pPr eaLnBrk="1" hangingPunct="1">
              <a:buFontTx/>
              <a:buNone/>
            </a:pPr>
            <a:r>
              <a:rPr lang="en-US" smtClean="0"/>
              <a:t>        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catch(char *strEx){ }</a:t>
            </a:r>
          </a:p>
          <a:p>
            <a:pPr eaLnBrk="1" hangingPunct="1">
              <a:buFontTx/>
              <a:buNone/>
            </a:pPr>
            <a:r>
              <a:rPr lang="en-US" smtClean="0"/>
              <a:t>        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catch(double dEx){ }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68DB0A51-5FA7-4787-B5EE-D40493DF0F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E7F048-E939-40E9-B404-916A5CE55D15}" type="slidenum">
              <a:rPr lang="en-MY" smtClean="0"/>
              <a:t>14</a:t>
            </a:fld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55496" cy="3340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400" dirty="0" err="1">
                <a:latin typeface="Courier" pitchFamily="49" charset="0"/>
              </a:rPr>
              <a:t>int</a:t>
            </a:r>
            <a:r>
              <a:rPr lang="en-MY" sz="1400" dirty="0">
                <a:latin typeface="Courier" pitchFamily="49" charset="0"/>
              </a:rPr>
              <a:t> divisor, </a:t>
            </a:r>
            <a:r>
              <a:rPr lang="en-MY" sz="1400" dirty="0" err="1">
                <a:latin typeface="Courier" pitchFamily="49" charset="0"/>
              </a:rPr>
              <a:t>num</a:t>
            </a:r>
            <a:r>
              <a:rPr lang="en-MY" sz="1400" dirty="0">
                <a:latin typeface="Courier" pitchFamily="49" charset="0"/>
              </a:rPr>
              <a:t> = 5;</a:t>
            </a:r>
          </a:p>
          <a:p>
            <a:pPr marL="0" indent="0">
              <a:buNone/>
            </a:pPr>
            <a:r>
              <a:rPr lang="en-MY" sz="1400" dirty="0" smtClean="0">
                <a:latin typeface="Courier" pitchFamily="49" charset="0"/>
              </a:rPr>
              <a:t>string </a:t>
            </a:r>
            <a:r>
              <a:rPr lang="en-MY" sz="1400" dirty="0" err="1">
                <a:latin typeface="Courier" pitchFamily="49" charset="0"/>
              </a:rPr>
              <a:t>str</a:t>
            </a:r>
            <a:r>
              <a:rPr lang="en-MY" sz="1400" dirty="0">
                <a:latin typeface="Courier" pitchFamily="49" charset="0"/>
              </a:rPr>
              <a:t> = "negative value is unaccepted!!";</a:t>
            </a:r>
          </a:p>
          <a:p>
            <a:pPr marL="0" indent="0">
              <a:buNone/>
            </a:pPr>
            <a:r>
              <a:rPr lang="en-MY" sz="1400" dirty="0" err="1" smtClean="0">
                <a:latin typeface="Courier" pitchFamily="49" charset="0"/>
              </a:rPr>
              <a:t>cout</a:t>
            </a:r>
            <a:r>
              <a:rPr lang="en-MY" sz="1400" dirty="0" smtClean="0">
                <a:latin typeface="Courier" pitchFamily="49" charset="0"/>
              </a:rPr>
              <a:t> </a:t>
            </a:r>
            <a:r>
              <a:rPr lang="en-MY" sz="1400" dirty="0">
                <a:latin typeface="Courier" pitchFamily="49" charset="0"/>
              </a:rPr>
              <a:t>&lt;&lt;"divisor value: ";</a:t>
            </a:r>
          </a:p>
          <a:p>
            <a:pPr marL="0" indent="0">
              <a:buNone/>
            </a:pPr>
            <a:r>
              <a:rPr lang="en-MY" sz="1400" dirty="0" err="1" smtClean="0">
                <a:latin typeface="Courier" pitchFamily="49" charset="0"/>
              </a:rPr>
              <a:t>cin</a:t>
            </a:r>
            <a:r>
              <a:rPr lang="en-MY" sz="1400" dirty="0" smtClean="0">
                <a:latin typeface="Courier" pitchFamily="49" charset="0"/>
              </a:rPr>
              <a:t> </a:t>
            </a:r>
            <a:r>
              <a:rPr lang="en-MY" sz="1400" dirty="0">
                <a:latin typeface="Courier" pitchFamily="49" charset="0"/>
              </a:rPr>
              <a:t>&gt;&gt; divisor;</a:t>
            </a:r>
          </a:p>
          <a:p>
            <a:pPr marL="0" indent="0">
              <a:buNone/>
            </a:pPr>
            <a:endParaRPr lang="en-MY" sz="1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MY" sz="1400" dirty="0" smtClean="0">
                <a:latin typeface="Courier" pitchFamily="49" charset="0"/>
              </a:rPr>
              <a:t>try</a:t>
            </a:r>
            <a:r>
              <a:rPr lang="en-MY" sz="1400" dirty="0"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MY" sz="1400" dirty="0">
                <a:latin typeface="Courier" pitchFamily="49" charset="0"/>
              </a:rPr>
              <a:t>    </a:t>
            </a:r>
            <a:r>
              <a:rPr lang="en-MY" sz="1400" dirty="0" smtClean="0">
                <a:latin typeface="Courier" pitchFamily="49" charset="0"/>
              </a:rPr>
              <a:t>if(divisor </a:t>
            </a:r>
            <a:r>
              <a:rPr lang="en-MY" sz="1400" dirty="0">
                <a:latin typeface="Courier" pitchFamily="49" charset="0"/>
              </a:rPr>
              <a:t>== </a:t>
            </a:r>
            <a:r>
              <a:rPr lang="en-MY" sz="1400" dirty="0" smtClean="0">
                <a:latin typeface="Courier" pitchFamily="49" charset="0"/>
              </a:rPr>
              <a:t>0) </a:t>
            </a:r>
          </a:p>
          <a:p>
            <a:pPr marL="0" indent="0">
              <a:buNone/>
            </a:pPr>
            <a:r>
              <a:rPr lang="en-MY" sz="1400" dirty="0">
                <a:latin typeface="Courier" pitchFamily="49" charset="0"/>
              </a:rPr>
              <a:t>	</a:t>
            </a:r>
            <a:r>
              <a:rPr lang="en-MY" sz="1400" dirty="0" smtClean="0">
                <a:latin typeface="Courier" pitchFamily="49" charset="0"/>
              </a:rPr>
              <a:t>throw </a:t>
            </a:r>
            <a:r>
              <a:rPr lang="en-MY" sz="1400" dirty="0" err="1">
                <a:latin typeface="Courier" pitchFamily="49" charset="0"/>
              </a:rPr>
              <a:t>num</a:t>
            </a:r>
            <a:r>
              <a:rPr lang="en-MY" sz="1400" dirty="0"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MY" sz="1400" dirty="0">
                <a:latin typeface="Courier" pitchFamily="49" charset="0"/>
              </a:rPr>
              <a:t>    </a:t>
            </a:r>
            <a:r>
              <a:rPr lang="en-MY" sz="1400" dirty="0" smtClean="0">
                <a:latin typeface="Courier" pitchFamily="49" charset="0"/>
              </a:rPr>
              <a:t>else</a:t>
            </a:r>
            <a:endParaRPr lang="en-MY" sz="1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MY" sz="1400" dirty="0">
                <a:latin typeface="Courier" pitchFamily="49" charset="0"/>
              </a:rPr>
              <a:t>         </a:t>
            </a:r>
            <a:r>
              <a:rPr lang="en-MY" sz="1400" dirty="0" smtClean="0">
                <a:latin typeface="Courier" pitchFamily="49" charset="0"/>
              </a:rPr>
              <a:t>throw </a:t>
            </a:r>
            <a:r>
              <a:rPr lang="en-MY" sz="1400" dirty="0" err="1">
                <a:latin typeface="Courier" pitchFamily="49" charset="0"/>
              </a:rPr>
              <a:t>str</a:t>
            </a:r>
            <a:r>
              <a:rPr lang="en-MY" sz="1400" dirty="0" smtClean="0"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MY" sz="1400" dirty="0" smtClean="0">
                <a:latin typeface="Courier" pitchFamily="49" charset="0"/>
              </a:rPr>
              <a:t>}</a:t>
            </a:r>
            <a:endParaRPr lang="en-MY" sz="1400" dirty="0">
              <a:latin typeface="Courier" pitchFamily="49" charset="0"/>
            </a:endParaRPr>
          </a:p>
          <a:p>
            <a:pPr marL="0" indent="0">
              <a:buNone/>
            </a:pPr>
            <a:endParaRPr lang="en-MY" sz="1400" dirty="0">
              <a:latin typeface="Courier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4869160"/>
            <a:ext cx="5184576" cy="158417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MY" sz="1400" dirty="0" smtClean="0">
                <a:latin typeface="Courier" pitchFamily="49" charset="0"/>
              </a:rPr>
              <a:t>catch(</a:t>
            </a:r>
            <a:r>
              <a:rPr lang="en-MY" sz="1400" dirty="0" err="1" smtClean="0">
                <a:latin typeface="Courier" pitchFamily="49" charset="0"/>
              </a:rPr>
              <a:t>int</a:t>
            </a:r>
            <a:r>
              <a:rPr lang="en-MY" sz="1400" dirty="0" smtClean="0">
                <a:latin typeface="Courier" pitchFamily="49" charset="0"/>
              </a:rPr>
              <a:t> x)</a:t>
            </a:r>
          </a:p>
          <a:p>
            <a:pPr marL="0" indent="0">
              <a:buFont typeface="Wingdings"/>
              <a:buNone/>
            </a:pPr>
            <a:r>
              <a:rPr lang="en-MY" sz="1400" dirty="0" smtClean="0">
                <a:latin typeface="Courier" pitchFamily="49" charset="0"/>
              </a:rPr>
              <a:t>    { </a:t>
            </a:r>
            <a:r>
              <a:rPr lang="en-MY" sz="1400" dirty="0" err="1" smtClean="0">
                <a:latin typeface="Courier" pitchFamily="49" charset="0"/>
              </a:rPr>
              <a:t>cout</a:t>
            </a:r>
            <a:r>
              <a:rPr lang="en-MY" sz="1400" dirty="0" smtClean="0">
                <a:latin typeface="Courier" pitchFamily="49" charset="0"/>
              </a:rPr>
              <a:t> &lt;&lt;"throw value " &lt;&lt; x &lt;&lt; </a:t>
            </a:r>
            <a:r>
              <a:rPr lang="en-MY" sz="1400" dirty="0" err="1" smtClean="0">
                <a:latin typeface="Courier" pitchFamily="49" charset="0"/>
              </a:rPr>
              <a:t>endl</a:t>
            </a:r>
            <a:r>
              <a:rPr lang="en-MY" sz="1400" dirty="0" smtClean="0">
                <a:latin typeface="Courier" pitchFamily="49" charset="0"/>
              </a:rPr>
              <a:t>;    }</a:t>
            </a:r>
          </a:p>
          <a:p>
            <a:pPr marL="0" indent="0">
              <a:buFont typeface="Wingdings"/>
              <a:buNone/>
            </a:pPr>
            <a:endParaRPr lang="en-MY" sz="1400" dirty="0" smtClean="0">
              <a:latin typeface="Courier" pitchFamily="49" charset="0"/>
            </a:endParaRPr>
          </a:p>
          <a:p>
            <a:pPr marL="0" indent="0">
              <a:buFont typeface="Wingdings"/>
              <a:buNone/>
            </a:pPr>
            <a:r>
              <a:rPr lang="en-MY" sz="1400" dirty="0" smtClean="0">
                <a:latin typeface="Courier" pitchFamily="49" charset="0"/>
              </a:rPr>
              <a:t>catch(string y)</a:t>
            </a:r>
          </a:p>
          <a:p>
            <a:pPr marL="0" indent="0">
              <a:buFont typeface="Wingdings"/>
              <a:buNone/>
            </a:pPr>
            <a:r>
              <a:rPr lang="en-MY" sz="1400" dirty="0" smtClean="0">
                <a:latin typeface="Courier" pitchFamily="49" charset="0"/>
              </a:rPr>
              <a:t>    { </a:t>
            </a:r>
            <a:r>
              <a:rPr lang="en-MY" sz="1400" dirty="0" err="1" smtClean="0">
                <a:latin typeface="Courier" pitchFamily="49" charset="0"/>
              </a:rPr>
              <a:t>cout</a:t>
            </a:r>
            <a:r>
              <a:rPr lang="en-MY" sz="1400" dirty="0" smtClean="0">
                <a:latin typeface="Courier" pitchFamily="49" charset="0"/>
              </a:rPr>
              <a:t> &lt;&lt; y &lt;&lt; </a:t>
            </a:r>
            <a:r>
              <a:rPr lang="en-MY" sz="1400" dirty="0" err="1" smtClean="0">
                <a:latin typeface="Courier" pitchFamily="49" charset="0"/>
              </a:rPr>
              <a:t>endl</a:t>
            </a:r>
            <a:r>
              <a:rPr lang="en-MY" sz="1400" dirty="0" smtClean="0">
                <a:latin typeface="Courier" pitchFamily="49" charset="0"/>
              </a:rPr>
              <a:t>;    }</a:t>
            </a:r>
            <a:endParaRPr lang="en-MY" sz="14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6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Throwing an Exception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chemeClr val="accent2"/>
                </a:solidFill>
              </a:rPr>
              <a:t>exception class</a:t>
            </a:r>
            <a:r>
              <a:rPr lang="en-US" smtClean="0"/>
              <a:t> can be defined and thrown </a:t>
            </a:r>
          </a:p>
          <a:p>
            <a:pPr eaLnBrk="1" hangingPunct="1"/>
            <a:r>
              <a:rPr lang="en-US" smtClean="0"/>
              <a:t>Catch block must be designed to catch an object of the exception class</a:t>
            </a:r>
          </a:p>
          <a:p>
            <a:pPr eaLnBrk="1" hangingPunct="1"/>
            <a:r>
              <a:rPr lang="en-US" smtClean="0"/>
              <a:t>Exception class object can pass data to exception handler via data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36E00785-E9EA-4795-AF43-B5D4ADC1D25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Where to Find an Exception Handler?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077200" cy="4267200"/>
          </a:xfrm>
        </p:spPr>
        <p:txBody>
          <a:bodyPr/>
          <a:lstStyle/>
          <a:p>
            <a:pPr marL="590550" indent="-533400" eaLnBrk="1" hangingPunct="1">
              <a:lnSpc>
                <a:spcPct val="90000"/>
              </a:lnSpc>
            </a:pPr>
            <a:r>
              <a:rPr lang="en-US" smtClean="0"/>
              <a:t>The compiler looks for a suitable handler attached to an enclosing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block in the same function</a:t>
            </a:r>
          </a:p>
          <a:p>
            <a:pPr marL="590550" indent="-533400" eaLnBrk="1" hangingPunct="1">
              <a:lnSpc>
                <a:spcPct val="90000"/>
              </a:lnSpc>
            </a:pPr>
            <a:r>
              <a:rPr lang="en-US" smtClean="0"/>
              <a:t>If there is no matching handler in the function, it terminates execution of the function, and continues the search for a handler at the point of the call in the calling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5DC75B50-C837-4C5F-A16D-B869106D19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Rethrowing</a:t>
            </a:r>
            <a:r>
              <a:rPr lang="en-US" dirty="0" smtClean="0"/>
              <a:t> and Throwing an Exception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Sometimes an exception handler may need to do some tasks, then pass the exception to a handler in the calling environment. </a:t>
            </a:r>
          </a:p>
          <a:p>
            <a:pPr eaLnBrk="1" hangingPunct="1"/>
            <a:r>
              <a:rPr lang="en-US" dirty="0" smtClean="0"/>
              <a:t>To </a:t>
            </a:r>
            <a:r>
              <a:rPr lang="en-US" dirty="0" err="1" smtClean="0"/>
              <a:t>rethrow</a:t>
            </a:r>
            <a:r>
              <a:rPr lang="en-US" dirty="0" smtClean="0"/>
              <a:t> or throw exception: </a:t>
            </a:r>
          </a:p>
          <a:p>
            <a:pPr marL="880110" lvl="1" indent="-514350">
              <a:buClrTx/>
              <a:buFont typeface="+mj-lt"/>
              <a:buAutoNum type="arabicPeriod"/>
            </a:pPr>
            <a:r>
              <a:rPr lang="en-US" dirty="0" smtClean="0"/>
              <a:t>The statement</a:t>
            </a:r>
          </a:p>
          <a:p>
            <a:pPr marL="1143000" lvl="3" indent="0">
              <a:buNone/>
            </a:pPr>
            <a:r>
              <a:rPr lang="en-US" sz="25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throw;</a:t>
            </a:r>
            <a:endParaRPr lang="en-US" sz="2500" dirty="0" smtClean="0">
              <a:cs typeface="Courier New" pitchFamily="49" charset="0"/>
            </a:endParaRPr>
          </a:p>
          <a:p>
            <a:pPr marL="1143000" lvl="3" indent="0">
              <a:buNone/>
            </a:pPr>
            <a:r>
              <a:rPr lang="en-US" sz="2600" dirty="0" smtClean="0">
                <a:cs typeface="Courier New" pitchFamily="49" charset="0"/>
              </a:rPr>
              <a:t>with no parameters can be used within a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2600" dirty="0" smtClean="0">
                <a:cs typeface="Courier New" pitchFamily="49" charset="0"/>
              </a:rPr>
              <a:t>block to pass the exception to a handler in the outer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8A918A40-A54B-4F1B-AB06-4DE40C0494B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2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Rethrowing</a:t>
            </a:r>
            <a:r>
              <a:rPr lang="en-US" dirty="0" smtClean="0"/>
              <a:t> and Throwing an Exception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To </a:t>
            </a:r>
            <a:r>
              <a:rPr lang="en-US" dirty="0" err="1" smtClean="0"/>
              <a:t>rethrow</a:t>
            </a:r>
            <a:r>
              <a:rPr lang="en-US" dirty="0" smtClean="0"/>
              <a:t> or throw exception: </a:t>
            </a:r>
          </a:p>
          <a:p>
            <a:pPr marL="880110" lvl="1" indent="-514350">
              <a:buClrTx/>
              <a:buFont typeface="+mj-lt"/>
              <a:buAutoNum type="arabicPeriod" startAt="2"/>
            </a:pPr>
            <a:r>
              <a:rPr lang="en-US" dirty="0" smtClean="0"/>
              <a:t>The statement</a:t>
            </a:r>
          </a:p>
          <a:p>
            <a:pPr marL="1143000" lvl="3" indent="0">
              <a:buNone/>
            </a:pPr>
            <a:r>
              <a:rPr lang="en-US" sz="25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5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hrow expression;</a:t>
            </a:r>
            <a:endParaRPr lang="en-US" sz="2500" dirty="0" smtClean="0">
              <a:cs typeface="Courier New" pitchFamily="49" charset="0"/>
            </a:endParaRPr>
          </a:p>
          <a:p>
            <a:pPr marL="1143000" lvl="3" indent="0">
              <a:buNone/>
            </a:pPr>
            <a:r>
              <a:rPr lang="en-US" sz="2600" dirty="0" smtClean="0">
                <a:cs typeface="Courier New" pitchFamily="49" charset="0"/>
              </a:rPr>
              <a:t>Expression is a constant value, variable or object.</a:t>
            </a:r>
          </a:p>
          <a:p>
            <a:pPr marL="548640" indent="-457200"/>
            <a:r>
              <a:rPr lang="en-US" sz="2800" dirty="0" smtClean="0">
                <a:cs typeface="Courier New" pitchFamily="49" charset="0"/>
              </a:rPr>
              <a:t>A function specifies the exception it throws in its heading using the throw clause.</a:t>
            </a:r>
          </a:p>
          <a:p>
            <a:pPr marL="91440" indent="0">
              <a:buNone/>
            </a:pPr>
            <a:r>
              <a:rPr lang="en-US" sz="2800" dirty="0" smtClean="0">
                <a:cs typeface="Courier New" pitchFamily="49" charset="0"/>
              </a:rPr>
              <a:t>	</a:t>
            </a:r>
            <a:r>
              <a:rPr lang="en-US" sz="2800" dirty="0" err="1" smtClean="0">
                <a:cs typeface="Courier New" pitchFamily="49" charset="0"/>
              </a:rPr>
              <a:t>Eg</a:t>
            </a:r>
            <a:r>
              <a:rPr lang="en-US" sz="2800" dirty="0" smtClean="0">
                <a:cs typeface="Courier New" pitchFamily="49" charset="0"/>
              </a:rPr>
              <a:t>: </a:t>
            </a:r>
          </a:p>
          <a:p>
            <a:pPr marL="91440" indent="0">
              <a:buNone/>
            </a:pPr>
            <a:r>
              <a:rPr lang="en-US" sz="2800" dirty="0">
                <a:cs typeface="Courier New" pitchFamily="49" charset="0"/>
              </a:rPr>
              <a:t>	</a:t>
            </a:r>
            <a:r>
              <a:rPr lang="en-US" sz="1900" dirty="0" smtClean="0">
                <a:latin typeface="Courier" pitchFamily="49" charset="0"/>
                <a:cs typeface="Courier New" pitchFamily="49" charset="0"/>
              </a:rPr>
              <a:t>void </a:t>
            </a:r>
            <a:r>
              <a:rPr lang="en-US" sz="1900" dirty="0" err="1" smtClean="0">
                <a:latin typeface="Courier" pitchFamily="49" charset="0"/>
                <a:cs typeface="Courier New" pitchFamily="49" charset="0"/>
              </a:rPr>
              <a:t>exampleThrow</a:t>
            </a:r>
            <a:r>
              <a:rPr lang="en-US" sz="1900" dirty="0" smtClean="0">
                <a:latin typeface="Courier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" pitchFamily="49" charset="0"/>
                <a:cs typeface="Courier New" pitchFamily="49" charset="0"/>
              </a:rPr>
              <a:t>int</a:t>
            </a:r>
            <a:r>
              <a:rPr lang="en-US" sz="1900" dirty="0" smtClean="0">
                <a:latin typeface="Courier" pitchFamily="49" charset="0"/>
                <a:cs typeface="Courier New" pitchFamily="49" charset="0"/>
              </a:rPr>
              <a:t> x) throw </a:t>
            </a:r>
            <a:r>
              <a:rPr lang="en-US" sz="1900" i="1" dirty="0" smtClean="0">
                <a:latin typeface="Courier" pitchFamily="49" charset="0"/>
                <a:cs typeface="Courier New" pitchFamily="49" charset="0"/>
              </a:rPr>
              <a:t>(exception type)</a:t>
            </a:r>
          </a:p>
          <a:p>
            <a:pPr marL="91440" indent="0">
              <a:buNone/>
            </a:pPr>
            <a:r>
              <a:rPr lang="en-US" sz="1900" dirty="0" smtClean="0">
                <a:latin typeface="Courier" pitchFamily="49" charset="0"/>
                <a:cs typeface="Courier New" pitchFamily="49" charset="0"/>
              </a:rPr>
              <a:t>	{ // to include throw statements }</a:t>
            </a:r>
          </a:p>
          <a:p>
            <a:pPr marL="548640" indent="-457200"/>
            <a:endParaRPr lang="en-US" sz="2800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8A918A40-A54B-4F1B-AB06-4DE40C0494B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1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E7F048-E939-40E9-B404-916A5CE55D15}" type="slidenum">
              <a:rPr lang="en-MY" smtClean="0"/>
              <a:t>19</a:t>
            </a:fld>
            <a:endParaRPr lang="en-MY"/>
          </a:p>
        </p:txBody>
      </p:sp>
      <p:sp>
        <p:nvSpPr>
          <p:cNvPr id="7" name="TextBox 6"/>
          <p:cNvSpPr txBox="1"/>
          <p:nvPr/>
        </p:nvSpPr>
        <p:spPr>
          <a:xfrm>
            <a:off x="683568" y="1628800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49" charset="0"/>
              </a:rPr>
              <a:t>i</a:t>
            </a:r>
            <a:r>
              <a:rPr lang="en-US" dirty="0" err="1" smtClean="0">
                <a:latin typeface="Courier" pitchFamily="49" charset="0"/>
              </a:rPr>
              <a:t>nt</a:t>
            </a:r>
            <a:r>
              <a:rPr lang="en-US" dirty="0" smtClean="0">
                <a:latin typeface="Courier" pitchFamily="49" charset="0"/>
              </a:rPr>
              <a:t> main()</a:t>
            </a:r>
          </a:p>
          <a:p>
            <a:r>
              <a:rPr lang="en-US" dirty="0" smtClean="0">
                <a:latin typeface="Courier" pitchFamily="49" charset="0"/>
              </a:rPr>
              <a:t>{</a:t>
            </a:r>
          </a:p>
          <a:p>
            <a:r>
              <a:rPr lang="en-US" dirty="0" smtClean="0">
                <a:latin typeface="Courier" pitchFamily="49" charset="0"/>
              </a:rPr>
              <a:t>   try</a:t>
            </a:r>
          </a:p>
          <a:p>
            <a:r>
              <a:rPr lang="en-US" dirty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  {  </a:t>
            </a:r>
            <a:r>
              <a:rPr lang="en-US" dirty="0" err="1" smtClean="0">
                <a:latin typeface="Courier" pitchFamily="49" charset="0"/>
              </a:rPr>
              <a:t>doDivision</a:t>
            </a:r>
            <a:r>
              <a:rPr lang="en-US" dirty="0" smtClean="0">
                <a:latin typeface="Courier" pitchFamily="49" charset="0"/>
              </a:rPr>
              <a:t>();   }</a:t>
            </a:r>
          </a:p>
          <a:p>
            <a:r>
              <a:rPr lang="en-US" dirty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  catch(</a:t>
            </a:r>
            <a:r>
              <a:rPr lang="en-US" dirty="0" err="1" smtClean="0">
                <a:latin typeface="Courier" pitchFamily="49" charset="0"/>
              </a:rPr>
              <a:t>divisionByZero</a:t>
            </a:r>
            <a:r>
              <a:rPr lang="en-US" dirty="0" smtClean="0">
                <a:latin typeface="Courier" pitchFamily="49" charset="0"/>
              </a:rPr>
              <a:t> d)</a:t>
            </a:r>
          </a:p>
          <a:p>
            <a:r>
              <a:rPr lang="en-US" dirty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  {  </a:t>
            </a:r>
            <a:r>
              <a:rPr lang="en-US" dirty="0" err="1" smtClean="0">
                <a:latin typeface="Courier" pitchFamily="49" charset="0"/>
              </a:rPr>
              <a:t>cout</a:t>
            </a:r>
            <a:r>
              <a:rPr lang="en-US" dirty="0" smtClean="0">
                <a:latin typeface="Courier" pitchFamily="49" charset="0"/>
              </a:rPr>
              <a:t> &lt;&lt; </a:t>
            </a:r>
            <a:r>
              <a:rPr lang="en-US" dirty="0" err="1" smtClean="0">
                <a:latin typeface="Courier" pitchFamily="49" charset="0"/>
              </a:rPr>
              <a:t>d.what</a:t>
            </a:r>
            <a:r>
              <a:rPr lang="en-US" dirty="0" smtClean="0">
                <a:latin typeface="Courier" pitchFamily="49" charset="0"/>
              </a:rPr>
              <a:t>() &lt;&lt; </a:t>
            </a:r>
            <a:r>
              <a:rPr lang="en-US" dirty="0" err="1" smtClean="0">
                <a:latin typeface="Courier" pitchFamily="49" charset="0"/>
              </a:rPr>
              <a:t>endl</a:t>
            </a:r>
            <a:r>
              <a:rPr lang="en-US" dirty="0" smtClean="0">
                <a:latin typeface="Courier" pitchFamily="49" charset="0"/>
              </a:rPr>
              <a:t>;   }</a:t>
            </a:r>
          </a:p>
          <a:p>
            <a:r>
              <a:rPr lang="en-US" dirty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return 0;</a:t>
            </a:r>
          </a:p>
          <a:p>
            <a:r>
              <a:rPr lang="en-US" dirty="0">
                <a:latin typeface="Courier" pitchFamily="49" charset="0"/>
              </a:rPr>
              <a:t>}</a:t>
            </a:r>
            <a:endParaRPr lang="en-MY" dirty="0">
              <a:latin typeface="Couri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3861048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 err="1" smtClean="0">
                <a:latin typeface="Courier" pitchFamily="49" charset="0"/>
              </a:rPr>
              <a:t>doDivision</a:t>
            </a:r>
            <a:r>
              <a:rPr lang="en-US" dirty="0" smtClean="0">
                <a:latin typeface="Courier" pitchFamily="49" charset="0"/>
              </a:rPr>
              <a:t>() throw (</a:t>
            </a:r>
            <a:r>
              <a:rPr lang="en-US" dirty="0" err="1">
                <a:latin typeface="Courier" pitchFamily="49" charset="0"/>
              </a:rPr>
              <a:t>divisionByZero</a:t>
            </a:r>
            <a:r>
              <a:rPr lang="en-US" dirty="0" smtClean="0">
                <a:latin typeface="Courier" pitchFamily="49" charset="0"/>
              </a:rPr>
              <a:t>)</a:t>
            </a:r>
          </a:p>
          <a:p>
            <a:r>
              <a:rPr lang="en-US" dirty="0" smtClean="0">
                <a:latin typeface="Courier" pitchFamily="49" charset="0"/>
              </a:rPr>
              <a:t>{ //ask user to enter value of divisor</a:t>
            </a:r>
          </a:p>
          <a:p>
            <a:r>
              <a:rPr lang="en-US" dirty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  try</a:t>
            </a:r>
          </a:p>
          <a:p>
            <a:r>
              <a:rPr lang="en-US" dirty="0" smtClean="0">
                <a:latin typeface="Courier" pitchFamily="49" charset="0"/>
              </a:rPr>
              <a:t>   {</a:t>
            </a:r>
          </a:p>
          <a:p>
            <a:r>
              <a:rPr lang="en-US" dirty="0">
                <a:latin typeface="Courier" pitchFamily="49" charset="0"/>
              </a:rPr>
              <a:t>	</a:t>
            </a:r>
            <a:r>
              <a:rPr lang="en-US" dirty="0" smtClean="0">
                <a:latin typeface="Courier" pitchFamily="49" charset="0"/>
              </a:rPr>
              <a:t>if(divisor == 0)</a:t>
            </a:r>
          </a:p>
          <a:p>
            <a:r>
              <a:rPr lang="en-US" dirty="0">
                <a:latin typeface="Courier" pitchFamily="49" charset="0"/>
              </a:rPr>
              <a:t>	</a:t>
            </a:r>
            <a:r>
              <a:rPr lang="en-US" dirty="0" smtClean="0">
                <a:latin typeface="Courier" pitchFamily="49" charset="0"/>
              </a:rPr>
              <a:t>  throw </a:t>
            </a:r>
            <a:r>
              <a:rPr lang="en-US" dirty="0" err="1" smtClean="0">
                <a:latin typeface="Courier" pitchFamily="49" charset="0"/>
              </a:rPr>
              <a:t>divisionByZero</a:t>
            </a:r>
            <a:r>
              <a:rPr lang="en-US" dirty="0" smtClean="0">
                <a:latin typeface="Courier" pitchFamily="49" charset="0"/>
              </a:rPr>
              <a:t>(“divided by 0”);</a:t>
            </a:r>
          </a:p>
          <a:p>
            <a:r>
              <a:rPr lang="en-US" dirty="0" smtClean="0">
                <a:latin typeface="Courier" pitchFamily="49" charset="0"/>
              </a:rPr>
              <a:t>   }</a:t>
            </a:r>
          </a:p>
          <a:p>
            <a:r>
              <a:rPr lang="en-US" dirty="0" smtClean="0">
                <a:latin typeface="Courier" pitchFamily="49" charset="0"/>
              </a:rPr>
              <a:t>   catch(</a:t>
            </a:r>
            <a:r>
              <a:rPr lang="en-US" dirty="0" err="1">
                <a:latin typeface="Courier" pitchFamily="49" charset="0"/>
              </a:rPr>
              <a:t>divisionByZero</a:t>
            </a:r>
            <a:r>
              <a:rPr lang="en-US" dirty="0" smtClean="0">
                <a:latin typeface="Courier" pitchFamily="49" charset="0"/>
              </a:rPr>
              <a:t>)</a:t>
            </a:r>
          </a:p>
          <a:p>
            <a:r>
              <a:rPr lang="en-US" dirty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  { throw   }</a:t>
            </a:r>
          </a:p>
          <a:p>
            <a:r>
              <a:rPr lang="en-US" dirty="0">
                <a:latin typeface="Courier" pitchFamily="49" charset="0"/>
              </a:rPr>
              <a:t>}</a:t>
            </a:r>
            <a:endParaRPr lang="en-MY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2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chemeClr val="accent2"/>
                </a:solidFill>
              </a:rPr>
              <a:t>exception</a:t>
            </a:r>
            <a:r>
              <a:rPr lang="en-US" smtClean="0"/>
              <a:t> is a condition that occurs at execution time and makes normal continuation of the program impossible</a:t>
            </a:r>
          </a:p>
          <a:p>
            <a:pPr eaLnBrk="1" hangingPunct="1"/>
            <a:r>
              <a:rPr lang="en-US" smtClean="0"/>
              <a:t>When an exception occurs, the program must either terminate or jump to special code for handling the exception.</a:t>
            </a:r>
          </a:p>
          <a:p>
            <a:pPr eaLnBrk="1" hangingPunct="1"/>
            <a:r>
              <a:rPr lang="en-US" smtClean="0"/>
              <a:t>The special code for handling the exception is called an </a:t>
            </a:r>
            <a:r>
              <a:rPr lang="en-US" smtClean="0">
                <a:solidFill>
                  <a:schemeClr val="accent2"/>
                </a:solidFill>
              </a:rPr>
              <a:t>exception handler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F9E8C8C9-488D-4737-9606-8237C687345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Unwinding the Stack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en-US" smtClean="0"/>
              <a:t>An unhandled exception propagates backwards into the calling function and appears to be thrown at the point of the call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en-US" smtClean="0"/>
              <a:t>The computer will keep terminating function calls and tracing backwards along the call chain until it finds an enclosing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block with a matching handler, or until the exception propagates out of </a:t>
            </a:r>
            <a:r>
              <a:rPr lang="en-US" b="1" smtClean="0">
                <a:latin typeface="Courier New" pitchFamily="49" charset="0"/>
              </a:rPr>
              <a:t>main</a:t>
            </a:r>
            <a:r>
              <a:rPr lang="en-US" smtClean="0"/>
              <a:t> (terminating the program).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en-US" smtClean="0"/>
              <a:t>This process is called </a:t>
            </a:r>
            <a:r>
              <a:rPr lang="en-US" smtClean="0">
                <a:solidFill>
                  <a:schemeClr val="accent2"/>
                </a:solidFill>
              </a:rPr>
              <a:t>unwinding the call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4F46D4E0-B3CC-4461-8877-C8EFEBD448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E7F048-E939-40E9-B404-916A5CE55D15}" type="slidenum">
              <a:rPr lang="en-MY" smtClean="0"/>
              <a:t>21</a:t>
            </a:fld>
            <a:endParaRPr lang="en-MY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pitchFamily="49" charset="0"/>
              </a:rPr>
              <a:t>i</a:t>
            </a:r>
            <a:r>
              <a:rPr lang="en-US" sz="1600" dirty="0" err="1" smtClean="0">
                <a:latin typeface="Courier" pitchFamily="49" charset="0"/>
              </a:rPr>
              <a:t>nt</a:t>
            </a:r>
            <a:r>
              <a:rPr lang="en-US" sz="1600" dirty="0" smtClean="0">
                <a:latin typeface="Courier" pitchFamily="49" charset="0"/>
              </a:rPr>
              <a:t> main()</a:t>
            </a:r>
          </a:p>
          <a:p>
            <a:r>
              <a:rPr lang="en-US" sz="1600" dirty="0" smtClean="0">
                <a:latin typeface="Courier" pitchFamily="49" charset="0"/>
              </a:rPr>
              <a:t>{</a:t>
            </a:r>
          </a:p>
          <a:p>
            <a:r>
              <a:rPr lang="en-US" sz="1600" dirty="0" smtClean="0">
                <a:latin typeface="Courier" pitchFamily="49" charset="0"/>
              </a:rPr>
              <a:t>   try</a:t>
            </a:r>
          </a:p>
          <a:p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  {  </a:t>
            </a:r>
            <a:r>
              <a:rPr lang="en-US" sz="1600" dirty="0" err="1" smtClean="0">
                <a:latin typeface="Courier" pitchFamily="49" charset="0"/>
              </a:rPr>
              <a:t>funcA</a:t>
            </a:r>
            <a:r>
              <a:rPr lang="en-US" sz="1600" dirty="0" smtClean="0">
                <a:latin typeface="Courier" pitchFamily="49" charset="0"/>
              </a:rPr>
              <a:t>();   }</a:t>
            </a:r>
          </a:p>
          <a:p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  </a:t>
            </a:r>
          </a:p>
          <a:p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  catch(</a:t>
            </a:r>
            <a:r>
              <a:rPr lang="en-US" sz="1600" dirty="0" err="1" smtClean="0">
                <a:latin typeface="Courier" pitchFamily="49" charset="0"/>
              </a:rPr>
              <a:t>myException</a:t>
            </a:r>
            <a:r>
              <a:rPr lang="en-US" sz="1600" dirty="0" smtClean="0">
                <a:latin typeface="Courier" pitchFamily="49" charset="0"/>
              </a:rPr>
              <a:t> me)</a:t>
            </a:r>
          </a:p>
          <a:p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smtClean="0">
                <a:latin typeface="Courier" pitchFamily="49" charset="0"/>
              </a:rPr>
              <a:t>  {  </a:t>
            </a:r>
            <a:r>
              <a:rPr lang="en-US" sz="1600" dirty="0" err="1" smtClean="0">
                <a:latin typeface="Courier" pitchFamily="49" charset="0"/>
              </a:rPr>
              <a:t>cout</a:t>
            </a:r>
            <a:r>
              <a:rPr lang="en-US" sz="1600" dirty="0" smtClean="0">
                <a:latin typeface="Courier" pitchFamily="49" charset="0"/>
              </a:rPr>
              <a:t> &lt;&lt;</a:t>
            </a:r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me.what</a:t>
            </a:r>
            <a:r>
              <a:rPr lang="en-US" sz="1600" dirty="0" smtClean="0">
                <a:latin typeface="Courier" pitchFamily="49" charset="0"/>
              </a:rPr>
              <a:t>() &lt;&lt; “caught in main” &lt;&lt; </a:t>
            </a:r>
            <a:r>
              <a:rPr lang="en-US" sz="1600" dirty="0" err="1" smtClean="0">
                <a:latin typeface="Courier" pitchFamily="49" charset="0"/>
              </a:rPr>
              <a:t>endl</a:t>
            </a:r>
            <a:r>
              <a:rPr lang="en-US" sz="1600" dirty="0" smtClean="0">
                <a:latin typeface="Courier" pitchFamily="49" charset="0"/>
              </a:rPr>
              <a:t>;   }</a:t>
            </a:r>
          </a:p>
          <a:p>
            <a:r>
              <a:rPr lang="en-US" sz="1600" dirty="0">
                <a:latin typeface="Courier" pitchFamily="49" charset="0"/>
              </a:rPr>
              <a:t> </a:t>
            </a:r>
            <a:endParaRPr lang="en-US" sz="1600" dirty="0" smtClean="0">
              <a:latin typeface="Courier" pitchFamily="49" charset="0"/>
            </a:endParaRPr>
          </a:p>
          <a:p>
            <a:r>
              <a:rPr lang="en-US" sz="1600" dirty="0" smtClean="0">
                <a:latin typeface="Courier" pitchFamily="49" charset="0"/>
              </a:rPr>
              <a:t>return 0;</a:t>
            </a:r>
          </a:p>
          <a:p>
            <a:r>
              <a:rPr lang="en-US" sz="1600" dirty="0" smtClean="0">
                <a:latin typeface="Courier" pitchFamily="49" charset="0"/>
              </a:rPr>
              <a:t>}</a:t>
            </a:r>
          </a:p>
          <a:p>
            <a:endParaRPr lang="en-US" sz="1600" dirty="0" smtClean="0">
              <a:latin typeface="Courier" pitchFamily="49" charset="0"/>
            </a:endParaRPr>
          </a:p>
          <a:p>
            <a:r>
              <a:rPr lang="en-US" sz="1600" dirty="0" smtClean="0">
                <a:latin typeface="Courier" pitchFamily="49" charset="0"/>
              </a:rPr>
              <a:t>void </a:t>
            </a:r>
            <a:r>
              <a:rPr lang="en-US" sz="1600" dirty="0" err="1" smtClean="0">
                <a:latin typeface="Courier" pitchFamily="49" charset="0"/>
              </a:rPr>
              <a:t>funcA</a:t>
            </a:r>
            <a:r>
              <a:rPr lang="en-US" sz="1600" dirty="0" smtClean="0">
                <a:latin typeface="Courier" pitchFamily="49" charset="0"/>
              </a:rPr>
              <a:t>() throw (</a:t>
            </a:r>
            <a:r>
              <a:rPr lang="en-US" sz="1600" dirty="0" err="1" smtClean="0">
                <a:latin typeface="Courier" pitchFamily="49" charset="0"/>
              </a:rPr>
              <a:t>myException</a:t>
            </a:r>
            <a:r>
              <a:rPr lang="en-US" sz="1600" dirty="0" smtClean="0">
                <a:latin typeface="Courier" pitchFamily="49" charset="0"/>
              </a:rPr>
              <a:t>)</a:t>
            </a:r>
          </a:p>
          <a:p>
            <a:r>
              <a:rPr lang="en-US" sz="1600" dirty="0" smtClean="0">
                <a:latin typeface="Courier" pitchFamily="49" charset="0"/>
              </a:rPr>
              <a:t>{   </a:t>
            </a:r>
            <a:r>
              <a:rPr lang="en-US" sz="1600" dirty="0" err="1" smtClean="0">
                <a:latin typeface="Courier" pitchFamily="49" charset="0"/>
              </a:rPr>
              <a:t>funcB</a:t>
            </a:r>
            <a:r>
              <a:rPr lang="en-US" sz="1600" dirty="0" smtClean="0">
                <a:latin typeface="Courier" pitchFamily="49" charset="0"/>
              </a:rPr>
              <a:t>();   }</a:t>
            </a:r>
          </a:p>
          <a:p>
            <a:endParaRPr lang="en-US" sz="1600" dirty="0" smtClean="0">
              <a:latin typeface="Courier" pitchFamily="49" charset="0"/>
            </a:endParaRPr>
          </a:p>
          <a:p>
            <a:r>
              <a:rPr lang="en-US" sz="1600" dirty="0" smtClean="0">
                <a:latin typeface="Courier" pitchFamily="49" charset="0"/>
              </a:rPr>
              <a:t>void </a:t>
            </a:r>
            <a:r>
              <a:rPr lang="en-US" sz="1600" dirty="0" err="1" smtClean="0">
                <a:latin typeface="Courier" pitchFamily="49" charset="0"/>
              </a:rPr>
              <a:t>funcB</a:t>
            </a:r>
            <a:r>
              <a:rPr lang="en-US" sz="1600" dirty="0" smtClean="0">
                <a:latin typeface="Courier" pitchFamily="49" charset="0"/>
              </a:rPr>
              <a:t>() </a:t>
            </a:r>
            <a:r>
              <a:rPr lang="en-US" sz="1600" dirty="0">
                <a:latin typeface="Courier" pitchFamily="49" charset="0"/>
              </a:rPr>
              <a:t>throw (</a:t>
            </a:r>
            <a:r>
              <a:rPr lang="en-US" sz="1600" dirty="0" err="1">
                <a:latin typeface="Courier" pitchFamily="49" charset="0"/>
              </a:rPr>
              <a:t>myException</a:t>
            </a:r>
            <a:r>
              <a:rPr lang="en-US" sz="1600" dirty="0">
                <a:latin typeface="Courier" pitchFamily="49" charset="0"/>
              </a:rPr>
              <a:t>)</a:t>
            </a:r>
          </a:p>
          <a:p>
            <a:r>
              <a:rPr lang="en-US" sz="1600" dirty="0">
                <a:latin typeface="Courier" pitchFamily="49" charset="0"/>
              </a:rPr>
              <a:t>{   </a:t>
            </a:r>
            <a:r>
              <a:rPr lang="en-US" sz="1600" dirty="0" err="1" smtClean="0">
                <a:latin typeface="Courier" pitchFamily="49" charset="0"/>
              </a:rPr>
              <a:t>funcC</a:t>
            </a:r>
            <a:r>
              <a:rPr lang="en-US" sz="1600" dirty="0" smtClean="0">
                <a:latin typeface="Courier" pitchFamily="49" charset="0"/>
              </a:rPr>
              <a:t>();   </a:t>
            </a:r>
            <a:r>
              <a:rPr lang="en-US" sz="1600" dirty="0">
                <a:latin typeface="Courier" pitchFamily="49" charset="0"/>
              </a:rPr>
              <a:t>}</a:t>
            </a:r>
            <a:endParaRPr lang="en-MY" sz="1600" dirty="0">
              <a:latin typeface="Courier" pitchFamily="49" charset="0"/>
            </a:endParaRPr>
          </a:p>
          <a:p>
            <a:endParaRPr lang="en-US" sz="1600" dirty="0" smtClean="0">
              <a:latin typeface="Courier" pitchFamily="49" charset="0"/>
            </a:endParaRPr>
          </a:p>
          <a:p>
            <a:r>
              <a:rPr lang="en-US" sz="1600" dirty="0" smtClean="0">
                <a:latin typeface="Courier" pitchFamily="49" charset="0"/>
              </a:rPr>
              <a:t>void </a:t>
            </a:r>
            <a:r>
              <a:rPr lang="en-US" sz="1600" dirty="0" err="1" smtClean="0">
                <a:latin typeface="Courier" pitchFamily="49" charset="0"/>
              </a:rPr>
              <a:t>funcC</a:t>
            </a:r>
            <a:r>
              <a:rPr lang="en-US" sz="1600" dirty="0" smtClean="0">
                <a:latin typeface="Courier" pitchFamily="49" charset="0"/>
              </a:rPr>
              <a:t>() </a:t>
            </a:r>
            <a:r>
              <a:rPr lang="en-US" sz="1600" dirty="0">
                <a:latin typeface="Courier" pitchFamily="49" charset="0"/>
              </a:rPr>
              <a:t>throw (</a:t>
            </a:r>
            <a:r>
              <a:rPr lang="en-US" sz="1600" dirty="0" err="1">
                <a:latin typeface="Courier" pitchFamily="49" charset="0"/>
              </a:rPr>
              <a:t>myException</a:t>
            </a:r>
            <a:r>
              <a:rPr lang="en-US" sz="1600" dirty="0">
                <a:latin typeface="Courier" pitchFamily="49" charset="0"/>
              </a:rPr>
              <a:t>)</a:t>
            </a:r>
          </a:p>
          <a:p>
            <a:r>
              <a:rPr lang="en-US" sz="1600" dirty="0">
                <a:latin typeface="Courier" pitchFamily="49" charset="0"/>
              </a:rPr>
              <a:t>{   </a:t>
            </a:r>
            <a:r>
              <a:rPr lang="en-US" sz="1600" dirty="0" smtClean="0">
                <a:latin typeface="Courier" pitchFamily="49" charset="0"/>
              </a:rPr>
              <a:t>throw </a:t>
            </a:r>
            <a:r>
              <a:rPr lang="en-US" sz="1600" dirty="0" err="1" smtClean="0">
                <a:latin typeface="Courier" pitchFamily="49" charset="0"/>
              </a:rPr>
              <a:t>myException</a:t>
            </a:r>
            <a:r>
              <a:rPr lang="en-US" sz="1600" dirty="0" smtClean="0">
                <a:latin typeface="Courier" pitchFamily="49" charset="0"/>
              </a:rPr>
              <a:t>(“Exception generated in </a:t>
            </a:r>
            <a:r>
              <a:rPr lang="en-US" sz="1600" dirty="0" err="1" smtClean="0">
                <a:latin typeface="Courier" pitchFamily="49" charset="0"/>
              </a:rPr>
              <a:t>funcC</a:t>
            </a:r>
            <a:r>
              <a:rPr lang="en-US" sz="1600" dirty="0" smtClean="0">
                <a:latin typeface="Courier" pitchFamily="49" charset="0"/>
              </a:rPr>
              <a:t>”);   }</a:t>
            </a:r>
            <a:endParaRPr lang="en-MY" sz="16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8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classes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E7F048-E939-40E9-B404-916A5CE55D15}" type="slidenum">
              <a:rPr lang="en-MY" smtClean="0"/>
              <a:t>22</a:t>
            </a:fld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 pitchFamily="49" charset="0"/>
              </a:rPr>
              <a:t>class</a:t>
            </a:r>
            <a:r>
              <a:rPr lang="en-US" dirty="0" smtClean="0"/>
              <a:t> exception is the base of the classes designed to handle exception.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" pitchFamily="49" charset="0"/>
              </a:rPr>
              <a:t>class</a:t>
            </a:r>
            <a:r>
              <a:rPr lang="en-US" dirty="0" smtClean="0"/>
              <a:t> exception contains the function </a:t>
            </a:r>
            <a:r>
              <a:rPr lang="en-US" dirty="0" smtClean="0">
                <a:latin typeface="Courier" pitchFamily="49" charset="0"/>
              </a:rPr>
              <a:t>what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latin typeface="Courier" pitchFamily="49" charset="0"/>
              </a:rPr>
              <a:t>what</a:t>
            </a:r>
            <a:r>
              <a:rPr lang="en-US" dirty="0" smtClean="0"/>
              <a:t> returns a string containing an appropriate message.</a:t>
            </a:r>
          </a:p>
          <a:p>
            <a:r>
              <a:rPr lang="en-US" dirty="0" smtClean="0"/>
              <a:t>All derived classes of the </a:t>
            </a:r>
            <a:r>
              <a:rPr lang="en-US" dirty="0" smtClean="0">
                <a:latin typeface="Courier" pitchFamily="49" charset="0"/>
              </a:rPr>
              <a:t>class</a:t>
            </a:r>
            <a:r>
              <a:rPr lang="en-US" dirty="0" smtClean="0"/>
              <a:t> exception override the function </a:t>
            </a:r>
            <a:r>
              <a:rPr lang="en-US" dirty="0" smtClean="0">
                <a:latin typeface="Courier" pitchFamily="49" charset="0"/>
              </a:rPr>
              <a:t>what</a:t>
            </a:r>
            <a:r>
              <a:rPr lang="en-US" dirty="0" smtClean="0"/>
              <a:t> to issue their own message.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3447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classes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E7F048-E939-40E9-B404-916A5CE55D15}" type="slidenum">
              <a:rPr lang="en-MY" smtClean="0"/>
              <a:t>23</a:t>
            </a:fld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>
                <a:latin typeface="Courier" pitchFamily="49" charset="0"/>
              </a:rPr>
              <a:t>class </a:t>
            </a:r>
            <a:r>
              <a:rPr lang="en-US" dirty="0" err="1" smtClean="0">
                <a:latin typeface="Courier" pitchFamily="49" charset="0"/>
              </a:rPr>
              <a:t>invalid_argument</a:t>
            </a:r>
            <a:endParaRPr lang="en-US" dirty="0" smtClean="0">
              <a:latin typeface="Courier" pitchFamily="49" charset="0"/>
            </a:endParaRPr>
          </a:p>
          <a:p>
            <a:pPr lvl="1"/>
            <a:r>
              <a:rPr lang="en-US" dirty="0" smtClean="0"/>
              <a:t>Deal with illegal arguments used in a function call</a:t>
            </a:r>
          </a:p>
          <a:p>
            <a:r>
              <a:rPr lang="en-US" dirty="0" smtClean="0">
                <a:latin typeface="Courier" pitchFamily="49" charset="0"/>
              </a:rPr>
              <a:t>class </a:t>
            </a:r>
            <a:r>
              <a:rPr lang="en-US" dirty="0" err="1" smtClean="0">
                <a:latin typeface="Courier" pitchFamily="49" charset="0"/>
              </a:rPr>
              <a:t>out_of_range</a:t>
            </a:r>
            <a:endParaRPr lang="en-US" dirty="0" smtClean="0">
              <a:latin typeface="Courier" pitchFamily="49" charset="0"/>
            </a:endParaRPr>
          </a:p>
          <a:p>
            <a:pPr lvl="1"/>
            <a:r>
              <a:rPr lang="en-US" dirty="0" smtClean="0"/>
              <a:t>Deals with the string subscript put of range error</a:t>
            </a:r>
          </a:p>
          <a:p>
            <a:r>
              <a:rPr lang="en-US" dirty="0" smtClean="0">
                <a:latin typeface="Courier" pitchFamily="49" charset="0"/>
              </a:rPr>
              <a:t>class </a:t>
            </a:r>
            <a:r>
              <a:rPr lang="en-US" dirty="0" err="1" smtClean="0">
                <a:latin typeface="Courier" pitchFamily="49" charset="0"/>
              </a:rPr>
              <a:t>length_error</a:t>
            </a:r>
            <a:endParaRPr lang="en-US" dirty="0" smtClean="0">
              <a:latin typeface="Courier" pitchFamily="49" charset="0"/>
            </a:endParaRPr>
          </a:p>
          <a:p>
            <a:pPr lvl="1"/>
            <a:r>
              <a:rPr lang="en-US" dirty="0" smtClean="0"/>
              <a:t>Deals with length error of string object</a:t>
            </a:r>
          </a:p>
          <a:p>
            <a:r>
              <a:rPr lang="en-US" dirty="0" smtClean="0">
                <a:latin typeface="Courier" pitchFamily="49" charset="0"/>
              </a:rPr>
              <a:t>class </a:t>
            </a:r>
            <a:r>
              <a:rPr lang="en-US" dirty="0" err="1" smtClean="0">
                <a:latin typeface="Courier" pitchFamily="49" charset="0"/>
              </a:rPr>
              <a:t>runtime_error</a:t>
            </a:r>
            <a:endParaRPr lang="en-US" dirty="0" smtClean="0">
              <a:latin typeface="Courier" pitchFamily="49" charset="0"/>
            </a:endParaRPr>
          </a:p>
          <a:p>
            <a:pPr lvl="1"/>
            <a:r>
              <a:rPr lang="en-US" dirty="0" smtClean="0"/>
              <a:t>Deals with errors that can be detected only during program execution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7991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E7F048-E939-40E9-B404-916A5CE55D15}" type="slidenum">
              <a:rPr lang="en-MY" smtClean="0"/>
              <a:t>24</a:t>
            </a:fld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 pitchFamily="49" charset="0"/>
              </a:rPr>
              <a:t>#include &lt;new&gt; // needed to use for bad-</a:t>
            </a:r>
            <a:r>
              <a:rPr lang="en-US" sz="1800" dirty="0" err="1" smtClean="0">
                <a:latin typeface="Courier" pitchFamily="49" charset="0"/>
              </a:rPr>
              <a:t>alloc</a:t>
            </a:r>
            <a:endParaRPr lang="en-US" sz="1800" dirty="0" smtClean="0">
              <a:latin typeface="Courier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 pitchFamily="49" charset="0"/>
              </a:rPr>
              <a:t>int</a:t>
            </a:r>
            <a:r>
              <a:rPr lang="en-US" sz="1800" dirty="0" smtClean="0">
                <a:latin typeface="Courier" pitchFamily="49" charset="0"/>
              </a:rPr>
              <a:t> *p;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t</a:t>
            </a:r>
            <a:r>
              <a:rPr lang="en-US" sz="1800" dirty="0" smtClean="0">
                <a:latin typeface="Courier" pitchFamily="49" charset="0"/>
              </a:rPr>
              <a:t>ry</a:t>
            </a:r>
          </a:p>
          <a:p>
            <a:pPr marL="0" indent="0">
              <a:buNone/>
            </a:pPr>
            <a:r>
              <a:rPr lang="en-US" sz="1800" dirty="0" smtClean="0"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" pitchFamily="49" charset="0"/>
              </a:rPr>
              <a:t>   p = new </a:t>
            </a:r>
            <a:r>
              <a:rPr lang="en-US" sz="1800" dirty="0" err="1" smtClean="0">
                <a:latin typeface="Courier" pitchFamily="49" charset="0"/>
              </a:rPr>
              <a:t>int</a:t>
            </a:r>
            <a:r>
              <a:rPr lang="en-US" sz="1800" dirty="0" smtClean="0">
                <a:latin typeface="Courier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800" dirty="0" smtClean="0">
                <a:latin typeface="Courier" pitchFamily="49" charset="0"/>
              </a:rPr>
              <a:t>   p[0]= 10;</a:t>
            </a:r>
          </a:p>
          <a:p>
            <a:pPr marL="0" indent="0">
              <a:buNone/>
            </a:pPr>
            <a:r>
              <a:rPr lang="en-US" sz="1800" dirty="0" smtClean="0">
                <a:latin typeface="Courier" pitchFamily="49" charset="0"/>
              </a:rPr>
              <a:t>   p[1]= 20;</a:t>
            </a:r>
          </a:p>
          <a:p>
            <a:pPr marL="0" indent="0">
              <a:buNone/>
            </a:pPr>
            <a:r>
              <a:rPr lang="en-US" sz="1800" dirty="0" smtClean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c</a:t>
            </a:r>
            <a:r>
              <a:rPr lang="en-US" sz="1800" dirty="0" smtClean="0">
                <a:latin typeface="Courier" pitchFamily="49" charset="0"/>
              </a:rPr>
              <a:t>atch(</a:t>
            </a:r>
            <a:r>
              <a:rPr lang="en-US" sz="1800" dirty="0" err="1" smtClean="0">
                <a:latin typeface="Courier" pitchFamily="49" charset="0"/>
              </a:rPr>
              <a:t>bad_alloc</a:t>
            </a:r>
            <a:r>
              <a:rPr lang="en-US" sz="1800" dirty="0" smtClean="0">
                <a:latin typeface="Courier" pitchFamily="49" charset="0"/>
              </a:rPr>
              <a:t> be)</a:t>
            </a:r>
          </a:p>
          <a:p>
            <a:pPr marL="0" indent="0">
              <a:buNone/>
            </a:pPr>
            <a:r>
              <a:rPr lang="en-US" sz="1800" dirty="0" smtClean="0">
                <a:latin typeface="Courier" pitchFamily="49" charset="0"/>
              </a:rPr>
              <a:t>{   </a:t>
            </a:r>
            <a:r>
              <a:rPr lang="en-US" sz="1800" dirty="0" err="1" smtClean="0">
                <a:latin typeface="Courier" pitchFamily="49" charset="0"/>
              </a:rPr>
              <a:t>cout</a:t>
            </a:r>
            <a:r>
              <a:rPr lang="en-US" sz="1800" dirty="0" smtClean="0">
                <a:latin typeface="Courier" pitchFamily="49" charset="0"/>
              </a:rPr>
              <a:t> &lt;&lt; </a:t>
            </a:r>
            <a:r>
              <a:rPr lang="en-US" sz="1800" dirty="0" err="1" smtClean="0">
                <a:latin typeface="Courier" pitchFamily="49" charset="0"/>
              </a:rPr>
              <a:t>be.what</a:t>
            </a:r>
            <a:r>
              <a:rPr lang="en-US" sz="1800" dirty="0" smtClean="0">
                <a:latin typeface="Courier" pitchFamily="49" charset="0"/>
              </a:rPr>
              <a:t>() &lt;&lt; </a:t>
            </a:r>
            <a:r>
              <a:rPr lang="en-US" sz="1800" dirty="0" err="1" smtClean="0">
                <a:latin typeface="Courier" pitchFamily="49" charset="0"/>
              </a:rPr>
              <a:t>endl</a:t>
            </a:r>
            <a:r>
              <a:rPr lang="en-US" sz="1800" dirty="0" smtClean="0">
                <a:latin typeface="Courier" pitchFamily="49" charset="0"/>
              </a:rPr>
              <a:t>;   }</a:t>
            </a:r>
          </a:p>
          <a:p>
            <a:pPr marL="0" indent="0">
              <a:buNone/>
            </a:pPr>
            <a:endParaRPr lang="en-US" sz="1800" dirty="0" smtClean="0">
              <a:latin typeface="Courier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	</a:t>
            </a:r>
            <a:endParaRPr lang="en-MY" sz="18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 – Key Words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en-US" smtClean="0"/>
              <a:t> – followed by an argument, is used to signal an exception</a:t>
            </a: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smtClean="0"/>
              <a:t> – followed by a block </a:t>
            </a:r>
            <a:r>
              <a:rPr lang="en-US" b="1" smtClean="0">
                <a:latin typeface="Courier New" pitchFamily="49" charset="0"/>
              </a:rPr>
              <a:t>{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</a:rPr>
              <a:t>}</a:t>
            </a:r>
            <a:r>
              <a:rPr lang="en-US" smtClean="0"/>
              <a:t>, is used to invoke code that throws an exception</a:t>
            </a: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catch</a:t>
            </a:r>
            <a:r>
              <a:rPr lang="en-US" smtClean="0"/>
              <a:t> – followed by a block </a:t>
            </a:r>
            <a:r>
              <a:rPr lang="en-US" b="1" smtClean="0">
                <a:latin typeface="Courier New" pitchFamily="49" charset="0"/>
              </a:rPr>
              <a:t>{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</a:rPr>
              <a:t>}</a:t>
            </a:r>
            <a:r>
              <a:rPr lang="en-US" smtClean="0"/>
              <a:t>, is used to process exceptions thrown in preceding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block.  Takes a parameter that matches the type thrown.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C71D3645-880C-442A-844E-6DB9E8E70B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Throwing an Exception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Code that detects the exception must pass information to the exception handler. This is done using a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en-US" smtClean="0"/>
              <a:t> statement:</a:t>
            </a:r>
          </a:p>
          <a:p>
            <a:pPr eaLnBrk="1" hangingPunct="1">
              <a:lnSpc>
                <a:spcPct val="85000"/>
              </a:lnSpc>
            </a:pPr>
            <a:endParaRPr lang="en-US" smtClean="0"/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mtClean="0"/>
              <a:t>     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throw "Emergency!"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mtClean="0"/>
              <a:t>     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throw 12;</a:t>
            </a:r>
          </a:p>
          <a:p>
            <a:pPr eaLnBrk="1" hangingPunct="1">
              <a:lnSpc>
                <a:spcPct val="85000"/>
              </a:lnSpc>
            </a:pPr>
            <a:endParaRPr lang="en-US" smtClean="0"/>
          </a:p>
          <a:p>
            <a:pPr eaLnBrk="1" hangingPunct="1">
              <a:lnSpc>
                <a:spcPct val="85000"/>
              </a:lnSpc>
            </a:pPr>
            <a:r>
              <a:rPr lang="en-US" smtClean="0"/>
              <a:t>In C++, information thrown by the </a:t>
            </a:r>
            <a:r>
              <a:rPr lang="en-US" b="1" smtClean="0">
                <a:latin typeface="Courier New" pitchFamily="49" charset="0"/>
              </a:rPr>
              <a:t>throw</a:t>
            </a:r>
            <a:r>
              <a:rPr lang="en-US" smtClean="0"/>
              <a:t> statement may be a value of any type</a:t>
            </a: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623A727C-2F75-4093-A04D-F1D22988A0B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smtClean="0"/>
              <a:t>Catching an Exception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447088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Block of code that handles the exception is said to </a:t>
            </a:r>
            <a:r>
              <a:rPr lang="en-US" smtClean="0">
                <a:solidFill>
                  <a:schemeClr val="accent2"/>
                </a:solidFill>
              </a:rPr>
              <a:t>catch</a:t>
            </a:r>
            <a:r>
              <a:rPr lang="en-US" smtClean="0"/>
              <a:t> the exception and is called an </a:t>
            </a:r>
            <a:r>
              <a:rPr lang="en-US" smtClean="0">
                <a:solidFill>
                  <a:schemeClr val="accent2"/>
                </a:solidFill>
              </a:rPr>
              <a:t>exception handler</a:t>
            </a:r>
          </a:p>
          <a:p>
            <a:pPr eaLnBrk="1" hangingPunct="1">
              <a:lnSpc>
                <a:spcPct val="85000"/>
              </a:lnSpc>
            </a:pPr>
            <a:r>
              <a:rPr lang="en-US" smtClean="0"/>
              <a:t>An exception handler is written to catch exceptions of a given type: For example, the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catch(char *str)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cout &lt;&lt; str;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</a:t>
            </a:r>
            <a:r>
              <a:rPr lang="en-US" smtClean="0"/>
              <a:t>can only catch exceptions of C-string type</a:t>
            </a:r>
            <a:r>
              <a:rPr lang="en-US" sz="280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67B17018-90FB-417A-B769-0B0922621F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Catching an Exception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mtClean="0"/>
              <a:t>	Another example of a handler: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      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catch(int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 cerr &lt;&lt; "Error: " &lt;&lt;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smtClean="0"/>
              <a:t>    This can catch exceptions of type </a:t>
            </a:r>
            <a:r>
              <a:rPr lang="en-US" b="1" smtClean="0">
                <a:latin typeface="Courier New" pitchFamily="49" charset="0"/>
              </a:rPr>
              <a:t>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CE7425F8-CA7E-4BCE-A24F-B925F47680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Connecting to the Handler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610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Every catch block is attached to a </a:t>
            </a:r>
            <a:r>
              <a:rPr lang="en-US" sz="2400" smtClean="0">
                <a:solidFill>
                  <a:schemeClr val="accent2"/>
                </a:solidFill>
              </a:rPr>
              <a:t>try</a:t>
            </a:r>
            <a:r>
              <a:rPr lang="en-US" sz="2400" smtClean="0"/>
              <a:t> block of code and is responsible for handling exceptions thrown from that block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try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catch(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 e1)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{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   // This code handles exceptions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   // of type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 that are thrown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   // in this block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64156130-2E82-4078-ACB0-8A71B30F701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69" name="Freeform 6"/>
          <p:cNvSpPr>
            <a:spLocks/>
          </p:cNvSpPr>
          <p:nvPr/>
        </p:nvSpPr>
        <p:spPr bwMode="auto">
          <a:xfrm>
            <a:off x="1447800" y="2895600"/>
            <a:ext cx="4686300" cy="1689100"/>
          </a:xfrm>
          <a:custGeom>
            <a:avLst/>
            <a:gdLst>
              <a:gd name="T0" fmla="*/ 4686300 w 2952"/>
              <a:gd name="T1" fmla="*/ 1689100 h 1064"/>
              <a:gd name="T2" fmla="*/ 3619500 w 2952"/>
              <a:gd name="T3" fmla="*/ 241300 h 1064"/>
              <a:gd name="T4" fmla="*/ 495300 w 2952"/>
              <a:gd name="T5" fmla="*/ 241300 h 1064"/>
              <a:gd name="T6" fmla="*/ 647700 w 2952"/>
              <a:gd name="T7" fmla="*/ 241300 h 1064"/>
              <a:gd name="T8" fmla="*/ 800100 w 2952"/>
              <a:gd name="T9" fmla="*/ 241300 h 10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2"/>
              <a:gd name="T16" fmla="*/ 0 h 1064"/>
              <a:gd name="T17" fmla="*/ 2952 w 2952"/>
              <a:gd name="T18" fmla="*/ 1064 h 10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2" h="1064">
                <a:moveTo>
                  <a:pt x="2952" y="1064"/>
                </a:moveTo>
                <a:cubicBezTo>
                  <a:pt x="2836" y="684"/>
                  <a:pt x="2720" y="304"/>
                  <a:pt x="2280" y="152"/>
                </a:cubicBezTo>
                <a:cubicBezTo>
                  <a:pt x="1840" y="0"/>
                  <a:pt x="624" y="152"/>
                  <a:pt x="312" y="152"/>
                </a:cubicBezTo>
                <a:cubicBezTo>
                  <a:pt x="0" y="152"/>
                  <a:pt x="376" y="152"/>
                  <a:pt x="408" y="152"/>
                </a:cubicBezTo>
                <a:cubicBezTo>
                  <a:pt x="440" y="152"/>
                  <a:pt x="496" y="152"/>
                  <a:pt x="504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1676400" y="3124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271" name="Line 10"/>
          <p:cNvSpPr>
            <a:spLocks noChangeShapeType="1"/>
          </p:cNvSpPr>
          <p:nvPr/>
        </p:nvSpPr>
        <p:spPr bwMode="auto">
          <a:xfrm flipH="1">
            <a:off x="16002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4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Catch Blocks</a:t>
            </a:r>
          </a:p>
        </p:txBody>
      </p:sp>
      <p:sp>
        <p:nvSpPr>
          <p:cNvPr id="12291" name="Rectangle 2051"/>
          <p:cNvSpPr>
            <a:spLocks noGrp="1" noChangeArrowheads="1"/>
          </p:cNvSpPr>
          <p:nvPr>
            <p:ph idx="1"/>
          </p:nvPr>
        </p:nvSpPr>
        <p:spPr>
          <a:xfrm>
            <a:off x="304800" y="2192338"/>
            <a:ext cx="8294688" cy="3217862"/>
          </a:xfrm>
        </p:spPr>
        <p:txBody>
          <a:bodyPr/>
          <a:lstStyle/>
          <a:p>
            <a:pPr eaLnBrk="1" hangingPunct="1"/>
            <a:r>
              <a:rPr lang="en-US" smtClean="0"/>
              <a:t>The catch block syntax is similar to a that of a function</a:t>
            </a:r>
          </a:p>
          <a:p>
            <a:pPr eaLnBrk="1" hangingPunct="1"/>
            <a:r>
              <a:rPr lang="en-US" smtClean="0"/>
              <a:t>Catch block has a formal parameter that is initialized to the value of the thrown exception before the block is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E06B0EAB-1131-4534-ACE5-F1C2BA111CD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94688" cy="3894138"/>
          </a:xfrm>
        </p:spPr>
        <p:txBody>
          <a:bodyPr/>
          <a:lstStyle/>
          <a:p>
            <a:pPr eaLnBrk="1" hangingPunct="1"/>
            <a:r>
              <a:rPr lang="en-US" smtClean="0"/>
              <a:t>An example of exception handling is code that computes the square root of a number.</a:t>
            </a:r>
          </a:p>
          <a:p>
            <a:pPr eaLnBrk="1" hangingPunct="1"/>
            <a:r>
              <a:rPr lang="en-US" smtClean="0"/>
              <a:t>It throws an exception in the form of a C-string if the user enters a negative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5-</a:t>
            </a:r>
            <a:fld id="{5591CDA7-95D3-4BF3-966D-AD64BB5466D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</TotalTime>
  <Words>1159</Words>
  <Application>Microsoft Office PowerPoint</Application>
  <PresentationFormat>On-screen Show (4:3)</PresentationFormat>
  <Paragraphs>245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Courier</vt:lpstr>
      <vt:lpstr>Courier New</vt:lpstr>
      <vt:lpstr>Times New Roman</vt:lpstr>
      <vt:lpstr>Tw Cen MT</vt:lpstr>
      <vt:lpstr>Wingdings</vt:lpstr>
      <vt:lpstr>Wingdings 2</vt:lpstr>
      <vt:lpstr>Median</vt:lpstr>
      <vt:lpstr>CSC 3530: ADVANCED PROGRAMMING</vt:lpstr>
      <vt:lpstr>Exceptions</vt:lpstr>
      <vt:lpstr>Exceptions – Key Words</vt:lpstr>
      <vt:lpstr>Throwing an Exception</vt:lpstr>
      <vt:lpstr>Catching an Exception</vt:lpstr>
      <vt:lpstr>Catching an Exception</vt:lpstr>
      <vt:lpstr>Connecting to the Handler </vt:lpstr>
      <vt:lpstr>Execution of Catch Blocks</vt:lpstr>
      <vt:lpstr>Exception Example</vt:lpstr>
      <vt:lpstr>Example</vt:lpstr>
      <vt:lpstr>Flow of Control</vt:lpstr>
      <vt:lpstr>Uncaught Exception</vt:lpstr>
      <vt:lpstr>Handling Multiple Exceptions</vt:lpstr>
      <vt:lpstr>Example</vt:lpstr>
      <vt:lpstr>Throwing an Exception Class</vt:lpstr>
      <vt:lpstr>Where to Find an Exception Handler?</vt:lpstr>
      <vt:lpstr>Rethrowing and Throwing an Exception</vt:lpstr>
      <vt:lpstr>Rethrowing and Throwing an Exception</vt:lpstr>
      <vt:lpstr>Example</vt:lpstr>
      <vt:lpstr>Unwinding the Stack</vt:lpstr>
      <vt:lpstr>Example</vt:lpstr>
      <vt:lpstr>Exception classes</vt:lpstr>
      <vt:lpstr>Exception classes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ICTP1-PCC1</cp:lastModifiedBy>
  <cp:revision>21</cp:revision>
  <dcterms:created xsi:type="dcterms:W3CDTF">2013-01-13T18:32:28Z</dcterms:created>
  <dcterms:modified xsi:type="dcterms:W3CDTF">2018-07-19T07:05:23Z</dcterms:modified>
</cp:coreProperties>
</file>