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A92D-9F98-4BAE-9187-273131CD6998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269F-FB21-4099-AB0D-5CBD277790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5839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D79B-6BCD-4981-B357-8D6822C4B95C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457E-6E3B-4236-A129-160602DA7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09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8D6DE31-1772-49FE-9D86-48A74C80CC5F}" type="slidenum">
              <a:rPr lang="en-US" altLang="en-US" sz="1200" baseline="0" smtClean="0"/>
              <a:pPr eaLnBrk="1" hangingPunct="1"/>
              <a:t>2</a:t>
            </a:fld>
            <a:endParaRPr lang="en-US" alt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pr16-06.cpp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B975071-0F95-474F-B9D0-AB881F28A211}" type="slidenum">
              <a:rPr lang="en-US" altLang="en-US" sz="1200" baseline="0" smtClean="0"/>
              <a:pPr eaLnBrk="1" hangingPunct="1"/>
              <a:t>11</a:t>
            </a:fld>
            <a:endParaRPr lang="en-US" alt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C70EA7E-20B7-478D-9823-7A4258CEC846}" type="slidenum">
              <a:rPr lang="en-US" altLang="en-US" sz="1200" baseline="0" smtClean="0"/>
              <a:pPr eaLnBrk="1" hangingPunct="1"/>
              <a:t>12</a:t>
            </a:fld>
            <a:endParaRPr lang="en-US" altLang="en-US" sz="1200" baseline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SimpleVector.h, pr16-11.cpp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18EA8E5-16F1-4D95-B2DA-1FC4F1E82F1E}" type="slidenum">
              <a:rPr lang="en-US" altLang="en-US" sz="1200" baseline="0" smtClean="0"/>
              <a:pPr eaLnBrk="1" hangingPunct="1"/>
              <a:t>13</a:t>
            </a:fld>
            <a:endParaRPr lang="en-US" altLang="en-US" sz="1200" baseline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pr16-12.cpp and SearchVect.h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AA50AB8-26CA-43C9-AB6C-7F6F78064765}" type="slidenum">
              <a:rPr lang="en-US" altLang="en-US" sz="1200" baseline="0" smtClean="0"/>
              <a:pPr eaLnBrk="1" hangingPunct="1"/>
              <a:t>3</a:t>
            </a:fld>
            <a:endParaRPr lang="en-US" altLang="en-US" sz="1200" baseline="0" smtClean="0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5279EF-A196-49D7-8D5F-567E317C3E1A}" type="slidenum">
              <a:rPr lang="en-US" altLang="en-US" sz="1200" baseline="0" smtClean="0"/>
              <a:pPr eaLnBrk="1" hangingPunct="1"/>
              <a:t>4</a:t>
            </a:fld>
            <a:endParaRPr lang="en-US" alt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pr16-07.cpp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30E6E0-FCD4-4937-982E-9254ACB26F47}" type="slidenum">
              <a:rPr lang="en-US" altLang="en-US" sz="1200" baseline="0" smtClean="0"/>
              <a:pPr eaLnBrk="1" hangingPunct="1"/>
              <a:t>5</a:t>
            </a:fld>
            <a:endParaRPr lang="en-US" altLang="en-US" sz="1200" baseline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FF6A9AC-4B6F-458D-9E3E-E6702714AFE9}" type="slidenum">
              <a:rPr lang="en-US" altLang="en-US" sz="1200" baseline="0" smtClean="0"/>
              <a:pPr eaLnBrk="1" hangingPunct="1"/>
              <a:t>6</a:t>
            </a:fld>
            <a:endParaRPr lang="en-US" altLang="en-US" sz="1200" baseline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 See pr16-08.cpp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DBBB750-9718-4D5A-B1CF-269257459DDD}" type="slidenum">
              <a:rPr lang="en-US" altLang="en-US" sz="1200" baseline="0" smtClean="0"/>
              <a:pPr eaLnBrk="1" hangingPunct="1"/>
              <a:t>7</a:t>
            </a:fld>
            <a:endParaRPr lang="en-US" alt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See pr16-09.cpp and pr16-10.cpp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F1D3796-F216-4E5A-9202-476DC226AA0C}" type="slidenum">
              <a:rPr lang="en-US" altLang="en-US" sz="1200" baseline="0" smtClean="0"/>
              <a:pPr eaLnBrk="1" hangingPunct="1"/>
              <a:t>8</a:t>
            </a:fld>
            <a:endParaRPr lang="en-US" altLang="en-US" sz="1200" baseline="0" smtClean="0"/>
          </a:p>
        </p:txBody>
      </p:sp>
      <p:sp>
        <p:nvSpPr>
          <p:cNvPr id="7782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4D38803-16B1-4C11-B1CA-844B17DC3252}" type="slidenum">
              <a:rPr lang="en-US" altLang="en-US" sz="1200" baseline="0" smtClean="0"/>
              <a:pPr eaLnBrk="1" hangingPunct="1"/>
              <a:t>9</a:t>
            </a:fld>
            <a:endParaRPr lang="en-US" altLang="en-US" sz="1200" baseline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08E0FA5-1F02-463F-9F3A-AB8F32C4537B}" type="slidenum">
              <a:rPr lang="en-US" altLang="en-US" sz="1200" baseline="0" smtClean="0"/>
              <a:pPr eaLnBrk="1" hangingPunct="1"/>
              <a:t>10</a:t>
            </a:fld>
            <a:endParaRPr lang="en-US" altLang="en-US" sz="1200" baseline="0" smtClean="0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762445-3BF4-4E98-A650-AA4EDC48E5FC}" type="datetime1">
              <a:rPr lang="en-MY" smtClean="0"/>
              <a:t>19/7/2018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9CD3-9791-4634-859E-F7D2BAD40D68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1EE0814-EF79-4352-93EA-8FF6FE32E51F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829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0D2C-9EB5-477C-BAEB-BAC20227EC14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F47C-2ADD-4FA3-816D-5D4B3FB043B3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20A22-4529-4055-9D48-CC37E0D4761D}" type="datetime1">
              <a:rPr lang="en-MY" smtClean="0"/>
              <a:t>19/7/2018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F0DE5E-FB5E-4613-ACF5-F4650D8DDBD3}" type="datetime1">
              <a:rPr lang="en-MY" smtClean="0"/>
              <a:t>19/7/2018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8512-E598-41D1-97B0-707C19336E70}" type="datetime1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91F1-7937-45AE-B7AD-6508EC186950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B936-3DC6-468E-A98C-76AB097B8B35}" type="datetime1">
              <a:rPr lang="en-MY" smtClean="0"/>
              <a:t>19/7/2018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E5D9DB-E05F-498A-A9A6-DD4B61BB38EE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CF5B96-96A3-4C97-B54B-826D405D491A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08: Templates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01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Template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Consider the following classes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Class used to join two integers by adding them: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class Joiner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{ public: 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combine(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x,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y)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  {return x + y;}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smtClean="0"/>
              <a:t>Class used to join two strings by concatenating them: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class Joiner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{ public: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    string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combine(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x,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y)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  {return x + y;}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B96DB31-19EF-42BA-9478-ED7247C0ABF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class Template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A single class template can capture the logic of both classes: it is written with a template prefix that specifies the data type parameters: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template &lt;class 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class Joiner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T combine(T x, T 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 {return x + y;}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7E935AD-4834-4AEE-AFC2-C344B654273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Class Templates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800" smtClean="0"/>
              <a:t>	To create an object of a class defined by a template, specify the actual parameters for the formal data types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Joiner&lt;double&gt; jd;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Joiner&lt;string&gt; sd;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cout &lt;&lt; jd.combine(3.0, 5.0);     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cout &lt;&lt; sd.combine("Hi ", "Ho");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	</a:t>
            </a:r>
            <a:r>
              <a:rPr lang="en-US" altLang="en-US" sz="2800" smtClean="0"/>
              <a:t>Prints </a:t>
            </a:r>
            <a:r>
              <a:rPr lang="en-US" altLang="en-US" sz="2800" b="1" smtClean="0">
                <a:latin typeface="Courier New" pitchFamily="49" charset="0"/>
              </a:rPr>
              <a:t>8.0</a:t>
            </a:r>
            <a:r>
              <a:rPr lang="en-US" altLang="en-US" sz="2800" smtClean="0"/>
              <a:t> and </a:t>
            </a:r>
            <a:r>
              <a:rPr lang="en-US" altLang="en-US" sz="2800" b="1" smtClean="0">
                <a:latin typeface="Courier New" pitchFamily="49" charset="0"/>
              </a:rPr>
              <a:t>Hi Ho</a:t>
            </a:r>
            <a:endParaRPr lang="en-US" altLang="en-US" sz="28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5C511CF-20F9-406D-9883-8813DD5E9ED3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8.3  </a:t>
            </a:r>
            <a:r>
              <a:rPr lang="en-US" altLang="en-US" dirty="0" smtClean="0"/>
              <a:t>Class Templates and 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Templates can be combined with inheritance</a:t>
            </a:r>
          </a:p>
          <a:p>
            <a:pPr eaLnBrk="1" hangingPunct="1"/>
            <a:r>
              <a:rPr lang="en-US" altLang="en-US" smtClean="0"/>
              <a:t>You can derive </a:t>
            </a:r>
          </a:p>
          <a:p>
            <a:pPr lvl="1" eaLnBrk="1" hangingPunct="1"/>
            <a:r>
              <a:rPr lang="en-US" altLang="en-US" smtClean="0"/>
              <a:t>Non template classes from a template class: instantiate the base class template and then inherit from it</a:t>
            </a:r>
          </a:p>
          <a:p>
            <a:pPr lvl="1" eaLnBrk="1" hangingPunct="1"/>
            <a:r>
              <a:rPr lang="en-US" altLang="en-US" smtClean="0"/>
              <a:t>Template class from a template class</a:t>
            </a:r>
          </a:p>
          <a:p>
            <a:pPr eaLnBrk="1" hangingPunct="1"/>
            <a:r>
              <a:rPr lang="en-US" altLang="en-US" smtClean="0"/>
              <a:t>Other combinations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A5DB932-8BD8-433E-BB15-52288C9878DB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8.1  Function Templates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Function template</a:t>
            </a:r>
            <a:r>
              <a:rPr lang="en-US" altLang="en-US" smtClean="0"/>
              <a:t>: A pattern for creating definitions of functions that differ only in the type of data they manipulate.  It is a generic function</a:t>
            </a:r>
          </a:p>
          <a:p>
            <a:pPr eaLnBrk="1" hangingPunct="1">
              <a:buClr>
                <a:schemeClr val="tx1"/>
              </a:buClr>
            </a:pPr>
            <a:endParaRPr lang="en-US" altLang="en-US" smtClean="0"/>
          </a:p>
          <a:p>
            <a:pPr eaLnBrk="1" hangingPunct="1">
              <a:buClr>
                <a:schemeClr val="tx1"/>
              </a:buClr>
            </a:pPr>
            <a:r>
              <a:rPr lang="en-US" altLang="en-US" smtClean="0"/>
              <a:t>They are better than overloaded functions, since the code defining the algorithm of the function is only written once</a:t>
            </a:r>
            <a:endParaRPr lang="en-US" altLang="en-US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C495C2B-63B9-4335-BAA6-C385B9FB48B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en-US" sz="2800" smtClean="0"/>
              <a:t>	Two functions that differ only in the type of the data they manipulate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void swap(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&amp;x,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&amp;y)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temp = x; x = y;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y = temp;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800" b="1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void swap(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&amp;x,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&amp;y)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{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temp = x; x = y;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  y = temp;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  }</a:t>
            </a:r>
            <a:endParaRPr lang="en-US" alt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EA983A2-E0E4-4990-AAC1-DA79560EA8D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latin typeface="Courier New" pitchFamily="49" charset="0"/>
              </a:rPr>
              <a:t>swap</a:t>
            </a:r>
            <a:r>
              <a:rPr lang="en-US" altLang="en-US" smtClean="0"/>
              <a:t> Template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smtClean="0"/>
              <a:t>	</a:t>
            </a:r>
            <a:r>
              <a:rPr lang="en-US" altLang="en-US" smtClean="0"/>
              <a:t>The logic of both functions can be captured with one template function definition</a:t>
            </a:r>
          </a:p>
          <a:p>
            <a:pPr eaLnBrk="1" hangingPunct="1">
              <a:buFontTx/>
              <a:buNone/>
            </a:pPr>
            <a:r>
              <a:rPr lang="en-US" altLang="en-US" sz="3600" smtClean="0"/>
              <a:t>     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template&lt;class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void swap(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&amp;x,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 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&amp;y)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{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temp = x; x = y; 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  y = temp;</a:t>
            </a:r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4D87018C-3E99-4902-9496-123AD956659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Template Function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smtClean="0"/>
              <a:t>When a function defined by a template is called, the compiler creates the actual definition from the template by inferring the type of the type parameters from the arguments in the call: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smtClean="0"/>
              <a:t>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int i = 1, j = 2;</a:t>
            </a:r>
            <a:r>
              <a:rPr lang="en-US" altLang="en-US" sz="28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smtClean="0"/>
              <a:t>      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swap(i,j);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smtClean="0"/>
              <a:t>This code makes the compiler instantiate the template with type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altLang="en-US" sz="2800" smtClean="0"/>
              <a:t> in place of the type parameter </a:t>
            </a:r>
            <a:r>
              <a:rPr lang="en-US" altLang="en-US" sz="2800" b="1" smtClean="0">
                <a:solidFill>
                  <a:srgbClr val="3D8963"/>
                </a:solidFill>
                <a:latin typeface="Courier New" pitchFamily="49" charset="0"/>
              </a:rPr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B5B753B-BBCF-46F7-ACCC-4E9E4FE4470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Template Notes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function template is a pattern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 actual code is generated until the function named in the template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function template uses no memory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When passing a class object to a function template, ensure that all operators referred to in the template are defined or overloaded in the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6F833EDE-92A1-4F1B-A474-D670B71AF3F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Template Notes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All data types specified in template prefix must be used in template definition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Function calls must pass parameters for all data types specified in the template prefix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Function templates can be overloaded – need different parameter lists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Like regular functions, function templates must be defined before being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5BEEA70-2FD2-4437-A97E-ECA2E586AFE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Where to Start  When Defining Templates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Templates are often appropriate for multiple functions that perform the same task with different parameter data types</a:t>
            </a:r>
          </a:p>
          <a:p>
            <a:pPr eaLnBrk="1" hangingPunct="1"/>
            <a:r>
              <a:rPr lang="en-US" altLang="en-US" smtClean="0"/>
              <a:t>Develop function using usual data types first, then convert to a template:</a:t>
            </a:r>
          </a:p>
          <a:p>
            <a:pPr lvl="1" eaLnBrk="1" hangingPunct="1"/>
            <a:r>
              <a:rPr lang="en-US" altLang="en-US" smtClean="0"/>
              <a:t>add template prefix</a:t>
            </a:r>
          </a:p>
          <a:p>
            <a:pPr lvl="1" eaLnBrk="1" hangingPunct="1"/>
            <a:r>
              <a:rPr lang="en-US" altLang="en-US" smtClean="0"/>
              <a:t>convert data type names in the function to a type parameter (</a:t>
            </a:r>
            <a:r>
              <a:rPr lang="en-US" altLang="en-US" i="1" smtClean="0"/>
              <a:t>i.e.</a:t>
            </a:r>
            <a:r>
              <a:rPr lang="en-US" altLang="en-US" smtClean="0"/>
              <a:t>, a T type) in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4E74398-B757-4856-8B6A-866CC2579E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8.2  Class Templates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92338"/>
            <a:ext cx="8294688" cy="34718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It is possible to define templates for classes. Such classes define abstract data types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Unlike functions, a class template is instantiated by supplying the type name (</a:t>
            </a:r>
            <a:r>
              <a:rPr lang="en-US" altLang="en-US" b="1" smtClean="0">
                <a:latin typeface="Courier New" pitchFamily="49" charset="0"/>
              </a:rPr>
              <a:t>int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float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itchFamily="49" charset="0"/>
              </a:rPr>
              <a:t>string</a:t>
            </a:r>
            <a:r>
              <a:rPr lang="en-US" altLang="en-US" smtClean="0"/>
              <a:t>, etc.) at object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9D146D4-D677-4456-9B28-8F68B133C76D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506</Words>
  <Application>Microsoft Office PowerPoint</Application>
  <PresentationFormat>On-screen Show (4:3)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CSC 3530: ADVANCED PROGRAMMING</vt:lpstr>
      <vt:lpstr>8.1  Function Templates</vt:lpstr>
      <vt:lpstr>Example</vt:lpstr>
      <vt:lpstr>A swap Template</vt:lpstr>
      <vt:lpstr>Using a Template Function</vt:lpstr>
      <vt:lpstr>Function Template Notes</vt:lpstr>
      <vt:lpstr>Function Template Notes</vt:lpstr>
      <vt:lpstr>Where to Start  When Defining Templates</vt:lpstr>
      <vt:lpstr>8.2  Class Templates</vt:lpstr>
      <vt:lpstr>Class Template</vt:lpstr>
      <vt:lpstr>Example class Template</vt:lpstr>
      <vt:lpstr>Using Class Templates</vt:lpstr>
      <vt:lpstr>8.3  Class Templates and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ICTP1-PCC1</cp:lastModifiedBy>
  <cp:revision>22</cp:revision>
  <dcterms:created xsi:type="dcterms:W3CDTF">2013-01-13T18:32:28Z</dcterms:created>
  <dcterms:modified xsi:type="dcterms:W3CDTF">2018-07-19T07:05:33Z</dcterms:modified>
</cp:coreProperties>
</file>