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A92D-9F98-4BAE-9187-273131CD6998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69F-FB21-4099-AB0D-5CBD277790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839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D79B-6BCD-4981-B357-8D6822C4B95C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457E-6E3B-4236-A129-160602DA7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09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0A3118-0718-4335-B8B9-BFC7F5CFB9BA}" type="slidenum">
              <a:rPr lang="en-US" altLang="en-US" sz="1200" baseline="0" smtClean="0"/>
              <a:pPr eaLnBrk="1" hangingPunct="1"/>
              <a:t>2</a:t>
            </a:fld>
            <a:endParaRPr lang="en-US" alt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8AADEF-451C-45BD-931B-70F9A4DFACAB}" type="slidenum">
              <a:rPr lang="en-US" altLang="en-US" sz="1200" baseline="0" smtClean="0"/>
              <a:pPr eaLnBrk="1" hangingPunct="1"/>
              <a:t>11</a:t>
            </a:fld>
            <a:endParaRPr lang="en-US" altLang="en-US" sz="1200" baseline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983E84-0E8C-4F4D-88AB-11A43A687393}" type="slidenum">
              <a:rPr lang="en-US" altLang="en-US" sz="1200" baseline="0" smtClean="0"/>
              <a:pPr eaLnBrk="1" hangingPunct="1"/>
              <a:t>12</a:t>
            </a:fld>
            <a:endParaRPr lang="en-US" altLang="en-US" sz="1200" baseline="0" smtClean="0"/>
          </a:p>
        </p:txBody>
      </p:sp>
      <p:sp>
        <p:nvSpPr>
          <p:cNvPr id="7885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65DF42-D3B8-4102-983F-617605EB40E7}" type="slidenum">
              <a:rPr lang="en-US" altLang="en-US" sz="1200" baseline="0" smtClean="0"/>
              <a:pPr eaLnBrk="1" hangingPunct="1"/>
              <a:t>13</a:t>
            </a:fld>
            <a:endParaRPr lang="en-US" altLang="en-US" sz="1200" baseline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40D777-9390-4FC0-851E-ED2CB8BBA46E}" type="slidenum">
              <a:rPr lang="en-US" altLang="en-US" sz="1200" baseline="0" smtClean="0"/>
              <a:pPr eaLnBrk="1" hangingPunct="1"/>
              <a:t>14</a:t>
            </a:fld>
            <a:endParaRPr lang="en-US" altLang="en-US" sz="1200" baseline="0" smtClean="0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BC6A63-CF09-4BBD-B266-9E0FC1E4289F}" type="slidenum">
              <a:rPr lang="en-US" altLang="en-US" sz="1200" baseline="0" smtClean="0"/>
              <a:pPr eaLnBrk="1" hangingPunct="1"/>
              <a:t>15</a:t>
            </a:fld>
            <a:endParaRPr lang="en-US" altLang="en-US" sz="1200" baseline="0" smtClean="0"/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238C7F-206B-4D7B-A0D0-20E0B6F8F0F9}" type="slidenum">
              <a:rPr lang="en-US" altLang="en-US" sz="1200" baseline="0" smtClean="0"/>
              <a:pPr eaLnBrk="1" hangingPunct="1"/>
              <a:t>16</a:t>
            </a:fld>
            <a:endParaRPr lang="en-US" altLang="en-US" sz="1200" baseline="0" smtClean="0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pr13-01.cpp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B9B340-47F8-4DCA-963C-FC749BF07071}" type="slidenum">
              <a:rPr lang="en-US" altLang="en-US" sz="1200" baseline="0" smtClean="0"/>
              <a:pPr eaLnBrk="1" hangingPunct="1"/>
              <a:t>17</a:t>
            </a:fld>
            <a:endParaRPr lang="en-US" altLang="en-US" sz="1200" baseline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pr13-02.cpp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F13841-9CD3-4A9A-883D-15D83B8E11FF}" type="slidenum">
              <a:rPr lang="en-US" altLang="en-US" sz="1200" baseline="0" smtClean="0"/>
              <a:pPr eaLnBrk="1" hangingPunct="1"/>
              <a:t>18</a:t>
            </a:fld>
            <a:endParaRPr lang="en-US" altLang="en-US" sz="1200" baseline="0" smtClean="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37E49A-A82B-4568-9BBE-0985178C7F59}" type="slidenum">
              <a:rPr lang="en-US" altLang="en-US" sz="1200" baseline="0" smtClean="0"/>
              <a:pPr eaLnBrk="1" hangingPunct="1"/>
              <a:t>19</a:t>
            </a:fld>
            <a:endParaRPr lang="en-US" altLang="en-US" sz="1200" baseline="0" smtClean="0"/>
          </a:p>
        </p:txBody>
      </p:sp>
      <p:sp>
        <p:nvSpPr>
          <p:cNvPr id="860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B3FE15-C563-41D0-B99F-FF4897218338}" type="slidenum">
              <a:rPr lang="en-US" altLang="en-US" sz="1200" baseline="0" smtClean="0"/>
              <a:pPr eaLnBrk="1" hangingPunct="1"/>
              <a:t>20</a:t>
            </a:fld>
            <a:endParaRPr lang="en-US" altLang="en-US" sz="1200" baseline="0" smtClean="0"/>
          </a:p>
        </p:txBody>
      </p:sp>
      <p:sp>
        <p:nvSpPr>
          <p:cNvPr id="8704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C0A601-6714-4BC7-AFCA-AC7FAC960ADE}" type="slidenum">
              <a:rPr lang="en-US" altLang="en-US" sz="1200" baseline="0" smtClean="0"/>
              <a:pPr eaLnBrk="1" hangingPunct="1"/>
              <a:t>3</a:t>
            </a:fld>
            <a:endParaRPr lang="en-US" altLang="en-US" sz="1200" baseline="0" smtClean="0"/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7A0AF7-5D64-40B0-8016-D6D6591B67D7}" type="slidenum">
              <a:rPr lang="en-US" altLang="en-US" sz="1200" baseline="0" smtClean="0"/>
              <a:pPr eaLnBrk="1" hangingPunct="1"/>
              <a:t>21</a:t>
            </a:fld>
            <a:endParaRPr lang="en-US" altLang="en-US" sz="1200" baseline="0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220122-3C20-410B-A82D-E0B08080359E}" type="slidenum">
              <a:rPr lang="en-US" altLang="en-US" sz="1200" baseline="0" smtClean="0"/>
              <a:pPr eaLnBrk="1" hangingPunct="1"/>
              <a:t>22</a:t>
            </a:fld>
            <a:endParaRPr lang="en-US" altLang="en-US" sz="1200" baseline="0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C3C6CA-561D-4119-8F24-0C8C8A0F7FB8}" type="slidenum">
              <a:rPr lang="en-US" altLang="en-US" sz="1200" baseline="0" smtClean="0"/>
              <a:pPr eaLnBrk="1" hangingPunct="1"/>
              <a:t>23</a:t>
            </a:fld>
            <a:endParaRPr lang="en-US" altLang="en-US" sz="1200" baseline="0" smtClean="0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242AF8-7479-43F6-B96E-F9D80ED104C1}" type="slidenum">
              <a:rPr lang="en-US" altLang="en-US" sz="1200" baseline="0" smtClean="0"/>
              <a:pPr eaLnBrk="1" hangingPunct="1"/>
              <a:t>24</a:t>
            </a:fld>
            <a:endParaRPr lang="en-US" altLang="en-US" sz="1200" baseline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6E4C09-0CF8-4FB8-9F9B-7BC6ABB32697}" type="slidenum">
              <a:rPr lang="en-US" altLang="en-US" sz="1200" baseline="0" smtClean="0"/>
              <a:pPr eaLnBrk="1" hangingPunct="1"/>
              <a:t>25</a:t>
            </a:fld>
            <a:endParaRPr lang="en-US" altLang="en-US" sz="1200" baseline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B601C8-909C-4A34-A254-076C8967BC8F}" type="slidenum">
              <a:rPr lang="en-US" altLang="en-US" sz="1200" baseline="0" smtClean="0"/>
              <a:pPr eaLnBrk="1" hangingPunct="1"/>
              <a:t>26</a:t>
            </a:fld>
            <a:endParaRPr lang="en-US" altLang="en-US" sz="1200" baseline="0" smtClean="0"/>
          </a:p>
        </p:txBody>
      </p:sp>
      <p:sp>
        <p:nvSpPr>
          <p:cNvPr id="931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See pr13-06.cpp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42E52C-B799-4DF0-BD4C-AB156CA61289}" type="slidenum">
              <a:rPr lang="en-US" altLang="en-US" sz="1200" baseline="0" smtClean="0"/>
              <a:pPr eaLnBrk="1" hangingPunct="1"/>
              <a:t>27</a:t>
            </a:fld>
            <a:endParaRPr lang="en-US" altLang="en-US" sz="1200" baseline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pr13-03.cpp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A7CF79-E604-4B9F-B259-42C9F79D732A}" type="slidenum">
              <a:rPr lang="en-US" altLang="en-US" sz="1200" baseline="0" smtClean="0"/>
              <a:pPr eaLnBrk="1" hangingPunct="1"/>
              <a:t>28</a:t>
            </a:fld>
            <a:endParaRPr lang="en-US" altLang="en-US" sz="1200" baseline="0" smtClean="0"/>
          </a:p>
        </p:txBody>
      </p:sp>
      <p:sp>
        <p:nvSpPr>
          <p:cNvPr id="952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3783D4-AA04-4FFF-BDD8-0D393A69998B}" type="slidenum">
              <a:rPr lang="en-US" altLang="en-US" sz="1200" baseline="0" smtClean="0"/>
              <a:pPr eaLnBrk="1" hangingPunct="1"/>
              <a:t>29</a:t>
            </a:fld>
            <a:endParaRPr lang="en-US" altLang="en-US" sz="1200" baseline="0" smtClean="0"/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79C6A5-BB5E-4B94-8BEE-05505358FDCA}" type="slidenum">
              <a:rPr lang="en-US" altLang="en-US" sz="1200" baseline="0" smtClean="0"/>
              <a:pPr eaLnBrk="1" hangingPunct="1"/>
              <a:t>30</a:t>
            </a:fld>
            <a:endParaRPr lang="en-US" altLang="en-US" sz="1200" baseline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D2AB29-8703-4FB5-BB80-639247C6A578}" type="slidenum">
              <a:rPr lang="en-US" altLang="en-US" sz="1200" baseline="0" smtClean="0"/>
              <a:pPr eaLnBrk="1" hangingPunct="1"/>
              <a:t>4</a:t>
            </a:fld>
            <a:endParaRPr lang="en-US" alt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BC2C10-6EF3-44DA-A0CD-4373EF5CE146}" type="slidenum">
              <a:rPr lang="en-US" altLang="en-US" sz="1200" baseline="0" smtClean="0"/>
              <a:pPr eaLnBrk="1" hangingPunct="1"/>
              <a:t>31</a:t>
            </a:fld>
            <a:endParaRPr lang="en-US" altLang="en-US" sz="1200" baseline="0" smtClean="0"/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0967A8-25B9-4EF9-B79F-C62A2DEBC446}" type="slidenum">
              <a:rPr lang="en-US" altLang="en-US" sz="1200" baseline="0" smtClean="0"/>
              <a:pPr eaLnBrk="1" hangingPunct="1"/>
              <a:t>32</a:t>
            </a:fld>
            <a:endParaRPr lang="en-US" altLang="en-US" sz="1200" baseline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pr13-04.cpp and pr13-05.cpp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5E4356-EA4A-44C6-90A8-8CA2C1F0C625}" type="slidenum">
              <a:rPr lang="en-US" altLang="en-US" sz="1200" baseline="0" smtClean="0"/>
              <a:pPr eaLnBrk="1" hangingPunct="1"/>
              <a:t>33</a:t>
            </a:fld>
            <a:endParaRPr lang="en-US" altLang="en-US" sz="1200" baseline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959F8D-5750-411B-9D94-2830029510C1}" type="slidenum">
              <a:rPr lang="en-US" altLang="en-US" sz="1200" baseline="0" smtClean="0"/>
              <a:pPr eaLnBrk="1" hangingPunct="1"/>
              <a:t>34</a:t>
            </a:fld>
            <a:endParaRPr lang="en-US" altLang="en-US" sz="1200" baseline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pr13-07.cpp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0F6471-4D6A-45CE-ABA6-31BC953840F8}" type="slidenum">
              <a:rPr lang="en-US" altLang="en-US" sz="1200" baseline="0" smtClean="0"/>
              <a:pPr eaLnBrk="1" hangingPunct="1"/>
              <a:t>35</a:t>
            </a:fld>
            <a:endParaRPr lang="en-US" altLang="en-US" sz="1200" baseline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D80593-C524-445F-ACD0-1C83ADD8905D}" type="slidenum">
              <a:rPr lang="en-US" altLang="en-US" sz="1200" baseline="0" smtClean="0"/>
              <a:pPr eaLnBrk="1" hangingPunct="1"/>
              <a:t>36</a:t>
            </a:fld>
            <a:endParaRPr lang="en-US" altLang="en-US" sz="1200" baseline="0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pr13-08.cpp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5E4BF6-47A1-4885-96EB-F4004D2732EC}" type="slidenum">
              <a:rPr lang="en-US" altLang="en-US" sz="1200" baseline="0" smtClean="0"/>
              <a:pPr eaLnBrk="1" hangingPunct="1"/>
              <a:t>37</a:t>
            </a:fld>
            <a:endParaRPr lang="en-US" altLang="en-US" sz="1200" baseline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D4E529-0811-4D92-93D6-B3C11F58D68F}" type="slidenum">
              <a:rPr lang="en-US" altLang="en-US" sz="1200" baseline="0" smtClean="0"/>
              <a:pPr eaLnBrk="1" hangingPunct="1"/>
              <a:t>38</a:t>
            </a:fld>
            <a:endParaRPr lang="en-US" altLang="en-US" sz="1200" baseline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 See pre13-09.cpp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9CB6CB-C60C-433C-8688-29C4B2926682}" type="slidenum">
              <a:rPr lang="en-US" altLang="en-US" sz="1200" baseline="0" smtClean="0"/>
              <a:pPr eaLnBrk="1" hangingPunct="1"/>
              <a:t>39</a:t>
            </a:fld>
            <a:endParaRPr lang="en-US" altLang="en-US" sz="1200" baseline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pr13-10.cpp and pr13-11.cpp.  Compare to pr13-09.cpp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F2BBC1-8299-4016-A4A0-6607E0AA9545}" type="slidenum">
              <a:rPr lang="en-US" altLang="en-US" sz="1200" baseline="0" smtClean="0"/>
              <a:pPr eaLnBrk="1" hangingPunct="1"/>
              <a:t>40</a:t>
            </a:fld>
            <a:endParaRPr lang="en-US" altLang="en-US" sz="1200" baseline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pr13-12.cpp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59C1BA-4EA0-4F34-999C-0142D59C2DE9}" type="slidenum">
              <a:rPr lang="en-US" altLang="en-US" sz="1200" baseline="0" smtClean="0"/>
              <a:pPr eaLnBrk="1" hangingPunct="1"/>
              <a:t>5</a:t>
            </a:fld>
            <a:endParaRPr lang="en-US" alt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7C55F2-182F-4603-AF79-01ABE8305B8D}" type="slidenum">
              <a:rPr lang="en-US" altLang="en-US" sz="1200" baseline="0" smtClean="0"/>
              <a:pPr eaLnBrk="1" hangingPunct="1"/>
              <a:t>41</a:t>
            </a:fld>
            <a:endParaRPr lang="en-US" altLang="en-US" sz="1200" baseline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DF9E88-B61F-48EA-94DB-AE64456B8ACB}" type="slidenum">
              <a:rPr lang="en-US" altLang="en-US" sz="1200" baseline="0" smtClean="0"/>
              <a:pPr eaLnBrk="1" hangingPunct="1"/>
              <a:t>42</a:t>
            </a:fld>
            <a:endParaRPr lang="en-US" altLang="en-US" sz="1200" baseline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pr13-13.cpp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5E0F2C-CDA6-49D5-A17F-82744CA08C8C}" type="slidenum">
              <a:rPr lang="en-US" altLang="en-US" sz="1200" baseline="0" smtClean="0"/>
              <a:pPr eaLnBrk="1" hangingPunct="1"/>
              <a:t>43</a:t>
            </a:fld>
            <a:endParaRPr lang="en-US" altLang="en-US" sz="1200" baseline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pr13-14.cpp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14ED6E-8A72-4F13-973F-BCC227DC9CF6}" type="slidenum">
              <a:rPr lang="en-US" altLang="en-US" sz="1200" baseline="0" smtClean="0"/>
              <a:pPr eaLnBrk="1" hangingPunct="1"/>
              <a:t>44</a:t>
            </a:fld>
            <a:endParaRPr lang="en-US" altLang="en-US" sz="1200" baseline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E3EBBE-06F7-4050-9181-99551089776F}" type="slidenum">
              <a:rPr lang="en-US" altLang="en-US" sz="1200" baseline="0" smtClean="0"/>
              <a:pPr eaLnBrk="1" hangingPunct="1"/>
              <a:t>45</a:t>
            </a:fld>
            <a:endParaRPr lang="en-US" altLang="en-US" sz="1200" baseline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pr13-15.cpp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55F9A0-91F0-415D-A747-48526437203F}" type="slidenum">
              <a:rPr lang="en-US" altLang="en-US" sz="1200" baseline="0" smtClean="0"/>
              <a:pPr eaLnBrk="1" hangingPunct="1"/>
              <a:t>46</a:t>
            </a:fld>
            <a:endParaRPr lang="en-US" altLang="en-US" sz="1200" baseline="0" smtClean="0"/>
          </a:p>
        </p:txBody>
      </p:sp>
      <p:sp>
        <p:nvSpPr>
          <p:cNvPr id="1136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261331-86BF-41D2-8BBF-AFD584425148}" type="slidenum">
              <a:rPr lang="en-US" altLang="en-US" sz="1200" baseline="0" smtClean="0"/>
              <a:pPr eaLnBrk="1" hangingPunct="1"/>
              <a:t>47</a:t>
            </a:fld>
            <a:endParaRPr lang="en-US" altLang="en-US" sz="1200" baseline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C404EB-04EE-4647-864C-DF3CEA191FB2}" type="slidenum">
              <a:rPr lang="en-US" altLang="en-US" sz="1200" baseline="0" smtClean="0"/>
              <a:pPr eaLnBrk="1" hangingPunct="1"/>
              <a:t>48</a:t>
            </a:fld>
            <a:endParaRPr lang="en-US" altLang="en-US" sz="1200" baseline="0" smtClean="0"/>
          </a:p>
        </p:txBody>
      </p:sp>
      <p:sp>
        <p:nvSpPr>
          <p:cNvPr id="1157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pr13-16.cpp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C94D08-A963-49AB-84F5-0F3449055954}" type="slidenum">
              <a:rPr lang="en-US" altLang="en-US" sz="1200" baseline="0" smtClean="0"/>
              <a:pPr eaLnBrk="1" hangingPunct="1"/>
              <a:t>49</a:t>
            </a:fld>
            <a:endParaRPr lang="en-US" altLang="en-US" sz="1200" baseline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890170-39DD-47DB-9E49-8F0EABD91918}" type="slidenum">
              <a:rPr lang="en-US" altLang="en-US" sz="1200" baseline="0" smtClean="0"/>
              <a:pPr eaLnBrk="1" hangingPunct="1"/>
              <a:t>50</a:t>
            </a:fld>
            <a:endParaRPr lang="en-US" altLang="en-US" sz="1200" baseline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1537A4-BB56-4745-A41E-5DA8F2DAE904}" type="slidenum">
              <a:rPr lang="en-US" altLang="en-US" sz="1200" baseline="0" smtClean="0"/>
              <a:pPr eaLnBrk="1" hangingPunct="1"/>
              <a:t>6</a:t>
            </a:fld>
            <a:endParaRPr lang="en-US" alt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4AE2C1-30BF-420E-BF71-F440A7895D9E}" type="slidenum">
              <a:rPr lang="en-US" altLang="en-US" sz="1200" baseline="0" smtClean="0"/>
              <a:pPr eaLnBrk="1" hangingPunct="1"/>
              <a:t>51</a:t>
            </a:fld>
            <a:endParaRPr lang="en-US" altLang="en-US" sz="1200" baseline="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0EC6C6-C519-4655-B786-417758FD1069}" type="slidenum">
              <a:rPr lang="en-US" altLang="en-US" sz="1200" baseline="0" smtClean="0"/>
              <a:pPr eaLnBrk="1" hangingPunct="1"/>
              <a:t>52</a:t>
            </a:fld>
            <a:endParaRPr lang="en-US" altLang="en-US" sz="1200" baseline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BD8BF4-A62E-4625-A9FC-3760851E0EA3}" type="slidenum">
              <a:rPr lang="en-US" altLang="en-US" sz="1200" baseline="0" smtClean="0"/>
              <a:pPr eaLnBrk="1" hangingPunct="1"/>
              <a:t>53</a:t>
            </a:fld>
            <a:endParaRPr lang="en-US" altLang="en-US" sz="1200" baseline="0" smtClean="0"/>
          </a:p>
        </p:txBody>
      </p:sp>
      <p:sp>
        <p:nvSpPr>
          <p:cNvPr id="1208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 See pr13-17.cpp and pr13-18.cpp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7D5B2D-1CA5-44C3-A7C8-044504861E1A}" type="slidenum">
              <a:rPr lang="en-US" altLang="en-US" sz="1200" baseline="0" smtClean="0"/>
              <a:pPr eaLnBrk="1" hangingPunct="1"/>
              <a:t>54</a:t>
            </a:fld>
            <a:endParaRPr lang="en-US" altLang="en-US" sz="1200" baseline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08EB90-40B8-45A1-AAFD-E98D79663383}" type="slidenum">
              <a:rPr lang="en-US" altLang="en-US" sz="1200" baseline="0" smtClean="0"/>
              <a:pPr eaLnBrk="1" hangingPunct="1"/>
              <a:t>55</a:t>
            </a:fld>
            <a:endParaRPr lang="en-US" altLang="en-US" sz="1200" baseline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7B6E0A-85AC-428B-8634-5D70F7D2BF8C}" type="slidenum">
              <a:rPr lang="en-US" altLang="en-US" sz="1200" baseline="0" smtClean="0"/>
              <a:pPr eaLnBrk="1" hangingPunct="1"/>
              <a:t>56</a:t>
            </a:fld>
            <a:endParaRPr lang="en-US" altLang="en-US" sz="1200" baseline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9B6F17-78B1-48A6-A2CC-D08B0D621CE6}" type="slidenum">
              <a:rPr lang="en-US" altLang="en-US" sz="1200" baseline="0" smtClean="0"/>
              <a:pPr eaLnBrk="1" hangingPunct="1"/>
              <a:t>57</a:t>
            </a:fld>
            <a:endParaRPr lang="en-US" altLang="en-US" sz="1200" baseline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pr13-19.cpp, and pr13-20.cpp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9FDFA8-D3AD-4CA7-AFC1-DE10E586AE56}" type="slidenum">
              <a:rPr lang="en-US" altLang="en-US" sz="1200" baseline="0" smtClean="0"/>
              <a:pPr eaLnBrk="1" hangingPunct="1"/>
              <a:t>58</a:t>
            </a:fld>
            <a:endParaRPr lang="en-US" altLang="en-US" sz="1200" baseline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823137-FB83-4250-A698-1F75A73ED62B}" type="slidenum">
              <a:rPr lang="en-US" altLang="en-US" sz="1200" baseline="0" smtClean="0"/>
              <a:pPr eaLnBrk="1" hangingPunct="1"/>
              <a:t>59</a:t>
            </a:fld>
            <a:endParaRPr lang="en-US" altLang="en-US" sz="1200" baseline="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pr13-21.cpp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21E47F-1E68-4FAF-8B2B-3A99292DEE07}" type="slidenum">
              <a:rPr lang="en-US" altLang="en-US" sz="1200" baseline="0" smtClean="0"/>
              <a:pPr eaLnBrk="1" hangingPunct="1"/>
              <a:t>60</a:t>
            </a:fld>
            <a:endParaRPr lang="en-US" altLang="en-US" sz="1200" baseline="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pr13-22.cpp, pr13-23.cpp, and pr13-24.cpp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5C422B-FC60-4276-9DF0-C1C490FC07D1}" type="slidenum">
              <a:rPr lang="en-US" altLang="en-US" sz="1200" baseline="0" smtClean="0"/>
              <a:pPr eaLnBrk="1" hangingPunct="1"/>
              <a:t>7</a:t>
            </a:fld>
            <a:endParaRPr lang="en-US" alt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F9297F-50EF-4DC1-A227-8D9975E9A94D}" type="slidenum">
              <a:rPr lang="en-US" altLang="en-US" sz="1200" baseline="0" smtClean="0"/>
              <a:pPr eaLnBrk="1" hangingPunct="1"/>
              <a:t>8</a:t>
            </a:fld>
            <a:endParaRPr lang="en-US" altLang="en-US" sz="1200" baseline="0" smtClean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8F39EE-11FF-48C2-951C-B42ABE4BC69D}" type="slidenum">
              <a:rPr lang="en-US" altLang="en-US" sz="1200" baseline="0" smtClean="0"/>
              <a:pPr eaLnBrk="1" hangingPunct="1"/>
              <a:t>9</a:t>
            </a:fld>
            <a:endParaRPr lang="en-US" altLang="en-US" sz="1200" baseline="0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52BA0D-956C-4FAD-A869-4E6DDF2720AE}" type="slidenum">
              <a:rPr lang="en-US" altLang="en-US" sz="1200" baseline="0" smtClean="0"/>
              <a:pPr eaLnBrk="1" hangingPunct="1"/>
              <a:t>10</a:t>
            </a:fld>
            <a:endParaRPr lang="en-US" altLang="en-US" sz="1200" baseline="0" smtClean="0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762445-3BF4-4E98-A650-AA4EDC48E5FC}" type="datetime1">
              <a:rPr lang="en-MY" smtClean="0"/>
              <a:t>19/7/2018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CD3-9791-4634-859E-F7D2BAD40D68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1EE0814-EF79-4352-93EA-8FF6FE32E51F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9-</a:t>
            </a:r>
            <a:fld id="{2423C1F5-6A86-49B8-A232-42D6C836C4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9-</a:t>
            </a:r>
            <a:fld id="{E22FA501-1E5A-4B85-88C2-A19F50CAB6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0D2C-9EB5-477C-BAEB-BAC20227EC14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F47C-2ADD-4FA3-816D-5D4B3FB043B3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20A22-4529-4055-9D48-CC37E0D4761D}" type="datetime1">
              <a:rPr lang="en-MY" smtClean="0"/>
              <a:t>19/7/2018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F0DE5E-FB5E-4613-ACF5-F4650D8DDBD3}" type="datetime1">
              <a:rPr lang="en-MY" smtClean="0"/>
              <a:t>19/7/2018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512-E598-41D1-97B0-707C19336E70}" type="datetime1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1F1-7937-45AE-B7AD-6508EC186950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B936-3DC6-468E-A98C-76AB097B8B35}" type="datetime1">
              <a:rPr lang="en-MY" smtClean="0"/>
              <a:t>19/7/2018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E5D9DB-E05F-498A-A9A6-DD4B61BB38EE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F5B96-96A3-4C97-B54B-826D405D491A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09</a:t>
            </a:r>
            <a:r>
              <a:rPr lang="en-US" smtClean="0"/>
              <a:t>: Files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1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 File for Input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 </a:t>
            </a:r>
            <a:r>
              <a:rPr lang="en-US" altLang="en-US" b="1" smtClean="0">
                <a:latin typeface="Courier New" pitchFamily="49" charset="0"/>
              </a:rPr>
              <a:t>ifstream</a:t>
            </a:r>
            <a:r>
              <a:rPr lang="en-US" altLang="en-US" smtClean="0"/>
              <a:t> object in your program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ifstream inFile;</a:t>
            </a:r>
          </a:p>
          <a:p>
            <a:pPr eaLnBrk="1" hangingPunct="1"/>
            <a:r>
              <a:rPr lang="en-US" altLang="en-US" smtClean="0"/>
              <a:t>Open the file by passing its name to the stream’s open member function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inFile.open("myfile.dat");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2B97F57A-DA9D-42B9-BF61-31F5F4A1B7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Getting File Names from Users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Define file stream object,  variable to hold file name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ifstream inFile;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char FileName(81);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Prompt user to enter filename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and read the filename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cout &lt;&lt; "Enter filename: 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cin.getline(FileName, 81);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Open the file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inFile.open(FileName);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FBC90630-9279-44BC-9E8C-3FA827A7EC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 File for Output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 </a:t>
            </a:r>
            <a:r>
              <a:rPr lang="en-US" altLang="en-US" b="1" smtClean="0">
                <a:latin typeface="Courier New" pitchFamily="49" charset="0"/>
              </a:rPr>
              <a:t>ofstream</a:t>
            </a:r>
            <a:r>
              <a:rPr lang="en-US" altLang="en-US" smtClean="0"/>
              <a:t> object in your program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ofstream outFile;</a:t>
            </a:r>
          </a:p>
          <a:p>
            <a:pPr eaLnBrk="1" hangingPunct="1"/>
            <a:r>
              <a:rPr lang="en-US" altLang="en-US" smtClean="0"/>
              <a:t>Open the file by passing its name to the stream’s open member function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outFile.open("myfile.dat");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63238979-AED5-4296-8917-5FBE5D85DDF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fstream</a:t>
            </a:r>
            <a:r>
              <a:rPr lang="en-US" altLang="en-US" b="1" smtClean="0"/>
              <a:t> </a:t>
            </a:r>
            <a:r>
              <a:rPr lang="en-US" altLang="en-US" smtClean="0"/>
              <a:t>Object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fstream</a:t>
            </a:r>
            <a:r>
              <a:rPr lang="en-US" altLang="en-US" sz="2800" smtClean="0"/>
              <a:t> object can be used for either input or output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fstream file;</a:t>
            </a:r>
            <a:endParaRPr lang="en-US" altLang="en-US" sz="2800" smtClean="0">
              <a:solidFill>
                <a:srgbClr val="3D8963"/>
              </a:solidFill>
            </a:endParaRPr>
          </a:p>
          <a:p>
            <a:pPr eaLnBrk="1" hangingPunct="1"/>
            <a:r>
              <a:rPr lang="en-US" altLang="en-US" sz="2800" smtClean="0"/>
              <a:t>To use </a:t>
            </a:r>
            <a:r>
              <a:rPr lang="en-US" altLang="en-US" sz="2800" b="1" smtClean="0">
                <a:latin typeface="Courier New" pitchFamily="49" charset="0"/>
              </a:rPr>
              <a:t>fstream</a:t>
            </a:r>
            <a:r>
              <a:rPr lang="en-US" altLang="en-US" sz="2800" smtClean="0"/>
              <a:t> for input, specify </a:t>
            </a:r>
            <a:r>
              <a:rPr lang="en-US" altLang="en-US" sz="2800" b="1" smtClean="0">
                <a:latin typeface="Courier New" pitchFamily="49" charset="0"/>
              </a:rPr>
              <a:t>ios::in</a:t>
            </a:r>
            <a:r>
              <a:rPr lang="en-US" altLang="en-US" sz="2800" smtClean="0"/>
              <a:t> as the second argument to open</a:t>
            </a:r>
            <a:r>
              <a:rPr lang="en-US" altLang="en-US" sz="2800" b="1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file.open("myfile.dat",ios::in);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To use </a:t>
            </a:r>
            <a:r>
              <a:rPr lang="en-US" altLang="en-US" sz="2800" b="1" smtClean="0">
                <a:latin typeface="Courier New" pitchFamily="49" charset="0"/>
              </a:rPr>
              <a:t>fstream</a:t>
            </a:r>
            <a:r>
              <a:rPr lang="en-US" altLang="en-US" sz="2800" smtClean="0"/>
              <a:t> for output, specify </a:t>
            </a:r>
            <a:r>
              <a:rPr lang="en-US" altLang="en-US" sz="2800" b="1" smtClean="0">
                <a:latin typeface="Courier New" pitchFamily="49" charset="0"/>
              </a:rPr>
              <a:t>ios::out</a:t>
            </a:r>
            <a:r>
              <a:rPr lang="en-US" altLang="en-US" sz="2800" smtClean="0"/>
              <a:t> as the second argument to open</a:t>
            </a:r>
            <a:r>
              <a:rPr lang="en-US" altLang="en-US" sz="2800" b="1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file.open("myfile.dat",ios::out);</a:t>
            </a:r>
            <a:endParaRPr lang="en-US" altLang="en-US" sz="2800" b="1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84E9AC3F-50AE-4977-96A5-04BC7210734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Opening a File for Input and Output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fstream</a:t>
            </a:r>
            <a:r>
              <a:rPr lang="en-US" altLang="en-US" sz="2800" smtClean="0"/>
              <a:t> object can be used for both input and output at the same time</a:t>
            </a:r>
          </a:p>
          <a:p>
            <a:pPr eaLnBrk="1" hangingPunct="1"/>
            <a:r>
              <a:rPr lang="en-US" altLang="en-US" sz="2800" smtClean="0"/>
              <a:t>Create the fstream object and specify both </a:t>
            </a:r>
            <a:r>
              <a:rPr lang="en-US" altLang="en-US" sz="2800" b="1" smtClean="0">
                <a:latin typeface="Courier New" pitchFamily="49" charset="0"/>
              </a:rPr>
              <a:t>ios::in</a:t>
            </a:r>
            <a:r>
              <a:rPr lang="en-US" altLang="en-US" sz="2800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ios::out</a:t>
            </a:r>
            <a:r>
              <a:rPr lang="en-US" altLang="en-US" sz="2800" smtClean="0"/>
              <a:t> as the second argument to the open member function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fstream file;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file.open("myfile.dat",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 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ios::in|ios::out);</a:t>
            </a:r>
            <a:r>
              <a:rPr lang="en-US" altLang="en-US" sz="2800" smtClean="0"/>
              <a:t>  </a:t>
            </a:r>
            <a:endParaRPr lang="en-US" altLang="en-US" sz="2800" b="1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79870022-6503-4B99-AB6F-8585C2BCE8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Opening Files with Constructors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Stream constructors have overloaded versions that take the same parameters as </a:t>
            </a:r>
            <a:r>
              <a:rPr lang="en-US" altLang="en-US" b="1" smtClean="0">
                <a:latin typeface="Courier New" pitchFamily="49" charset="0"/>
              </a:rPr>
              <a:t>open</a:t>
            </a:r>
          </a:p>
          <a:p>
            <a:pPr eaLnBrk="1" hangingPunct="1"/>
            <a:r>
              <a:rPr lang="en-US" altLang="en-US" smtClean="0"/>
              <a:t>These constructors open the file, eliminating the need for a separate call to </a:t>
            </a:r>
            <a:r>
              <a:rPr lang="en-US" altLang="en-US" b="1" smtClean="0">
                <a:latin typeface="Courier New" pitchFamily="49" charset="0"/>
              </a:rPr>
              <a:t>open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fstream inFile("myfile.dat",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           ios::in);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B7B80973-ED44-4798-A843-F3A0E92EA2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File Open Modes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7772400" cy="3733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800" smtClean="0"/>
              <a:t>File open modes specify how a file is opened and what can be done with the file once it is open</a:t>
            </a:r>
          </a:p>
          <a:p>
            <a:pPr eaLnBrk="1" hangingPunct="1">
              <a:lnSpc>
                <a:spcPct val="85000"/>
              </a:lnSpc>
            </a:pPr>
            <a:endParaRPr lang="en-US" altLang="en-US" sz="2800" smtClean="0"/>
          </a:p>
          <a:p>
            <a:pPr eaLnBrk="1" hangingPunct="1">
              <a:lnSpc>
                <a:spcPct val="85000"/>
              </a:lnSpc>
            </a:pPr>
            <a:r>
              <a:rPr lang="en-US" altLang="en-US" sz="2800" b="1" smtClean="0">
                <a:latin typeface="Courier New" pitchFamily="49" charset="0"/>
              </a:rPr>
              <a:t>ios::in</a:t>
            </a:r>
            <a:r>
              <a:rPr lang="en-US" altLang="en-US" sz="2800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ios::out</a:t>
            </a:r>
            <a:r>
              <a:rPr lang="en-US" altLang="en-US" sz="2800" smtClean="0"/>
              <a:t> are examples of file open modes, also called </a:t>
            </a:r>
            <a:r>
              <a:rPr lang="en-US" altLang="en-US" sz="2800" smtClean="0">
                <a:solidFill>
                  <a:schemeClr val="accent2"/>
                </a:solidFill>
              </a:rPr>
              <a:t>file mode flag</a:t>
            </a:r>
          </a:p>
          <a:p>
            <a:pPr eaLnBrk="1" hangingPunct="1">
              <a:lnSpc>
                <a:spcPct val="85000"/>
              </a:lnSpc>
            </a:pPr>
            <a:endParaRPr lang="en-US" altLang="en-US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800" smtClean="0"/>
              <a:t>File modes can be combined and passed as second argument of open member function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1077D114-48C7-47B7-86CE-8DCD295CE7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Mode Flags</a:t>
            </a:r>
          </a:p>
        </p:txBody>
      </p:sp>
      <p:graphicFrame>
        <p:nvGraphicFramePr>
          <p:cNvPr id="63537" name="Group 49"/>
          <p:cNvGraphicFramePr>
            <a:graphicFrameLocks noGrp="1"/>
          </p:cNvGraphicFramePr>
          <p:nvPr>
            <p:ph type="tbl" idx="1"/>
          </p:nvPr>
        </p:nvGraphicFramePr>
        <p:xfrm>
          <a:off x="457200" y="2590800"/>
          <a:ext cx="8153400" cy="2981481"/>
        </p:xfrm>
        <a:graphic>
          <a:graphicData uri="http://schemas.openxmlformats.org/drawingml/2006/table">
            <a:tbl>
              <a:tblPr/>
              <a:tblGrid>
                <a:gridCol w="240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ios::app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 new file, or append to end of existing file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ios::ate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end of existing file; write anywhere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ios::binary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in binary mode (not text mode)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ios::in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input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ios::out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output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1F0D1C33-4BA8-49A4-B217-08B0C2AE6EB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Open Modes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35560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 all combinations of file open modes make sense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ifstream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ofstream</a:t>
            </a:r>
            <a:r>
              <a:rPr lang="en-US" altLang="en-US" smtClean="0"/>
              <a:t> have default file open modes defined for them, hence the second parameter to their </a:t>
            </a:r>
            <a:r>
              <a:rPr lang="en-US" altLang="en-US" b="1" smtClean="0">
                <a:latin typeface="Courier New" pitchFamily="49" charset="0"/>
              </a:rPr>
              <a:t>open</a:t>
            </a:r>
            <a:r>
              <a:rPr lang="en-US" altLang="en-US" smtClean="0"/>
              <a:t> member function is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DEBAA85A-7042-435E-8FCE-8876ACC868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Default File Open Modes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800" b="1" smtClean="0">
                <a:latin typeface="Courier New" pitchFamily="49" charset="0"/>
              </a:rPr>
              <a:t>ofstream</a:t>
            </a:r>
            <a:r>
              <a:rPr lang="en-US" altLang="en-US" sz="2800" smtClean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open for output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file cannot be read from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file created if no file exists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file contents erased if file exists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400" smtClean="0"/>
          </a:p>
          <a:p>
            <a:pPr eaLnBrk="1" hangingPunct="1">
              <a:lnSpc>
                <a:spcPct val="85000"/>
              </a:lnSpc>
            </a:pPr>
            <a:r>
              <a:rPr lang="en-US" altLang="en-US" sz="2800" b="1" smtClean="0">
                <a:latin typeface="Courier New" pitchFamily="49" charset="0"/>
              </a:rPr>
              <a:t>ifstream</a:t>
            </a:r>
            <a:r>
              <a:rPr lang="en-US" altLang="en-US" sz="2800" b="1" smtClean="0"/>
              <a:t>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open for input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file cannot be written to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smtClean="0"/>
              <a:t>open fails if file does not exist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33C4D2E7-F8B4-40D9-81E4-C3C7B55049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9.1  Files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9.2  Output Formatting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9.3  Passing File Stream Objects to Functions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9.4  More Detailed Error Testing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9.5  Member Functions for Reading and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         Writing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199C4BD1-1627-455F-9747-B865FE1095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File Open Errors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Two methods for detecting if a file open failed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(1) Call </a:t>
            </a:r>
            <a:r>
              <a:rPr lang="en-US" altLang="en-US" sz="2800" b="1" smtClean="0">
                <a:latin typeface="Courier New" pitchFamily="49" charset="0"/>
              </a:rPr>
              <a:t>fail()</a:t>
            </a:r>
            <a:r>
              <a:rPr lang="en-US" altLang="en-US" sz="2800" smtClean="0"/>
              <a:t> on the stream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 (inFile.fail())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{ cout &lt;&lt; "Can't open file";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exit(1);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811CD90D-7E9B-41AF-AFE1-80839AA426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File Open Errors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(2) Test the status of the stream using the </a:t>
            </a:r>
            <a:r>
              <a:rPr lang="en-US" altLang="en-US" sz="2800" b="1" smtClean="0">
                <a:latin typeface="Courier New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    operator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 (!inFile)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{ cout &lt;&lt; "Can't open file";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exit(1);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F21082F2-0A0D-4B81-8F8A-563C9F6082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b="1" smtClean="0">
                <a:latin typeface="Courier New" pitchFamily="49" charset="0"/>
              </a:rPr>
              <a:t>fail()</a:t>
            </a:r>
            <a:r>
              <a:rPr lang="en-US" altLang="en-US" smtClean="0"/>
              <a:t> to detect eof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Example of reading all integers in a file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//attempt a read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 x;  infile &gt;&gt; x;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while (!infile.fail())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{  //success, so not eof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 cout &lt;&lt; x;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 //read again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    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 &gt;&gt; x;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5BFF1CEE-CBED-41A3-90AF-63A426ED10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Using </a:t>
            </a:r>
            <a:r>
              <a:rPr lang="en-US" altLang="en-US" b="1" smtClean="0">
                <a:latin typeface="Courier New" pitchFamily="49" charset="0"/>
              </a:rPr>
              <a:t>&gt;&gt;</a:t>
            </a:r>
            <a:r>
              <a:rPr lang="en-US" altLang="en-US" smtClean="0"/>
              <a:t> to detect eof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To detect end of file,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fail()</a:t>
            </a:r>
            <a:r>
              <a:rPr lang="en-US" altLang="en-US" smtClean="0"/>
              <a:t> must be called immediately after the call to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&gt;&gt;</a:t>
            </a:r>
          </a:p>
          <a:p>
            <a:pPr marL="609600" indent="-609600" eaLnBrk="1" hangingPunct="1"/>
            <a:r>
              <a:rPr lang="en-US" altLang="en-US" smtClean="0"/>
              <a:t>The extraction operator returns the same value that will be returned by the next call to fail: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-  (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 &gt;&gt; x</a:t>
            </a:r>
            <a:r>
              <a:rPr lang="en-US" altLang="en-US" smtClean="0"/>
              <a:t>)  is nonzero if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&gt;&gt;</a:t>
            </a:r>
            <a:r>
              <a:rPr lang="en-US" altLang="en-US" smtClean="0"/>
              <a:t>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      succeeds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-  (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 &gt;&gt; x</a:t>
            </a:r>
            <a:r>
              <a:rPr lang="en-US" altLang="en-US" smtClean="0"/>
              <a:t>) is zero if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&gt;&gt;</a:t>
            </a:r>
            <a:r>
              <a:rPr lang="en-US" altLang="en-US" smtClean="0"/>
              <a:t>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F4E6D655-0861-4043-B2E6-4979EC495C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End of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Reading all integers in a file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 x;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while (infile &gt;&gt; x)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// read was successful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cout &gt;&gt; x;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// go to top of loop and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// attempt another read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5A99A9AB-F5DA-42B1-854F-5382AB8764E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9.2  Output Formatting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format with I/O manipulators: they work with file objects just like they work with </a:t>
            </a:r>
            <a:r>
              <a:rPr lang="en-US" altLang="en-US" b="1" smtClean="0">
                <a:latin typeface="Courier New" pitchFamily="49" charset="0"/>
              </a:rPr>
              <a:t>cout</a:t>
            </a:r>
          </a:p>
          <a:p>
            <a:pPr eaLnBrk="1" hangingPunct="1"/>
            <a:r>
              <a:rPr lang="en-US" altLang="en-US" smtClean="0"/>
              <a:t>Can format with formatting member functions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ostringstream</a:t>
            </a:r>
            <a:r>
              <a:rPr lang="en-US" altLang="en-US" smtClean="0"/>
              <a:t> class allows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in-memory formatting into a string object before writing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281EB7A3-0EB8-4B8C-9EBA-F012D70F158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I/O Manipulators</a:t>
            </a:r>
          </a:p>
        </p:txBody>
      </p:sp>
      <p:graphicFrame>
        <p:nvGraphicFramePr>
          <p:cNvPr id="170025" name="Group 41"/>
          <p:cNvGraphicFramePr>
            <a:graphicFrameLocks noGrp="1"/>
          </p:cNvGraphicFramePr>
          <p:nvPr>
            <p:ph type="tbl" idx="1"/>
          </p:nvPr>
        </p:nvGraphicFramePr>
        <p:xfrm>
          <a:off x="228600" y="2286000"/>
          <a:ext cx="8686800" cy="3505313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right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 or right justify 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oct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 output in octal, decimal, or hexadecimal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flush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 newline 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only) and flush 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showpos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noshowpos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do, do not show leading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with non-negative numbers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showpoint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noshowpoint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do, do not show decimal point and trailing zeroes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C4CD8F44-DE08-43FA-9489-16A8DCCDA81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I/O Manipulators </a:t>
            </a:r>
          </a:p>
        </p:txBody>
      </p:sp>
      <p:graphicFrame>
        <p:nvGraphicFramePr>
          <p:cNvPr id="68687" name="Group 79"/>
          <p:cNvGraphicFramePr>
            <a:graphicFrameLocks noGrp="1"/>
          </p:cNvGraphicFramePr>
          <p:nvPr>
            <p:ph type="tbl" idx="1"/>
          </p:nvPr>
        </p:nvGraphicFramePr>
        <p:xfrm>
          <a:off x="228600" y="2514600"/>
          <a:ext cx="8763000" cy="2667000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fixed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scientific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fixed or scientific notation for floating-point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setw(n)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sets minimum field output width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setprecision(n)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sets floating-point precision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setfill(ch)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as fill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60BB7845-7EB4-4438-9554-3571D7424F2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Formatting with Member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590800"/>
            <a:ext cx="7391400" cy="32766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  Can also use stream object member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    functions to format output: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gradeFile.width(3);</a:t>
            </a:r>
            <a:r>
              <a:rPr lang="en-US" altLang="en-US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like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               // setw(3)</a:t>
            </a:r>
          </a:p>
          <a:p>
            <a:pPr marL="0" indent="0" eaLnBrk="1" hangingPunct="1"/>
            <a:r>
              <a:rPr lang="en-US" altLang="en-US" sz="2800" smtClean="0"/>
              <a:t>  Names of member functions may differ from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   manipulators.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16766D34-A2FE-4401-9217-7777490ECD6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9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Formatting with Member Functions</a:t>
            </a:r>
          </a:p>
        </p:txBody>
      </p:sp>
      <p:graphicFrame>
        <p:nvGraphicFramePr>
          <p:cNvPr id="172060" name="Group 28"/>
          <p:cNvGraphicFramePr>
            <a:graphicFrameLocks noGrp="1"/>
          </p:cNvGraphicFramePr>
          <p:nvPr>
            <p:ph sz="half" idx="2"/>
          </p:nvPr>
        </p:nvGraphicFramePr>
        <p:xfrm>
          <a:off x="630238" y="2870200"/>
          <a:ext cx="7318375" cy="2232027"/>
        </p:xfrm>
        <a:graphic>
          <a:graphicData uri="http://schemas.openxmlformats.org/drawingml/2006/table">
            <a:tbl>
              <a:tblPr/>
              <a:tblGrid>
                <a:gridCol w="284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Manipulator or 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setw(n)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precision(n)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setprecision(n)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format flags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unsetf()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 format flags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645AD690-986A-4160-A187-99B3050999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 (continued)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9468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9.6   Binary Files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9.7   Creating Records with Structures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9.8   Random-Access Files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9.9  Opening a File for Both Input and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469D320E-CBCA-4162-9E5C-B1CA082254F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sstream</a:t>
            </a:r>
            <a:r>
              <a:rPr lang="en-US" altLang="en-US" smtClean="0"/>
              <a:t> Formatting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altLang="en-US" smtClean="0"/>
              <a:t>To format output into an in-memory  string object, include the </a:t>
            </a:r>
            <a:r>
              <a:rPr lang="en-US" altLang="en-US" b="1" smtClean="0">
                <a:latin typeface="Courier New" pitchFamily="49" charset="0"/>
              </a:rPr>
              <a:t>sstream</a:t>
            </a:r>
            <a:r>
              <a:rPr lang="en-US" altLang="en-US" smtClean="0"/>
              <a:t> header file and create an </a:t>
            </a:r>
            <a:r>
              <a:rPr lang="en-US" altLang="en-US" b="1" smtClean="0">
                <a:latin typeface="Courier New" pitchFamily="49" charset="0"/>
              </a:rPr>
              <a:t>ostringstream</a:t>
            </a:r>
            <a:r>
              <a:rPr lang="en-US" altLang="en-US" smtClean="0"/>
              <a:t> object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#include &lt;sstream&gt;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ostringstream outStr;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0FC91297-C947-4172-A24C-393F60B62A4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sstream</a:t>
            </a:r>
            <a:r>
              <a:rPr lang="en-US" altLang="en-US" smtClean="0"/>
              <a:t> Formatting</a:t>
            </a:r>
          </a:p>
        </p:txBody>
      </p:sp>
      <p:sp>
        <p:nvSpPr>
          <p:cNvPr id="34819" name="Rectangle 2051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3429000"/>
          </a:xfrm>
        </p:spPr>
        <p:txBody>
          <a:bodyPr/>
          <a:lstStyle/>
          <a:p>
            <a:pPr marL="609600" indent="-609600" eaLnBrk="1" hangingPunct="1">
              <a:buFontTx/>
              <a:buAutoNum type="arabicParenR" startAt="2"/>
            </a:pPr>
            <a:r>
              <a:rPr lang="en-US" altLang="en-US" smtClean="0"/>
              <a:t>Write to the </a:t>
            </a:r>
            <a:r>
              <a:rPr lang="en-US" altLang="en-US" b="1" smtClean="0">
                <a:latin typeface="Courier New" pitchFamily="49" charset="0"/>
              </a:rPr>
              <a:t>ostringstream</a:t>
            </a:r>
            <a:r>
              <a:rPr lang="en-US" altLang="en-US" smtClean="0"/>
              <a:t> object using I/O manipulators, all other stream member functions: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outStr &lt;&lt; showpoint &lt;&lt; fixed</a:t>
            </a:r>
            <a:r>
              <a:rPr lang="en-US" altLang="en-US" smtClean="0"/>
              <a:t>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    &lt;&lt; setprecision(2)  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    &lt;&lt; 'S'&lt;&lt; amount;</a:t>
            </a:r>
            <a:r>
              <a:rPr lang="en-US" altLang="en-US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B123C752-85E5-4D83-89C6-6022BD2E870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sstream</a:t>
            </a:r>
            <a:r>
              <a:rPr lang="en-US" altLang="en-US" smtClean="0"/>
              <a:t> Formatting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92338"/>
            <a:ext cx="8153400" cy="3048000"/>
          </a:xfrm>
        </p:spPr>
        <p:txBody>
          <a:bodyPr/>
          <a:lstStyle/>
          <a:p>
            <a:pPr marL="609600" indent="-609600" eaLnBrk="1" hangingPunct="1">
              <a:buFontTx/>
              <a:buAutoNum type="arabicParenR" startAt="3"/>
            </a:pPr>
            <a:r>
              <a:rPr lang="en-US" altLang="en-US" smtClean="0"/>
              <a:t>Access the C-string inside the </a:t>
            </a:r>
            <a:r>
              <a:rPr lang="en-US" altLang="en-US" b="1" smtClean="0">
                <a:latin typeface="Courier New" pitchFamily="49" charset="0"/>
              </a:rPr>
              <a:t>ostringstream</a:t>
            </a:r>
            <a:r>
              <a:rPr lang="en-US" altLang="en-US" smtClean="0"/>
              <a:t> object by calling its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str</a:t>
            </a:r>
            <a:r>
              <a:rPr lang="en-US" altLang="en-US" smtClean="0"/>
              <a:t> member function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cout &lt;&lt; outStr.str();</a:t>
            </a:r>
          </a:p>
          <a:p>
            <a:pPr marL="609600" indent="-609600"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06974D63-AF1B-42F9-AA7D-FCA5C99362D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9.3  Passing File Stream Objects to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stream objects keep track of current read or write position in the file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Always use pass a file object as parameter to a function using pass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CEC33253-3627-4B0B-A5F8-9FFFBC751B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8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  Passing File Stream Objects to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//print all integers in a file to screen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void printFile(ifstream &amp;in)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{ int x;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while(in &gt;&gt; x)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{ out &lt;&lt; x &lt;&lt; " "; }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EB717748-2045-4B46-8926-DD4DCD3BA5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2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9.4  More Detailed Error Testing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8382000" cy="3810000"/>
          </a:xfrm>
        </p:spPr>
        <p:txBody>
          <a:bodyPr/>
          <a:lstStyle/>
          <a:p>
            <a:pPr marL="0" indent="0" eaLnBrk="1" hangingPunct="1"/>
            <a:endParaRPr lang="en-US" altLang="en-US" sz="2800" smtClean="0"/>
          </a:p>
          <a:p>
            <a:pPr marL="0" indent="0" eaLnBrk="1" hangingPunct="1"/>
            <a:endParaRPr lang="en-US" alt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B78B1987-CAB6-4ADA-A70F-7A93E128E82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8917" name="Rectangle 43"/>
          <p:cNvSpPr>
            <a:spLocks noChangeArrowheads="1"/>
          </p:cNvSpPr>
          <p:nvPr/>
        </p:nvSpPr>
        <p:spPr bwMode="auto">
          <a:xfrm>
            <a:off x="304800" y="1828800"/>
            <a:ext cx="8153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600" baseline="0">
                <a:latin typeface="Arial" charset="0"/>
              </a:rPr>
              <a:t>Streams have error bits (flags) that are set by every operation to indicate success or failure of the operation, and the status of the stream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600" baseline="0">
                <a:latin typeface="Arial" charset="0"/>
              </a:rPr>
              <a:t>Stream member functions report on the settings of the flags</a:t>
            </a:r>
            <a:r>
              <a:rPr lang="en-US" altLang="en-US" sz="3200" b="1" baseline="0">
                <a:solidFill>
                  <a:srgbClr val="3D8963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9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Error State Bits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229600" cy="12192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Can examine error state bits to determine file stream status</a:t>
            </a:r>
          </a:p>
        </p:txBody>
      </p:sp>
      <p:graphicFrame>
        <p:nvGraphicFramePr>
          <p:cNvPr id="134179" name="Group 35"/>
          <p:cNvGraphicFramePr>
            <a:graphicFrameLocks noGrp="1"/>
          </p:cNvGraphicFramePr>
          <p:nvPr>
            <p:ph sz="half" idx="2"/>
          </p:nvPr>
        </p:nvGraphicFramePr>
        <p:xfrm>
          <a:off x="385763" y="2532063"/>
          <a:ext cx="7888287" cy="3549651"/>
        </p:xfrm>
        <a:graphic>
          <a:graphicData uri="http://schemas.openxmlformats.org/drawingml/2006/table">
            <a:tbl>
              <a:tblPr/>
              <a:tblGrid>
                <a:gridCol w="276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ios::eofbit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end of file detected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ios::failbit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operation failed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ios::hardfail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an irrecoverable error occurred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ios::badbit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invalid operation attempted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ios::goodbit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no other bits are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429FBEBF-5A68-47DC-B2ED-A65B7DA5F9F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Error Bit Reporting Functions</a:t>
            </a:r>
          </a:p>
        </p:txBody>
      </p:sp>
      <p:graphicFrame>
        <p:nvGraphicFramePr>
          <p:cNvPr id="76827" name="Group 27"/>
          <p:cNvGraphicFramePr>
            <a:graphicFrameLocks noGrp="1"/>
          </p:cNvGraphicFramePr>
          <p:nvPr>
            <p:ph type="tbl" idx="1"/>
          </p:nvPr>
        </p:nvGraphicFramePr>
        <p:xfrm>
          <a:off x="304800" y="1600200"/>
          <a:ext cx="8294688" cy="4364039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eof()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eofbit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fail()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failbit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hardfail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badbit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good()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goodbit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 all flags (no arguments), or clear a specific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9-</a:t>
            </a:r>
            <a:fld id="{891A8B1D-CFD7-4320-945F-416DDE08B2E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9.5  Member Functions for Reading and Writing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1534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Unlike the extraction operator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&gt;&gt;</a:t>
            </a:r>
            <a:r>
              <a:rPr lang="en-US" altLang="en-US" smtClean="0"/>
              <a:t>, these reading functions do not skip whitespace: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getline</a:t>
            </a:r>
            <a:r>
              <a:rPr lang="en-US" altLang="en-US" smtClean="0"/>
              <a:t>: read a line of input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get</a:t>
            </a:r>
            <a:r>
              <a:rPr lang="en-US" altLang="en-US" smtClean="0"/>
              <a:t>: reads a single character	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seekg</a:t>
            </a:r>
            <a:r>
              <a:rPr lang="en-US" altLang="en-US" smtClean="0"/>
              <a:t>: goes to beginning of input file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94C935A7-87FC-4C21-A959-216839A9107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getline</a:t>
            </a:r>
            <a:r>
              <a:rPr lang="en-US" altLang="en-US" smtClean="0"/>
              <a:t> Member Function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3886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getline(char s[ ],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  int max,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char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stop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='\n')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char s[ ]:</a:t>
            </a:r>
            <a:r>
              <a:rPr lang="en-US" altLang="en-US" smtClean="0"/>
              <a:t> Character array to hold input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int max</a:t>
            </a:r>
            <a:r>
              <a:rPr lang="en-US" altLang="en-US" smtClean="0"/>
              <a:t> : 1 more than the maximum number of characters to read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char stop</a:t>
            </a:r>
            <a:r>
              <a:rPr lang="en-US" altLang="en-US" smtClean="0"/>
              <a:t>: Terminator to stop at if encountered before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max</a:t>
            </a:r>
            <a:r>
              <a:rPr lang="en-US" altLang="en-US" smtClean="0"/>
              <a:t> number of characters is read</a:t>
            </a:r>
            <a:r>
              <a:rPr lang="en-US" altLang="en-US" sz="2400" smtClean="0"/>
              <a:t> .  Optional, default is </a:t>
            </a:r>
            <a:r>
              <a:rPr lang="en-US" altLang="en-US" sz="24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8540BD8D-AD1B-4619-A65F-E77195AAF6A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9.1  Files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accent2"/>
                </a:solidFill>
              </a:rPr>
              <a:t>file</a:t>
            </a:r>
            <a:r>
              <a:rPr lang="en-US" altLang="en-US" smtClean="0"/>
              <a:t> is a set of data stored on a computer, often on a disk drive</a:t>
            </a:r>
          </a:p>
          <a:p>
            <a:pPr eaLnBrk="1" hangingPunct="1"/>
            <a:r>
              <a:rPr lang="en-US" altLang="en-US" smtClean="0"/>
              <a:t>Programs can read from, write to files</a:t>
            </a:r>
          </a:p>
          <a:p>
            <a:pPr eaLnBrk="1" hangingPunct="1"/>
            <a:r>
              <a:rPr lang="en-US" altLang="en-US" smtClean="0"/>
              <a:t>Used in many applications:</a:t>
            </a:r>
          </a:p>
          <a:p>
            <a:pPr lvl="1" eaLnBrk="1" hangingPunct="1"/>
            <a:r>
              <a:rPr lang="en-US" altLang="en-US" smtClean="0"/>
              <a:t>Word processing </a:t>
            </a:r>
          </a:p>
          <a:p>
            <a:pPr lvl="1" eaLnBrk="1" hangingPunct="1"/>
            <a:r>
              <a:rPr lang="en-US" altLang="en-US" smtClean="0"/>
              <a:t>Databases</a:t>
            </a:r>
          </a:p>
          <a:p>
            <a:pPr lvl="1" eaLnBrk="1" hangingPunct="1"/>
            <a:r>
              <a:rPr lang="en-US" altLang="en-US" smtClean="0"/>
              <a:t>Spreadsheets</a:t>
            </a:r>
          </a:p>
          <a:p>
            <a:pPr lvl="1" eaLnBrk="1" hangingPunct="1"/>
            <a:r>
              <a:rPr lang="en-US" altLang="en-US" smtClean="0"/>
              <a:t>Compilers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9521C2F3-FA29-4459-8FD2-644E8CB97A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Character Input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get(char &amp;ch)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Read a single character from the input stream and put it in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en-US" sz="2800" smtClean="0"/>
              <a:t>.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inFile.get(ch);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altLang="en-US" sz="2800" smtClean="0"/>
              <a:t>      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806808FF-9924-4886-BB07-645E04463B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93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Character Input, Again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get()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Read a single character from the input stream and return the character.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ch = inFile.get();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altLang="en-US" sz="2800" smtClean="0"/>
              <a:t>      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BD69E34C-3288-4966-ACF9-C6F3819276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5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Single Character Input, with a Difference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peek()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Read a single character from the input stream </a:t>
            </a:r>
            <a:r>
              <a:rPr lang="en-US" altLang="en-US" sz="2800" u="sng" smtClean="0"/>
              <a:t>but do not remove the character from the input stream</a:t>
            </a:r>
            <a:r>
              <a:rPr lang="en-US" altLang="en-US" sz="2800" smtClean="0"/>
              <a:t>. Does not skip whitespace.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ch = inFile.peek(); 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altLang="en-US" sz="2800" smtClean="0"/>
              <a:t>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ch = inFile.peek(); 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cout &lt;&lt; "Got " &lt;&lt; ch;//same output</a:t>
            </a:r>
            <a:endParaRPr lang="en-US" altLang="en-US" sz="280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smtClean="0"/>
              <a:t>     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56EAEA23-FBAF-4417-917C-985524CDE06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6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Character Output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put(char ch)</a:t>
            </a:r>
            <a:r>
              <a:rPr lang="en-US" altLang="en-US" smtClean="0"/>
              <a:t> 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mtClean="0"/>
              <a:t>   Output a character to a file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Example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ofstream outFile;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outFile.open("myfile");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mtClean="0"/>
              <a:t>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outFile.put('G');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A4456CD1-01D9-4825-B1F7-0589ABBAD0F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62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Character I/O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267200"/>
          </a:xfrm>
        </p:spPr>
        <p:txBody>
          <a:bodyPr/>
          <a:lstStyle/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To copy an input file to an output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char ch; infile.get(ch);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while (!infile.fail())</a:t>
            </a:r>
            <a:r>
              <a:rPr lang="en-US" altLang="en-US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outfile.put(ch);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infile.get(ch);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infile.close();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outfile.close();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B50E5B2E-1910-4138-9BC6-5D9D1BB87B0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Moving About in Input Files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924800" cy="4343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seekg(offset, place)</a:t>
            </a:r>
            <a:endParaRPr lang="en-US" altLang="en-US" sz="2800" b="1" smtClean="0"/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altLang="en-US" sz="2800" smtClean="0"/>
              <a:t>Move to a given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 altLang="en-US" sz="2800" smtClean="0"/>
              <a:t> relative to a given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 altLang="en-US" sz="2800" smtClean="0"/>
              <a:t> in the file</a:t>
            </a: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 altLang="en-US" sz="2400" smtClean="0"/>
              <a:t>: number of bytes from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place, </a:t>
            </a:r>
            <a:r>
              <a:rPr lang="en-US" altLang="en-US" sz="2400" smtClean="0"/>
              <a:t>specified as a</a:t>
            </a:r>
            <a:r>
              <a:rPr lang="en-US" altLang="en-US" sz="2400" b="1" smtClean="0">
                <a:latin typeface="Courier New" pitchFamily="49" charset="0"/>
              </a:rPr>
              <a:t> long</a:t>
            </a:r>
            <a:endParaRPr lang="en-US" altLang="en-US" sz="24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 altLang="en-US" sz="2400" smtClean="0"/>
              <a:t>: location in file from which to compute offset</a:t>
            </a:r>
          </a:p>
          <a:p>
            <a:pPr lvl="2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ios::beg</a:t>
            </a:r>
            <a:r>
              <a:rPr lang="en-US" altLang="en-US" smtClean="0"/>
              <a:t>: beginning of file</a:t>
            </a:r>
          </a:p>
          <a:p>
            <a:pPr lvl="2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ios::end</a:t>
            </a:r>
            <a:r>
              <a:rPr lang="en-US" altLang="en-US" smtClean="0"/>
              <a:t>: end of the file</a:t>
            </a:r>
          </a:p>
          <a:p>
            <a:pPr lvl="2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ios::cur</a:t>
            </a:r>
            <a:r>
              <a:rPr lang="en-US" altLang="en-US" smtClean="0"/>
              <a:t>: current position in file</a:t>
            </a:r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861F5D5F-7FED-49E9-9794-23C4E8F13B7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Rewinding a File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To move to beginning of file, seek to an offset of zero from beginning of file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inFile.seekg(0L,</a:t>
            </a:r>
            <a:r>
              <a:rPr lang="en-US" altLang="en-US" sz="3200" b="1" smtClean="0">
                <a:solidFill>
                  <a:srgbClr val="3D8963"/>
                </a:solidFill>
              </a:rPr>
              <a:t> 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ios::beg);</a:t>
            </a:r>
            <a:endParaRPr lang="en-US" altLang="en-US" sz="3200" smtClean="0">
              <a:latin typeface="Courier New" pitchFamily="49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Error or eof bits will block seeking to the beginning of file.  Clear bits first: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inFile.clear();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inFile.seekg(0L, ios::beg);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FF284361-18C6-46C6-81EA-61A2E21FE46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65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9.6  Binary Files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82000" cy="4191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Binary files</a:t>
            </a:r>
            <a:r>
              <a:rPr lang="en-US" altLang="en-US" smtClean="0"/>
              <a:t> store data in the same format that a computer has in main memory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Text files</a:t>
            </a:r>
            <a:r>
              <a:rPr lang="en-US" altLang="en-US" smtClean="0"/>
              <a:t> store data in which numeric values have been converted into strings of ASCII characters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mtClean="0"/>
              <a:t>Files are opened in text mode (as text files)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D674BAA4-C242-4F51-83FF-DC74FB96BBD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Using Binary Files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191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Pass the </a:t>
            </a:r>
            <a:r>
              <a:rPr lang="en-US" altLang="en-US" b="1" smtClean="0">
                <a:latin typeface="Courier New" pitchFamily="49" charset="0"/>
              </a:rPr>
              <a:t>ios::binary</a:t>
            </a:r>
            <a:r>
              <a:rPr lang="en-US" altLang="en-US" smtClean="0"/>
              <a:t> flag to the </a:t>
            </a:r>
            <a:r>
              <a:rPr lang="en-US" altLang="en-US" b="1" smtClean="0">
                <a:latin typeface="Courier New" pitchFamily="49" charset="0"/>
              </a:rPr>
              <a:t>open</a:t>
            </a:r>
            <a:r>
              <a:rPr lang="en-US" altLang="en-US" smtClean="0"/>
              <a:t> member function to open a file in binary mode </a:t>
            </a:r>
          </a:p>
          <a:p>
            <a:pPr eaLnBrk="1" hangingPunct="1">
              <a:lnSpc>
                <a:spcPct val="55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</a:t>
            </a:r>
          </a:p>
          <a:p>
            <a:pPr eaLnBrk="1" hangingPunct="1">
              <a:lnSpc>
                <a:spcPct val="55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	 infile.open("myfile.dat",ios::binary);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Reading and writing of binary files requires special </a:t>
            </a:r>
            <a:r>
              <a:rPr lang="en-US" altLang="en-US" b="1" smtClean="0">
                <a:latin typeface="Courier New" pitchFamily="49" charset="0"/>
              </a:rPr>
              <a:t>read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write</a:t>
            </a:r>
            <a:r>
              <a:rPr lang="en-US" altLang="en-US" smtClean="0"/>
              <a:t> member functions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mtClean="0"/>
              <a:t>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read(char *buffer, int numberBytes)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3D8963"/>
                </a:solidFill>
              </a:rPr>
              <a:t>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write(char *buffer, int numberBytes)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2003DB9F-1B65-46B3-AF72-C08AAAB250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b="1" smtClean="0">
                <a:latin typeface="Courier New" pitchFamily="49" charset="0"/>
              </a:rPr>
              <a:t>read</a:t>
            </a:r>
            <a:r>
              <a:rPr lang="en-US" altLang="en-US" smtClean="0"/>
              <a:t> and  </a:t>
            </a:r>
            <a:r>
              <a:rPr lang="en-US" altLang="en-US" b="1" smtClean="0">
                <a:latin typeface="Courier New" pitchFamily="49" charset="0"/>
              </a:rPr>
              <a:t>write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read(char *buffer,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 numberBytes)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write(char *buffer,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 numberBytes)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buffer: </a:t>
            </a:r>
            <a:r>
              <a:rPr lang="en-US" altLang="en-US" sz="2800" smtClean="0"/>
              <a:t>holds an array of bytes to transfer between memory and the file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numberBytes</a:t>
            </a:r>
            <a:r>
              <a:rPr lang="en-US" altLang="en-US" sz="2800" smtClean="0"/>
              <a:t>: the number of bytes to transfer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Address of the buffer needs to be cast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char *</a:t>
            </a: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using</a:t>
            </a:r>
            <a:r>
              <a:rPr lang="en-US" altLang="en-US" sz="2800" b="1" smtClean="0">
                <a:latin typeface="Courier New" pitchFamily="49" charset="0"/>
              </a:rPr>
              <a:t> reinterpret_cast</a:t>
            </a: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F9B66BFC-F5B8-49BA-874A-8D18ABC4EF16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Naming Conventions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Different systems may have different requirements on how to name a file:</a:t>
            </a:r>
          </a:p>
          <a:p>
            <a:pPr lvl="1" eaLnBrk="1" hangingPunct="1"/>
            <a:r>
              <a:rPr lang="en-US" altLang="en-US" sz="2400" smtClean="0"/>
              <a:t>MS-DOS: up to 8 characters, a dot, up to a 3 character extension.  No spaces.  Example: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400" b="1" smtClean="0">
                <a:latin typeface="Courier New" pitchFamily="49" charset="0"/>
              </a:rPr>
              <a:t>sales.dat</a:t>
            </a:r>
          </a:p>
          <a:p>
            <a:pPr eaLnBrk="1" hangingPunct="1"/>
            <a:r>
              <a:rPr lang="en-US" altLang="en-US" sz="2800" smtClean="0"/>
              <a:t>Extension often indicates purpose of file: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.doc</a:t>
            </a:r>
            <a:r>
              <a:rPr lang="en-US" altLang="en-US" sz="2400" smtClean="0"/>
              <a:t>: Microsoft Word file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.cpp</a:t>
            </a:r>
            <a:r>
              <a:rPr lang="en-US" altLang="en-US" sz="2400" smtClean="0"/>
              <a:t>: C++ source file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.h</a:t>
            </a:r>
            <a:r>
              <a:rPr lang="en-US" altLang="en-US" sz="2400" smtClean="0"/>
              <a:t>: C++ header file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45C9AC69-AC8E-4681-9487-C1A17FA5D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 </a:t>
            </a:r>
            <a:r>
              <a:rPr lang="en-US" altLang="en-US" b="1" smtClean="0">
                <a:latin typeface="Courier New" pitchFamily="49" charset="0"/>
              </a:rPr>
              <a:t>write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smtClean="0"/>
              <a:t>To write an array of 2 doubles to a binary file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ofstream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outFile("myfile", ios:binary);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double d[2] = {12.3, 34.5};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outFile.write(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reinterpret_cast&lt;char *&gt;(d),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sizeof(d)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);</a:t>
            </a:r>
            <a:r>
              <a:rPr lang="en-US" altLang="en-US" sz="2800" smtClean="0"/>
              <a:t>       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8BFD7368-5E67-4AE5-AFB3-FDCD3DC97D74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30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 </a:t>
            </a:r>
            <a:r>
              <a:rPr lang="en-US" altLang="en-US" b="1" smtClean="0">
                <a:latin typeface="Courier New" pitchFamily="49" charset="0"/>
              </a:rPr>
              <a:t>read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800" smtClean="0"/>
              <a:t>To read two 2 doubles from a binary file into an array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ifstream inFile("myfile", ios:binary);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const int DSIZE =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double data[DSIZE];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inFile.read(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reinterpret_cast&lt;char *&gt;(data),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2*sizeof(double)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// only data[0] and data[1] contain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// values</a:t>
            </a:r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3166A48A-E301-4755-BDB3-3F2D417BE1FB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9.7  Creating Records with</a:t>
            </a:r>
            <a:br>
              <a:rPr lang="en-US" altLang="en-US" dirty="0" smtClean="0"/>
            </a:br>
            <a:r>
              <a:rPr lang="en-US" altLang="en-US" dirty="0" smtClean="0"/>
              <a:t>Structures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write structures to, read structures from files</a:t>
            </a:r>
          </a:p>
          <a:p>
            <a:pPr eaLnBrk="1" hangingPunct="1"/>
            <a:r>
              <a:rPr lang="en-US" altLang="en-US" smtClean="0"/>
              <a:t>To work with structures and files, 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b="1" smtClean="0">
                <a:latin typeface="Courier New" pitchFamily="49" charset="0"/>
              </a:rPr>
              <a:t>binary</a:t>
            </a:r>
            <a:r>
              <a:rPr lang="en-US" altLang="en-US" smtClean="0"/>
              <a:t> file flag upon open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b="1" smtClean="0">
                <a:latin typeface="Courier New" pitchFamily="49" charset="0"/>
              </a:rPr>
              <a:t>read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write</a:t>
            </a:r>
            <a:r>
              <a:rPr lang="en-US" altLang="en-US" smtClean="0"/>
              <a:t> member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D1517DA4-DDFE-4751-A154-4EFFA55E3C2A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9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Records with Structures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struct TestScore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{	int studentId;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	float score;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	char grade;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TestScore test1[20];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...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// write out test1 array to a file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gradeFile.write(               reinterpret_cast&lt;char*&gt;(test1), sizeof(test1));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C4F890F6-8910-4417-97B4-92CF1CE67F85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45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Notes on Structures Written to Files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Structures to be written to a file must not contain pointers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Since string objects use pointers and dynamic memory internally, structures to be written to a file must not contain any string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7C138976-05A9-4247-9CFA-038EEF68FF8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7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9.8  Random-Access Files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Sequential access</a:t>
            </a:r>
            <a:r>
              <a:rPr lang="en-US" altLang="en-US" smtClean="0"/>
              <a:t>: start at beginning of file and go through data in file, in order, to end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mtClean="0"/>
              <a:t>to access 100</a:t>
            </a:r>
            <a:r>
              <a:rPr lang="en-US" altLang="en-US" baseline="30000" smtClean="0"/>
              <a:t>th</a:t>
            </a:r>
            <a:r>
              <a:rPr lang="en-US" altLang="en-US" smtClean="0"/>
              <a:t> entry in file, go through 99 preceding entries first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Random access</a:t>
            </a:r>
            <a:r>
              <a:rPr lang="en-US" altLang="en-US" smtClean="0"/>
              <a:t>: access data in a file in any order</a:t>
            </a:r>
          </a:p>
          <a:p>
            <a:pPr lvl="1" eaLnBrk="1" hangingPunct="1"/>
            <a:r>
              <a:rPr lang="en-US" altLang="en-US" smtClean="0"/>
              <a:t>can access 100</a:t>
            </a:r>
            <a:r>
              <a:rPr lang="en-US" altLang="en-US" baseline="30000" smtClean="0"/>
              <a:t>th</a:t>
            </a:r>
            <a:r>
              <a:rPr lang="en-US" altLang="en-US" smtClean="0"/>
              <a:t> entry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C13CD61F-BFDE-4D74-AD86-4C8A40D539E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3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Access Member Functions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0010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seekg</a:t>
            </a:r>
            <a:r>
              <a:rPr lang="en-US" altLang="en-US" smtClean="0"/>
              <a:t> (seek get): used with input files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seekp</a:t>
            </a:r>
            <a:r>
              <a:rPr lang="en-US" altLang="en-US" smtClean="0"/>
              <a:t> (seek put): used with output files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mtClean="0"/>
              <a:t>	Both are used to go to a specific position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E0334C2C-1EDB-4C10-8E9E-9E07EA59D5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Access Member Functions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seekg(offset,place)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seekp(offset,place)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 altLang="en-US" smtClean="0">
                <a:latin typeface="Courier New" pitchFamily="49" charset="0"/>
              </a:rPr>
              <a:t>:</a:t>
            </a:r>
            <a:r>
              <a:rPr lang="en-US" altLang="en-US" smtClean="0"/>
              <a:t>long integer specifying number of bytes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mtClean="0"/>
              <a:t>                 to move</a:t>
            </a:r>
            <a:endParaRPr lang="en-US" altLang="en-US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 altLang="en-US" smtClean="0">
                <a:latin typeface="Courier New" pitchFamily="49" charset="0"/>
              </a:rPr>
              <a:t>: </a:t>
            </a:r>
            <a:r>
              <a:rPr lang="en-US" altLang="en-US" smtClean="0"/>
              <a:t>starting point for the move,  specified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mtClean="0"/>
              <a:t>                 by 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ios:beg</a:t>
            </a:r>
            <a:r>
              <a:rPr lang="en-US" altLang="en-US" smtClean="0"/>
              <a:t>, 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ios::cur</a:t>
            </a:r>
            <a:r>
              <a:rPr lang="en-US" altLang="en-US" smtClean="0"/>
              <a:t> or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mtClean="0"/>
              <a:t>                 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ios:end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75BF2C70-C0FF-4C91-8A00-2903AE0D920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 smtClean="0"/>
              <a:t>Random-Access Member Functions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en-US" smtClean="0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Set read position 25 bytes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after beginning of file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inData.seekg(25L, ios::beg);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Set write position 10 bytes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// before current position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outData.seekp(-10L, ios::cur);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EBC3C911-B2FD-43FE-A1A0-1F471D04401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57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Access Information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tellg</a:t>
            </a:r>
            <a:r>
              <a:rPr lang="en-US" altLang="en-US" smtClean="0"/>
              <a:t> member function: return current byte position in input file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int whereAmI;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whereAmI = inFile.tellg();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tellp</a:t>
            </a:r>
            <a:r>
              <a:rPr lang="en-US" altLang="en-US" smtClean="0"/>
              <a:t> member function: return current byte position in output file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whereAmI = outFile.tellp();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0EA33BBC-63EF-4A52-B53F-DA48F9ED9EB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0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to Using a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32063"/>
            <a:ext cx="8294688" cy="2878137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Open the file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Use (read from, write to) the file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Close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58BB7DCB-3AAA-4CCC-916E-0235CA8C05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9.9 Opening a File for Both </a:t>
            </a:r>
            <a:br>
              <a:rPr lang="en-US" altLang="en-US" dirty="0" smtClean="0"/>
            </a:br>
            <a:r>
              <a:rPr lang="en-US" altLang="en-US" dirty="0" smtClean="0"/>
              <a:t>Input and Output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File can be open for input and output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Supports updating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read data from file into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update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write data back to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 </a:t>
            </a:r>
            <a:r>
              <a:rPr lang="en-US" altLang="en-US" sz="2800" b="1" smtClean="0">
                <a:latin typeface="Courier New" pitchFamily="49" charset="0"/>
              </a:rPr>
              <a:t>fstream</a:t>
            </a:r>
            <a:r>
              <a:rPr lang="en-US" altLang="en-US" sz="2800" smtClean="0"/>
              <a:t> for file object 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fstream gradeList("grades.dat",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		        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ios::in | ios::out);</a:t>
            </a:r>
            <a:endParaRPr lang="en-US" altLang="en-US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FBFEE04E-DB90-42E6-87F6-B5570627C94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Stream Objects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Use of files requires file stream objects</a:t>
            </a:r>
          </a:p>
          <a:p>
            <a:pPr marL="609600" indent="-609600" eaLnBrk="1" hangingPunct="1"/>
            <a:r>
              <a:rPr lang="en-US" altLang="en-US" smtClean="0"/>
              <a:t>There are three types of file stream objects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(1)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ifstream</a:t>
            </a:r>
            <a:r>
              <a:rPr lang="en-US" altLang="en-US" smtClean="0"/>
              <a:t> objects: used for input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(2)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ofstream</a:t>
            </a:r>
            <a:r>
              <a:rPr lang="en-US" altLang="en-US" smtClean="0"/>
              <a:t> objects: used for output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 (3)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fstream</a:t>
            </a:r>
            <a:r>
              <a:rPr lang="en-US" altLang="en-US" smtClean="0"/>
              <a:t> objects: used for both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        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A6E453F8-62DB-4EE2-922B-08A0820C65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Names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name can be a full pathname to file: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c:\data\student.dat</a:t>
            </a:r>
            <a:endParaRPr lang="en-US" altLang="en-US" sz="2800" b="1" smtClean="0">
              <a:solidFill>
                <a:srgbClr val="3D8963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/>
              <a:t>	tells compiler exactly where to look </a:t>
            </a:r>
          </a:p>
          <a:p>
            <a:pPr eaLnBrk="1" hangingPunct="1"/>
            <a:r>
              <a:rPr lang="en-US" altLang="en-US" smtClean="0"/>
              <a:t>File name can also be simple name: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student.dat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this must be in the same directory as the program executable, or in the compiler's default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53F74708-9571-40F8-AF79-49770B8EF49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file is known to the system by its name</a:t>
            </a:r>
          </a:p>
          <a:p>
            <a:pPr eaLnBrk="1" hangingPunct="1"/>
            <a:r>
              <a:rPr lang="en-US" altLang="en-US" smtClean="0"/>
              <a:t>To use a file, a program needs to connect a suitable stream object to the file.  This is known as </a:t>
            </a:r>
            <a:r>
              <a:rPr lang="en-US" altLang="en-US" smtClean="0">
                <a:solidFill>
                  <a:schemeClr val="accent2"/>
                </a:solidFill>
              </a:rPr>
              <a:t>opening the file</a:t>
            </a:r>
          </a:p>
          <a:p>
            <a:pPr eaLnBrk="1" hangingPunct="1"/>
            <a:r>
              <a:rPr lang="en-US" altLang="en-US" smtClean="0"/>
              <a:t>Opening a file is achieved through the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open</a:t>
            </a:r>
            <a:r>
              <a:rPr lang="en-US" altLang="en-US" smtClean="0"/>
              <a:t> member function of a file stream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9-</a:t>
            </a:r>
            <a:fld id="{C8F2DAB9-F626-4ED0-91CF-B75FB56870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</TotalTime>
  <Words>2646</Words>
  <Application>Microsoft Office PowerPoint</Application>
  <PresentationFormat>On-screen Show (4:3)</PresentationFormat>
  <Paragraphs>605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Topics</vt:lpstr>
      <vt:lpstr>Topics (continued)</vt:lpstr>
      <vt:lpstr>9.1  Files</vt:lpstr>
      <vt:lpstr>File Naming Conventions</vt:lpstr>
      <vt:lpstr>Steps to Using a File</vt:lpstr>
      <vt:lpstr>File Stream Objects</vt:lpstr>
      <vt:lpstr>File Names</vt:lpstr>
      <vt:lpstr>Opening a File</vt:lpstr>
      <vt:lpstr>Opening a File for Input</vt:lpstr>
      <vt:lpstr>Getting File Names from Users</vt:lpstr>
      <vt:lpstr>Opening a File for Output</vt:lpstr>
      <vt:lpstr>The fstream Object</vt:lpstr>
      <vt:lpstr>Opening a File for Input and Output</vt:lpstr>
      <vt:lpstr>Opening Files with Constructors</vt:lpstr>
      <vt:lpstr> File Open Modes</vt:lpstr>
      <vt:lpstr>File Mode Flags</vt:lpstr>
      <vt:lpstr>File Open Modes</vt:lpstr>
      <vt:lpstr> Default File Open Modes</vt:lpstr>
      <vt:lpstr>Detecting File Open Errors</vt:lpstr>
      <vt:lpstr>Detecting File Open Errors</vt:lpstr>
      <vt:lpstr>Using fail() to detect eof</vt:lpstr>
      <vt:lpstr> Using &gt;&gt; to detect eof</vt:lpstr>
      <vt:lpstr>Detecting End of File</vt:lpstr>
      <vt:lpstr>9.2  Output Formatting</vt:lpstr>
      <vt:lpstr>I/O Manipulators</vt:lpstr>
      <vt:lpstr>More I/O Manipulators </vt:lpstr>
      <vt:lpstr>Formatting with Member Functions</vt:lpstr>
      <vt:lpstr>Formatting with Member Functions</vt:lpstr>
      <vt:lpstr>sstream Formatting</vt:lpstr>
      <vt:lpstr>sstream Formatting</vt:lpstr>
      <vt:lpstr>sstream Formatting</vt:lpstr>
      <vt:lpstr>9.3  Passing File Stream Objects to Functions</vt:lpstr>
      <vt:lpstr>  Passing File Stream Objects to Functions</vt:lpstr>
      <vt:lpstr>9.4  More Detailed Error Testing</vt:lpstr>
      <vt:lpstr>Error State Bits</vt:lpstr>
      <vt:lpstr>Error Bit Reporting Functions</vt:lpstr>
      <vt:lpstr>9.5  Member Functions for Reading and Writing Files</vt:lpstr>
      <vt:lpstr>getline Member Function</vt:lpstr>
      <vt:lpstr>Single Character Input</vt:lpstr>
      <vt:lpstr>Single Character Input, Again</vt:lpstr>
      <vt:lpstr>Single Character Input, with a Difference</vt:lpstr>
      <vt:lpstr>Single Character Output</vt:lpstr>
      <vt:lpstr>Single Character I/O</vt:lpstr>
      <vt:lpstr>Moving About in Input Files</vt:lpstr>
      <vt:lpstr>Rewinding a File</vt:lpstr>
      <vt:lpstr>9.6  Binary Files</vt:lpstr>
      <vt:lpstr> Using Binary Files</vt:lpstr>
      <vt:lpstr>Using read and  write</vt:lpstr>
      <vt:lpstr>Using  write</vt:lpstr>
      <vt:lpstr>Using  read</vt:lpstr>
      <vt:lpstr>9.7  Creating Records with Structures</vt:lpstr>
      <vt:lpstr>Creating Records with Structures</vt:lpstr>
      <vt:lpstr>Notes on Structures Written to Files</vt:lpstr>
      <vt:lpstr>9.8  Random-Access Files</vt:lpstr>
      <vt:lpstr>Random Access Member Functions</vt:lpstr>
      <vt:lpstr>Random Access Member Functions</vt:lpstr>
      <vt:lpstr>Random-Access Member Functions</vt:lpstr>
      <vt:lpstr>Random Access Information</vt:lpstr>
      <vt:lpstr>9.9 Opening a File for Both  Input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ICTP1-PCC1</cp:lastModifiedBy>
  <cp:revision>24</cp:revision>
  <dcterms:created xsi:type="dcterms:W3CDTF">2013-01-13T18:32:28Z</dcterms:created>
  <dcterms:modified xsi:type="dcterms:W3CDTF">2018-07-19T07:05:43Z</dcterms:modified>
</cp:coreProperties>
</file>