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31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4A92D-9F98-4BAE-9187-273131CD6998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269F-FB21-4099-AB0D-5CBD277790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58398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D79B-6BCD-4981-B357-8D6822C4B95C}" type="datetimeFigureOut">
              <a:rPr lang="en-MY" smtClean="0"/>
              <a:t>19/7/2018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3457E-6E3B-4236-A129-160602DA75D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090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1762445-3BF4-4E98-A650-AA4EDC48E5FC}" type="datetime1">
              <a:rPr lang="en-MY" smtClean="0"/>
              <a:t>19/7/2018</a:t>
            </a:fld>
            <a:endParaRPr lang="en-MY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9CD3-9791-4634-859E-F7D2BAD40D68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1EE0814-EF79-4352-93EA-8FF6FE32E51F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290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908293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0D2C-9EB5-477C-BAEB-BAC20227EC14}" type="datetime1">
              <a:rPr lang="en-MY" smtClean="0"/>
              <a:t>19/7/2018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F47C-2ADD-4FA3-816D-5D4B3FB043B3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4D20A22-4529-4055-9D48-CC37E0D4761D}" type="datetime1">
              <a:rPr lang="en-MY" smtClean="0"/>
              <a:t>19/7/2018</a:t>
            </a:fld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F0DE5E-FB5E-4613-ACF5-F4650D8DDBD3}" type="datetime1">
              <a:rPr lang="en-MY" smtClean="0"/>
              <a:t>19/7/2018</a:t>
            </a:fld>
            <a:endParaRPr lang="en-MY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MY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8512-E598-41D1-97B0-707C19336E70}" type="datetime1">
              <a:rPr lang="en-MY" smtClean="0"/>
              <a:t>19/7/2018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91F1-7937-45AE-B7AD-6508EC186950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B936-3DC6-468E-A98C-76AB097B8B35}" type="datetime1">
              <a:rPr lang="en-MY" smtClean="0"/>
              <a:t>19/7/2018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E5D9DB-E05F-498A-A9A6-DD4B61BB38EE}" type="datetime1">
              <a:rPr lang="en-MY" smtClean="0"/>
              <a:t>19/7/2018</a:t>
            </a:fld>
            <a:endParaRPr lang="en-MY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CF5B96-96A3-4C97-B54B-826D405D491A}" type="datetime1">
              <a:rPr lang="en-MY" smtClean="0"/>
              <a:t>19/7/2018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2E7F048-E939-40E9-B404-916A5CE55D15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books/download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cgi-bin/script.cgi?state=Cali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7.png"/><Relationship Id="rId4" Type="http://schemas.openxmlformats.org/officeDocument/2006/relationships/image" Target="../media/image4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 3530: ADVANCED </a:t>
            </a:r>
            <a:r>
              <a:rPr lang="en-US" dirty="0"/>
              <a:t>PROGRAMMING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10: </a:t>
            </a:r>
            <a:r>
              <a:rPr lang="en-US" smtClean="0"/>
              <a:t>Web Programming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7F048-E939-40E9-B404-916A5CE55D15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01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C83DC-7B73-4EB4-B714-6E39F5969D5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19.2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Three-tier application model. </a:t>
            </a:r>
          </a:p>
        </p:txBody>
      </p:sp>
      <p:pic>
        <p:nvPicPr>
          <p:cNvPr id="1396739" name="Picture 3" descr="AAEMZJ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95300"/>
            <a:ext cx="7518400" cy="464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8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0E62-0525-43D9-88A8-528D68E482D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85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10.3 </a:t>
            </a:r>
            <a:r>
              <a:rPr lang="en-US" altLang="en-US" dirty="0"/>
              <a:t>Multitier Architecture (Cont.)</a:t>
            </a:r>
          </a:p>
        </p:txBody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multitier application (Cont.)</a:t>
            </a:r>
          </a:p>
          <a:p>
            <a:pPr lvl="1"/>
            <a:r>
              <a:rPr lang="en-US" altLang="en-US"/>
              <a:t>Top tier</a:t>
            </a:r>
          </a:p>
          <a:p>
            <a:pPr lvl="2"/>
            <a:r>
              <a:rPr lang="en-US" altLang="en-US"/>
              <a:t>Also called client tier</a:t>
            </a:r>
          </a:p>
          <a:p>
            <a:pPr lvl="2"/>
            <a:r>
              <a:rPr lang="en-US" altLang="en-US"/>
              <a:t>Is the user interface</a:t>
            </a:r>
          </a:p>
          <a:p>
            <a:pPr lvl="3"/>
            <a:r>
              <a:rPr lang="en-US" altLang="en-US"/>
              <a:t>Makes requests with lower tiers</a:t>
            </a:r>
          </a:p>
          <a:p>
            <a:pPr lvl="3"/>
            <a:r>
              <a:rPr lang="en-US" altLang="en-US"/>
              <a:t>Displays retrieved data to the user</a:t>
            </a:r>
          </a:p>
        </p:txBody>
      </p:sp>
    </p:spTree>
    <p:extLst>
      <p:ext uri="{BB962C8B-B14F-4D97-AF65-F5344CB8AC3E}">
        <p14:creationId xmlns:p14="http://schemas.microsoft.com/office/powerpoint/2010/main" val="314613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B31FE-952F-44C3-B4AC-98A25843C70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10.4 </a:t>
            </a:r>
            <a:r>
              <a:rPr lang="en-US" altLang="en-US" dirty="0"/>
              <a:t>Accessing Web Servers</a:t>
            </a:r>
          </a:p>
        </p:txBody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 servers</a:t>
            </a:r>
          </a:p>
          <a:p>
            <a:pPr lvl="1"/>
            <a:r>
              <a:rPr lang="en-US" altLang="en-US"/>
              <a:t>Local Web servers</a:t>
            </a:r>
          </a:p>
          <a:p>
            <a:pPr lvl="2"/>
            <a:r>
              <a:rPr lang="en-US" altLang="en-US"/>
              <a:t>Reside on users’ machines</a:t>
            </a:r>
          </a:p>
          <a:p>
            <a:pPr lvl="1"/>
            <a:r>
              <a:rPr lang="en-US" altLang="en-US"/>
              <a:t>Remote Web servers</a:t>
            </a:r>
          </a:p>
          <a:p>
            <a:pPr lvl="2"/>
            <a:r>
              <a:rPr lang="en-US" altLang="en-US"/>
              <a:t>Reside on machines across a network</a:t>
            </a:r>
          </a:p>
          <a:p>
            <a:r>
              <a:rPr lang="en-US" altLang="en-US"/>
              <a:t>Host</a:t>
            </a:r>
          </a:p>
          <a:p>
            <a:pPr lvl="1"/>
            <a:r>
              <a:rPr lang="en-US" altLang="en-US"/>
              <a:t>Computer that stores and maintains resources</a:t>
            </a:r>
          </a:p>
          <a:p>
            <a:r>
              <a:rPr lang="en-US" altLang="en-US">
                <a:latin typeface="Lucida Console" panose="020B0609040504020204" pitchFamily="49" charset="0"/>
              </a:rPr>
              <a:t>localhost</a:t>
            </a:r>
          </a:p>
          <a:p>
            <a:pPr lvl="1"/>
            <a:r>
              <a:rPr lang="en-US" altLang="en-US"/>
              <a:t>Host name that references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32551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3828-4458-47DF-A7D6-6285E92D664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87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10.4 </a:t>
            </a:r>
            <a:r>
              <a:rPr lang="en-US" altLang="en-US" dirty="0"/>
              <a:t>Accessing Web Servers (Cont.)</a:t>
            </a:r>
          </a:p>
        </p:txBody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135562"/>
          </a:xfrm>
        </p:spPr>
        <p:txBody>
          <a:bodyPr/>
          <a:lstStyle/>
          <a:p>
            <a:r>
              <a:rPr lang="en-US" altLang="en-US"/>
              <a:t>Domain</a:t>
            </a:r>
          </a:p>
          <a:p>
            <a:pPr lvl="1"/>
            <a:r>
              <a:rPr lang="en-US" altLang="en-US"/>
              <a:t>Represents a group of hosts on the Internet</a:t>
            </a:r>
          </a:p>
          <a:p>
            <a:pPr lvl="1"/>
            <a:r>
              <a:rPr lang="en-US" altLang="en-US"/>
              <a:t>Each domain has a domain name or Web address</a:t>
            </a:r>
          </a:p>
          <a:p>
            <a:r>
              <a:rPr lang="en-US" altLang="en-US"/>
              <a:t>Fully qualified domain name (FQDN)</a:t>
            </a:r>
          </a:p>
          <a:p>
            <a:pPr lvl="1"/>
            <a:r>
              <a:rPr lang="en-US" altLang="en-US"/>
              <a:t>Also known as the machine name</a:t>
            </a:r>
          </a:p>
          <a:p>
            <a:pPr lvl="1"/>
            <a:r>
              <a:rPr lang="en-US" altLang="en-US"/>
              <a:t>Contains</a:t>
            </a:r>
          </a:p>
          <a:p>
            <a:pPr lvl="2"/>
            <a:r>
              <a:rPr lang="en-US" altLang="en-US"/>
              <a:t>A host name</a:t>
            </a:r>
          </a:p>
          <a:p>
            <a:pPr lvl="2"/>
            <a:r>
              <a:rPr lang="en-US" altLang="en-US"/>
              <a:t>A domain name, including</a:t>
            </a:r>
          </a:p>
          <a:p>
            <a:pPr lvl="3"/>
            <a:r>
              <a:rPr lang="en-US" altLang="en-US"/>
              <a:t>A top-level domain (TLD)</a:t>
            </a:r>
          </a:p>
          <a:p>
            <a:pPr lvl="4"/>
            <a:r>
              <a:rPr lang="en-US" altLang="en-US"/>
              <a:t>Often describes type of organization owning the domain</a:t>
            </a:r>
          </a:p>
        </p:txBody>
      </p:sp>
    </p:spTree>
    <p:extLst>
      <p:ext uri="{BB962C8B-B14F-4D97-AF65-F5344CB8AC3E}">
        <p14:creationId xmlns:p14="http://schemas.microsoft.com/office/powerpoint/2010/main" val="114767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625F9-C879-4D13-A441-07E675CC370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10.4 </a:t>
            </a:r>
            <a:r>
              <a:rPr lang="en-US" altLang="en-US" dirty="0"/>
              <a:t>Accessing Web Servers (Cont.)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Fully qualified domain name (Cont.)</a:t>
            </a:r>
          </a:p>
          <a:p>
            <a:pPr lvl="1"/>
            <a:r>
              <a:rPr lang="en-US" altLang="en-US"/>
              <a:t>Example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  <a:hlinkClick r:id="rId2"/>
              </a:rPr>
              <a:t>www.deitel.com</a:t>
            </a:r>
            <a:endParaRPr lang="en-US" altLang="en-US">
              <a:latin typeface="Lucida Console" panose="020B0609040504020204" pitchFamily="49" charset="0"/>
            </a:endParaRPr>
          </a:p>
          <a:p>
            <a:pPr lvl="3"/>
            <a:r>
              <a:rPr lang="en-US" altLang="en-US"/>
              <a:t>Host name is </a:t>
            </a:r>
            <a:r>
              <a:rPr lang="en-US" altLang="en-US">
                <a:latin typeface="Lucida Console" panose="020B0609040504020204" pitchFamily="49" charset="0"/>
              </a:rPr>
              <a:t>www</a:t>
            </a:r>
          </a:p>
          <a:p>
            <a:pPr lvl="3"/>
            <a:r>
              <a:rPr lang="en-US" altLang="en-US"/>
              <a:t>Top-level domain is </a:t>
            </a:r>
            <a:r>
              <a:rPr lang="en-US" altLang="en-US">
                <a:latin typeface="Lucida Console" panose="020B0609040504020204" pitchFamily="49" charset="0"/>
              </a:rPr>
              <a:t>com</a:t>
            </a:r>
          </a:p>
          <a:p>
            <a:pPr lvl="4"/>
            <a:r>
              <a:rPr lang="en-US" altLang="en-US"/>
              <a:t>Usually refers to a commercial business</a:t>
            </a:r>
          </a:p>
        </p:txBody>
      </p:sp>
    </p:spTree>
    <p:extLst>
      <p:ext uri="{BB962C8B-B14F-4D97-AF65-F5344CB8AC3E}">
        <p14:creationId xmlns:p14="http://schemas.microsoft.com/office/powerpoint/2010/main" val="1839806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A3FD9-17DB-4420-A5EF-B9E9D2F45BF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89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10.4 </a:t>
            </a:r>
            <a:r>
              <a:rPr lang="en-US" altLang="en-US" dirty="0"/>
              <a:t>Accessing Web Servers (Cont.)</a:t>
            </a:r>
          </a:p>
        </p:txBody>
      </p:sp>
      <p:sp>
        <p:nvSpPr>
          <p:cNvPr id="158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IP (Internet Protocol) address</a:t>
            </a:r>
          </a:p>
          <a:p>
            <a:pPr lvl="1"/>
            <a:r>
              <a:rPr lang="en-US" altLang="en-US"/>
              <a:t>Used to locate other computers on the Internet</a:t>
            </a:r>
          </a:p>
          <a:p>
            <a:pPr lvl="1"/>
            <a:r>
              <a:rPr lang="en-US" altLang="en-US"/>
              <a:t>Each FQDN corresponds to an IP address</a:t>
            </a:r>
          </a:p>
          <a:p>
            <a:pPr lvl="1"/>
            <a:r>
              <a:rPr lang="en-US" altLang="en-US"/>
              <a:t>Comprised of four sets of numbers separated by periods</a:t>
            </a:r>
          </a:p>
          <a:p>
            <a:pPr lvl="2"/>
            <a:r>
              <a:rPr lang="en-US" altLang="en-US"/>
              <a:t>Such as </a:t>
            </a:r>
            <a:r>
              <a:rPr lang="en-US" altLang="en-US">
                <a:latin typeface="Lucida Console" panose="020B0609040504020204" pitchFamily="49" charset="0"/>
              </a:rPr>
              <a:t>63.110.43.82</a:t>
            </a:r>
          </a:p>
          <a:p>
            <a:pPr lvl="1"/>
            <a:r>
              <a:rPr lang="en-US" altLang="en-US"/>
              <a:t>The loopback address</a:t>
            </a:r>
          </a:p>
          <a:p>
            <a:pPr lvl="2"/>
            <a:r>
              <a:rPr lang="en-US" altLang="en-US"/>
              <a:t>IP address of </a:t>
            </a:r>
            <a:r>
              <a:rPr lang="en-US" altLang="en-US">
                <a:latin typeface="Lucida Console" panose="020B0609040504020204" pitchFamily="49" charset="0"/>
              </a:rPr>
              <a:t>localhost</a:t>
            </a:r>
            <a:r>
              <a:rPr lang="en-US" altLang="en-US"/>
              <a:t> is always </a:t>
            </a:r>
            <a:r>
              <a:rPr lang="en-US" altLang="en-US">
                <a:latin typeface="Lucida Console" panose="020B0609040504020204" pitchFamily="49" charset="0"/>
              </a:rPr>
              <a:t>127.0.0.1</a:t>
            </a:r>
          </a:p>
        </p:txBody>
      </p:sp>
    </p:spTree>
    <p:extLst>
      <p:ext uri="{BB962C8B-B14F-4D97-AF65-F5344CB8AC3E}">
        <p14:creationId xmlns:p14="http://schemas.microsoft.com/office/powerpoint/2010/main" val="3117723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9A6D2-EBD8-4EB0-BCD1-02CE8A4D35C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90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10.4 </a:t>
            </a:r>
            <a:r>
              <a:rPr lang="en-US" altLang="en-US" dirty="0"/>
              <a:t>Accessing Web Servers (Cont.)</a:t>
            </a:r>
          </a:p>
        </p:txBody>
      </p:sp>
      <p:sp>
        <p:nvSpPr>
          <p:cNvPr id="159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Domain Name System (DNS) server</a:t>
            </a:r>
          </a:p>
          <a:p>
            <a:pPr lvl="1"/>
            <a:r>
              <a:rPr lang="en-US" altLang="en-US"/>
              <a:t>Computer that maintains a database of FQDNs and corresponding IP addresses</a:t>
            </a:r>
          </a:p>
          <a:p>
            <a:pPr lvl="1"/>
            <a:r>
              <a:rPr lang="en-US" altLang="en-US"/>
              <a:t>DNS lookup</a:t>
            </a:r>
          </a:p>
          <a:p>
            <a:pPr lvl="2"/>
            <a:r>
              <a:rPr lang="en-US" altLang="en-US"/>
              <a:t>Translating FQDNs to IP addresses</a:t>
            </a:r>
          </a:p>
          <a:p>
            <a:pPr lvl="2"/>
            <a:r>
              <a:rPr lang="en-US" altLang="en-US"/>
              <a:t>Example</a:t>
            </a:r>
          </a:p>
          <a:p>
            <a:pPr lvl="3"/>
            <a:r>
              <a:rPr lang="en-US" altLang="en-US"/>
              <a:t>(FQDN) </a:t>
            </a:r>
            <a:r>
              <a:rPr lang="en-US" altLang="en-US">
                <a:latin typeface="Lucida Console" panose="020B0609040504020204" pitchFamily="49" charset="0"/>
                <a:hlinkClick r:id="rId2"/>
              </a:rPr>
              <a:t>www.deitel.com</a:t>
            </a:r>
            <a:r>
              <a:rPr lang="en-US" altLang="en-US"/>
              <a:t> translates to (IP address) </a:t>
            </a:r>
            <a:r>
              <a:rPr lang="en-US" altLang="en-US">
                <a:latin typeface="Lucida Console" panose="020B0609040504020204" pitchFamily="49" charset="0"/>
              </a:rPr>
              <a:t>63.110.43.82</a:t>
            </a:r>
          </a:p>
        </p:txBody>
      </p:sp>
    </p:spTree>
    <p:extLst>
      <p:ext uri="{BB962C8B-B14F-4D97-AF65-F5344CB8AC3E}">
        <p14:creationId xmlns:p14="http://schemas.microsoft.com/office/powerpoint/2010/main" val="628320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7A1DC-9A59-41CA-A47F-A8D0051E79B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91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10.5 </a:t>
            </a:r>
            <a:r>
              <a:rPr lang="en-US" altLang="en-US" dirty="0"/>
              <a:t>Apache HTTP Server</a:t>
            </a:r>
          </a:p>
        </p:txBody>
      </p:sp>
      <p:sp>
        <p:nvSpPr>
          <p:cNvPr id="159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Apache HTTP server</a:t>
            </a:r>
          </a:p>
          <a:p>
            <a:pPr lvl="1"/>
            <a:r>
              <a:rPr lang="en-US" altLang="en-US"/>
              <a:t>Maintained by the Apache Software Foundation</a:t>
            </a:r>
          </a:p>
          <a:p>
            <a:pPr lvl="1"/>
            <a:r>
              <a:rPr lang="en-US" altLang="en-US"/>
              <a:t>Most popular Web server because of its:</a:t>
            </a:r>
          </a:p>
          <a:p>
            <a:pPr lvl="2"/>
            <a:r>
              <a:rPr lang="en-US" altLang="en-US"/>
              <a:t>Stability</a:t>
            </a:r>
          </a:p>
          <a:p>
            <a:pPr lvl="2"/>
            <a:r>
              <a:rPr lang="en-US" altLang="en-US"/>
              <a:t>Cost</a:t>
            </a:r>
          </a:p>
          <a:p>
            <a:pPr lvl="2"/>
            <a:r>
              <a:rPr lang="en-US" altLang="en-US"/>
              <a:t>Efficiency</a:t>
            </a:r>
          </a:p>
          <a:p>
            <a:pPr lvl="2"/>
            <a:r>
              <a:rPr lang="en-US" altLang="en-US"/>
              <a:t>Portability</a:t>
            </a:r>
          </a:p>
          <a:p>
            <a:pPr lvl="1"/>
            <a:r>
              <a:rPr lang="en-US" altLang="en-US"/>
              <a:t>Is open-source (source code is freely available)</a:t>
            </a:r>
          </a:p>
        </p:txBody>
      </p:sp>
    </p:spTree>
    <p:extLst>
      <p:ext uri="{BB962C8B-B14F-4D97-AF65-F5344CB8AC3E}">
        <p14:creationId xmlns:p14="http://schemas.microsoft.com/office/powerpoint/2010/main" val="2118154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4C3E6-F891-4C1A-B19C-5D4AFD07E71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10.5 </a:t>
            </a:r>
            <a:r>
              <a:rPr lang="en-US" altLang="en-US" dirty="0"/>
              <a:t>Apache HTTP Server (Cont.)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Apache HTTP server (Cont.)</a:t>
            </a:r>
          </a:p>
          <a:p>
            <a:pPr lvl="1"/>
            <a:r>
              <a:rPr lang="en-US" altLang="en-US"/>
              <a:t>Runs on platforms:</a:t>
            </a:r>
          </a:p>
          <a:p>
            <a:pPr lvl="2"/>
            <a:r>
              <a:rPr lang="en-US" altLang="en-US"/>
              <a:t>UNIX</a:t>
            </a:r>
          </a:p>
          <a:p>
            <a:pPr lvl="2"/>
            <a:r>
              <a:rPr lang="en-US" altLang="en-US"/>
              <a:t>Linux</a:t>
            </a:r>
          </a:p>
          <a:p>
            <a:pPr lvl="2"/>
            <a:r>
              <a:rPr lang="en-US" altLang="en-US"/>
              <a:t>Windows</a:t>
            </a:r>
          </a:p>
          <a:p>
            <a:pPr lvl="1"/>
            <a:r>
              <a:rPr lang="en-US" altLang="en-US"/>
              <a:t>To download/install the Apache HTTP server</a:t>
            </a:r>
          </a:p>
          <a:p>
            <a:pPr lvl="2"/>
            <a:r>
              <a:rPr lang="en-US" altLang="en-US">
                <a:hlinkClick r:id="rId2"/>
              </a:rPr>
              <a:t>httpd.apache.org/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90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9276B-1138-4B4B-98F7-E80209A6060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10.6 </a:t>
            </a:r>
            <a:r>
              <a:rPr lang="en-US" altLang="en-US" dirty="0"/>
              <a:t>Requesting XHTML Documents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XHTML documents in the Apache HTTP server</a:t>
            </a:r>
          </a:p>
          <a:p>
            <a:pPr lvl="1"/>
            <a:r>
              <a:rPr lang="en-US" altLang="en-US"/>
              <a:t>Must be saved in the </a:t>
            </a:r>
            <a:r>
              <a:rPr lang="en-US" altLang="en-US">
                <a:latin typeface="Lucida Console" panose="020B0609040504020204" pitchFamily="49" charset="0"/>
              </a:rPr>
              <a:t>htdocs</a:t>
            </a:r>
            <a:r>
              <a:rPr lang="en-US" altLang="en-US"/>
              <a:t> directory</a:t>
            </a:r>
          </a:p>
          <a:p>
            <a:pPr lvl="2"/>
            <a:r>
              <a:rPr lang="en-US" altLang="en-US"/>
              <a:t>On Windows platforms, </a:t>
            </a:r>
            <a:r>
              <a:rPr lang="en-US" altLang="en-US">
                <a:latin typeface="Lucida Console" panose="020B0609040504020204" pitchFamily="49" charset="0"/>
              </a:rPr>
              <a:t>htdocs</a:t>
            </a:r>
            <a:r>
              <a:rPr lang="en-US" altLang="en-US"/>
              <a:t> is in </a:t>
            </a:r>
            <a:br>
              <a:rPr lang="en-US" altLang="en-US"/>
            </a:br>
            <a:r>
              <a:rPr lang="en-US" altLang="en-US">
                <a:latin typeface="Lucida Console" panose="020B0609040504020204" pitchFamily="49" charset="0"/>
              </a:rPr>
              <a:t>C:\Program Files\Apache Group\Apache2</a:t>
            </a:r>
            <a:endParaRPr lang="en-US" altLang="en-US"/>
          </a:p>
          <a:p>
            <a:pPr lvl="2"/>
            <a:r>
              <a:rPr lang="en-US" altLang="en-US"/>
              <a:t>On Linux platforms, </a:t>
            </a:r>
            <a:r>
              <a:rPr lang="en-US" altLang="en-US">
                <a:latin typeface="Lucida Console" panose="020B0609040504020204" pitchFamily="49" charset="0"/>
              </a:rPr>
              <a:t>htdocs</a:t>
            </a:r>
            <a:r>
              <a:rPr lang="en-US" altLang="en-US"/>
              <a:t> is in</a:t>
            </a:r>
            <a:br>
              <a:rPr lang="en-US" altLang="en-US"/>
            </a:br>
            <a:r>
              <a:rPr lang="en-US" altLang="en-US">
                <a:latin typeface="Lucida Console" panose="020B0609040504020204" pitchFamily="49" charset="0"/>
              </a:rPr>
              <a:t>/usr/local/httpd</a:t>
            </a:r>
          </a:p>
          <a:p>
            <a:pPr lvl="1"/>
            <a:r>
              <a:rPr lang="en-US" altLang="en-US"/>
              <a:t>Root directory of the Web server refers to default directory </a:t>
            </a:r>
            <a:r>
              <a:rPr lang="en-US" altLang="en-US">
                <a:latin typeface="Lucida Console" panose="020B0609040504020204" pitchFamily="49" charset="0"/>
              </a:rPr>
              <a:t>htdocs</a:t>
            </a:r>
          </a:p>
          <a:p>
            <a:pPr lvl="2"/>
            <a:r>
              <a:rPr lang="en-US" altLang="en-US"/>
              <a:t>Do not have to enter </a:t>
            </a:r>
            <a:r>
              <a:rPr lang="en-US" altLang="en-US">
                <a:latin typeface="Lucida Console" panose="020B0609040504020204" pitchFamily="49" charset="0"/>
              </a:rPr>
              <a:t>htdocs</a:t>
            </a:r>
            <a:r>
              <a:rPr lang="en-US" altLang="en-US"/>
              <a:t> before a file name in a URL</a:t>
            </a:r>
          </a:p>
        </p:txBody>
      </p:sp>
    </p:spTree>
    <p:extLst>
      <p:ext uri="{BB962C8B-B14F-4D97-AF65-F5344CB8AC3E}">
        <p14:creationId xmlns:p14="http://schemas.microsoft.com/office/powerpoint/2010/main" val="253875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0BF2-4626-43A8-9887-E95E2B413BD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OBJECTIVES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56" y="1708295"/>
            <a:ext cx="7696200" cy="4484687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The Common Gateway Interface (CGI) protocol.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The Hypertext Transfer Protocol (HTTP) and HTTP headers.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Web server's functionality.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The Apache HTTP Server.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To request documents from a Web server.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To implement CGI scripts.</a:t>
            </a:r>
          </a:p>
          <a:p>
            <a:r>
              <a:rPr lang="en-US" altLang="en-US" sz="2600" b="0" dirty="0">
                <a:ea typeface="Times New Roman" panose="02020603050405020304" pitchFamily="18" charset="0"/>
                <a:cs typeface="Goudy Sans Book" pitchFamily="34" charset="0"/>
              </a:rPr>
              <a:t>To send input to CGI scripts using XHTML forms.</a:t>
            </a:r>
          </a:p>
          <a:p>
            <a:endParaRPr lang="en-US" altLang="en-US" sz="2600" b="0" dirty="0">
              <a:ea typeface="Times New Roman" panose="02020603050405020304" pitchFamily="18" charset="0"/>
              <a:cs typeface="Goudy Sans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53F12-9B76-44BA-AA0E-C69CFCAFD7F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1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19.3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Requesting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test.html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from Apache.  </a:t>
            </a:r>
          </a:p>
        </p:txBody>
      </p:sp>
      <p:pic>
        <p:nvPicPr>
          <p:cNvPr id="1513481" name="Picture 9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5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47790-D45C-481E-A243-B924E2B2A89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10.7 </a:t>
            </a:r>
            <a:r>
              <a:rPr lang="en-US" altLang="en-US" dirty="0"/>
              <a:t>Common Gateway Interface</a:t>
            </a:r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Common Gateway Interface (CGI)</a:t>
            </a:r>
          </a:p>
          <a:p>
            <a:pPr lvl="1"/>
            <a:r>
              <a:rPr lang="en-US" altLang="en-US" dirty="0"/>
              <a:t>Standard protocol for enabling applications to interact with Web servers and clients</a:t>
            </a:r>
          </a:p>
          <a:p>
            <a:pPr lvl="2"/>
            <a:r>
              <a:rPr lang="en-US" altLang="en-US" dirty="0"/>
              <a:t>Applications are called CGI programs or CGI scripts</a:t>
            </a:r>
          </a:p>
          <a:p>
            <a:pPr lvl="1"/>
            <a:r>
              <a:rPr lang="en-US" altLang="en-US" dirty="0"/>
              <a:t>Often used to generate dynamic Web content</a:t>
            </a:r>
          </a:p>
          <a:p>
            <a:pPr lvl="2"/>
            <a:r>
              <a:rPr lang="en-US" altLang="en-US" dirty="0"/>
              <a:t>Generated programmatically when page is requested</a:t>
            </a:r>
          </a:p>
          <a:p>
            <a:pPr lvl="1"/>
            <a:r>
              <a:rPr lang="en-US" altLang="en-US" dirty="0"/>
              <a:t>Not specific to any operating system or programming language</a:t>
            </a:r>
          </a:p>
          <a:p>
            <a:pPr lvl="1"/>
            <a:r>
              <a:rPr lang="en-US" altLang="en-US" dirty="0"/>
              <a:t>Developed in 1993 by NCSA (National Center for Supercomputing Applications)</a:t>
            </a:r>
          </a:p>
          <a:p>
            <a:pPr lvl="2"/>
            <a:r>
              <a:rPr lang="en-US" altLang="en-US" dirty="0"/>
              <a:t>For use with its </a:t>
            </a:r>
            <a:r>
              <a:rPr lang="en-US" altLang="en-US" dirty="0" err="1"/>
              <a:t>HTTPd</a:t>
            </a:r>
            <a:r>
              <a:rPr lang="en-US" altLang="en-US" dirty="0"/>
              <a:t> Web server</a:t>
            </a:r>
          </a:p>
        </p:txBody>
      </p:sp>
    </p:spTree>
    <p:extLst>
      <p:ext uri="{BB962C8B-B14F-4D97-AF65-F5344CB8AC3E}">
        <p14:creationId xmlns:p14="http://schemas.microsoft.com/office/powerpoint/2010/main" val="2735928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3BD8B-1F9F-403D-BE99-DB96C8904B6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10.8 </a:t>
            </a:r>
            <a:r>
              <a:rPr lang="en-US" altLang="en-US" dirty="0"/>
              <a:t>Simple HTTP Transactions</a:t>
            </a:r>
          </a:p>
        </p:txBody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XHTML document</a:t>
            </a:r>
          </a:p>
          <a:p>
            <a:pPr lvl="1"/>
            <a:r>
              <a:rPr lang="en-US" altLang="en-US"/>
              <a:t>Plain text file that contains markings (markup or elements)</a:t>
            </a:r>
          </a:p>
          <a:p>
            <a:pPr lvl="2"/>
            <a:r>
              <a:rPr lang="en-US" altLang="en-US"/>
              <a:t>Markings describe structure of data</a:t>
            </a:r>
          </a:p>
          <a:p>
            <a:pPr lvl="2"/>
            <a:r>
              <a:rPr lang="en-US" altLang="en-US"/>
              <a:t>Example</a:t>
            </a:r>
          </a:p>
          <a:p>
            <a:pPr lvl="3"/>
            <a:r>
              <a:rPr lang="en-US" altLang="en-US">
                <a:solidFill>
                  <a:srgbClr val="0000FF"/>
                </a:solidFill>
                <a:latin typeface="Lucida Console" panose="020B0609040504020204" pitchFamily="49" charset="0"/>
              </a:rPr>
              <a:t>&lt;title&gt;</a:t>
            </a:r>
            <a:r>
              <a:rPr lang="en-US" altLang="en-US">
                <a:latin typeface="Lucida Console" panose="020B0609040504020204" pitchFamily="49" charset="0"/>
              </a:rPr>
              <a:t>My Web Page</a:t>
            </a:r>
            <a:r>
              <a:rPr lang="en-US" altLang="en-US">
                <a:solidFill>
                  <a:srgbClr val="0000FF"/>
                </a:solidFill>
                <a:latin typeface="Lucida Console" panose="020B0609040504020204" pitchFamily="49" charset="0"/>
              </a:rPr>
              <a:t>&lt;/title&gt;</a:t>
            </a:r>
          </a:p>
          <a:p>
            <a:pPr lvl="4"/>
            <a:r>
              <a:rPr lang="en-US" altLang="en-US">
                <a:solidFill>
                  <a:srgbClr val="0000FF"/>
                </a:solidFill>
                <a:latin typeface="Lucida Console" panose="020B0609040504020204" pitchFamily="49" charset="0"/>
              </a:rPr>
              <a:t>&lt;title&gt;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en-US" altLang="en-US"/>
              <a:t>start tag</a:t>
            </a:r>
          </a:p>
          <a:p>
            <a:pPr lvl="4"/>
            <a:r>
              <a:rPr lang="en-US" altLang="en-US">
                <a:latin typeface="Lucida Console" panose="020B0609040504020204" pitchFamily="49" charset="0"/>
              </a:rPr>
              <a:t>My Web Page</a:t>
            </a:r>
            <a:r>
              <a:rPr lang="en-US" altLang="en-US"/>
              <a:t> is the title of the Web page</a:t>
            </a:r>
          </a:p>
          <a:p>
            <a:pPr lvl="4"/>
            <a:r>
              <a:rPr lang="en-US" altLang="en-US">
                <a:solidFill>
                  <a:srgbClr val="0000FF"/>
                </a:solidFill>
                <a:latin typeface="Lucida Console" panose="020B0609040504020204" pitchFamily="49" charset="0"/>
              </a:rPr>
              <a:t>&lt;/title&gt;</a:t>
            </a:r>
            <a:r>
              <a:rPr lang="en-US" altLang="en-US"/>
              <a:t> end tag</a:t>
            </a:r>
          </a:p>
          <a:p>
            <a:pPr lvl="2"/>
            <a:r>
              <a:rPr lang="en-US" altLang="en-US"/>
              <a:t>Also can contain hypertext information (hyperlinks)</a:t>
            </a:r>
          </a:p>
          <a:p>
            <a:pPr lvl="3"/>
            <a:r>
              <a:rPr lang="en-US" altLang="en-US"/>
              <a:t>Links to other Web pages or other locations</a:t>
            </a:r>
          </a:p>
        </p:txBody>
      </p:sp>
    </p:spTree>
    <p:extLst>
      <p:ext uri="{BB962C8B-B14F-4D97-AF65-F5344CB8AC3E}">
        <p14:creationId xmlns:p14="http://schemas.microsoft.com/office/powerpoint/2010/main" val="2150875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C3531-ACAD-4ABC-A063-3AC9A0AEBA0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10.8 </a:t>
            </a:r>
            <a:r>
              <a:rPr lang="en-US" altLang="en-US" sz="3200" dirty="0"/>
              <a:t>Simple HTTP Transactions (Cont.)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A Web XHTML file’s URL</a:t>
            </a:r>
          </a:p>
          <a:p>
            <a:pPr lvl="1"/>
            <a:r>
              <a:rPr lang="en-US" altLang="en-US"/>
              <a:t>Example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  <a:hlinkClick r:id="rId2"/>
              </a:rPr>
              <a:t>http://www.deitel.com/books/downloads.html</a:t>
            </a:r>
            <a:endParaRPr lang="en-US" altLang="en-US">
              <a:latin typeface="Lucida Console" panose="020B0609040504020204" pitchFamily="49" charset="0"/>
            </a:endParaRPr>
          </a:p>
          <a:p>
            <a:pPr lvl="3"/>
            <a:r>
              <a:rPr lang="en-US" altLang="en-US"/>
              <a:t>Protocol of the resource is </a:t>
            </a:r>
            <a:r>
              <a:rPr lang="en-US" altLang="en-US">
                <a:latin typeface="Lucida Console" panose="020B0609040504020204" pitchFamily="49" charset="0"/>
              </a:rPr>
              <a:t>http</a:t>
            </a:r>
          </a:p>
          <a:p>
            <a:pPr lvl="3"/>
            <a:r>
              <a:rPr lang="en-US" altLang="en-US"/>
              <a:t>Machine name is </a:t>
            </a:r>
            <a:r>
              <a:rPr lang="en-US" altLang="en-US">
                <a:latin typeface="Lucida Console" panose="020B0609040504020204" pitchFamily="49" charset="0"/>
              </a:rPr>
              <a:t>www.deitel.com</a:t>
            </a:r>
          </a:p>
          <a:p>
            <a:pPr lvl="3"/>
            <a:r>
              <a:rPr lang="en-US" altLang="en-US"/>
              <a:t>Name of the requested resource is </a:t>
            </a:r>
            <a:r>
              <a:rPr lang="en-US" altLang="en-US">
                <a:latin typeface="Lucida Console" panose="020B0609040504020204" pitchFamily="49" charset="0"/>
              </a:rPr>
              <a:t>/books/downloads.html</a:t>
            </a:r>
          </a:p>
          <a:p>
            <a:pPr lvl="4"/>
            <a:r>
              <a:rPr lang="en-US" altLang="en-US"/>
              <a:t>Resource name is </a:t>
            </a:r>
            <a:r>
              <a:rPr lang="en-US" altLang="en-US">
                <a:latin typeface="Lucida Console" panose="020B0609040504020204" pitchFamily="49" charset="0"/>
              </a:rPr>
              <a:t>downloads.html</a:t>
            </a:r>
          </a:p>
          <a:p>
            <a:pPr lvl="4"/>
            <a:r>
              <a:rPr lang="en-US" altLang="en-US"/>
              <a:t>Path is </a:t>
            </a:r>
            <a:r>
              <a:rPr lang="en-US" altLang="en-US">
                <a:latin typeface="Lucida Console" panose="020B0609040504020204" pitchFamily="49" charset="0"/>
              </a:rPr>
              <a:t>/books</a:t>
            </a:r>
          </a:p>
          <a:p>
            <a:pPr lvl="1"/>
            <a:r>
              <a:rPr lang="en-US" altLang="en-US"/>
              <a:t>A virtual directory</a:t>
            </a:r>
          </a:p>
          <a:p>
            <a:pPr lvl="2"/>
            <a:r>
              <a:rPr lang="en-US" altLang="en-US"/>
              <a:t>Alias or fake name for physical directory on disk</a:t>
            </a:r>
          </a:p>
          <a:p>
            <a:pPr lvl="2"/>
            <a:r>
              <a:rPr lang="en-US" altLang="en-US"/>
              <a:t>Server translates virtual path into real location</a:t>
            </a:r>
          </a:p>
        </p:txBody>
      </p:sp>
    </p:spTree>
    <p:extLst>
      <p:ext uri="{BB962C8B-B14F-4D97-AF65-F5344CB8AC3E}">
        <p14:creationId xmlns:p14="http://schemas.microsoft.com/office/powerpoint/2010/main" val="327481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0E42-EEF0-40BC-A5B2-134EE89DBC4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10.8 </a:t>
            </a:r>
            <a:r>
              <a:rPr lang="en-US" altLang="en-US" sz="3200" dirty="0"/>
              <a:t>Simple HTTP Transactions (Cont.)</a:t>
            </a:r>
          </a:p>
        </p:txBody>
      </p:sp>
      <p:sp>
        <p:nvSpPr>
          <p:cNvPr id="159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An HTTP transaction</a:t>
            </a:r>
          </a:p>
          <a:p>
            <a:pPr lvl="1"/>
            <a:r>
              <a:rPr lang="en-US" altLang="en-US">
                <a:latin typeface="Lucida Console" panose="020B0609040504020204" pitchFamily="49" charset="0"/>
              </a:rPr>
              <a:t>GET /books/downloads.html HTTP/1.1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Host: www.deitel.com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indicates a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request</a:t>
            </a:r>
          </a:p>
          <a:p>
            <a:pPr lvl="2"/>
            <a:r>
              <a:rPr lang="en-US" altLang="en-US"/>
              <a:t>Name and path of resource</a:t>
            </a:r>
          </a:p>
          <a:p>
            <a:pPr lvl="2"/>
            <a:r>
              <a:rPr lang="en-US" altLang="en-US"/>
              <a:t>Protocol’s name and version number</a:t>
            </a:r>
          </a:p>
        </p:txBody>
      </p:sp>
    </p:spTree>
    <p:extLst>
      <p:ext uri="{BB962C8B-B14F-4D97-AF65-F5344CB8AC3E}">
        <p14:creationId xmlns:p14="http://schemas.microsoft.com/office/powerpoint/2010/main" val="1158311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2D6B8-7ED2-4672-A2B2-4D9B1F291F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19.4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Client interacting with server and Web server. Step 1: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request, </a:t>
            </a:r>
            <a:b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 /books/downloads.html HTTP/1.1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(Part 1 of 2.)   </a:t>
            </a:r>
          </a:p>
        </p:txBody>
      </p:sp>
      <p:pic>
        <p:nvPicPr>
          <p:cNvPr id="1397763" name="Picture 3" descr="AAEMZJ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98600"/>
            <a:ext cx="6629400" cy="265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2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C9442A-821C-4243-B35C-C3ECB5F1741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19.4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Client interacting with server and Web server. Step 2: The HTTP response,</a:t>
            </a:r>
            <a:b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HTTP/1.1 200 OK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(Part 2 of 2.)   </a:t>
            </a:r>
          </a:p>
        </p:txBody>
      </p:sp>
      <p:pic>
        <p:nvPicPr>
          <p:cNvPr id="1398787" name="Picture 3" descr="AAEMZJ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00200"/>
            <a:ext cx="70866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881B5A-EAF6-466B-88FE-AECC470C326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10.8 </a:t>
            </a:r>
            <a:r>
              <a:rPr lang="en-US" altLang="en-US" sz="3200" dirty="0"/>
              <a:t>Simple HTTP Transactions (Cont.)</a:t>
            </a:r>
          </a:p>
        </p:txBody>
      </p:sp>
      <p:sp>
        <p:nvSpPr>
          <p:cNvPr id="159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An HTTP transaction (Cont.)</a:t>
            </a:r>
          </a:p>
          <a:p>
            <a:pPr lvl="1"/>
            <a:r>
              <a:rPr lang="en-US" altLang="en-US"/>
              <a:t>Server’s response</a:t>
            </a:r>
          </a:p>
          <a:p>
            <a:pPr lvl="2"/>
            <a:r>
              <a:rPr lang="en-US" altLang="en-US"/>
              <a:t>Indicates the HTTP version</a:t>
            </a:r>
          </a:p>
          <a:p>
            <a:pPr lvl="2"/>
            <a:r>
              <a:rPr lang="en-US" altLang="en-US"/>
              <a:t>Followed by numeric code and phrase for the status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HTTP/1.1 200 OK</a:t>
            </a:r>
          </a:p>
          <a:p>
            <a:pPr lvl="4"/>
            <a:r>
              <a:rPr lang="en-US" altLang="en-US"/>
              <a:t>Indicates success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</a:rPr>
              <a:t>HTTP/1.1 404 Not found</a:t>
            </a:r>
          </a:p>
          <a:p>
            <a:pPr lvl="4"/>
            <a:r>
              <a:rPr lang="en-US" altLang="en-US"/>
              <a:t>Indicates resource was not found</a:t>
            </a:r>
          </a:p>
          <a:p>
            <a:pPr lvl="2"/>
            <a:r>
              <a:rPr lang="en-US" altLang="en-US"/>
              <a:t>Then sends HTTP headers</a:t>
            </a:r>
          </a:p>
          <a:p>
            <a:pPr lvl="3"/>
            <a:r>
              <a:rPr lang="en-US" altLang="en-US"/>
              <a:t>Provides information about the data being sent</a:t>
            </a:r>
          </a:p>
          <a:p>
            <a:pPr lvl="3"/>
            <a:r>
              <a:rPr lang="en-US" altLang="en-US"/>
              <a:t>Example</a:t>
            </a:r>
          </a:p>
          <a:p>
            <a:pPr lvl="4"/>
            <a:r>
              <a:rPr lang="en-US" altLang="en-US">
                <a:latin typeface="Lucida Console" panose="020B0609040504020204" pitchFamily="49" charset="0"/>
              </a:rPr>
              <a:t>Content-Type: text/html</a:t>
            </a:r>
          </a:p>
        </p:txBody>
      </p:sp>
    </p:spTree>
    <p:extLst>
      <p:ext uri="{BB962C8B-B14F-4D97-AF65-F5344CB8AC3E}">
        <p14:creationId xmlns:p14="http://schemas.microsoft.com/office/powerpoint/2010/main" val="346199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200AB-4311-4117-BCEF-789CA296D62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10.8 </a:t>
            </a:r>
            <a:r>
              <a:rPr lang="en-US" altLang="en-US" sz="3200" dirty="0"/>
              <a:t>Simple HTTP Transactions (Cont.)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An HTTP transaction (Cont.)</a:t>
            </a:r>
          </a:p>
          <a:p>
            <a:pPr lvl="2"/>
            <a:r>
              <a:rPr lang="en-US" altLang="en-US"/>
              <a:t>Server sends blank line to indicate headers are finished</a:t>
            </a:r>
          </a:p>
          <a:p>
            <a:pPr lvl="2"/>
            <a:r>
              <a:rPr lang="en-US" altLang="en-US"/>
              <a:t>Server finally sends contents of requested document</a:t>
            </a:r>
          </a:p>
          <a:p>
            <a:r>
              <a:rPr lang="en-US" altLang="en-US"/>
              <a:t>MIME (Multipurpose Internet Mail Extensions)</a:t>
            </a:r>
          </a:p>
          <a:p>
            <a:pPr lvl="1"/>
            <a:r>
              <a:rPr lang="en-US" altLang="en-US"/>
              <a:t>Identified in the </a:t>
            </a:r>
            <a:r>
              <a:rPr lang="en-US" altLang="en-US">
                <a:latin typeface="Lucida Console" panose="020B0609040504020204" pitchFamily="49" charset="0"/>
              </a:rPr>
              <a:t>Content-Type</a:t>
            </a:r>
            <a:r>
              <a:rPr lang="en-US" altLang="en-US"/>
              <a:t> header</a:t>
            </a:r>
          </a:p>
          <a:p>
            <a:pPr lvl="1"/>
            <a:r>
              <a:rPr lang="en-US" altLang="en-US"/>
              <a:t>Helps browser determine how to process data</a:t>
            </a:r>
          </a:p>
          <a:p>
            <a:pPr lvl="1"/>
            <a:r>
              <a:rPr lang="en-US" altLang="en-US"/>
              <a:t>Examples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text/plain</a:t>
            </a:r>
          </a:p>
          <a:p>
            <a:pPr lvl="3"/>
            <a:r>
              <a:rPr lang="en-US" altLang="en-US"/>
              <a:t>Data contains text, without XHTML markup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image/gif</a:t>
            </a:r>
          </a:p>
          <a:p>
            <a:pPr lvl="3"/>
            <a:r>
              <a:rPr lang="en-US" altLang="en-US"/>
              <a:t>Content is a GIF image</a:t>
            </a:r>
          </a:p>
        </p:txBody>
      </p:sp>
    </p:spTree>
    <p:extLst>
      <p:ext uri="{BB962C8B-B14F-4D97-AF65-F5344CB8AC3E}">
        <p14:creationId xmlns:p14="http://schemas.microsoft.com/office/powerpoint/2010/main" val="2278143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20D50-3052-46D7-965A-B31FB00D512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10.9 </a:t>
            </a:r>
            <a:r>
              <a:rPr lang="en-US" altLang="en-US" dirty="0"/>
              <a:t>Simple CGI Scripts</a:t>
            </a:r>
          </a:p>
        </p:txBody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CGI Scripts</a:t>
            </a:r>
          </a:p>
          <a:p>
            <a:pPr lvl="1"/>
            <a:r>
              <a:rPr lang="en-US" altLang="en-US"/>
              <a:t>Executing a C++ program as a CGI script</a:t>
            </a:r>
          </a:p>
          <a:p>
            <a:pPr lvl="2"/>
            <a:r>
              <a:rPr lang="en-US" altLang="en-US"/>
              <a:t>Place compiled C++ executable file in Web server’s </a:t>
            </a:r>
            <a:r>
              <a:rPr lang="en-US" altLang="en-US">
                <a:latin typeface="Lucida Console" panose="020B0609040504020204" pitchFamily="49" charset="0"/>
              </a:rPr>
              <a:t>cgi-bin</a:t>
            </a:r>
            <a:r>
              <a:rPr lang="en-US" altLang="en-US"/>
              <a:t> directory</a:t>
            </a:r>
          </a:p>
          <a:p>
            <a:pPr lvl="3"/>
            <a:r>
              <a:rPr lang="en-US" altLang="en-US"/>
              <a:t>Executable file extension </a:t>
            </a:r>
            <a:r>
              <a:rPr lang="en-US" altLang="en-US">
                <a:latin typeface="Lucida Console" panose="020B0609040504020204" pitchFamily="49" charset="0"/>
              </a:rPr>
              <a:t>.exe</a:t>
            </a:r>
            <a:r>
              <a:rPr lang="en-US" altLang="en-US"/>
              <a:t> may be changed to </a:t>
            </a:r>
            <a:r>
              <a:rPr lang="en-US" altLang="en-US">
                <a:latin typeface="Lucida Console" panose="020B0609040504020204" pitchFamily="49" charset="0"/>
              </a:rPr>
              <a:t>.cgi</a:t>
            </a:r>
          </a:p>
          <a:p>
            <a:pPr lvl="2"/>
            <a:r>
              <a:rPr lang="en-US" altLang="en-US"/>
              <a:t>Standard output is redirected (piped) to Web server</a:t>
            </a:r>
          </a:p>
          <a:p>
            <a:pPr lvl="3"/>
            <a:r>
              <a:rPr lang="en-US" altLang="en-US"/>
              <a:t>Web server sends output to Web browser</a:t>
            </a:r>
          </a:p>
          <a:p>
            <a:pPr lvl="2"/>
            <a:r>
              <a:rPr lang="en-US" altLang="en-US"/>
              <a:t>Detected by Web server depending on server configuration</a:t>
            </a:r>
          </a:p>
          <a:p>
            <a:pPr lvl="3"/>
            <a:r>
              <a:rPr lang="en-US" altLang="en-US"/>
              <a:t>Special filename extension (</a:t>
            </a:r>
            <a:r>
              <a:rPr lang="en-US" altLang="en-US">
                <a:latin typeface="Lucida Console" panose="020B0609040504020204" pitchFamily="49" charset="0"/>
              </a:rPr>
              <a:t>.cgi</a:t>
            </a:r>
            <a:r>
              <a:rPr lang="en-US" altLang="en-US"/>
              <a:t> or </a:t>
            </a:r>
            <a:r>
              <a:rPr lang="en-US" altLang="en-US">
                <a:latin typeface="Lucida Console" panose="020B0609040504020204" pitchFamily="49" charset="0"/>
              </a:rPr>
              <a:t>.exe</a:t>
            </a:r>
            <a:r>
              <a:rPr lang="en-US" altLang="en-US"/>
              <a:t>)</a:t>
            </a:r>
          </a:p>
          <a:p>
            <a:pPr lvl="3"/>
            <a:r>
              <a:rPr lang="en-US" altLang="en-US"/>
              <a:t>Located in a specific directory (</a:t>
            </a:r>
            <a:r>
              <a:rPr lang="en-US" altLang="en-US">
                <a:latin typeface="Lucida Console" panose="020B0609040504020204" pitchFamily="49" charset="0"/>
              </a:rPr>
              <a:t>cgi-bin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Web server automatically adds HTTP-transaction-status message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01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60BF2-4626-43A8-9887-E95E2B413BD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/>
              <a:t>TOPIC</a:t>
            </a:r>
            <a:endParaRPr lang="en-US" altLang="en-US" sz="3200" dirty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56" y="1708295"/>
            <a:ext cx="7696200" cy="4484687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10.1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Introduction </a:t>
            </a:r>
            <a:endParaRPr lang="en-US" altLang="en-US" sz="2800" dirty="0">
              <a:ea typeface="Times New Roman" panose="02020603050405020304" pitchFamily="18" charset="0"/>
              <a:cs typeface="Goudy Sans Medium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10.2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 	HTTP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Request Types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10.3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Multitier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Architecture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10.4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Accessing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Web Servers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10.5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Apache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HTTP Server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10.6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Requesting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XHTML Documents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10.7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Introduction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to CGI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10.8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Simple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HTTP Transactions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10.9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Simple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CGI Scripts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10.10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Sending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Input to a CGI Script </a:t>
            </a:r>
          </a:p>
          <a:p>
            <a:pPr>
              <a:lnSpc>
                <a:spcPct val="75000"/>
              </a:lnSpc>
            </a:pPr>
            <a:r>
              <a:rPr lang="en-US" altLang="en-US" sz="2800" dirty="0">
                <a:solidFill>
                  <a:srgbClr val="B3B366"/>
                </a:solidFill>
                <a:ea typeface="Times New Roman" panose="02020603050405020304" pitchFamily="18" charset="0"/>
                <a:cs typeface="Goudy Sans Medium" pitchFamily="34" charset="0"/>
              </a:rPr>
              <a:t>10.11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 </a:t>
            </a:r>
            <a:r>
              <a:rPr lang="en-US" altLang="en-US" sz="2800" dirty="0" smtClean="0">
                <a:ea typeface="Times New Roman" panose="02020603050405020304" pitchFamily="18" charset="0"/>
                <a:cs typeface="Goudy Sans Medium" pitchFamily="34" charset="0"/>
              </a:rPr>
              <a:t>	Using </a:t>
            </a:r>
            <a:r>
              <a:rPr lang="en-US" altLang="en-US" sz="2800" dirty="0">
                <a:ea typeface="Times New Roman" panose="02020603050405020304" pitchFamily="18" charset="0"/>
                <a:cs typeface="Goudy Sans Medium" pitchFamily="34" charset="0"/>
              </a:rPr>
              <a:t>XHTML Forms to Send Input </a:t>
            </a:r>
          </a:p>
        </p:txBody>
      </p:sp>
    </p:spTree>
    <p:extLst>
      <p:ext uri="{BB962C8B-B14F-4D97-AF65-F5344CB8AC3E}">
        <p14:creationId xmlns:p14="http://schemas.microsoft.com/office/powerpoint/2010/main" val="41310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BF07-AB12-45E8-B5AF-0AC256623338}" type="slidenum">
              <a:rPr lang="en-US" altLang="en-US"/>
              <a:pPr/>
              <a:t>30</a:t>
            </a:fld>
            <a:endParaRPr lang="en-US" altLang="en-US"/>
          </a:p>
        </p:txBody>
      </p:sp>
      <p:graphicFrame>
        <p:nvGraphicFramePr>
          <p:cNvPr id="1401858" name="Object 2"/>
          <p:cNvGraphicFramePr>
            <a:graphicFrameLocks noChangeAspect="1"/>
          </p:cNvGraphicFramePr>
          <p:nvPr/>
        </p:nvGraphicFramePr>
        <p:xfrm>
          <a:off x="0" y="0"/>
          <a:ext cx="7037388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7074123" imgH="5003732" progId="Word.Document.8">
                  <p:embed/>
                </p:oleObj>
              </mc:Choice>
              <mc:Fallback>
                <p:oleObj name="Document" r:id="rId3" imgW="7074123" imgH="5003732" progId="Word.Document.8">
                  <p:embed/>
                  <p:pic>
                    <p:nvPicPr>
                      <p:cNvPr id="14018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98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18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01860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localtime.cpp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2)</a:t>
            </a:r>
          </a:p>
        </p:txBody>
      </p:sp>
      <p:sp>
        <p:nvSpPr>
          <p:cNvPr id="1401861" name="Text Box 5"/>
          <p:cNvSpPr txBox="1">
            <a:spLocks noChangeArrowheads="1"/>
          </p:cNvSpPr>
          <p:nvPr/>
        </p:nvSpPr>
        <p:spPr bwMode="auto">
          <a:xfrm>
            <a:off x="4876800" y="1905000"/>
            <a:ext cx="3733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Declare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time_t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variable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currentTime</a:t>
            </a:r>
          </a:p>
        </p:txBody>
      </p:sp>
      <p:sp>
        <p:nvSpPr>
          <p:cNvPr id="1401862" name="Line 6"/>
          <p:cNvSpPr>
            <a:spLocks noChangeShapeType="1"/>
          </p:cNvSpPr>
          <p:nvPr/>
        </p:nvSpPr>
        <p:spPr bwMode="auto">
          <a:xfrm flipH="1">
            <a:off x="2286000" y="1981200"/>
            <a:ext cx="2590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1863" name="Text Box 7"/>
          <p:cNvSpPr txBox="1">
            <a:spLocks noChangeArrowheads="1"/>
          </p:cNvSpPr>
          <p:nvPr/>
        </p:nvSpPr>
        <p:spPr bwMode="auto">
          <a:xfrm>
            <a:off x="4038600" y="5334000"/>
            <a:ext cx="2590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Get the current time and store it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currentTime</a:t>
            </a:r>
          </a:p>
        </p:txBody>
      </p:sp>
      <p:sp>
        <p:nvSpPr>
          <p:cNvPr id="1401864" name="Line 8"/>
          <p:cNvSpPr>
            <a:spLocks noChangeShapeType="1"/>
          </p:cNvSpPr>
          <p:nvPr/>
        </p:nvSpPr>
        <p:spPr bwMode="auto">
          <a:xfrm flipH="1" flipV="1">
            <a:off x="2284413" y="4879975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1869" name="Text Box 13"/>
          <p:cNvSpPr txBox="1">
            <a:spLocks noChangeArrowheads="1"/>
          </p:cNvSpPr>
          <p:nvPr/>
        </p:nvSpPr>
        <p:spPr bwMode="auto">
          <a:xfrm>
            <a:off x="5867400" y="2590800"/>
            <a:ext cx="2895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CGI script must output the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Content-Type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header and the subsequent blank line</a:t>
            </a:r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>
            <a:off x="3733800" y="27432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45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1" grpId="0" animBg="1"/>
      <p:bldP spid="1401863" grpId="0" animBg="1"/>
      <p:bldP spid="14018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24286-C2BA-4F76-B10C-FB000CA65669}" type="slidenum">
              <a:rPr lang="en-US" altLang="en-US"/>
              <a:pPr/>
              <a:t>31</a:t>
            </a:fld>
            <a:endParaRPr lang="en-US" altLang="en-US"/>
          </a:p>
        </p:txBody>
      </p:sp>
      <p:graphicFrame>
        <p:nvGraphicFramePr>
          <p:cNvPr id="1402882" name="Object 2"/>
          <p:cNvGraphicFramePr>
            <a:graphicFrameLocks noChangeAspect="1"/>
          </p:cNvGraphicFramePr>
          <p:nvPr/>
        </p:nvGraphicFramePr>
        <p:xfrm>
          <a:off x="0" y="0"/>
          <a:ext cx="7037388" cy="559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7074123" imgH="5605374" progId="Word.Document.8">
                  <p:embed/>
                </p:oleObj>
              </mc:Choice>
              <mc:Fallback>
                <p:oleObj name="Document" r:id="rId3" imgW="7074123" imgH="5605374" progId="Word.Document.8">
                  <p:embed/>
                  <p:pic>
                    <p:nvPicPr>
                      <p:cNvPr id="14028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59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8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02884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localtime.cpp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2)</a:t>
            </a:r>
          </a:p>
        </p:txBody>
      </p:sp>
      <p:pic>
        <p:nvPicPr>
          <p:cNvPr id="1402885" name="Picture 5" descr="localti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6625"/>
            <a:ext cx="5181600" cy="228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2886" name="Text Box 6"/>
          <p:cNvSpPr txBox="1">
            <a:spLocks noChangeArrowheads="1"/>
          </p:cNvSpPr>
          <p:nvPr/>
        </p:nvSpPr>
        <p:spPr bwMode="auto">
          <a:xfrm>
            <a:off x="3810000" y="1447800"/>
            <a:ext cx="3429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a string containing the </a:t>
            </a:r>
            <a:r>
              <a:rPr lang="en-US" altLang="en-US">
                <a:ea typeface="Times New Roman" panose="02020603050405020304" pitchFamily="18" charset="0"/>
                <a:cs typeface="AGaramond" pitchFamily="18" charset="0"/>
              </a:rPr>
              <a:t>“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broken-down</a:t>
            </a:r>
            <a:r>
              <a:rPr lang="en-US" altLang="en-US">
                <a:ea typeface="Times New Roman" panose="02020603050405020304" pitchFamily="18" charset="0"/>
                <a:cs typeface="AGaramond" pitchFamily="18" charset="0"/>
              </a:rPr>
              <a:t>”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version of the local time</a:t>
            </a:r>
          </a:p>
        </p:txBody>
      </p:sp>
      <p:sp>
        <p:nvSpPr>
          <p:cNvPr id="1402887" name="Line 7"/>
          <p:cNvSpPr>
            <a:spLocks noChangeShapeType="1"/>
          </p:cNvSpPr>
          <p:nvPr/>
        </p:nvSpPr>
        <p:spPr bwMode="auto">
          <a:xfrm flipH="1" flipV="1">
            <a:off x="3200400" y="1219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6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88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39C3-5C1A-40B7-9AA8-D26BA6AC545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19.6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Step 1: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request,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GET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/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cgi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-bin/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localtime.cgi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HTTP/1.1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b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(Part 1 of 4.)</a:t>
            </a:r>
          </a:p>
        </p:txBody>
      </p:sp>
      <p:pic>
        <p:nvPicPr>
          <p:cNvPr id="1408003" name="Picture 3" descr="AAEMZJK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295400"/>
            <a:ext cx="7518400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0DF20-0574-45CE-A6A5-F12AF3CBCFF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19.6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Step 2: The Web server starts the CGI script. (Part 2 of 4.)     </a:t>
            </a:r>
          </a:p>
        </p:txBody>
      </p:sp>
      <p:pic>
        <p:nvPicPr>
          <p:cNvPr id="1409027" name="Picture 3" descr="AAEMZJL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22400"/>
            <a:ext cx="7518400" cy="280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8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434FA-FF78-405C-96AF-795645B8D053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19.6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Step 3: The script output is sent to the Web server. (Part 3 of 4.)     </a:t>
            </a:r>
          </a:p>
        </p:txBody>
      </p:sp>
      <p:pic>
        <p:nvPicPr>
          <p:cNvPr id="1410061" name="Picture 13" descr="Imag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25575"/>
            <a:ext cx="7542213" cy="2806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751F6-C6DD-4A82-872B-CF3173A10A8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19.6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Step 4: The HTTP response,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HTTP/1.1 200 OK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. (Part 4 of 4.)      </a:t>
            </a:r>
          </a:p>
        </p:txBody>
      </p:sp>
      <p:pic>
        <p:nvPicPr>
          <p:cNvPr id="1411075" name="Picture 3" descr="AAEMZJN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384300"/>
            <a:ext cx="7518400" cy="28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2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2CB24-EABE-4B0B-B101-80889FDCF5D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684213"/>
            <a:ext cx="7772400" cy="914400"/>
          </a:xfrm>
          <a:noFill/>
          <a:ln/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Common Programming Error </a:t>
            </a:r>
            <a:r>
              <a:rPr lang="en-US" altLang="en-US" dirty="0" smtClean="0">
                <a:cs typeface="Times New Roman" panose="02020603050405020304" pitchFamily="18" charset="0"/>
              </a:rPr>
              <a:t>10.1</a:t>
            </a:r>
            <a:endParaRPr lang="en-US" altLang="en-US" dirty="0"/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240587" cy="860425"/>
          </a:xfrm>
          <a:noFill/>
        </p:spPr>
        <p:txBody>
          <a:bodyPr anchor="t">
            <a:normAutofit fontScale="92500" lnSpcReduction="10000"/>
          </a:bodyPr>
          <a:lstStyle/>
          <a:p>
            <a:r>
              <a:rPr lang="en-US" altLang="en-US">
                <a:cs typeface="Times New Roman" panose="02020603050405020304" pitchFamily="18" charset="0"/>
              </a:rPr>
              <a:t>Forgetting to place a blank line after a header is a syntax error.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6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67E96-51B2-4B62-9AFF-417559C004F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51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19.7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Output of </a:t>
            </a:r>
            <a:r>
              <a:rPr lang="en-US" altLang="en-US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localtime.cgi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when executed from the command line.       </a:t>
            </a:r>
          </a:p>
        </p:txBody>
      </p:sp>
      <p:graphicFrame>
        <p:nvGraphicFramePr>
          <p:cNvPr id="15114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8538" y="1096963"/>
          <a:ext cx="6926262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7068771" imgH="3468589" progId="Word.Document.8">
                  <p:embed/>
                </p:oleObj>
              </mc:Choice>
              <mc:Fallback>
                <p:oleObj name="Document" r:id="rId3" imgW="7068771" imgH="3468589" progId="Word.Document.8">
                  <p:embed/>
                  <p:pic>
                    <p:nvPicPr>
                      <p:cNvPr id="151142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096963"/>
                        <a:ext cx="6926262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2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2093-9AE4-4045-B3C7-078A499A5DE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10.9 </a:t>
            </a:r>
            <a:r>
              <a:rPr lang="en-US" altLang="en-US" dirty="0"/>
              <a:t>Simple CGI Scripts (Cont.)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/>
          <a:lstStyle/>
          <a:p>
            <a:r>
              <a:rPr lang="en-US" altLang="en-US"/>
              <a:t>Environment variables</a:t>
            </a:r>
          </a:p>
          <a:p>
            <a:pPr lvl="1"/>
            <a:r>
              <a:rPr lang="en-US" altLang="en-US"/>
              <a:t>Contain information about client and server environment</a:t>
            </a:r>
          </a:p>
          <a:p>
            <a:pPr lvl="2"/>
            <a:r>
              <a:rPr lang="en-US" altLang="en-US"/>
              <a:t>Such as type of Web browser or location of document</a:t>
            </a:r>
          </a:p>
          <a:p>
            <a:pPr lvl="1"/>
            <a:r>
              <a:rPr lang="en-US" altLang="en-US"/>
              <a:t>Are server-specific</a:t>
            </a:r>
          </a:p>
          <a:p>
            <a:pPr lvl="1"/>
            <a:r>
              <a:rPr lang="en-US" altLang="en-US"/>
              <a:t>Retrieved by calling function </a:t>
            </a:r>
            <a:r>
              <a:rPr lang="en-US" altLang="en-US">
                <a:latin typeface="Lucida Console" panose="020B0609040504020204" pitchFamily="49" charset="0"/>
              </a:rPr>
              <a:t>getenv</a:t>
            </a:r>
            <a:r>
              <a:rPr lang="en-US" altLang="en-US"/>
              <a:t> of </a:t>
            </a:r>
            <a:r>
              <a:rPr lang="en-US" altLang="en-US">
                <a:latin typeface="Lucida Console" panose="020B0609040504020204" pitchFamily="49" charset="0"/>
              </a:rPr>
              <a:t>&lt;cstdlib&gt;</a:t>
            </a:r>
          </a:p>
          <a:p>
            <a:pPr lvl="2"/>
            <a:r>
              <a:rPr lang="en-US" altLang="en-US"/>
              <a:t>Takes a </a:t>
            </a:r>
            <a:r>
              <a:rPr lang="en-US" altLang="en-US">
                <a:latin typeface="Lucida Console" panose="020B0609040504020204" pitchFamily="49" charset="0"/>
              </a:rPr>
              <a:t>char *</a:t>
            </a:r>
            <a:r>
              <a:rPr lang="en-US" altLang="en-US"/>
              <a:t> string naming the environment variable</a:t>
            </a:r>
          </a:p>
          <a:p>
            <a:pPr lvl="2"/>
            <a:r>
              <a:rPr lang="en-US" altLang="en-US"/>
              <a:t>Returns associated value of the environment variable as a </a:t>
            </a:r>
            <a:r>
              <a:rPr lang="en-US" altLang="en-US">
                <a:latin typeface="Lucida Console" panose="020B0609040504020204" pitchFamily="49" charset="0"/>
              </a:rPr>
              <a:t>char *</a:t>
            </a:r>
            <a:r>
              <a:rPr lang="en-US" altLang="en-US"/>
              <a:t> string</a:t>
            </a:r>
          </a:p>
          <a:p>
            <a:pPr lvl="3"/>
            <a:r>
              <a:rPr lang="en-US" altLang="en-US"/>
              <a:t>Returns null pointer if the environment variable does not exist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15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FA06-7FA6-43EE-9BFA-2C232EB86DD4}" type="slidenum">
              <a:rPr lang="en-US" altLang="en-US"/>
              <a:pPr/>
              <a:t>39</a:t>
            </a:fld>
            <a:endParaRPr lang="en-US" altLang="en-US"/>
          </a:p>
        </p:txBody>
      </p:sp>
      <p:graphicFrame>
        <p:nvGraphicFramePr>
          <p:cNvPr id="1416194" name="Object 2"/>
          <p:cNvGraphicFramePr>
            <a:graphicFrameLocks noChangeAspect="1"/>
          </p:cNvGraphicFramePr>
          <p:nvPr/>
        </p:nvGraphicFramePr>
        <p:xfrm>
          <a:off x="0" y="0"/>
          <a:ext cx="7075488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141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47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619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16196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environment.cpp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</a:p>
        </p:txBody>
      </p:sp>
      <p:sp>
        <p:nvSpPr>
          <p:cNvPr id="1416197" name="Text Box 5"/>
          <p:cNvSpPr txBox="1">
            <a:spLocks noChangeArrowheads="1"/>
          </p:cNvSpPr>
          <p:nvPr/>
        </p:nvSpPr>
        <p:spPr bwMode="auto">
          <a:xfrm>
            <a:off x="4724400" y="1905000"/>
            <a:ext cx="4038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Initialize an array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objects with the names of the CGI environment variables</a:t>
            </a:r>
          </a:p>
        </p:txBody>
      </p:sp>
      <p:sp>
        <p:nvSpPr>
          <p:cNvPr id="1416198" name="Line 6"/>
          <p:cNvSpPr>
            <a:spLocks noChangeShapeType="1"/>
          </p:cNvSpPr>
          <p:nvPr/>
        </p:nvSpPr>
        <p:spPr bwMode="auto">
          <a:xfrm flipH="1">
            <a:off x="3505200" y="2133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626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61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B04E7-3FA6-4DB9-B108-0A3191DCF23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10.1 </a:t>
            </a:r>
            <a:r>
              <a:rPr lang="en-US" altLang="en-US" dirty="0"/>
              <a:t>Introduction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Web servers</a:t>
            </a:r>
            <a:endParaRPr lang="en-US" altLang="en-US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Respond to client requests by providing resources</a:t>
            </a:r>
          </a:p>
          <a:p>
            <a:pPr lvl="2"/>
            <a:r>
              <a:rPr lang="en-US" altLang="en-US"/>
              <a:t>User requests by entering a uniform resource locator (URL)</a:t>
            </a:r>
          </a:p>
          <a:p>
            <a:pPr lvl="2"/>
            <a:r>
              <a:rPr lang="en-US" altLang="en-US"/>
              <a:t>Server returns the requested document</a:t>
            </a:r>
          </a:p>
          <a:p>
            <a:pPr lvl="1"/>
            <a:r>
              <a:rPr lang="en-US" altLang="en-US"/>
              <a:t>Communication is performed through Hypertext Transfer Protocol (HTTP)</a:t>
            </a:r>
          </a:p>
          <a:p>
            <a:pPr lvl="2"/>
            <a:r>
              <a:rPr lang="en-US" altLang="en-US"/>
              <a:t>Protocol for transferring requests and files</a:t>
            </a:r>
          </a:p>
          <a:p>
            <a:pPr lvl="2"/>
            <a:r>
              <a:rPr lang="en-US" altLang="en-US"/>
              <a:t>Platform-independent</a:t>
            </a:r>
          </a:p>
        </p:txBody>
      </p:sp>
    </p:spTree>
    <p:extLst>
      <p:ext uri="{BB962C8B-B14F-4D97-AF65-F5344CB8AC3E}">
        <p14:creationId xmlns:p14="http://schemas.microsoft.com/office/powerpoint/2010/main" val="1147421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84654-DBFD-4A25-B3B3-E1594769ED94}" type="slidenum">
              <a:rPr lang="en-US" altLang="en-US"/>
              <a:pPr/>
              <a:t>40</a:t>
            </a:fld>
            <a:endParaRPr lang="en-US" altLang="en-US"/>
          </a:p>
        </p:txBody>
      </p:sp>
      <p:graphicFrame>
        <p:nvGraphicFramePr>
          <p:cNvPr id="1417218" name="Object 2"/>
          <p:cNvGraphicFramePr>
            <a:graphicFrameLocks noChangeAspect="1"/>
          </p:cNvGraphicFramePr>
          <p:nvPr/>
        </p:nvGraphicFramePr>
        <p:xfrm>
          <a:off x="0" y="0"/>
          <a:ext cx="7037388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7074123" imgH="5843801" progId="Word.Document.8">
                  <p:embed/>
                </p:oleObj>
              </mc:Choice>
              <mc:Fallback>
                <p:oleObj name="Document" r:id="rId3" imgW="7074123" imgH="5843801" progId="Word.Document.8">
                  <p:embed/>
                  <p:pic>
                    <p:nvPicPr>
                      <p:cNvPr id="1417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2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721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17220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environment.cpp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</a:p>
        </p:txBody>
      </p:sp>
      <p:sp>
        <p:nvSpPr>
          <p:cNvPr id="1417221" name="Text Box 5"/>
          <p:cNvSpPr txBox="1">
            <a:spLocks noChangeArrowheads="1"/>
          </p:cNvSpPr>
          <p:nvPr/>
        </p:nvSpPr>
        <p:spPr bwMode="auto">
          <a:xfrm>
            <a:off x="4953000" y="1600200"/>
            <a:ext cx="3886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the name of the environment variable in an XHTML table-data element</a:t>
            </a:r>
          </a:p>
        </p:txBody>
      </p:sp>
      <p:sp>
        <p:nvSpPr>
          <p:cNvPr id="1417222" name="Line 6"/>
          <p:cNvSpPr>
            <a:spLocks noChangeShapeType="1"/>
          </p:cNvSpPr>
          <p:nvPr/>
        </p:nvSpPr>
        <p:spPr bwMode="auto">
          <a:xfrm flipH="1">
            <a:off x="3352800" y="1828800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7223" name="Text Box 7"/>
          <p:cNvSpPr txBox="1">
            <a:spLocks noChangeArrowheads="1"/>
          </p:cNvSpPr>
          <p:nvPr/>
        </p:nvSpPr>
        <p:spPr bwMode="auto">
          <a:xfrm>
            <a:off x="6324600" y="3048000"/>
            <a:ext cx="2514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Attempt to retrieve the value associated with the environment variable</a:t>
            </a:r>
          </a:p>
        </p:txBody>
      </p:sp>
      <p:sp>
        <p:nvSpPr>
          <p:cNvPr id="1417224" name="Line 8"/>
          <p:cNvSpPr>
            <a:spLocks noChangeShapeType="1"/>
          </p:cNvSpPr>
          <p:nvPr/>
        </p:nvSpPr>
        <p:spPr bwMode="auto">
          <a:xfrm flipH="1" flipV="1">
            <a:off x="5791200" y="3124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7225" name="Text Box 9"/>
          <p:cNvSpPr txBox="1">
            <a:spLocks noChangeArrowheads="1"/>
          </p:cNvSpPr>
          <p:nvPr/>
        </p:nvSpPr>
        <p:spPr bwMode="auto">
          <a:xfrm>
            <a:off x="5943600" y="40386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the environment-variable value returned by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getenv</a:t>
            </a:r>
          </a:p>
        </p:txBody>
      </p:sp>
      <p:sp>
        <p:nvSpPr>
          <p:cNvPr id="1417226" name="Line 10"/>
          <p:cNvSpPr>
            <a:spLocks noChangeShapeType="1"/>
          </p:cNvSpPr>
          <p:nvPr/>
        </p:nvSpPr>
        <p:spPr bwMode="auto">
          <a:xfrm flipH="1" flipV="1">
            <a:off x="2514600" y="37338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73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21" grpId="0" animBg="1"/>
      <p:bldP spid="1417223" grpId="0" animBg="1"/>
      <p:bldP spid="14172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1DFDD-70FA-4DDF-BFF1-EC9C9D67A671}" type="slidenum">
              <a:rPr lang="en-US" altLang="en-US"/>
              <a:pPr/>
              <a:t>41</a:t>
            </a:fld>
            <a:endParaRPr lang="en-US" altLang="en-US"/>
          </a:p>
        </p:txBody>
      </p:sp>
      <p:graphicFrame>
        <p:nvGraphicFramePr>
          <p:cNvPr id="1476610" name="Object 2"/>
          <p:cNvGraphicFramePr>
            <a:graphicFrameLocks noChangeAspect="1"/>
          </p:cNvGraphicFramePr>
          <p:nvPr/>
        </p:nvGraphicFramePr>
        <p:xfrm>
          <a:off x="0" y="0"/>
          <a:ext cx="7075488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7078146" imgH="6228782" progId="Word.Document.8">
                  <p:embed/>
                </p:oleObj>
              </mc:Choice>
              <mc:Fallback>
                <p:oleObj name="Document" r:id="rId3" imgW="7078146" imgH="6228782" progId="Word.Document.8">
                  <p:embed/>
                  <p:pic>
                    <p:nvPicPr>
                      <p:cNvPr id="1476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661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76612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environment.cpp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</a:p>
        </p:txBody>
      </p:sp>
      <p:pic>
        <p:nvPicPr>
          <p:cNvPr id="1476613" name="Picture 5" descr="environment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5705475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3D3A8-CF0E-4B55-8A82-C987317F3208}" type="slidenum">
              <a:rPr lang="en-US" altLang="en-US"/>
              <a:pPr/>
              <a:t>42</a:t>
            </a:fld>
            <a:endParaRPr lang="en-US" altLang="en-US"/>
          </a:p>
        </p:txBody>
      </p:sp>
      <p:graphicFrame>
        <p:nvGraphicFramePr>
          <p:cNvPr id="1477634" name="Object 2"/>
          <p:cNvGraphicFramePr>
            <a:graphicFrameLocks noChangeAspect="1"/>
          </p:cNvGraphicFramePr>
          <p:nvPr/>
        </p:nvGraphicFramePr>
        <p:xfrm>
          <a:off x="0" y="0"/>
          <a:ext cx="7075488" cy="622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7078146" imgH="6228782" progId="Word.Document.8">
                  <p:embed/>
                </p:oleObj>
              </mc:Choice>
              <mc:Fallback>
                <p:oleObj name="Document" r:id="rId3" imgW="7078146" imgH="6228782" progId="Word.Document.8">
                  <p:embed/>
                  <p:pic>
                    <p:nvPicPr>
                      <p:cNvPr id="1477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22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763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77636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environment.cpp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</a:p>
        </p:txBody>
      </p:sp>
      <p:pic>
        <p:nvPicPr>
          <p:cNvPr id="1477638" name="Picture 6" descr="environment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8975"/>
            <a:ext cx="57912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93D4-F912-4197-B643-9BCF1B717C54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10.10 </a:t>
            </a:r>
            <a:r>
              <a:rPr lang="en-US" altLang="en-US" dirty="0"/>
              <a:t>Sending Input to a CGI Script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4906962"/>
          </a:xfrm>
        </p:spPr>
        <p:txBody>
          <a:bodyPr/>
          <a:lstStyle/>
          <a:p>
            <a:r>
              <a:rPr lang="en-US" altLang="en-US"/>
              <a:t>Environment variable </a:t>
            </a:r>
            <a:r>
              <a:rPr lang="en-US" altLang="en-US">
                <a:latin typeface="Lucida Console" panose="020B0609040504020204" pitchFamily="49" charset="0"/>
              </a:rPr>
              <a:t>QUERY_STRING</a:t>
            </a:r>
          </a:p>
          <a:p>
            <a:pPr lvl="1"/>
            <a:r>
              <a:rPr lang="en-US" altLang="en-US"/>
              <a:t>Contains information that is appended to a URL in a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request</a:t>
            </a:r>
          </a:p>
          <a:p>
            <a:pPr lvl="2"/>
            <a:r>
              <a:rPr lang="en-US" altLang="en-US"/>
              <a:t>Example</a:t>
            </a:r>
          </a:p>
          <a:p>
            <a:pPr lvl="3"/>
            <a:r>
              <a:rPr lang="en-US" altLang="en-US">
                <a:latin typeface="Lucida Console" panose="020B0609040504020204" pitchFamily="49" charset="0"/>
                <a:hlinkClick r:id="rId2"/>
              </a:rPr>
              <a:t>www.</a:t>
            </a:r>
            <a:r>
              <a:rPr lang="en-US" altLang="en-US" i="1">
                <a:hlinkClick r:id="rId2"/>
              </a:rPr>
              <a:t>site</a:t>
            </a:r>
            <a:r>
              <a:rPr lang="en-US" altLang="en-US">
                <a:latin typeface="Lucida Console" panose="020B0609040504020204" pitchFamily="49" charset="0"/>
                <a:hlinkClick r:id="rId2"/>
              </a:rPr>
              <a:t>.com/cgi-bin/script.cgi?state=Cali</a:t>
            </a:r>
            <a:endParaRPr lang="en-US" altLang="en-US">
              <a:latin typeface="Lucida Console" panose="020B0609040504020204" pitchFamily="49" charset="0"/>
            </a:endParaRPr>
          </a:p>
          <a:p>
            <a:pPr lvl="4"/>
            <a:r>
              <a:rPr lang="en-US" altLang="en-US"/>
              <a:t>Requests CGI script </a:t>
            </a:r>
            <a:r>
              <a:rPr lang="en-US" altLang="en-US">
                <a:latin typeface="Lucida Console" panose="020B0609040504020204" pitchFamily="49" charset="0"/>
              </a:rPr>
              <a:t>cgi-bin/script.cgi</a:t>
            </a:r>
          </a:p>
          <a:p>
            <a:pPr lvl="4"/>
            <a:r>
              <a:rPr lang="en-US" altLang="en-US"/>
              <a:t>With query string </a:t>
            </a:r>
            <a:r>
              <a:rPr lang="en-US" altLang="en-US">
                <a:latin typeface="Lucida Console" panose="020B0609040504020204" pitchFamily="49" charset="0"/>
              </a:rPr>
              <a:t>state=Cali</a:t>
            </a:r>
          </a:p>
          <a:p>
            <a:pPr lvl="2"/>
            <a:r>
              <a:rPr lang="en-US" altLang="en-US"/>
              <a:t>The query string following the </a:t>
            </a:r>
            <a:r>
              <a:rPr lang="en-US" altLang="en-US">
                <a:latin typeface="Lucida Console" panose="020B0609040504020204" pitchFamily="49" charset="0"/>
              </a:rPr>
              <a:t>?</a:t>
            </a:r>
            <a:r>
              <a:rPr lang="en-US" altLang="en-US"/>
              <a:t> delimiter is stored in environment variable </a:t>
            </a:r>
            <a:r>
              <a:rPr lang="en-US" altLang="en-US">
                <a:latin typeface="Lucida Console" panose="020B0609040504020204" pitchFamily="49" charset="0"/>
              </a:rPr>
              <a:t>QUERY_STRING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5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F097E-F08B-4395-812D-CC11E763BDC4}" type="slidenum">
              <a:rPr lang="en-US" altLang="en-US"/>
              <a:pPr/>
              <a:t>44</a:t>
            </a:fld>
            <a:endParaRPr lang="en-US" altLang="en-US"/>
          </a:p>
        </p:txBody>
      </p:sp>
      <p:graphicFrame>
        <p:nvGraphicFramePr>
          <p:cNvPr id="1418242" name="Object 2"/>
          <p:cNvGraphicFramePr>
            <a:graphicFrameLocks noChangeAspect="1"/>
          </p:cNvGraphicFramePr>
          <p:nvPr/>
        </p:nvGraphicFramePr>
        <p:xfrm>
          <a:off x="0" y="0"/>
          <a:ext cx="7037388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1418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4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824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18244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querystring.cpp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3)</a:t>
            </a:r>
          </a:p>
        </p:txBody>
      </p:sp>
      <p:sp>
        <p:nvSpPr>
          <p:cNvPr id="1418245" name="Text Box 5"/>
          <p:cNvSpPr txBox="1">
            <a:spLocks noChangeArrowheads="1"/>
          </p:cNvSpPr>
          <p:nvPr/>
        </p:nvSpPr>
        <p:spPr bwMode="auto">
          <a:xfrm>
            <a:off x="4191000" y="2362200"/>
            <a:ext cx="4114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Pass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QUERY_STRING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getenv</a:t>
            </a:r>
          </a:p>
        </p:txBody>
      </p:sp>
      <p:sp>
        <p:nvSpPr>
          <p:cNvPr id="1418246" name="Line 6"/>
          <p:cNvSpPr>
            <a:spLocks noChangeShapeType="1"/>
          </p:cNvSpPr>
          <p:nvPr/>
        </p:nvSpPr>
        <p:spPr bwMode="auto">
          <a:xfrm flipH="1">
            <a:off x="2362200" y="25146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8247" name="Text Box 7"/>
          <p:cNvSpPr txBox="1">
            <a:spLocks noChangeArrowheads="1"/>
          </p:cNvSpPr>
          <p:nvPr/>
        </p:nvSpPr>
        <p:spPr bwMode="auto">
          <a:xfrm>
            <a:off x="6096000" y="3657600"/>
            <a:ext cx="2819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Assign the returned query string to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string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variable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query</a:t>
            </a:r>
          </a:p>
        </p:txBody>
      </p:sp>
      <p:sp>
        <p:nvSpPr>
          <p:cNvPr id="1418248" name="Line 8"/>
          <p:cNvSpPr>
            <a:spLocks noChangeShapeType="1"/>
          </p:cNvSpPr>
          <p:nvPr/>
        </p:nvSpPr>
        <p:spPr bwMode="auto">
          <a:xfrm flipH="1" flipV="1">
            <a:off x="2895600" y="3581400"/>
            <a:ext cx="3200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93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5" grpId="0" animBg="1"/>
      <p:bldP spid="14182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E9F79-1DBF-4559-9DED-620A62C45AC4}" type="slidenum">
              <a:rPr lang="en-US" altLang="en-US"/>
              <a:pPr/>
              <a:t>45</a:t>
            </a:fld>
            <a:endParaRPr lang="en-US" altLang="en-US"/>
          </a:p>
        </p:txBody>
      </p:sp>
      <p:graphicFrame>
        <p:nvGraphicFramePr>
          <p:cNvPr id="1419266" name="Object 2"/>
          <p:cNvGraphicFramePr>
            <a:graphicFrameLocks noChangeAspect="1"/>
          </p:cNvGraphicFramePr>
          <p:nvPr/>
        </p:nvGraphicFramePr>
        <p:xfrm>
          <a:off x="0" y="0"/>
          <a:ext cx="7188200" cy="660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ocument" r:id="rId3" imgW="7223670" imgH="6629567" progId="Word.Document.8">
                  <p:embed/>
                </p:oleObj>
              </mc:Choice>
              <mc:Fallback>
                <p:oleObj name="Document" r:id="rId3" imgW="7223670" imgH="6629567" progId="Word.Document.8">
                  <p:embed/>
                  <p:pic>
                    <p:nvPicPr>
                      <p:cNvPr id="1419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88200" cy="660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926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19268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querystring.cpp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3)</a:t>
            </a:r>
          </a:p>
        </p:txBody>
      </p:sp>
      <p:pic>
        <p:nvPicPr>
          <p:cNvPr id="1419270" name="Picture 6" descr="querystring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28913"/>
            <a:ext cx="4953000" cy="28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9271" name="Text Box 7"/>
          <p:cNvSpPr txBox="1">
            <a:spLocks noChangeArrowheads="1"/>
          </p:cNvSpPr>
          <p:nvPr/>
        </p:nvSpPr>
        <p:spPr bwMode="auto">
          <a:xfrm>
            <a:off x="3505200" y="228600"/>
            <a:ext cx="25908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Test if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query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contains data</a:t>
            </a:r>
          </a:p>
        </p:txBody>
      </p:sp>
      <p:sp>
        <p:nvSpPr>
          <p:cNvPr id="1419272" name="Line 8"/>
          <p:cNvSpPr>
            <a:spLocks noChangeShapeType="1"/>
          </p:cNvSpPr>
          <p:nvPr/>
        </p:nvSpPr>
        <p:spPr bwMode="auto">
          <a:xfrm flipH="1" flipV="1">
            <a:off x="2133600" y="304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9273" name="Text Box 9"/>
          <p:cNvSpPr txBox="1">
            <a:spLocks noChangeArrowheads="1"/>
          </p:cNvSpPr>
          <p:nvPr/>
        </p:nvSpPr>
        <p:spPr bwMode="auto">
          <a:xfrm>
            <a:off x="5715000" y="1600200"/>
            <a:ext cx="20574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the contents of the query string</a:t>
            </a:r>
          </a:p>
        </p:txBody>
      </p:sp>
      <p:sp>
        <p:nvSpPr>
          <p:cNvPr id="1419274" name="Line 10"/>
          <p:cNvSpPr>
            <a:spLocks noChangeShapeType="1"/>
          </p:cNvSpPr>
          <p:nvPr/>
        </p:nvSpPr>
        <p:spPr bwMode="auto">
          <a:xfrm flipH="1" flipV="1">
            <a:off x="4419600" y="1447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893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71" grpId="0" animBg="1"/>
      <p:bldP spid="141927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F2125-F713-42AF-AC14-840CC7E820B5}" type="slidenum">
              <a:rPr lang="en-US" altLang="en-US"/>
              <a:pPr/>
              <a:t>46</a:t>
            </a:fld>
            <a:endParaRPr lang="en-US" altLang="en-US"/>
          </a:p>
        </p:txBody>
      </p:sp>
      <p:graphicFrame>
        <p:nvGraphicFramePr>
          <p:cNvPr id="1478658" name="Object 2"/>
          <p:cNvGraphicFramePr>
            <a:graphicFrameLocks noChangeAspect="1"/>
          </p:cNvGraphicFramePr>
          <p:nvPr/>
        </p:nvGraphicFramePr>
        <p:xfrm>
          <a:off x="0" y="0"/>
          <a:ext cx="7186613" cy="628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7188117" imgH="6289943" progId="Word.Document.8">
                  <p:embed/>
                </p:oleObj>
              </mc:Choice>
              <mc:Fallback>
                <p:oleObj name="Document" r:id="rId3" imgW="7188117" imgH="6289943" progId="Word.Document.8">
                  <p:embed/>
                  <p:pic>
                    <p:nvPicPr>
                      <p:cNvPr id="1478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186613" cy="628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78660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querystring.cpp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3)</a:t>
            </a:r>
          </a:p>
        </p:txBody>
      </p:sp>
      <p:pic>
        <p:nvPicPr>
          <p:cNvPr id="1478663" name="Picture 7" descr="querystring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4953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8662" name="Picture 6" descr="querystring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4953000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94908-ABB0-4CC8-B336-7BBE183814F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10.11 </a:t>
            </a:r>
            <a:r>
              <a:rPr lang="en-US" altLang="en-US" sz="3200" dirty="0"/>
              <a:t>Using XHTML Forms to Send Input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87962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XHTML </a:t>
            </a:r>
            <a:r>
              <a:rPr lang="en-US" altLang="en-US">
                <a:latin typeface="Lucida Console" panose="020B0609040504020204" pitchFamily="49" charset="0"/>
              </a:rPr>
              <a:t>form</a:t>
            </a:r>
            <a:r>
              <a:rPr lang="en-US" altLang="en-US"/>
              <a:t> element</a:t>
            </a:r>
          </a:p>
          <a:p>
            <a:pPr lvl="1"/>
            <a:r>
              <a:rPr lang="en-US" altLang="en-US"/>
              <a:t>Encloses an XHTML form</a:t>
            </a:r>
          </a:p>
          <a:p>
            <a:pPr lvl="1"/>
            <a:r>
              <a:rPr lang="en-US" altLang="en-US"/>
              <a:t>Generally takes two attributes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action</a:t>
            </a:r>
            <a:r>
              <a:rPr lang="en-US" altLang="en-US"/>
              <a:t> specifies server resource to execute when user submits the form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method</a:t>
            </a:r>
            <a:r>
              <a:rPr lang="en-US" altLang="en-US"/>
              <a:t> identifies type of HTTP request to use when submitting the form</a:t>
            </a:r>
          </a:p>
          <a:p>
            <a:pPr lvl="1"/>
            <a:r>
              <a:rPr lang="en-US" altLang="en-US"/>
              <a:t>May contain any number of internal elements</a:t>
            </a:r>
          </a:p>
          <a:p>
            <a:r>
              <a:rPr lang="en-US" altLang="en-US"/>
              <a:t>Using XHTML form with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</a:p>
          <a:p>
            <a:pPr lvl="1"/>
            <a:r>
              <a:rPr lang="en-US" altLang="en-US"/>
              <a:t>Names of input fields and user-inputted values are passed as a query string</a:t>
            </a:r>
          </a:p>
          <a:p>
            <a:pPr lvl="2"/>
            <a:r>
              <a:rPr lang="en-US" altLang="en-US"/>
              <a:t>Ampersand-separated list of pairs, each with </a:t>
            </a:r>
            <a:r>
              <a:rPr lang="en-US" altLang="en-US">
                <a:latin typeface="Lucida Console" panose="020B0609040504020204" pitchFamily="49" charset="0"/>
              </a:rPr>
              <a:t>=</a:t>
            </a:r>
            <a:r>
              <a:rPr lang="en-US" altLang="en-US"/>
              <a:t> between the name and the value</a:t>
            </a:r>
          </a:p>
        </p:txBody>
      </p:sp>
    </p:spTree>
    <p:extLst>
      <p:ext uri="{BB962C8B-B14F-4D97-AF65-F5344CB8AC3E}">
        <p14:creationId xmlns:p14="http://schemas.microsoft.com/office/powerpoint/2010/main" val="1067539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5A75D-C4CD-4CB4-8A77-3D911259ED7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19.10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XHTML form elements. (Part 1 of 2)</a:t>
            </a:r>
          </a:p>
        </p:txBody>
      </p:sp>
      <p:graphicFrame>
        <p:nvGraphicFramePr>
          <p:cNvPr id="14223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06475" y="444500"/>
          <a:ext cx="7092950" cy="485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Document" r:id="rId3" imgW="7078706" imgH="4849263" progId="Word.Document.8">
                  <p:embed/>
                </p:oleObj>
              </mc:Choice>
              <mc:Fallback>
                <p:oleObj name="Document" r:id="rId3" imgW="7078706" imgH="4849263" progId="Word.Document.8">
                  <p:embed/>
                  <p:pic>
                    <p:nvPicPr>
                      <p:cNvPr id="142233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44500"/>
                        <a:ext cx="7092950" cy="485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9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90DBD-AEF6-46EE-8843-3ED1C29D065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19.10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XHTML form elements. (Part 2 of 2)</a:t>
            </a:r>
          </a:p>
        </p:txBody>
      </p:sp>
      <p:graphicFrame>
        <p:nvGraphicFramePr>
          <p:cNvPr id="1423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90600" y="457200"/>
          <a:ext cx="7105650" cy="475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Document" r:id="rId3" imgW="7078706" imgH="4733273" progId="Word.Document.8">
                  <p:embed/>
                </p:oleObj>
              </mc:Choice>
              <mc:Fallback>
                <p:oleObj name="Document" r:id="rId3" imgW="7078706" imgH="4733273" progId="Word.Document.8">
                  <p:embed/>
                  <p:pic>
                    <p:nvPicPr>
                      <p:cNvPr id="1423363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"/>
                        <a:ext cx="7105650" cy="475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82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355CD-738A-4261-A6BB-50958BEB70C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10.2 </a:t>
            </a:r>
            <a:r>
              <a:rPr lang="en-US" altLang="en-US" dirty="0"/>
              <a:t>HTTP Request Types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Request types (a.k.a. request methods)</a:t>
            </a:r>
          </a:p>
          <a:p>
            <a:pPr lvl="1"/>
            <a:r>
              <a:rPr lang="en-US" altLang="en-US"/>
              <a:t>Specify how a client sends requests to a server</a:t>
            </a:r>
          </a:p>
          <a:p>
            <a:pPr lvl="1"/>
            <a:r>
              <a:rPr lang="en-US" altLang="en-US"/>
              <a:t>Often processed by a server-side form-handler program</a:t>
            </a:r>
          </a:p>
          <a:p>
            <a:pPr lvl="1"/>
            <a:r>
              <a:rPr lang="en-US" altLang="en-US"/>
              <a:t>Most common request types are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post</a:t>
            </a:r>
          </a:p>
          <a:p>
            <a:pPr lvl="2"/>
            <a:r>
              <a:rPr lang="en-US" altLang="en-US"/>
              <a:t>Retrieve and send client form data from and to web server</a:t>
            </a:r>
          </a:p>
          <a:p>
            <a:pPr lvl="3"/>
            <a:r>
              <a:rPr lang="en-US" altLang="en-US"/>
              <a:t>Contain information entered from graphical-user-interface components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request</a:t>
            </a:r>
          </a:p>
          <a:p>
            <a:pPr lvl="3"/>
            <a:r>
              <a:rPr lang="en-US" altLang="en-US"/>
              <a:t>Retrieve information (e.g., a document or an image)</a:t>
            </a:r>
          </a:p>
          <a:p>
            <a:pPr lvl="3"/>
            <a:r>
              <a:rPr lang="en-US" altLang="en-US"/>
              <a:t>Sends form data as query string in the URL</a:t>
            </a:r>
          </a:p>
        </p:txBody>
      </p:sp>
    </p:spTree>
    <p:extLst>
      <p:ext uri="{BB962C8B-B14F-4D97-AF65-F5344CB8AC3E}">
        <p14:creationId xmlns:p14="http://schemas.microsoft.com/office/powerpoint/2010/main" val="938508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52D41-96D6-4516-999A-34100C2D7B33}" type="slidenum">
              <a:rPr lang="en-US" altLang="en-US"/>
              <a:pPr/>
              <a:t>50</a:t>
            </a:fld>
            <a:endParaRPr lang="en-US" altLang="en-US"/>
          </a:p>
        </p:txBody>
      </p:sp>
      <p:graphicFrame>
        <p:nvGraphicFramePr>
          <p:cNvPr id="1426434" name="Object 2"/>
          <p:cNvGraphicFramePr>
            <a:graphicFrameLocks noChangeAspect="1"/>
          </p:cNvGraphicFramePr>
          <p:nvPr/>
        </p:nvGraphicFramePr>
        <p:xfrm>
          <a:off x="0" y="0"/>
          <a:ext cx="7037388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Document" r:id="rId3" imgW="7074123" imgH="6473493" progId="Word.Document.8">
                  <p:embed/>
                </p:oleObj>
              </mc:Choice>
              <mc:Fallback>
                <p:oleObj name="Document" r:id="rId3" imgW="7074123" imgH="6473493" progId="Word.Document.8">
                  <p:embed/>
                  <p:pic>
                    <p:nvPicPr>
                      <p:cNvPr id="1426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4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643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26436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getquery.cpp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4)</a:t>
            </a:r>
          </a:p>
        </p:txBody>
      </p:sp>
    </p:spTree>
    <p:extLst>
      <p:ext uri="{BB962C8B-B14F-4D97-AF65-F5344CB8AC3E}">
        <p14:creationId xmlns:p14="http://schemas.microsoft.com/office/powerpoint/2010/main" val="9176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2FD66-2510-4532-90EE-CE2F131A380F}" type="slidenum">
              <a:rPr lang="en-US" altLang="en-US"/>
              <a:pPr/>
              <a:t>51</a:t>
            </a:fld>
            <a:endParaRPr lang="en-US" altLang="en-US"/>
          </a:p>
        </p:txBody>
      </p:sp>
      <p:graphicFrame>
        <p:nvGraphicFramePr>
          <p:cNvPr id="1427458" name="Object 2"/>
          <p:cNvGraphicFramePr>
            <a:graphicFrameLocks noChangeAspect="1"/>
          </p:cNvGraphicFramePr>
          <p:nvPr/>
        </p:nvGraphicFramePr>
        <p:xfrm>
          <a:off x="0" y="0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Document" r:id="rId3" imgW="7074123" imgH="5427003" progId="Word.Document.8">
                  <p:embed/>
                </p:oleObj>
              </mc:Choice>
              <mc:Fallback>
                <p:oleObj name="Document" r:id="rId3" imgW="7074123" imgH="5427003" progId="Word.Document.8">
                  <p:embed/>
                  <p:pic>
                    <p:nvPicPr>
                      <p:cNvPr id="1427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7459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27460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getquery.cpp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4)</a:t>
            </a:r>
          </a:p>
        </p:txBody>
      </p:sp>
      <p:sp>
        <p:nvSpPr>
          <p:cNvPr id="1427461" name="Text Box 5"/>
          <p:cNvSpPr txBox="1">
            <a:spLocks noChangeArrowheads="1"/>
          </p:cNvSpPr>
          <p:nvPr/>
        </p:nvSpPr>
        <p:spPr bwMode="auto">
          <a:xfrm>
            <a:off x="3124200" y="0"/>
            <a:ext cx="3505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Attribute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method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the value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</a:t>
            </a:r>
          </a:p>
        </p:txBody>
      </p:sp>
      <p:sp>
        <p:nvSpPr>
          <p:cNvPr id="1427462" name="Line 6"/>
          <p:cNvSpPr>
            <a:spLocks noChangeShapeType="1"/>
          </p:cNvSpPr>
          <p:nvPr/>
        </p:nvSpPr>
        <p:spPr bwMode="auto">
          <a:xfrm flipH="1">
            <a:off x="2286000" y="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63" name="Text Box 7"/>
          <p:cNvSpPr txBox="1">
            <a:spLocks noChangeArrowheads="1"/>
          </p:cNvSpPr>
          <p:nvPr/>
        </p:nvSpPr>
        <p:spPr bwMode="auto">
          <a:xfrm>
            <a:off x="6096000" y="457200"/>
            <a:ext cx="2667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Attribute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action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has the value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getquery.cgi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"</a:t>
            </a:r>
            <a:endParaRPr lang="en-US" altLang="en-US"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427464" name="Line 8"/>
          <p:cNvSpPr>
            <a:spLocks noChangeShapeType="1"/>
          </p:cNvSpPr>
          <p:nvPr/>
        </p:nvSpPr>
        <p:spPr bwMode="auto">
          <a:xfrm flipH="1">
            <a:off x="5334000" y="533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65" name="Text Box 9"/>
          <p:cNvSpPr txBox="1">
            <a:spLocks noChangeArrowheads="1"/>
          </p:cNvSpPr>
          <p:nvPr/>
        </p:nvSpPr>
        <p:spPr bwMode="auto">
          <a:xfrm>
            <a:off x="6934200" y="1143000"/>
            <a:ext cx="19050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Single-line text field named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word</a:t>
            </a:r>
          </a:p>
        </p:txBody>
      </p:sp>
      <p:sp>
        <p:nvSpPr>
          <p:cNvPr id="1427466" name="Line 10"/>
          <p:cNvSpPr>
            <a:spLocks noChangeShapeType="1"/>
          </p:cNvSpPr>
          <p:nvPr/>
        </p:nvSpPr>
        <p:spPr bwMode="auto">
          <a:xfrm flipH="1" flipV="1">
            <a:off x="4648200" y="1066800"/>
            <a:ext cx="2286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67" name="Text Box 11"/>
          <p:cNvSpPr txBox="1">
            <a:spLocks noChangeArrowheads="1"/>
          </p:cNvSpPr>
          <p:nvPr/>
        </p:nvSpPr>
        <p:spPr bwMode="auto">
          <a:xfrm>
            <a:off x="5867400" y="1828800"/>
            <a:ext cx="29718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A button, labeled </a:t>
            </a:r>
            <a:r>
              <a:rPr lang="en-US" altLang="en-US" b="1">
                <a:latin typeface="Helvetica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Submit Word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, to submit the form data</a:t>
            </a:r>
            <a:endParaRPr lang="en-US" altLang="en-US" b="1">
              <a:latin typeface="Helvetica" panose="020B0604020202020204" pitchFamily="34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1427468" name="Line 12"/>
          <p:cNvSpPr>
            <a:spLocks noChangeShapeType="1"/>
          </p:cNvSpPr>
          <p:nvPr/>
        </p:nvSpPr>
        <p:spPr bwMode="auto">
          <a:xfrm flipH="1" flipV="1">
            <a:off x="49530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69" name="Text Box 13"/>
          <p:cNvSpPr txBox="1">
            <a:spLocks noChangeArrowheads="1"/>
          </p:cNvSpPr>
          <p:nvPr/>
        </p:nvSpPr>
        <p:spPr bwMode="auto">
          <a:xfrm>
            <a:off x="5867400" y="2743200"/>
            <a:ext cx="31242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Search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query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for the first occurrence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word=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add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5</a:t>
            </a:r>
          </a:p>
        </p:txBody>
      </p:sp>
      <p:sp>
        <p:nvSpPr>
          <p:cNvPr id="1427470" name="Line 14"/>
          <p:cNvSpPr>
            <a:spLocks noChangeShapeType="1"/>
          </p:cNvSpPr>
          <p:nvPr/>
        </p:nvSpPr>
        <p:spPr bwMode="auto">
          <a:xfrm flipH="1" flipV="1">
            <a:off x="4800600" y="274320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71" name="Text Box 15"/>
          <p:cNvSpPr txBox="1">
            <a:spLocks noChangeArrowheads="1"/>
          </p:cNvSpPr>
          <p:nvPr/>
        </p:nvSpPr>
        <p:spPr bwMode="auto">
          <a:xfrm>
            <a:off x="6096000" y="3581400"/>
            <a:ext cx="22860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Take the substring in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query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containing the user</a:t>
            </a:r>
            <a:r>
              <a:rPr lang="en-US" altLang="en-US">
                <a:ea typeface="Times New Roman" panose="02020603050405020304" pitchFamily="18" charset="0"/>
                <a:cs typeface="AGaramond" pitchFamily="18" charset="0"/>
              </a:rPr>
              <a:t>’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s favorite word</a:t>
            </a:r>
          </a:p>
        </p:txBody>
      </p:sp>
      <p:sp>
        <p:nvSpPr>
          <p:cNvPr id="1427472" name="Line 16"/>
          <p:cNvSpPr>
            <a:spLocks noChangeShapeType="1"/>
          </p:cNvSpPr>
          <p:nvPr/>
        </p:nvSpPr>
        <p:spPr bwMode="auto">
          <a:xfrm flipH="1" flipV="1">
            <a:off x="4343400" y="29718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7473" name="Text Box 17"/>
          <p:cNvSpPr txBox="1">
            <a:spLocks noChangeArrowheads="1"/>
          </p:cNvSpPr>
          <p:nvPr/>
        </p:nvSpPr>
        <p:spPr bwMode="auto">
          <a:xfrm>
            <a:off x="5181600" y="4800600"/>
            <a:ext cx="31242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Output the word entered by the user</a:t>
            </a:r>
          </a:p>
        </p:txBody>
      </p:sp>
      <p:sp>
        <p:nvSpPr>
          <p:cNvPr id="1427474" name="Line 18"/>
          <p:cNvSpPr>
            <a:spLocks noChangeShapeType="1"/>
          </p:cNvSpPr>
          <p:nvPr/>
        </p:nvSpPr>
        <p:spPr bwMode="auto">
          <a:xfrm flipH="1" flipV="1">
            <a:off x="4267200" y="41148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75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61" grpId="0" animBg="1"/>
      <p:bldP spid="1427463" grpId="0" animBg="1"/>
      <p:bldP spid="1427465" grpId="0" animBg="1"/>
      <p:bldP spid="1427467" grpId="0" animBg="1"/>
      <p:bldP spid="1427469" grpId="0" animBg="1"/>
      <p:bldP spid="1427471" grpId="0" animBg="1"/>
      <p:bldP spid="142747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73168-2C21-4F9D-928D-ABD1F0472515}" type="slidenum">
              <a:rPr lang="en-US" altLang="en-US"/>
              <a:pPr/>
              <a:t>52</a:t>
            </a:fld>
            <a:endParaRPr lang="en-US" altLang="en-US"/>
          </a:p>
        </p:txBody>
      </p:sp>
      <p:graphicFrame>
        <p:nvGraphicFramePr>
          <p:cNvPr id="1479682" name="Object 2"/>
          <p:cNvGraphicFramePr>
            <a:graphicFrameLocks noChangeAspect="1"/>
          </p:cNvGraphicFramePr>
          <p:nvPr/>
        </p:nvGraphicFramePr>
        <p:xfrm>
          <a:off x="0" y="0"/>
          <a:ext cx="7075488" cy="611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Document" r:id="rId3" imgW="7078146" imgH="6114733" progId="Word.Document.8">
                  <p:embed/>
                </p:oleObj>
              </mc:Choice>
              <mc:Fallback>
                <p:oleObj name="Document" r:id="rId3" imgW="7078146" imgH="6114733" progId="Word.Document.8">
                  <p:embed/>
                  <p:pic>
                    <p:nvPicPr>
                      <p:cNvPr id="14796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11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96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79684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getquery.cpp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4)</a:t>
            </a:r>
          </a:p>
        </p:txBody>
      </p:sp>
      <p:pic>
        <p:nvPicPr>
          <p:cNvPr id="1479686" name="Picture 6" descr="getquery_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44838"/>
            <a:ext cx="4038600" cy="23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9685" name="Picture 5" descr="getquery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1638"/>
            <a:ext cx="4038600" cy="23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9689" name="Text Box 9"/>
          <p:cNvSpPr txBox="1">
            <a:spLocks noChangeArrowheads="1"/>
          </p:cNvSpPr>
          <p:nvPr/>
        </p:nvSpPr>
        <p:spPr bwMode="auto">
          <a:xfrm>
            <a:off x="5867400" y="3200400"/>
            <a:ext cx="2514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Query string is appended to the URL with a question mark (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?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) in front of it</a:t>
            </a:r>
          </a:p>
        </p:txBody>
      </p:sp>
      <p:sp>
        <p:nvSpPr>
          <p:cNvPr id="1479690" name="Line 10"/>
          <p:cNvSpPr>
            <a:spLocks noChangeShapeType="1"/>
          </p:cNvSpPr>
          <p:nvPr/>
        </p:nvSpPr>
        <p:spPr bwMode="auto">
          <a:xfrm flipH="1">
            <a:off x="4495800" y="35814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9104B-2136-44E1-9468-B2D5DA606017}" type="slidenum">
              <a:rPr lang="en-US" altLang="en-US"/>
              <a:pPr/>
              <a:t>53</a:t>
            </a:fld>
            <a:endParaRPr lang="en-US" altLang="en-US"/>
          </a:p>
        </p:txBody>
      </p:sp>
      <p:graphicFrame>
        <p:nvGraphicFramePr>
          <p:cNvPr id="1480706" name="Object 2"/>
          <p:cNvGraphicFramePr>
            <a:graphicFrameLocks noChangeAspect="1"/>
          </p:cNvGraphicFramePr>
          <p:nvPr/>
        </p:nvGraphicFramePr>
        <p:xfrm>
          <a:off x="0" y="0"/>
          <a:ext cx="7075488" cy="634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Document" r:id="rId3" imgW="7078146" imgH="6343190" progId="Word.Document.8">
                  <p:embed/>
                </p:oleObj>
              </mc:Choice>
              <mc:Fallback>
                <p:oleObj name="Document" r:id="rId3" imgW="7078146" imgH="6343190" progId="Word.Document.8">
                  <p:embed/>
                  <p:pic>
                    <p:nvPicPr>
                      <p:cNvPr id="14807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634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80708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getquery.cpp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4)</a:t>
            </a:r>
          </a:p>
        </p:txBody>
      </p:sp>
      <p:pic>
        <p:nvPicPr>
          <p:cNvPr id="1480713" name="Picture 9" descr="getquery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43250"/>
            <a:ext cx="40386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0714" name="Picture 10" descr="getquery_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0050"/>
            <a:ext cx="40386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2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3826F-EA9E-4160-826E-768F9AD5A03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10.11 </a:t>
            </a:r>
            <a:r>
              <a:rPr lang="en-US" altLang="en-US" sz="3200" dirty="0"/>
              <a:t>Using XHTML Forms to Send Input (Cont.)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11762"/>
          </a:xfrm>
        </p:spPr>
        <p:txBody>
          <a:bodyPr/>
          <a:lstStyle/>
          <a:p>
            <a:r>
              <a:rPr lang="en-US" altLang="en-US"/>
              <a:t>Using XHTML form with </a:t>
            </a:r>
            <a:r>
              <a:rPr lang="en-US" altLang="en-US">
                <a:latin typeface="Lucida Console" panose="020B0609040504020204" pitchFamily="49" charset="0"/>
              </a:rPr>
              <a:t>post</a:t>
            </a:r>
          </a:p>
          <a:p>
            <a:pPr lvl="1"/>
            <a:r>
              <a:rPr lang="en-US" altLang="en-US"/>
              <a:t>Data is sent to CGI script via standard input</a:t>
            </a:r>
          </a:p>
          <a:p>
            <a:pPr lvl="2"/>
            <a:r>
              <a:rPr lang="en-US" altLang="en-US"/>
              <a:t>Data is encoded the same as with the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method</a:t>
            </a:r>
          </a:p>
          <a:p>
            <a:pPr lvl="3"/>
            <a:r>
              <a:rPr lang="en-US" altLang="en-US"/>
              <a:t>Name-value pairs with equals signs and ampersands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CONTENT_LENGTH</a:t>
            </a:r>
            <a:r>
              <a:rPr lang="en-US" altLang="en-US"/>
              <a:t> environment variable set to indicate number of characters sent</a:t>
            </a:r>
          </a:p>
          <a:p>
            <a:pPr lvl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cin.read</a:t>
            </a:r>
            <a:r>
              <a:rPr lang="en-US" altLang="en-US"/>
              <a:t> instead of stream extraction on </a:t>
            </a:r>
            <a:r>
              <a:rPr lang="en-US" altLang="en-US">
                <a:latin typeface="Lucida Console" panose="020B0609040504020204" pitchFamily="49" charset="0"/>
              </a:rPr>
              <a:t>cin</a:t>
            </a:r>
          </a:p>
          <a:p>
            <a:pPr lvl="2"/>
            <a:r>
              <a:rPr lang="en-US" altLang="en-US"/>
              <a:t>CGI specification does not require a newline to be appended to the end of the form data</a:t>
            </a:r>
          </a:p>
          <a:p>
            <a:pPr lvl="3"/>
            <a:r>
              <a:rPr lang="en-US" altLang="en-US"/>
              <a:t>Stream extraction operation may not terminate if no newline is there</a:t>
            </a:r>
          </a:p>
        </p:txBody>
      </p:sp>
    </p:spTree>
    <p:extLst>
      <p:ext uri="{BB962C8B-B14F-4D97-AF65-F5344CB8AC3E}">
        <p14:creationId xmlns:p14="http://schemas.microsoft.com/office/powerpoint/2010/main" val="212977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5F905-CC92-4295-AF1B-D1BAA6EEAE43}" type="slidenum">
              <a:rPr lang="en-US" altLang="en-US"/>
              <a:pPr/>
              <a:t>55</a:t>
            </a:fld>
            <a:endParaRPr lang="en-US" altLang="en-US"/>
          </a:p>
        </p:txBody>
      </p:sp>
      <p:graphicFrame>
        <p:nvGraphicFramePr>
          <p:cNvPr id="1428482" name="Object 2"/>
          <p:cNvGraphicFramePr>
            <a:graphicFrameLocks noChangeAspect="1"/>
          </p:cNvGraphicFramePr>
          <p:nvPr/>
        </p:nvGraphicFramePr>
        <p:xfrm>
          <a:off x="0" y="0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ocument" r:id="rId3" imgW="7074123" imgH="6053818" progId="Word.Document.8">
                  <p:embed/>
                </p:oleObj>
              </mc:Choice>
              <mc:Fallback>
                <p:oleObj name="Document" r:id="rId3" imgW="7074123" imgH="6053818" progId="Word.Document.8">
                  <p:embed/>
                  <p:pic>
                    <p:nvPicPr>
                      <p:cNvPr id="142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8483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28484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post.cpp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(1 of 5)</a:t>
            </a:r>
          </a:p>
        </p:txBody>
      </p:sp>
      <p:sp>
        <p:nvSpPr>
          <p:cNvPr id="1428485" name="Text Box 5"/>
          <p:cNvSpPr txBox="1">
            <a:spLocks noChangeArrowheads="1"/>
          </p:cNvSpPr>
          <p:nvPr/>
        </p:nvSpPr>
        <p:spPr bwMode="auto">
          <a:xfrm>
            <a:off x="5029200" y="3505200"/>
            <a:ext cx="2133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Determine whether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CONTENT_LENGTH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contains a value</a:t>
            </a:r>
          </a:p>
        </p:txBody>
      </p:sp>
      <p:sp>
        <p:nvSpPr>
          <p:cNvPr id="1428486" name="Line 6"/>
          <p:cNvSpPr>
            <a:spLocks noChangeShapeType="1"/>
          </p:cNvSpPr>
          <p:nvPr/>
        </p:nvSpPr>
        <p:spPr bwMode="auto">
          <a:xfrm flipH="1">
            <a:off x="2895600" y="3886200"/>
            <a:ext cx="2133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8487" name="Text Box 7"/>
          <p:cNvSpPr txBox="1">
            <a:spLocks noChangeArrowheads="1"/>
          </p:cNvSpPr>
          <p:nvPr/>
        </p:nvSpPr>
        <p:spPr bwMode="auto">
          <a:xfrm>
            <a:off x="5943600" y="4495800"/>
            <a:ext cx="2514600" cy="83502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Read in the value of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CONTENT_LENGTH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convert it to an integer</a:t>
            </a:r>
          </a:p>
        </p:txBody>
      </p:sp>
      <p:sp>
        <p:nvSpPr>
          <p:cNvPr id="1428488" name="Line 8"/>
          <p:cNvSpPr>
            <a:spLocks noChangeShapeType="1"/>
          </p:cNvSpPr>
          <p:nvPr/>
        </p:nvSpPr>
        <p:spPr bwMode="auto">
          <a:xfrm flipH="1">
            <a:off x="4343400" y="47244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28489" name="Text Box 9"/>
          <p:cNvSpPr txBox="1">
            <a:spLocks noChangeArrowheads="1"/>
          </p:cNvSpPr>
          <p:nvPr/>
        </p:nvSpPr>
        <p:spPr bwMode="auto">
          <a:xfrm>
            <a:off x="4495800" y="5638800"/>
            <a:ext cx="2895600" cy="590550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Use function </a:t>
            </a:r>
            <a:r>
              <a:rPr lang="en-US" altLang="en-US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cin.read</a:t>
            </a: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read form data from standard input</a:t>
            </a:r>
          </a:p>
        </p:txBody>
      </p:sp>
      <p:sp>
        <p:nvSpPr>
          <p:cNvPr id="1428490" name="Line 10"/>
          <p:cNvSpPr>
            <a:spLocks noChangeShapeType="1"/>
          </p:cNvSpPr>
          <p:nvPr/>
        </p:nvSpPr>
        <p:spPr bwMode="auto">
          <a:xfrm flipH="1" flipV="1">
            <a:off x="3124200" y="5486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903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5" grpId="0" animBg="1"/>
      <p:bldP spid="1428487" grpId="0" animBg="1"/>
      <p:bldP spid="142848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BA745-6184-40BC-89AE-F22D245B6E61}" type="slidenum">
              <a:rPr lang="en-US" altLang="en-US"/>
              <a:pPr/>
              <a:t>56</a:t>
            </a:fld>
            <a:endParaRPr lang="en-US" altLang="en-US"/>
          </a:p>
        </p:txBody>
      </p:sp>
      <p:graphicFrame>
        <p:nvGraphicFramePr>
          <p:cNvPr id="1429506" name="Object 2"/>
          <p:cNvGraphicFramePr>
            <a:graphicFrameLocks noChangeAspect="1"/>
          </p:cNvGraphicFramePr>
          <p:nvPr/>
        </p:nvGraphicFramePr>
        <p:xfrm>
          <a:off x="0" y="0"/>
          <a:ext cx="7037388" cy="582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ocument" r:id="rId3" imgW="7074123" imgH="5843801" progId="Word.Document.8">
                  <p:embed/>
                </p:oleObj>
              </mc:Choice>
              <mc:Fallback>
                <p:oleObj name="Document" r:id="rId3" imgW="7074123" imgH="5843801" progId="Word.Document.8">
                  <p:embed/>
                  <p:pic>
                    <p:nvPicPr>
                      <p:cNvPr id="1429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82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9507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29508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post.cpp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(2 of 5)</a:t>
            </a:r>
          </a:p>
        </p:txBody>
      </p:sp>
      <p:sp>
        <p:nvSpPr>
          <p:cNvPr id="1429509" name="Text Box 5"/>
          <p:cNvSpPr txBox="1">
            <a:spLocks noChangeArrowheads="1"/>
          </p:cNvSpPr>
          <p:nvPr/>
        </p:nvSpPr>
        <p:spPr bwMode="auto">
          <a:xfrm>
            <a:off x="4724400" y="3886200"/>
            <a:ext cx="2819400" cy="346075"/>
          </a:xfrm>
          <a:prstGeom prst="rect">
            <a:avLst/>
          </a:prstGeom>
          <a:solidFill>
            <a:srgbClr val="F0F5F7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Check if any form data was sent</a:t>
            </a:r>
          </a:p>
        </p:txBody>
      </p:sp>
      <p:sp>
        <p:nvSpPr>
          <p:cNvPr id="1429510" name="Line 6"/>
          <p:cNvSpPr>
            <a:spLocks noChangeShapeType="1"/>
          </p:cNvSpPr>
          <p:nvPr/>
        </p:nvSpPr>
        <p:spPr bwMode="auto">
          <a:xfrm flipH="1">
            <a:off x="2590800" y="4038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74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5FACB-2CBE-4EE6-9B5A-25CB55256CBA}" type="slidenum">
              <a:rPr lang="en-US" altLang="en-US"/>
              <a:pPr/>
              <a:t>57</a:t>
            </a:fld>
            <a:endParaRPr lang="en-US" altLang="en-US"/>
          </a:p>
        </p:txBody>
      </p:sp>
      <p:graphicFrame>
        <p:nvGraphicFramePr>
          <p:cNvPr id="1430530" name="Object 2"/>
          <p:cNvGraphicFramePr>
            <a:graphicFrameLocks/>
          </p:cNvGraphicFramePr>
          <p:nvPr/>
        </p:nvGraphicFramePr>
        <p:xfrm>
          <a:off x="0" y="0"/>
          <a:ext cx="7577138" cy="663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Document" r:id="rId3" imgW="7584385" imgH="6629567" progId="Word.Document.8">
                  <p:embed/>
                </p:oleObj>
              </mc:Choice>
              <mc:Fallback>
                <p:oleObj name="Document" r:id="rId3" imgW="7584385" imgH="6629567" progId="Word.Document.8">
                  <p:embed/>
                  <p:pic>
                    <p:nvPicPr>
                      <p:cNvPr id="143053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77138" cy="663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053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30532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post.cpp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(3 of 5)</a:t>
            </a:r>
          </a:p>
        </p:txBody>
      </p:sp>
      <p:pic>
        <p:nvPicPr>
          <p:cNvPr id="1430534" name="Picture 6" descr="post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4267200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ADC5-E3F6-48ED-8031-C78BD5E9F20F}" type="slidenum">
              <a:rPr lang="en-US" altLang="en-US"/>
              <a:pPr/>
              <a:t>58</a:t>
            </a:fld>
            <a:endParaRPr lang="en-US" altLang="en-US"/>
          </a:p>
        </p:txBody>
      </p:sp>
      <p:graphicFrame>
        <p:nvGraphicFramePr>
          <p:cNvPr id="1481730" name="Object 2"/>
          <p:cNvGraphicFramePr>
            <a:graphicFrameLocks noChangeAspect="1"/>
          </p:cNvGraphicFramePr>
          <p:nvPr/>
        </p:nvGraphicFramePr>
        <p:xfrm>
          <a:off x="0" y="0"/>
          <a:ext cx="7586663" cy="662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3" imgW="7588698" imgH="6628132" progId="Word.Document.8">
                  <p:embed/>
                </p:oleObj>
              </mc:Choice>
              <mc:Fallback>
                <p:oleObj name="Document" r:id="rId3" imgW="7588698" imgH="6628132" progId="Word.Document.8">
                  <p:embed/>
                  <p:pic>
                    <p:nvPicPr>
                      <p:cNvPr id="1481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586663" cy="662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1731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81732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post.cpp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(4 of 5)</a:t>
            </a:r>
          </a:p>
        </p:txBody>
      </p:sp>
      <p:pic>
        <p:nvPicPr>
          <p:cNvPr id="1481735" name="Picture 7" descr="post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55950"/>
            <a:ext cx="4267200" cy="24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1734" name="Picture 6" descr="post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12750"/>
            <a:ext cx="4267200" cy="24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382CB-92BC-4786-B897-5F5C2AFEE851}" type="slidenum">
              <a:rPr lang="en-US" altLang="en-US"/>
              <a:pPr/>
              <a:t>59</a:t>
            </a:fld>
            <a:endParaRPr lang="en-US" altLang="en-US"/>
          </a:p>
        </p:txBody>
      </p:sp>
      <p:graphicFrame>
        <p:nvGraphicFramePr>
          <p:cNvPr id="1482754" name="Object 2"/>
          <p:cNvGraphicFramePr>
            <a:graphicFrameLocks/>
          </p:cNvGraphicFramePr>
          <p:nvPr/>
        </p:nvGraphicFramePr>
        <p:xfrm>
          <a:off x="0" y="0"/>
          <a:ext cx="7285038" cy="41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3" imgW="7290758" imgH="4124498" progId="Word.Document.8">
                  <p:embed/>
                </p:oleObj>
              </mc:Choice>
              <mc:Fallback>
                <p:oleObj name="Document" r:id="rId3" imgW="7290758" imgH="4124498" progId="Word.Document.8">
                  <p:embed/>
                  <p:pic>
                    <p:nvPicPr>
                      <p:cNvPr id="148275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285038" cy="412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2755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u="sng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/>
              <a:t>Outline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2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6355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682625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863600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3208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7780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2352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692400" fontAlgn="base">
              <a:spcBef>
                <a:spcPct val="2000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</a:pPr>
            <a:r>
              <a:rPr lang="en-US" altLang="en-US" sz="1400"/>
              <a:t>post.cpp</a:t>
            </a:r>
            <a:r>
              <a:rPr lang="en-US" altLang="en-US"/>
              <a:t> </a:t>
            </a:r>
            <a:endParaRPr lang="en-US" altLang="en-US" sz="1400"/>
          </a:p>
          <a:p>
            <a:pPr>
              <a:buClrTx/>
            </a:pPr>
            <a:r>
              <a:rPr lang="en-US" altLang="en-US" sz="1600" b="0">
                <a:latin typeface="Times New Roman" panose="02020603050405020304" pitchFamily="18" charset="0"/>
              </a:rPr>
              <a:t>(5 of 5)</a:t>
            </a:r>
          </a:p>
        </p:txBody>
      </p:sp>
      <p:pic>
        <p:nvPicPr>
          <p:cNvPr id="1482766" name="Picture 14" descr="getquery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23900"/>
            <a:ext cx="42672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9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F65B3-869B-4B40-BF34-7F974BF7348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10.2 </a:t>
            </a:r>
            <a:r>
              <a:rPr lang="en-US" altLang="en-US" dirty="0"/>
              <a:t>HTTP Request Types (Cont.)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Request types (Cont.)</a:t>
            </a:r>
          </a:p>
          <a:p>
            <a:pPr lvl="2"/>
            <a:r>
              <a:rPr lang="en-US" altLang="en-US">
                <a:latin typeface="Lucida Console" panose="020B0609040504020204" pitchFamily="49" charset="0"/>
              </a:rPr>
              <a:t>post</a:t>
            </a:r>
            <a:r>
              <a:rPr lang="en-US" altLang="en-US"/>
              <a:t> request</a:t>
            </a:r>
          </a:p>
          <a:p>
            <a:pPr lvl="3"/>
            <a:r>
              <a:rPr lang="en-US" altLang="en-US"/>
              <a:t>Sends data to the server</a:t>
            </a:r>
          </a:p>
          <a:p>
            <a:pPr lvl="3"/>
            <a:r>
              <a:rPr lang="en-US" altLang="en-US"/>
              <a:t>Often used for posting messages, authentication, etc.</a:t>
            </a:r>
          </a:p>
          <a:p>
            <a:r>
              <a:rPr lang="en-US" altLang="en-US"/>
              <a:t>Browser caching</a:t>
            </a:r>
          </a:p>
          <a:p>
            <a:pPr lvl="1"/>
            <a:r>
              <a:rPr lang="en-US" altLang="en-US"/>
              <a:t>Browsers often save Web pages on disk for quick reloading</a:t>
            </a:r>
          </a:p>
          <a:p>
            <a:pPr lvl="2"/>
            <a:r>
              <a:rPr lang="en-US" altLang="en-US"/>
              <a:t>Mostly used for </a:t>
            </a:r>
            <a:r>
              <a:rPr lang="en-US" altLang="en-US">
                <a:latin typeface="Lucida Console" panose="020B0609040504020204" pitchFamily="49" charset="0"/>
              </a:rPr>
              <a:t>get</a:t>
            </a:r>
            <a:r>
              <a:rPr lang="en-US" altLang="en-US"/>
              <a:t> requests</a:t>
            </a:r>
          </a:p>
          <a:p>
            <a:pPr lvl="3"/>
            <a:r>
              <a:rPr lang="en-US" altLang="en-US"/>
              <a:t>Are typically static</a:t>
            </a:r>
          </a:p>
          <a:p>
            <a:pPr lvl="2"/>
            <a:r>
              <a:rPr lang="en-US" altLang="en-US"/>
              <a:t>Not used for </a:t>
            </a:r>
            <a:r>
              <a:rPr lang="en-US" altLang="en-US">
                <a:latin typeface="Lucida Console" panose="020B0609040504020204" pitchFamily="49" charset="0"/>
              </a:rPr>
              <a:t>post</a:t>
            </a:r>
            <a:r>
              <a:rPr lang="en-US" altLang="en-US"/>
              <a:t> requests</a:t>
            </a:r>
          </a:p>
          <a:p>
            <a:pPr lvl="3"/>
            <a:r>
              <a:rPr lang="en-US" altLang="en-US"/>
              <a:t>Contents may change frequently</a:t>
            </a:r>
          </a:p>
        </p:txBody>
      </p:sp>
    </p:spTree>
    <p:extLst>
      <p:ext uri="{BB962C8B-B14F-4D97-AF65-F5344CB8AC3E}">
        <p14:creationId xmlns:p14="http://schemas.microsoft.com/office/powerpoint/2010/main" val="25237904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71CAD-F3FA-4531-841D-EC3C2C96FD98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606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200" dirty="0" smtClean="0"/>
              <a:t>10.11 </a:t>
            </a:r>
            <a:r>
              <a:rPr lang="en-US" altLang="en-US" sz="3200" dirty="0"/>
              <a:t>Using XHTML Forms to Send Input (Cont.)</a:t>
            </a:r>
          </a:p>
        </p:txBody>
      </p:sp>
      <p:sp>
        <p:nvSpPr>
          <p:cNvPr id="160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8001000" cy="5211762"/>
          </a:xfrm>
        </p:spPr>
        <p:txBody>
          <a:bodyPr/>
          <a:lstStyle/>
          <a:p>
            <a:r>
              <a:rPr lang="en-US" altLang="en-US"/>
              <a:t>URL encoding</a:t>
            </a:r>
          </a:p>
          <a:p>
            <a:pPr lvl="1"/>
            <a:r>
              <a:rPr lang="en-US" altLang="en-US"/>
              <a:t>Web browsers “URL encode” the XHTML form data they send</a:t>
            </a:r>
          </a:p>
          <a:p>
            <a:pPr lvl="2"/>
            <a:r>
              <a:rPr lang="en-US" altLang="en-US"/>
              <a:t>Spaces are replaced with plus signs</a:t>
            </a:r>
          </a:p>
          <a:p>
            <a:pPr lvl="2"/>
            <a:r>
              <a:rPr lang="en-US" altLang="en-US"/>
              <a:t>Other symbols are translated into hexadecimal ASCII values preceded with </a:t>
            </a:r>
            <a:r>
              <a:rPr lang="en-US" altLang="en-US">
                <a:latin typeface="Lucida Console" panose="020B0609040504020204" pitchFamily="49" charset="0"/>
              </a:rPr>
              <a:t>%</a:t>
            </a:r>
          </a:p>
          <a:p>
            <a:pPr lvl="1"/>
            <a:r>
              <a:rPr lang="en-US" altLang="en-US"/>
              <a:t>Because URLs cannot contain certain characters</a:t>
            </a:r>
          </a:p>
        </p:txBody>
      </p:sp>
    </p:spTree>
    <p:extLst>
      <p:ext uri="{BB962C8B-B14F-4D97-AF65-F5344CB8AC3E}">
        <p14:creationId xmlns:p14="http://schemas.microsoft.com/office/powerpoint/2010/main" val="2475466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0A27-53B7-4E17-A85D-B11716B54B0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9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sz="1400" dirty="0">
                <a:solidFill>
                  <a:srgbClr val="4D99FF"/>
                </a:solidFill>
              </a:rPr>
              <a:t>Fig. 19.1</a:t>
            </a:r>
            <a:r>
              <a:rPr lang="en-US" altLang="en-US" dirty="0">
                <a:solidFill>
                  <a:srgbClr val="4F87C6"/>
                </a:solidFill>
                <a:latin typeface="Goudy Sans Medium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| HTTP’s other request types.   </a:t>
            </a:r>
          </a:p>
        </p:txBody>
      </p:sp>
      <p:graphicFrame>
        <p:nvGraphicFramePr>
          <p:cNvPr id="13957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92200" y="520700"/>
          <a:ext cx="6953250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7056048" imgH="4963086" progId="Word.Document.8">
                  <p:embed/>
                </p:oleObj>
              </mc:Choice>
              <mc:Fallback>
                <p:oleObj name="Document" r:id="rId3" imgW="7056048" imgH="4963086" progId="Word.Document.8">
                  <p:embed/>
                  <p:pic>
                    <p:nvPicPr>
                      <p:cNvPr id="139571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20700"/>
                        <a:ext cx="6953250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90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DB568-4A9C-4142-BB28-F1F303005E2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10.3 </a:t>
            </a:r>
            <a:r>
              <a:rPr lang="en-US" altLang="en-US" dirty="0"/>
              <a:t>Multitier Architecture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multitier application</a:t>
            </a:r>
          </a:p>
          <a:p>
            <a:pPr lvl="1"/>
            <a:r>
              <a:rPr lang="en-US" altLang="en-US"/>
              <a:t>Divides functionality into separate tiers</a:t>
            </a:r>
          </a:p>
          <a:p>
            <a:pPr lvl="1"/>
            <a:r>
              <a:rPr lang="en-US" altLang="en-US"/>
              <a:t>A Web server is an example</a:t>
            </a:r>
          </a:p>
          <a:p>
            <a:pPr lvl="1"/>
            <a:r>
              <a:rPr lang="en-US" altLang="en-US"/>
              <a:t>Bottom tier</a:t>
            </a:r>
          </a:p>
          <a:p>
            <a:pPr lvl="2"/>
            <a:r>
              <a:rPr lang="en-US" altLang="en-US"/>
              <a:t>Also called information tier or data tier</a:t>
            </a:r>
          </a:p>
          <a:p>
            <a:pPr lvl="2"/>
            <a:r>
              <a:rPr lang="en-US" altLang="en-US"/>
              <a:t>Maintains data for the application</a:t>
            </a:r>
          </a:p>
          <a:p>
            <a:pPr lvl="3"/>
            <a:r>
              <a:rPr lang="en-US" altLang="en-US"/>
              <a:t>Typically stored in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426104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AAFE7-F3A8-4543-B5F8-3A216877C37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 smtClean="0"/>
              <a:t>10.3 </a:t>
            </a:r>
            <a:r>
              <a:rPr lang="en-US" altLang="en-US" dirty="0"/>
              <a:t>Multitier Architecture (Cont.)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multitier application (Cont.)</a:t>
            </a:r>
          </a:p>
          <a:p>
            <a:pPr lvl="1"/>
            <a:r>
              <a:rPr lang="en-US" altLang="en-US"/>
              <a:t>Middle tier</a:t>
            </a:r>
          </a:p>
          <a:p>
            <a:pPr lvl="2"/>
            <a:r>
              <a:rPr lang="en-US" altLang="en-US"/>
              <a:t>Also called business logic tier</a:t>
            </a:r>
          </a:p>
          <a:p>
            <a:pPr lvl="2"/>
            <a:r>
              <a:rPr lang="en-US" altLang="en-US"/>
              <a:t>Implements business logic</a:t>
            </a:r>
          </a:p>
          <a:p>
            <a:pPr lvl="3"/>
            <a:r>
              <a:rPr lang="en-US" altLang="en-US"/>
              <a:t>Controls interactions between clients and data</a:t>
            </a:r>
          </a:p>
          <a:p>
            <a:pPr lvl="2"/>
            <a:r>
              <a:rPr lang="en-US" altLang="en-US"/>
              <a:t>Enforces business rules</a:t>
            </a:r>
          </a:p>
          <a:p>
            <a:pPr lvl="3"/>
            <a:r>
              <a:rPr lang="en-US" altLang="en-US"/>
              <a:t>Ensures data is reliable</a:t>
            </a:r>
          </a:p>
          <a:p>
            <a:pPr lvl="3"/>
            <a:r>
              <a:rPr lang="en-US" altLang="en-US"/>
              <a:t>Dictates how clients can access data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934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</TotalTime>
  <Words>2034</Words>
  <Application>Microsoft Office PowerPoint</Application>
  <PresentationFormat>On-screen Show (4:3)</PresentationFormat>
  <Paragraphs>411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AGaramond</vt:lpstr>
      <vt:lpstr>Arial</vt:lpstr>
      <vt:lpstr>Calibri</vt:lpstr>
      <vt:lpstr>Courier New</vt:lpstr>
      <vt:lpstr>Goudy Sans Book</vt:lpstr>
      <vt:lpstr>Goudy Sans Medium</vt:lpstr>
      <vt:lpstr>Helvetica</vt:lpstr>
      <vt:lpstr>Lucida Console</vt:lpstr>
      <vt:lpstr>Times New Roman</vt:lpstr>
      <vt:lpstr>Tw Cen MT</vt:lpstr>
      <vt:lpstr>Wingdings</vt:lpstr>
      <vt:lpstr>Wingdings 2</vt:lpstr>
      <vt:lpstr>Median</vt:lpstr>
      <vt:lpstr>Document</vt:lpstr>
      <vt:lpstr>CSC 3530: ADVANCED PROGRAMMING</vt:lpstr>
      <vt:lpstr>OBJECTIVES</vt:lpstr>
      <vt:lpstr>TOPIC</vt:lpstr>
      <vt:lpstr>10.1 Introduction</vt:lpstr>
      <vt:lpstr>10.2 HTTP Request Types</vt:lpstr>
      <vt:lpstr>10.2 HTTP Request Types (Cont.)</vt:lpstr>
      <vt:lpstr>Fig. 19.1 | HTTP’s other request types.   </vt:lpstr>
      <vt:lpstr>10.3 Multitier Architecture</vt:lpstr>
      <vt:lpstr>10.3 Multitier Architecture (Cont.)</vt:lpstr>
      <vt:lpstr>Fig. 19.2 | Three-tier application model. </vt:lpstr>
      <vt:lpstr>10.3 Multitier Architecture (Cont.)</vt:lpstr>
      <vt:lpstr>10.4 Accessing Web Servers</vt:lpstr>
      <vt:lpstr>10.4 Accessing Web Servers (Cont.)</vt:lpstr>
      <vt:lpstr>10.4 Accessing Web Servers (Cont.)</vt:lpstr>
      <vt:lpstr>10.4 Accessing Web Servers (Cont.)</vt:lpstr>
      <vt:lpstr>10.4 Accessing Web Servers (Cont.)</vt:lpstr>
      <vt:lpstr>10.5 Apache HTTP Server</vt:lpstr>
      <vt:lpstr>10.5 Apache HTTP Server (Cont.)</vt:lpstr>
      <vt:lpstr>10.6 Requesting XHTML Documents</vt:lpstr>
      <vt:lpstr>Fig. 19.3 | Requesting test.html from Apache.  </vt:lpstr>
      <vt:lpstr>10.7 Common Gateway Interface</vt:lpstr>
      <vt:lpstr>10.8 Simple HTTP Transactions</vt:lpstr>
      <vt:lpstr>10.8 Simple HTTP Transactions (Cont.)</vt:lpstr>
      <vt:lpstr>10.8 Simple HTTP Transactions (Cont.)</vt:lpstr>
      <vt:lpstr>Fig. 19.4 | Client interacting with server and Web server. Step 1: The get request,  GET /books/downloads.html HTTP/1.1. (Part 1 of 2.)   </vt:lpstr>
      <vt:lpstr>Fig. 19.4 | Client interacting with server and Web server. Step 2: The HTTP response, HTTP/1.1 200 OK. (Part 2 of 2.)   </vt:lpstr>
      <vt:lpstr>10.8 Simple HTTP Transactions (Cont.)</vt:lpstr>
      <vt:lpstr>10.8 Simple HTTP Transactions (Cont.)</vt:lpstr>
      <vt:lpstr>10.9 Simple CGI Scripts</vt:lpstr>
      <vt:lpstr>PowerPoint Presentation</vt:lpstr>
      <vt:lpstr>PowerPoint Presentation</vt:lpstr>
      <vt:lpstr>Fig. 19.6 | Step 1: The get request, GET /cgi-bin/localtime.cgi HTTP/1.1. (Part 1 of 4.)</vt:lpstr>
      <vt:lpstr>Fig. 19.6 | Step 2: The Web server starts the CGI script. (Part 2 of 4.)     </vt:lpstr>
      <vt:lpstr>Fig. 19.6 | Step 3: The script output is sent to the Web server. (Part 3 of 4.)     </vt:lpstr>
      <vt:lpstr>Fig. 19.6 | Step 4: The HTTP response, HTTP/1.1 200 OK. (Part 4 of 4.)      </vt:lpstr>
      <vt:lpstr>Common Programming Error 10.1</vt:lpstr>
      <vt:lpstr>Fig. 19.7 | Output of localtime.cgi when executed from the command line.       </vt:lpstr>
      <vt:lpstr>10.9 Simple CGI Scripts (Cont.)</vt:lpstr>
      <vt:lpstr>PowerPoint Presentation</vt:lpstr>
      <vt:lpstr>PowerPoint Presentation</vt:lpstr>
      <vt:lpstr>PowerPoint Presentation</vt:lpstr>
      <vt:lpstr>PowerPoint Presentation</vt:lpstr>
      <vt:lpstr>10.10 Sending Input to a CGI Script</vt:lpstr>
      <vt:lpstr>PowerPoint Presentation</vt:lpstr>
      <vt:lpstr>PowerPoint Presentation</vt:lpstr>
      <vt:lpstr>PowerPoint Presentation</vt:lpstr>
      <vt:lpstr>10.11 Using XHTML Forms to Send Input</vt:lpstr>
      <vt:lpstr>Fig. 19.10 | XHTML form elements. (Part 1 of 2)</vt:lpstr>
      <vt:lpstr>Fig. 19.10 | XHTML form elements. (Part 2 of 2)</vt:lpstr>
      <vt:lpstr>PowerPoint Presentation</vt:lpstr>
      <vt:lpstr>PowerPoint Presentation</vt:lpstr>
      <vt:lpstr>PowerPoint Presentation</vt:lpstr>
      <vt:lpstr>PowerPoint Presentation</vt:lpstr>
      <vt:lpstr>10.11 Using XHTML Forms to Send Input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10.11 Using XHTML Forms to Send Input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ICTP1-PCC1</cp:lastModifiedBy>
  <cp:revision>26</cp:revision>
  <dcterms:created xsi:type="dcterms:W3CDTF">2013-01-13T18:32:28Z</dcterms:created>
  <dcterms:modified xsi:type="dcterms:W3CDTF">2018-07-19T07:14:23Z</dcterms:modified>
</cp:coreProperties>
</file>