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8"/>
  </p:notesMasterIdLst>
  <p:handoutMasterIdLst>
    <p:handoutMasterId r:id="rId179"/>
  </p:handout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9" r:id="rId17"/>
    <p:sldId id="281" r:id="rId18"/>
    <p:sldId id="282" r:id="rId19"/>
    <p:sldId id="284" r:id="rId20"/>
    <p:sldId id="285" r:id="rId21"/>
    <p:sldId id="288" r:id="rId22"/>
    <p:sldId id="289" r:id="rId23"/>
    <p:sldId id="290" r:id="rId24"/>
    <p:sldId id="292" r:id="rId25"/>
    <p:sldId id="293" r:id="rId26"/>
    <p:sldId id="295" r:id="rId27"/>
    <p:sldId id="296" r:id="rId28"/>
    <p:sldId id="297" r:id="rId29"/>
    <p:sldId id="302" r:id="rId30"/>
    <p:sldId id="303" r:id="rId31"/>
    <p:sldId id="304" r:id="rId32"/>
    <p:sldId id="305" r:id="rId33"/>
    <p:sldId id="309" r:id="rId34"/>
    <p:sldId id="313" r:id="rId35"/>
    <p:sldId id="314" r:id="rId36"/>
    <p:sldId id="315" r:id="rId37"/>
    <p:sldId id="318" r:id="rId38"/>
    <p:sldId id="319" r:id="rId39"/>
    <p:sldId id="322" r:id="rId40"/>
    <p:sldId id="323" r:id="rId41"/>
    <p:sldId id="324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40" r:id="rId54"/>
    <p:sldId id="341" r:id="rId55"/>
    <p:sldId id="342" r:id="rId56"/>
    <p:sldId id="343" r:id="rId57"/>
    <p:sldId id="345" r:id="rId58"/>
    <p:sldId id="346" r:id="rId59"/>
    <p:sldId id="347" r:id="rId60"/>
    <p:sldId id="348" r:id="rId61"/>
    <p:sldId id="349" r:id="rId62"/>
    <p:sldId id="350" r:id="rId63"/>
    <p:sldId id="351" r:id="rId64"/>
    <p:sldId id="352" r:id="rId65"/>
    <p:sldId id="353" r:id="rId66"/>
    <p:sldId id="354" r:id="rId67"/>
    <p:sldId id="356" r:id="rId68"/>
    <p:sldId id="357" r:id="rId69"/>
    <p:sldId id="358" r:id="rId70"/>
    <p:sldId id="359" r:id="rId71"/>
    <p:sldId id="360" r:id="rId72"/>
    <p:sldId id="361" r:id="rId73"/>
    <p:sldId id="362" r:id="rId74"/>
    <p:sldId id="363" r:id="rId75"/>
    <p:sldId id="364" r:id="rId76"/>
    <p:sldId id="367" r:id="rId77"/>
    <p:sldId id="368" r:id="rId78"/>
    <p:sldId id="369" r:id="rId79"/>
    <p:sldId id="370" r:id="rId80"/>
    <p:sldId id="373" r:id="rId81"/>
    <p:sldId id="374" r:id="rId82"/>
    <p:sldId id="375" r:id="rId83"/>
    <p:sldId id="376" r:id="rId84"/>
    <p:sldId id="379" r:id="rId85"/>
    <p:sldId id="380" r:id="rId86"/>
    <p:sldId id="384" r:id="rId87"/>
    <p:sldId id="385" r:id="rId88"/>
    <p:sldId id="386" r:id="rId89"/>
    <p:sldId id="387" r:id="rId90"/>
    <p:sldId id="388" r:id="rId91"/>
    <p:sldId id="389" r:id="rId92"/>
    <p:sldId id="390" r:id="rId93"/>
    <p:sldId id="391" r:id="rId94"/>
    <p:sldId id="392" r:id="rId95"/>
    <p:sldId id="393" r:id="rId96"/>
    <p:sldId id="394" r:id="rId97"/>
    <p:sldId id="395" r:id="rId98"/>
    <p:sldId id="396" r:id="rId99"/>
    <p:sldId id="397" r:id="rId100"/>
    <p:sldId id="398" r:id="rId101"/>
    <p:sldId id="399" r:id="rId102"/>
    <p:sldId id="400" r:id="rId103"/>
    <p:sldId id="401" r:id="rId104"/>
    <p:sldId id="402" r:id="rId105"/>
    <p:sldId id="403" r:id="rId106"/>
    <p:sldId id="404" r:id="rId107"/>
    <p:sldId id="405" r:id="rId108"/>
    <p:sldId id="406" r:id="rId109"/>
    <p:sldId id="407" r:id="rId110"/>
    <p:sldId id="408" r:id="rId111"/>
    <p:sldId id="409" r:id="rId112"/>
    <p:sldId id="410" r:id="rId113"/>
    <p:sldId id="411" r:id="rId114"/>
    <p:sldId id="412" r:id="rId115"/>
    <p:sldId id="413" r:id="rId116"/>
    <p:sldId id="414" r:id="rId117"/>
    <p:sldId id="415" r:id="rId118"/>
    <p:sldId id="416" r:id="rId119"/>
    <p:sldId id="417" r:id="rId120"/>
    <p:sldId id="418" r:id="rId121"/>
    <p:sldId id="419" r:id="rId122"/>
    <p:sldId id="420" r:id="rId123"/>
    <p:sldId id="422" r:id="rId124"/>
    <p:sldId id="423" r:id="rId125"/>
    <p:sldId id="424" r:id="rId126"/>
    <p:sldId id="425" r:id="rId127"/>
    <p:sldId id="426" r:id="rId128"/>
    <p:sldId id="427" r:id="rId129"/>
    <p:sldId id="428" r:id="rId130"/>
    <p:sldId id="430" r:id="rId131"/>
    <p:sldId id="431" r:id="rId132"/>
    <p:sldId id="432" r:id="rId133"/>
    <p:sldId id="433" r:id="rId134"/>
    <p:sldId id="434" r:id="rId135"/>
    <p:sldId id="435" r:id="rId136"/>
    <p:sldId id="436" r:id="rId137"/>
    <p:sldId id="437" r:id="rId138"/>
    <p:sldId id="438" r:id="rId139"/>
    <p:sldId id="439" r:id="rId140"/>
    <p:sldId id="440" r:id="rId141"/>
    <p:sldId id="441" r:id="rId142"/>
    <p:sldId id="442" r:id="rId143"/>
    <p:sldId id="443" r:id="rId144"/>
    <p:sldId id="444" r:id="rId145"/>
    <p:sldId id="445" r:id="rId146"/>
    <p:sldId id="446" r:id="rId147"/>
    <p:sldId id="447" r:id="rId148"/>
    <p:sldId id="448" r:id="rId149"/>
    <p:sldId id="449" r:id="rId150"/>
    <p:sldId id="450" r:id="rId151"/>
    <p:sldId id="451" r:id="rId152"/>
    <p:sldId id="452" r:id="rId153"/>
    <p:sldId id="453" r:id="rId154"/>
    <p:sldId id="454" r:id="rId155"/>
    <p:sldId id="455" r:id="rId156"/>
    <p:sldId id="456" r:id="rId157"/>
    <p:sldId id="457" r:id="rId158"/>
    <p:sldId id="458" r:id="rId159"/>
    <p:sldId id="459" r:id="rId160"/>
    <p:sldId id="460" r:id="rId161"/>
    <p:sldId id="461" r:id="rId162"/>
    <p:sldId id="462" r:id="rId163"/>
    <p:sldId id="463" r:id="rId164"/>
    <p:sldId id="464" r:id="rId165"/>
    <p:sldId id="465" r:id="rId166"/>
    <p:sldId id="466" r:id="rId167"/>
    <p:sldId id="467" r:id="rId168"/>
    <p:sldId id="468" r:id="rId169"/>
    <p:sldId id="469" r:id="rId170"/>
    <p:sldId id="470" r:id="rId171"/>
    <p:sldId id="471" r:id="rId172"/>
    <p:sldId id="472" r:id="rId173"/>
    <p:sldId id="473" r:id="rId174"/>
    <p:sldId id="474" r:id="rId175"/>
    <p:sldId id="475" r:id="rId176"/>
    <p:sldId id="476" r:id="rId1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heme" Target="theme/theme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4A92D-9F98-4BAE-9187-273131CD6998}" type="datetimeFigureOut">
              <a:rPr lang="en-MY" smtClean="0"/>
              <a:t>19/7/2018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A269F-FB21-4099-AB0D-5CBD277790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58398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D79B-6BCD-4981-B357-8D6822C4B95C}" type="datetimeFigureOut">
              <a:rPr lang="en-MY" smtClean="0"/>
              <a:t>19/7/2018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3457E-6E3B-4236-A129-160602DA75D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1090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1762445-3BF4-4E98-A650-AA4EDC48E5FC}" type="datetime1">
              <a:rPr lang="en-MY" smtClean="0"/>
              <a:t>19/7/2018</a:t>
            </a:fld>
            <a:endParaRPr lang="en-MY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9CD3-9791-4634-859E-F7D2BAD40D68}" type="datetime1">
              <a:rPr lang="en-MY" smtClean="0"/>
              <a:t>19/7/2018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1EE0814-EF79-4352-93EA-8FF6FE32E51F}" type="datetime1">
              <a:rPr lang="en-MY" smtClean="0"/>
              <a:t>19/7/2018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290" name="Picture 2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5457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>
            <a:off x="0" y="527050"/>
            <a:ext cx="6686550" cy="204788"/>
          </a:xfrm>
          <a:prstGeom prst="homePlate">
            <a:avLst>
              <a:gd name="adj" fmla="val 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908293" name="Picture 5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0"/>
            <a:ext cx="253841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8294" name="Rectangle 6"/>
          <p:cNvSpPr>
            <a:spLocks noChangeArrowheads="1"/>
          </p:cNvSpPr>
          <p:nvPr/>
        </p:nvSpPr>
        <p:spPr bwMode="auto">
          <a:xfrm>
            <a:off x="457200" y="35814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0D2C-9EB5-477C-BAEB-BAC20227EC14}" type="datetime1">
              <a:rPr lang="en-MY" smtClean="0"/>
              <a:t>19/7/2018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F47C-2ADD-4FA3-816D-5D4B3FB043B3}" type="datetime1">
              <a:rPr lang="en-MY" smtClean="0"/>
              <a:t>19/7/2018</a:t>
            </a:fld>
            <a:endParaRPr lang="en-MY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4D20A22-4529-4055-9D48-CC37E0D4761D}" type="datetime1">
              <a:rPr lang="en-MY" smtClean="0"/>
              <a:t>19/7/2018</a:t>
            </a:fld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F0DE5E-FB5E-4613-ACF5-F4650D8DDBD3}" type="datetime1">
              <a:rPr lang="en-MY" smtClean="0"/>
              <a:t>19/7/2018</a:t>
            </a:fld>
            <a:endParaRPr lang="en-MY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MY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8512-E598-41D1-97B0-707C19336E70}" type="datetime1">
              <a:rPr lang="en-MY" smtClean="0"/>
              <a:t>19/7/2018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91F1-7937-45AE-B7AD-6508EC186950}" type="datetime1">
              <a:rPr lang="en-MY" smtClean="0"/>
              <a:t>19/7/2018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B936-3DC6-468E-A98C-76AB097B8B35}" type="datetime1">
              <a:rPr lang="en-MY" smtClean="0"/>
              <a:t>19/7/2018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6E5D9DB-E05F-498A-A9A6-DD4B61BB38EE}" type="datetime1">
              <a:rPr lang="en-MY" smtClean="0"/>
              <a:t>19/7/2018</a:t>
            </a:fld>
            <a:endParaRPr lang="en-MY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CF5B96-96A3-4C97-B54B-826D405D491A}" type="datetime1">
              <a:rPr lang="en-MY" smtClean="0"/>
              <a:t>19/7/2018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7.e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58.e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59.e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60.e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2.e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63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64.emf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6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66.emf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67.emf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68.emf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69.emf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70.emf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7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72.emf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73.e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74.e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7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76.emf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77.emf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78.e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4" Type="http://schemas.openxmlformats.org/officeDocument/2006/relationships/image" Target="../media/image79.emf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80.emf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81.emf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4" Type="http://schemas.openxmlformats.org/officeDocument/2006/relationships/image" Target="../media/image82.emf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4" Type="http://schemas.openxmlformats.org/officeDocument/2006/relationships/image" Target="../media/image83.emf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9.vml"/><Relationship Id="rId4" Type="http://schemas.openxmlformats.org/officeDocument/2006/relationships/image" Target="../media/image8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0.vml"/><Relationship Id="rId4" Type="http://schemas.openxmlformats.org/officeDocument/2006/relationships/image" Target="../media/image85.emf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1.vml"/><Relationship Id="rId4" Type="http://schemas.openxmlformats.org/officeDocument/2006/relationships/image" Target="../media/image86.emf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87.emf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3.vml"/><Relationship Id="rId4" Type="http://schemas.openxmlformats.org/officeDocument/2006/relationships/image" Target="../media/image88.emf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4.vml"/><Relationship Id="rId4" Type="http://schemas.openxmlformats.org/officeDocument/2006/relationships/image" Target="../media/image8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5.vml"/><Relationship Id="rId4" Type="http://schemas.openxmlformats.org/officeDocument/2006/relationships/image" Target="../media/image90.emf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4" Type="http://schemas.openxmlformats.org/officeDocument/2006/relationships/image" Target="../media/image91.emf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4" Type="http://schemas.openxmlformats.org/officeDocument/2006/relationships/image" Target="../media/image92.emf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4" Type="http://schemas.openxmlformats.org/officeDocument/2006/relationships/image" Target="../media/image93.emf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4" Type="http://schemas.openxmlformats.org/officeDocument/2006/relationships/image" Target="../media/image94.emf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Relationship Id="rId4" Type="http://schemas.openxmlformats.org/officeDocument/2006/relationships/image" Target="../media/image9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4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8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9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3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5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6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7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8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9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0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1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2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3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4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5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6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7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8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9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0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1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3.e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4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5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6.e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 3530: ADVANCED </a:t>
            </a:r>
            <a:r>
              <a:rPr lang="en-US" dirty="0"/>
              <a:t>PROGRAMMING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11</a:t>
            </a:r>
            <a:r>
              <a:rPr lang="en-US" smtClean="0"/>
              <a:t>: STL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F048-E939-40E9-B404-916A5CE55D15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016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15B9F-C646-4E0C-A9D1-99FBB66EEAC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23.1.1 Introduction to Containers (Cont.)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STL containers (Cont.)</a:t>
            </a:r>
          </a:p>
          <a:p>
            <a:pPr lvl="1"/>
            <a:r>
              <a:rPr lang="en-US" altLang="en-US"/>
              <a:t>Common functions</a:t>
            </a:r>
          </a:p>
          <a:p>
            <a:pPr lvl="2"/>
            <a:r>
              <a:rPr lang="en-US" altLang="en-US"/>
              <a:t>All STL containers provide similar functionality</a:t>
            </a:r>
          </a:p>
          <a:p>
            <a:pPr lvl="2"/>
            <a:r>
              <a:rPr lang="en-US" altLang="en-US"/>
              <a:t>Many generic operations apply to all containers</a:t>
            </a:r>
          </a:p>
          <a:p>
            <a:pPr lvl="2"/>
            <a:r>
              <a:rPr lang="en-US" altLang="en-US"/>
              <a:t>Others apply of subsets of similar containers</a:t>
            </a:r>
          </a:p>
          <a:p>
            <a:pPr lvl="1"/>
            <a:r>
              <a:rPr lang="en-US" altLang="en-US"/>
              <a:t>Header files</a:t>
            </a:r>
          </a:p>
          <a:p>
            <a:pPr lvl="2"/>
            <a:r>
              <a:rPr lang="en-US" altLang="en-US"/>
              <a:t>STL containers are found in various header files</a:t>
            </a:r>
          </a:p>
          <a:p>
            <a:pPr lvl="2"/>
            <a:r>
              <a:rPr lang="en-US" altLang="en-US"/>
              <a:t>STL containers are all in </a:t>
            </a:r>
            <a:r>
              <a:rPr lang="en-US" altLang="en-US">
                <a:latin typeface="Lucida Console" panose="020B0609040504020204" pitchFamily="49" charset="0"/>
              </a:rPr>
              <a:t>namespace</a:t>
            </a:r>
            <a:r>
              <a:rPr lang="en-US" altLang="en-US"/>
              <a:t> </a:t>
            </a:r>
            <a:r>
              <a:rPr lang="en-US" altLang="en-US">
                <a:latin typeface="Lucida Console" panose="020B0609040504020204" pitchFamily="49" charset="0"/>
              </a:rPr>
              <a:t>std</a:t>
            </a:r>
          </a:p>
        </p:txBody>
      </p:sp>
    </p:spTree>
    <p:extLst>
      <p:ext uri="{BB962C8B-B14F-4D97-AF65-F5344CB8AC3E}">
        <p14:creationId xmlns:p14="http://schemas.microsoft.com/office/powerpoint/2010/main" val="3499342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F85FA-8E09-414C-8A19-44B51F57ED51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  <a:ln/>
        </p:spPr>
        <p:txBody>
          <a:bodyPr/>
          <a:lstStyle/>
          <a:p>
            <a:r>
              <a:rPr lang="en-US" altLang="en-US" sz="3200"/>
              <a:t>23.5.3 </a:t>
            </a:r>
            <a:r>
              <a:rPr lang="en-US" altLang="en-US" sz="3200">
                <a:latin typeface="Lucida Console" panose="020B0609040504020204" pitchFamily="49" charset="0"/>
              </a:rPr>
              <a:t>remove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remove_if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remove_copy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remove_copy_if</a:t>
            </a:r>
            <a:r>
              <a:rPr lang="en-US" altLang="en-US" sz="3200"/>
              <a:t> (Cont.)</a:t>
            </a:r>
          </a:p>
        </p:txBody>
      </p:sp>
      <p:sp>
        <p:nvSpPr>
          <p:cNvPr id="114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remove_copy_if</a:t>
            </a:r>
          </a:p>
          <a:p>
            <a:pPr lvl="1"/>
            <a:r>
              <a:rPr lang="en-US" altLang="en-US"/>
              <a:t>Copies all elements for which a specified unary predicate function does not return </a:t>
            </a:r>
            <a:r>
              <a:rPr lang="en-US" altLang="en-US">
                <a:latin typeface="Lucida Console" panose="020B0609040504020204" pitchFamily="49" charset="0"/>
              </a:rPr>
              <a:t>true</a:t>
            </a:r>
            <a:r>
              <a:rPr lang="en-US" altLang="en-US"/>
              <a:t> from one range to another range </a:t>
            </a:r>
          </a:p>
          <a:p>
            <a:pPr lvl="2"/>
            <a:r>
              <a:rPr lang="en-US" altLang="en-US"/>
              <a:t>First and second arguments specify source range </a:t>
            </a:r>
          </a:p>
          <a:p>
            <a:pPr lvl="3"/>
            <a:r>
              <a:rPr lang="en-US" altLang="en-US"/>
              <a:t>Must be at least input iterators</a:t>
            </a:r>
          </a:p>
          <a:p>
            <a:pPr lvl="2"/>
            <a:r>
              <a:rPr lang="en-US" altLang="en-US"/>
              <a:t>Third argument specifies beginning of destination range </a:t>
            </a:r>
          </a:p>
          <a:p>
            <a:pPr lvl="3"/>
            <a:r>
              <a:rPr lang="en-US" altLang="en-US"/>
              <a:t>Must be at least output iterator</a:t>
            </a:r>
          </a:p>
          <a:p>
            <a:pPr lvl="2"/>
            <a:r>
              <a:rPr lang="en-US" altLang="en-US"/>
              <a:t>Fourth argument is unary predicate function that takes an element and returns a </a:t>
            </a:r>
            <a:r>
              <a:rPr lang="en-US" altLang="en-US">
                <a:latin typeface="Lucida Console" panose="020B0609040504020204" pitchFamily="49" charset="0"/>
              </a:rPr>
              <a:t>bool</a:t>
            </a:r>
          </a:p>
          <a:p>
            <a:pPr lvl="2"/>
            <a:r>
              <a:rPr lang="en-US" altLang="en-US"/>
              <a:t>Returns an iterator positioned after last copied element in destination range </a:t>
            </a:r>
          </a:p>
        </p:txBody>
      </p:sp>
    </p:spTree>
    <p:extLst>
      <p:ext uri="{BB962C8B-B14F-4D97-AF65-F5344CB8AC3E}">
        <p14:creationId xmlns:p14="http://schemas.microsoft.com/office/powerpoint/2010/main" val="1122012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C0E42-F652-4AD7-B114-B1FD176C6C29}" type="slidenum">
              <a:rPr lang="en-US" altLang="en-US"/>
              <a:pPr/>
              <a:t>101</a:t>
            </a:fld>
            <a:endParaRPr lang="en-US" altLang="en-US"/>
          </a:p>
        </p:txBody>
      </p:sp>
      <p:graphicFrame>
        <p:nvGraphicFramePr>
          <p:cNvPr id="983042" name="Object 2"/>
          <p:cNvGraphicFramePr>
            <a:graphicFrameLocks noChangeAspect="1"/>
          </p:cNvGraphicFramePr>
          <p:nvPr/>
        </p:nvGraphicFramePr>
        <p:xfrm>
          <a:off x="0" y="0"/>
          <a:ext cx="7075488" cy="605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" name="Document" r:id="rId3" imgW="7074123" imgH="6053818" progId="Word.Document.8">
                  <p:embed/>
                </p:oleObj>
              </mc:Choice>
              <mc:Fallback>
                <p:oleObj name="Document" r:id="rId3" imgW="7074123" imgH="6053818" progId="Word.Document.8">
                  <p:embed/>
                  <p:pic>
                    <p:nvPicPr>
                      <p:cNvPr id="9830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05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4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83044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Fig23_28.cpp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4)</a:t>
            </a:r>
            <a:endParaRPr lang="en-US" altLang="en-US"/>
          </a:p>
        </p:txBody>
      </p:sp>
      <p:sp>
        <p:nvSpPr>
          <p:cNvPr id="983045" name="Text Box 5"/>
          <p:cNvSpPr txBox="1">
            <a:spLocks noChangeArrowheads="1"/>
          </p:cNvSpPr>
          <p:nvPr/>
        </p:nvSpPr>
        <p:spPr bwMode="auto">
          <a:xfrm>
            <a:off x="6172200" y="5486400"/>
            <a:ext cx="2286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Eliminate all elements with the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10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</a:t>
            </a:r>
          </a:p>
        </p:txBody>
      </p:sp>
      <p:sp>
        <p:nvSpPr>
          <p:cNvPr id="983046" name="Line 6"/>
          <p:cNvSpPr>
            <a:spLocks noChangeShapeType="1"/>
          </p:cNvSpPr>
          <p:nvPr/>
        </p:nvSpPr>
        <p:spPr bwMode="auto">
          <a:xfrm flipH="1" flipV="1">
            <a:off x="5257800" y="5410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407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A03C0-7DB5-409C-A10A-99E8E6283CA8}" type="slidenum">
              <a:rPr lang="en-US" altLang="en-US"/>
              <a:pPr/>
              <a:t>102</a:t>
            </a:fld>
            <a:endParaRPr lang="en-US" altLang="en-US"/>
          </a:p>
        </p:txBody>
      </p:sp>
      <p:graphicFrame>
        <p:nvGraphicFramePr>
          <p:cNvPr id="984066" name="Object 2"/>
          <p:cNvGraphicFramePr>
            <a:graphicFrameLocks noChangeAspect="1"/>
          </p:cNvGraphicFramePr>
          <p:nvPr/>
        </p:nvGraphicFramePr>
        <p:xfrm>
          <a:off x="0" y="0"/>
          <a:ext cx="7075488" cy="584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2" name="Document" r:id="rId3" imgW="7074123" imgH="5843801" progId="Word.Document.8">
                  <p:embed/>
                </p:oleObj>
              </mc:Choice>
              <mc:Fallback>
                <p:oleObj name="Document" r:id="rId3" imgW="7074123" imgH="5843801" progId="Word.Document.8">
                  <p:embed/>
                  <p:pic>
                    <p:nvPicPr>
                      <p:cNvPr id="9840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84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067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84068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Fig23_28.cpp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4)</a:t>
            </a:r>
            <a:endParaRPr lang="en-US" altLang="en-US"/>
          </a:p>
        </p:txBody>
      </p:sp>
      <p:sp>
        <p:nvSpPr>
          <p:cNvPr id="984069" name="Text Box 5"/>
          <p:cNvSpPr txBox="1">
            <a:spLocks noChangeArrowheads="1"/>
          </p:cNvSpPr>
          <p:nvPr/>
        </p:nvSpPr>
        <p:spPr bwMode="auto">
          <a:xfrm>
            <a:off x="5943600" y="1600200"/>
            <a:ext cx="3048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Copy all elements that do not have the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10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from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v2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</a:t>
            </a:r>
          </a:p>
        </p:txBody>
      </p:sp>
      <p:sp>
        <p:nvSpPr>
          <p:cNvPr id="984070" name="Line 6"/>
          <p:cNvSpPr>
            <a:spLocks noChangeShapeType="1"/>
          </p:cNvSpPr>
          <p:nvPr/>
        </p:nvSpPr>
        <p:spPr bwMode="auto">
          <a:xfrm flipH="1" flipV="1">
            <a:off x="5334000" y="1600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84071" name="Text Box 7"/>
          <p:cNvSpPr txBox="1">
            <a:spLocks noChangeArrowheads="1"/>
          </p:cNvSpPr>
          <p:nvPr/>
        </p:nvSpPr>
        <p:spPr bwMode="auto">
          <a:xfrm>
            <a:off x="5334000" y="152400"/>
            <a:ext cx="36576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This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vector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constructor receives the number of elements in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vector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the initial value for those elements</a:t>
            </a:r>
          </a:p>
        </p:txBody>
      </p:sp>
      <p:sp>
        <p:nvSpPr>
          <p:cNvPr id="984072" name="Line 8"/>
          <p:cNvSpPr>
            <a:spLocks noChangeShapeType="1"/>
          </p:cNvSpPr>
          <p:nvPr/>
        </p:nvSpPr>
        <p:spPr bwMode="auto">
          <a:xfrm flipH="1">
            <a:off x="3200400" y="381000"/>
            <a:ext cx="2133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84073" name="Text Box 9"/>
          <p:cNvSpPr txBox="1">
            <a:spLocks noChangeArrowheads="1"/>
          </p:cNvSpPr>
          <p:nvPr/>
        </p:nvSpPr>
        <p:spPr bwMode="auto">
          <a:xfrm>
            <a:off x="6096000" y="4419600"/>
            <a:ext cx="2743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Delete all elements with values greater than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9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from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v3</a:t>
            </a:r>
          </a:p>
        </p:txBody>
      </p:sp>
      <p:sp>
        <p:nvSpPr>
          <p:cNvPr id="984074" name="Line 10"/>
          <p:cNvSpPr>
            <a:spLocks noChangeShapeType="1"/>
          </p:cNvSpPr>
          <p:nvPr/>
        </p:nvSpPr>
        <p:spPr bwMode="auto">
          <a:xfrm flipH="1" flipV="1">
            <a:off x="5334000" y="3886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71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9" grpId="0" animBg="1"/>
      <p:bldP spid="984071" grpId="0" animBg="1"/>
      <p:bldP spid="98407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C6CC6-46A8-4C1F-9FB8-AA08581A7B8D}" type="slidenum">
              <a:rPr lang="en-US" altLang="en-US"/>
              <a:pPr/>
              <a:t>103</a:t>
            </a:fld>
            <a:endParaRPr lang="en-US" altLang="en-US"/>
          </a:p>
        </p:txBody>
      </p:sp>
      <p:graphicFrame>
        <p:nvGraphicFramePr>
          <p:cNvPr id="985090" name="Object 2"/>
          <p:cNvGraphicFramePr>
            <a:graphicFrameLocks noChangeAspect="1"/>
          </p:cNvGraphicFramePr>
          <p:nvPr/>
        </p:nvGraphicFramePr>
        <p:xfrm>
          <a:off x="0" y="0"/>
          <a:ext cx="7075488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6" name="Document" r:id="rId3" imgW="7074123" imgH="3828499" progId="Word.Document.8">
                  <p:embed/>
                </p:oleObj>
              </mc:Choice>
              <mc:Fallback>
                <p:oleObj name="Document" r:id="rId3" imgW="7074123" imgH="3828499" progId="Word.Document.8">
                  <p:embed/>
                  <p:pic>
                    <p:nvPicPr>
                      <p:cNvPr id="9850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5091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85092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Fig23_28.cpp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(3 of 4)</a:t>
            </a:r>
            <a:endParaRPr lang="en-US" altLang="en-US"/>
          </a:p>
        </p:txBody>
      </p:sp>
      <p:sp>
        <p:nvSpPr>
          <p:cNvPr id="985093" name="Text Box 5"/>
          <p:cNvSpPr txBox="1">
            <a:spLocks noChangeArrowheads="1"/>
          </p:cNvSpPr>
          <p:nvPr/>
        </p:nvSpPr>
        <p:spPr bwMode="auto">
          <a:xfrm>
            <a:off x="5410200" y="1524000"/>
            <a:ext cx="3124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Copy all elements that have values not greater than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9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from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v4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c2</a:t>
            </a:r>
          </a:p>
        </p:txBody>
      </p:sp>
      <p:sp>
        <p:nvSpPr>
          <p:cNvPr id="985094" name="Line 6"/>
          <p:cNvSpPr>
            <a:spLocks noChangeShapeType="1"/>
          </p:cNvSpPr>
          <p:nvPr/>
        </p:nvSpPr>
        <p:spPr bwMode="auto">
          <a:xfrm flipH="1" flipV="1">
            <a:off x="5181600" y="914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75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12629-9090-4862-A09F-E0E7B68B8EF1}" type="slidenum">
              <a:rPr lang="en-US" altLang="en-US"/>
              <a:pPr/>
              <a:t>104</a:t>
            </a:fld>
            <a:endParaRPr lang="en-US" altLang="en-US"/>
          </a:p>
        </p:txBody>
      </p:sp>
      <p:graphicFrame>
        <p:nvGraphicFramePr>
          <p:cNvPr id="986114" name="Object 2"/>
          <p:cNvGraphicFramePr>
            <a:graphicFrameLocks noChangeAspect="1"/>
          </p:cNvGraphicFramePr>
          <p:nvPr/>
        </p:nvGraphicFramePr>
        <p:xfrm>
          <a:off x="0" y="0"/>
          <a:ext cx="7065963" cy="446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0" name="Document" r:id="rId3" imgW="7068771" imgH="4466964" progId="Word.Document.8">
                  <p:embed/>
                </p:oleObj>
              </mc:Choice>
              <mc:Fallback>
                <p:oleObj name="Document" r:id="rId3" imgW="7068771" imgH="4466964" progId="Word.Document.8">
                  <p:embed/>
                  <p:pic>
                    <p:nvPicPr>
                      <p:cNvPr id="9861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5963" cy="446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6115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86116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Fig23_28.cpp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(4 of 4)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4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D2432-F853-44C0-A28A-97326F7FB98C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23.5.4 </a:t>
            </a:r>
            <a:r>
              <a:rPr lang="en-US" altLang="en-US" sz="3200">
                <a:latin typeface="Lucida Console" panose="020B0609040504020204" pitchFamily="49" charset="0"/>
              </a:rPr>
              <a:t>replace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replace_if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replace_copy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replace_copy_if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replace</a:t>
            </a:r>
          </a:p>
          <a:p>
            <a:pPr lvl="1"/>
            <a:r>
              <a:rPr lang="en-US" altLang="en-US"/>
              <a:t>Replaces all elements with a certain value in a range with a new value</a:t>
            </a:r>
          </a:p>
          <a:p>
            <a:pPr lvl="2"/>
            <a:r>
              <a:rPr lang="en-US" altLang="en-US"/>
              <a:t>First and second iterator arguments must be at least forward iterators</a:t>
            </a:r>
          </a:p>
          <a:p>
            <a:pPr lvl="2"/>
            <a:r>
              <a:rPr lang="en-US" altLang="en-US"/>
              <a:t>Third and fourth element arguments specify old value and new value, respectively</a:t>
            </a:r>
          </a:p>
        </p:txBody>
      </p:sp>
    </p:spTree>
    <p:extLst>
      <p:ext uri="{BB962C8B-B14F-4D97-AF65-F5344CB8AC3E}">
        <p14:creationId xmlns:p14="http://schemas.microsoft.com/office/powerpoint/2010/main" val="3090059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B2F7-8D3B-423C-AD16-F33E026941B6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23.5.4 </a:t>
            </a:r>
            <a:r>
              <a:rPr lang="en-US" altLang="en-US" sz="3200">
                <a:latin typeface="Lucida Console" panose="020B0609040504020204" pitchFamily="49" charset="0"/>
              </a:rPr>
              <a:t>replace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replace_if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replace_copy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replace_copy_if</a:t>
            </a:r>
            <a:r>
              <a:rPr lang="en-US" altLang="en-US" sz="3200"/>
              <a:t> (Cont.)</a:t>
            </a:r>
          </a:p>
        </p:txBody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replace_copy</a:t>
            </a:r>
          </a:p>
          <a:p>
            <a:pPr lvl="1"/>
            <a:r>
              <a:rPr lang="en-US" altLang="en-US"/>
              <a:t>Copies all elements from one range to another range, replacing elements with a certain value with a new value</a:t>
            </a:r>
          </a:p>
          <a:p>
            <a:pPr lvl="2"/>
            <a:r>
              <a:rPr lang="en-US" altLang="en-US"/>
              <a:t>First and second arguments specify source range </a:t>
            </a:r>
          </a:p>
          <a:p>
            <a:pPr lvl="3"/>
            <a:r>
              <a:rPr lang="en-US" altLang="en-US"/>
              <a:t>Must be at least input iterators</a:t>
            </a:r>
          </a:p>
          <a:p>
            <a:pPr lvl="2"/>
            <a:r>
              <a:rPr lang="en-US" altLang="en-US"/>
              <a:t>Third argument specifies beginning of destination range </a:t>
            </a:r>
          </a:p>
          <a:p>
            <a:pPr lvl="3"/>
            <a:r>
              <a:rPr lang="en-US" altLang="en-US"/>
              <a:t>Must be at least output iterator</a:t>
            </a:r>
          </a:p>
          <a:p>
            <a:pPr lvl="2"/>
            <a:r>
              <a:rPr lang="en-US" altLang="en-US"/>
              <a:t>Fourth and fifth element arguments specify old value and new value, respectively</a:t>
            </a:r>
          </a:p>
          <a:p>
            <a:pPr lvl="2"/>
            <a:r>
              <a:rPr lang="en-US" altLang="en-US"/>
              <a:t>Returns an iterator positioned after last copied element in destination range </a:t>
            </a:r>
          </a:p>
        </p:txBody>
      </p:sp>
    </p:spTree>
    <p:extLst>
      <p:ext uri="{BB962C8B-B14F-4D97-AF65-F5344CB8AC3E}">
        <p14:creationId xmlns:p14="http://schemas.microsoft.com/office/powerpoint/2010/main" val="4079300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041FD-2902-404F-B03F-B892D30679E9}" type="slidenum">
              <a:rPr lang="en-US" altLang="en-US"/>
              <a:pPr/>
              <a:t>107</a:t>
            </a:fld>
            <a:endParaRPr lang="en-US" altLang="en-US"/>
          </a:p>
        </p:txBody>
      </p:sp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23.5.4 </a:t>
            </a:r>
            <a:r>
              <a:rPr lang="en-US" altLang="en-US" sz="3200">
                <a:latin typeface="Lucida Console" panose="020B0609040504020204" pitchFamily="49" charset="0"/>
              </a:rPr>
              <a:t>replace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replace_if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replace_copy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replace_copy_if</a:t>
            </a:r>
            <a:r>
              <a:rPr lang="en-US" altLang="en-US" sz="3200"/>
              <a:t> (Cont.)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replace_if</a:t>
            </a:r>
          </a:p>
          <a:p>
            <a:pPr lvl="1"/>
            <a:r>
              <a:rPr lang="en-US" altLang="en-US"/>
              <a:t>Replaces all elements in a range for which a specified unary predicate function returns </a:t>
            </a:r>
            <a:r>
              <a:rPr lang="en-US" altLang="en-US">
                <a:latin typeface="Lucida Console" panose="020B0609040504020204" pitchFamily="49" charset="0"/>
              </a:rPr>
              <a:t>true</a:t>
            </a:r>
            <a:r>
              <a:rPr lang="en-US" altLang="en-US"/>
              <a:t> with a new value</a:t>
            </a:r>
          </a:p>
          <a:p>
            <a:pPr lvl="2"/>
            <a:r>
              <a:rPr lang="en-US" altLang="en-US"/>
              <a:t>First and second iterator arguments must be at least forward iterators</a:t>
            </a:r>
          </a:p>
          <a:p>
            <a:pPr lvl="2"/>
            <a:r>
              <a:rPr lang="en-US" altLang="en-US"/>
              <a:t>Third argument specifies unary predicate function</a:t>
            </a:r>
          </a:p>
          <a:p>
            <a:pPr lvl="2"/>
            <a:r>
              <a:rPr lang="en-US" altLang="en-US"/>
              <a:t>Fourth element argument specifies new value</a:t>
            </a:r>
          </a:p>
        </p:txBody>
      </p:sp>
    </p:spTree>
    <p:extLst>
      <p:ext uri="{BB962C8B-B14F-4D97-AF65-F5344CB8AC3E}">
        <p14:creationId xmlns:p14="http://schemas.microsoft.com/office/powerpoint/2010/main" val="4040437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F8A61-931C-444C-969D-96E56416AD5E}" type="slidenum">
              <a:rPr lang="en-US" altLang="en-US"/>
              <a:pPr/>
              <a:t>108</a:t>
            </a:fld>
            <a:endParaRPr lang="en-US" altLang="en-US"/>
          </a:p>
        </p:txBody>
      </p:sp>
      <p:sp>
        <p:nvSpPr>
          <p:cNvPr id="114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23.5.4 </a:t>
            </a:r>
            <a:r>
              <a:rPr lang="en-US" altLang="en-US" sz="3200">
                <a:latin typeface="Lucida Console" panose="020B0609040504020204" pitchFamily="49" charset="0"/>
              </a:rPr>
              <a:t>replace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replace_if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replace_copy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replace_copy_if</a:t>
            </a:r>
            <a:r>
              <a:rPr lang="en-US" altLang="en-US" sz="3200"/>
              <a:t> (Cont.)</a:t>
            </a:r>
          </a:p>
        </p:txBody>
      </p:sp>
      <p:sp>
        <p:nvSpPr>
          <p:cNvPr id="114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1355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replace_copy_if</a:t>
            </a:r>
          </a:p>
          <a:p>
            <a:pPr lvl="1"/>
            <a:r>
              <a:rPr lang="en-US" altLang="en-US"/>
              <a:t>Copies all elements from one range to another range, replacing elements for which a unary predicate function returns </a:t>
            </a:r>
            <a:r>
              <a:rPr lang="en-US" altLang="en-US">
                <a:latin typeface="Lucida Console" panose="020B0609040504020204" pitchFamily="49" charset="0"/>
              </a:rPr>
              <a:t>true</a:t>
            </a:r>
            <a:r>
              <a:rPr lang="en-US" altLang="en-US"/>
              <a:t> with a new value</a:t>
            </a:r>
          </a:p>
          <a:p>
            <a:pPr lvl="2"/>
            <a:r>
              <a:rPr lang="en-US" altLang="en-US"/>
              <a:t>First and second arguments specify source range </a:t>
            </a:r>
          </a:p>
          <a:p>
            <a:pPr lvl="3"/>
            <a:r>
              <a:rPr lang="en-US" altLang="en-US"/>
              <a:t>Must be at least input iterators</a:t>
            </a:r>
          </a:p>
          <a:p>
            <a:pPr lvl="2"/>
            <a:r>
              <a:rPr lang="en-US" altLang="en-US"/>
              <a:t>Third argument specifies beginning of destination range </a:t>
            </a:r>
          </a:p>
          <a:p>
            <a:pPr lvl="3"/>
            <a:r>
              <a:rPr lang="en-US" altLang="en-US"/>
              <a:t>Must be at least output iterator</a:t>
            </a:r>
          </a:p>
          <a:p>
            <a:pPr lvl="2"/>
            <a:r>
              <a:rPr lang="en-US" altLang="en-US"/>
              <a:t>Fourth argument specifies unary predicate function</a:t>
            </a:r>
          </a:p>
          <a:p>
            <a:pPr lvl="2"/>
            <a:r>
              <a:rPr lang="en-US" altLang="en-US"/>
              <a:t>Fifth argument specifies new value</a:t>
            </a:r>
          </a:p>
          <a:p>
            <a:pPr lvl="2"/>
            <a:r>
              <a:rPr lang="en-US" altLang="en-US"/>
              <a:t>Returns an iterator positioned after last copied element in destination range </a:t>
            </a:r>
          </a:p>
        </p:txBody>
      </p:sp>
    </p:spTree>
    <p:extLst>
      <p:ext uri="{BB962C8B-B14F-4D97-AF65-F5344CB8AC3E}">
        <p14:creationId xmlns:p14="http://schemas.microsoft.com/office/powerpoint/2010/main" val="1486791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1662C-EA3F-44F9-AC74-166FA48DA000}" type="slidenum">
              <a:rPr lang="en-US" altLang="en-US"/>
              <a:pPr/>
              <a:t>109</a:t>
            </a:fld>
            <a:endParaRPr lang="en-US" altLang="en-US"/>
          </a:p>
        </p:txBody>
      </p:sp>
      <p:graphicFrame>
        <p:nvGraphicFramePr>
          <p:cNvPr id="987138" name="Object 2"/>
          <p:cNvGraphicFramePr>
            <a:graphicFrameLocks noChangeAspect="1"/>
          </p:cNvGraphicFramePr>
          <p:nvPr/>
        </p:nvGraphicFramePr>
        <p:xfrm>
          <a:off x="0" y="0"/>
          <a:ext cx="7075488" cy="584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4" name="Document" r:id="rId3" imgW="7074123" imgH="5843801" progId="Word.Document.8">
                  <p:embed/>
                </p:oleObj>
              </mc:Choice>
              <mc:Fallback>
                <p:oleObj name="Document" r:id="rId3" imgW="7074123" imgH="5843801" progId="Word.Document.8">
                  <p:embed/>
                  <p:pic>
                    <p:nvPicPr>
                      <p:cNvPr id="9871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84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7139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87140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Fig23_29.cpp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4)</a:t>
            </a:r>
            <a:endParaRPr lang="en-US" altLang="en-US"/>
          </a:p>
        </p:txBody>
      </p:sp>
      <p:sp>
        <p:nvSpPr>
          <p:cNvPr id="987141" name="Text Box 5"/>
          <p:cNvSpPr txBox="1">
            <a:spLocks noChangeArrowheads="1"/>
          </p:cNvSpPr>
          <p:nvPr/>
        </p:nvSpPr>
        <p:spPr bwMode="auto">
          <a:xfrm>
            <a:off x="5486400" y="4343400"/>
            <a:ext cx="3200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Replace all elements with the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10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v1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with the new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100</a:t>
            </a:r>
          </a:p>
        </p:txBody>
      </p:sp>
      <p:sp>
        <p:nvSpPr>
          <p:cNvPr id="987142" name="Line 6"/>
          <p:cNvSpPr>
            <a:spLocks noChangeShapeType="1"/>
          </p:cNvSpPr>
          <p:nvPr/>
        </p:nvSpPr>
        <p:spPr bwMode="auto">
          <a:xfrm flipH="1">
            <a:off x="4191000" y="45720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16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0D510-B9E5-43C5-BB87-483F2D4C6F1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23.2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STL container common functions. (Part 1 of 2) </a:t>
            </a:r>
          </a:p>
        </p:txBody>
      </p:sp>
      <p:graphicFrame>
        <p:nvGraphicFramePr>
          <p:cNvPr id="89702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76400" y="469900"/>
          <a:ext cx="5789613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Document" r:id="rId3" imgW="7056048" imgH="5958009" progId="Word.Document.8">
                  <p:embed/>
                </p:oleObj>
              </mc:Choice>
              <mc:Fallback>
                <p:oleObj name="Document" r:id="rId3" imgW="7056048" imgH="5958009" progId="Word.Document.8">
                  <p:embed/>
                  <p:pic>
                    <p:nvPicPr>
                      <p:cNvPr id="897027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9900"/>
                        <a:ext cx="5789613" cy="488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65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534A8-6AC3-4CA9-B31F-0E2A6BBBA675}" type="slidenum">
              <a:rPr lang="en-US" altLang="en-US"/>
              <a:pPr/>
              <a:t>110</a:t>
            </a:fld>
            <a:endParaRPr lang="en-US" altLang="en-US"/>
          </a:p>
        </p:txBody>
      </p:sp>
      <p:graphicFrame>
        <p:nvGraphicFramePr>
          <p:cNvPr id="988162" name="Object 2"/>
          <p:cNvGraphicFramePr>
            <a:graphicFrameLocks noChangeAspect="1"/>
          </p:cNvGraphicFramePr>
          <p:nvPr/>
        </p:nvGraphicFramePr>
        <p:xfrm>
          <a:off x="0" y="0"/>
          <a:ext cx="7075488" cy="563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8" name="Document" r:id="rId3" imgW="7074123" imgH="5633784" progId="Word.Document.8">
                  <p:embed/>
                </p:oleObj>
              </mc:Choice>
              <mc:Fallback>
                <p:oleObj name="Document" r:id="rId3" imgW="7074123" imgH="5633784" progId="Word.Document.8">
                  <p:embed/>
                  <p:pic>
                    <p:nvPicPr>
                      <p:cNvPr id="9881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63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816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Fig23_29.cpp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4)</a:t>
            </a:r>
            <a:endParaRPr lang="en-US" altLang="en-US"/>
          </a:p>
        </p:txBody>
      </p:sp>
      <p:sp>
        <p:nvSpPr>
          <p:cNvPr id="988165" name="Text Box 5"/>
          <p:cNvSpPr txBox="1">
            <a:spLocks noChangeArrowheads="1"/>
          </p:cNvSpPr>
          <p:nvPr/>
        </p:nvSpPr>
        <p:spPr bwMode="auto">
          <a:xfrm>
            <a:off x="5791200" y="1905000"/>
            <a:ext cx="32004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Copy all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v2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into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c1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, replacing all elements with the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10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with the new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100</a:t>
            </a:r>
          </a:p>
        </p:txBody>
      </p:sp>
      <p:sp>
        <p:nvSpPr>
          <p:cNvPr id="988166" name="Line 6"/>
          <p:cNvSpPr>
            <a:spLocks noChangeShapeType="1"/>
          </p:cNvSpPr>
          <p:nvPr/>
        </p:nvSpPr>
        <p:spPr bwMode="auto">
          <a:xfrm flipH="1" flipV="1">
            <a:off x="5486400" y="1676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88167" name="Text Box 7"/>
          <p:cNvSpPr txBox="1">
            <a:spLocks noChangeArrowheads="1"/>
          </p:cNvSpPr>
          <p:nvPr/>
        </p:nvSpPr>
        <p:spPr bwMode="auto">
          <a:xfrm>
            <a:off x="6248400" y="3429000"/>
            <a:ext cx="2438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Replace all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v3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that are greater than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9</a:t>
            </a:r>
          </a:p>
        </p:txBody>
      </p:sp>
      <p:sp>
        <p:nvSpPr>
          <p:cNvPr id="988168" name="Line 8"/>
          <p:cNvSpPr>
            <a:spLocks noChangeShapeType="1"/>
          </p:cNvSpPr>
          <p:nvPr/>
        </p:nvSpPr>
        <p:spPr bwMode="auto">
          <a:xfrm flipH="1" flipV="1">
            <a:off x="5334000" y="3505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282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5" grpId="0" animBg="1"/>
      <p:bldP spid="98816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367F2-CF9A-43B6-9101-BCE4759CF6EC}" type="slidenum">
              <a:rPr lang="en-US" altLang="en-US"/>
              <a:pPr/>
              <a:t>111</a:t>
            </a:fld>
            <a:endParaRPr lang="en-US" altLang="en-US"/>
          </a:p>
        </p:txBody>
      </p:sp>
      <p:graphicFrame>
        <p:nvGraphicFramePr>
          <p:cNvPr id="989186" name="Object 2"/>
          <p:cNvGraphicFramePr>
            <a:graphicFrameLocks noChangeAspect="1"/>
          </p:cNvGraphicFramePr>
          <p:nvPr/>
        </p:nvGraphicFramePr>
        <p:xfrm>
          <a:off x="0" y="0"/>
          <a:ext cx="7075488" cy="405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" name="Document" r:id="rId3" imgW="7074123" imgH="4049664" progId="Word.Document.8">
                  <p:embed/>
                </p:oleObj>
              </mc:Choice>
              <mc:Fallback>
                <p:oleObj name="Document" r:id="rId3" imgW="7074123" imgH="4049664" progId="Word.Document.8">
                  <p:embed/>
                  <p:pic>
                    <p:nvPicPr>
                      <p:cNvPr id="9891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405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9187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89188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Fig23_29.cpp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(3 of 4)</a:t>
            </a:r>
            <a:endParaRPr lang="en-US" altLang="en-US"/>
          </a:p>
        </p:txBody>
      </p:sp>
      <p:sp>
        <p:nvSpPr>
          <p:cNvPr id="989189" name="Text Box 5"/>
          <p:cNvSpPr txBox="1">
            <a:spLocks noChangeArrowheads="1"/>
          </p:cNvSpPr>
          <p:nvPr/>
        </p:nvSpPr>
        <p:spPr bwMode="auto">
          <a:xfrm>
            <a:off x="5715000" y="685800"/>
            <a:ext cx="32004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Copy all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v4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into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c2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, replacing elements with values greater than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9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with the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100</a:t>
            </a:r>
          </a:p>
        </p:txBody>
      </p:sp>
      <p:sp>
        <p:nvSpPr>
          <p:cNvPr id="989190" name="Line 6"/>
          <p:cNvSpPr>
            <a:spLocks noChangeShapeType="1"/>
          </p:cNvSpPr>
          <p:nvPr/>
        </p:nvSpPr>
        <p:spPr bwMode="auto">
          <a:xfrm flipH="1" flipV="1">
            <a:off x="5105400" y="838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344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18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6E0D-4C48-4B52-BE99-37FD3936DEEC}" type="slidenum">
              <a:rPr lang="en-US" altLang="en-US"/>
              <a:pPr/>
              <a:t>112</a:t>
            </a:fld>
            <a:endParaRPr lang="en-US" altLang="en-US"/>
          </a:p>
        </p:txBody>
      </p:sp>
      <p:sp>
        <p:nvSpPr>
          <p:cNvPr id="990210" name="Rectangle 2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90211" name="Rectangle 3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Fig23_29.cpp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(4 of 4)</a:t>
            </a:r>
            <a:endParaRPr lang="en-US" altLang="en-US"/>
          </a:p>
        </p:txBody>
      </p:sp>
      <p:graphicFrame>
        <p:nvGraphicFramePr>
          <p:cNvPr id="990212" name="Object 4"/>
          <p:cNvGraphicFramePr>
            <a:graphicFrameLocks noChangeAspect="1"/>
          </p:cNvGraphicFramePr>
          <p:nvPr/>
        </p:nvGraphicFramePr>
        <p:xfrm>
          <a:off x="0" y="0"/>
          <a:ext cx="7065963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6" name="Document" r:id="rId3" imgW="7068771" imgH="4061138" progId="Word.Document.8">
                  <p:embed/>
                </p:oleObj>
              </mc:Choice>
              <mc:Fallback>
                <p:oleObj name="Document" r:id="rId3" imgW="7068771" imgH="4061138" progId="Word.Document.8">
                  <p:embed/>
                  <p:pic>
                    <p:nvPicPr>
                      <p:cNvPr id="9902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5963" cy="405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605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1557E-CA1D-43C2-BE9D-9C8AADE3CDDF}" type="slidenum">
              <a:rPr lang="en-US" altLang="en-US"/>
              <a:pPr/>
              <a:t>113</a:t>
            </a:fld>
            <a:endParaRPr lang="en-US" altLang="en-US"/>
          </a:p>
        </p:txBody>
      </p:sp>
      <p:sp>
        <p:nvSpPr>
          <p:cNvPr id="11468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23.5.5 Mathematical Algorithms</a:t>
            </a:r>
          </a:p>
        </p:txBody>
      </p:sp>
      <p:sp>
        <p:nvSpPr>
          <p:cNvPr id="114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random_shuffle</a:t>
            </a:r>
          </a:p>
          <a:p>
            <a:pPr lvl="1"/>
            <a:r>
              <a:rPr lang="en-US" altLang="en-US"/>
              <a:t>Randomly reorders elements in a specified range </a:t>
            </a:r>
          </a:p>
          <a:p>
            <a:pPr lvl="2"/>
            <a:r>
              <a:rPr lang="en-US" altLang="en-US"/>
              <a:t>Range specified by two random-access iterator arguments</a:t>
            </a:r>
          </a:p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count</a:t>
            </a:r>
          </a:p>
          <a:p>
            <a:pPr lvl="1"/>
            <a:r>
              <a:rPr lang="en-US" altLang="en-US"/>
              <a:t>Count number of elements with a specified value in a specified range </a:t>
            </a:r>
          </a:p>
          <a:p>
            <a:pPr lvl="2"/>
            <a:r>
              <a:rPr lang="en-US" altLang="en-US"/>
              <a:t>First and second iterator arguments must be at least input iterators</a:t>
            </a:r>
          </a:p>
          <a:p>
            <a:pPr lvl="2"/>
            <a:r>
              <a:rPr lang="en-US" altLang="en-US"/>
              <a:t>Third argument specifies the element value to count</a:t>
            </a:r>
          </a:p>
        </p:txBody>
      </p:sp>
    </p:spTree>
    <p:extLst>
      <p:ext uri="{BB962C8B-B14F-4D97-AF65-F5344CB8AC3E}">
        <p14:creationId xmlns:p14="http://schemas.microsoft.com/office/powerpoint/2010/main" val="550562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62A30-B843-48BC-BE91-5EB58C56E470}" type="slidenum">
              <a:rPr lang="en-US" altLang="en-US"/>
              <a:pPr/>
              <a:t>114</a:t>
            </a:fld>
            <a:endParaRPr lang="en-US" altLang="en-US"/>
          </a:p>
        </p:txBody>
      </p:sp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23.5.5 Mathematical Algorithms (Cont.)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count_if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Count number of elements for which a unary predicate function is </a:t>
            </a:r>
            <a:r>
              <a:rPr lang="en-US" altLang="en-US">
                <a:latin typeface="Lucida Console" panose="020B0609040504020204" pitchFamily="49" charset="0"/>
              </a:rPr>
              <a:t>true</a:t>
            </a:r>
            <a:r>
              <a:rPr lang="en-US" altLang="en-US"/>
              <a:t> in a specified range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First and second iterator arguments must be at least input iterators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Third argument specifies the unary predicate function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min_element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Locate smallest element in a specified range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First and second iterator arguments must be at least input iterators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Returns forward iterator to the smallest element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Returns the </a:t>
            </a:r>
            <a:r>
              <a:rPr lang="en-US" altLang="en-US">
                <a:latin typeface="Lucida Console" panose="020B0609040504020204" pitchFamily="49" charset="0"/>
              </a:rPr>
              <a:t>end</a:t>
            </a:r>
            <a:r>
              <a:rPr lang="en-US" altLang="en-US"/>
              <a:t> iterator for the range if it is empty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Can take third argument to specify a binary function to compare elements</a:t>
            </a:r>
          </a:p>
        </p:txBody>
      </p:sp>
    </p:spTree>
    <p:extLst>
      <p:ext uri="{BB962C8B-B14F-4D97-AF65-F5344CB8AC3E}">
        <p14:creationId xmlns:p14="http://schemas.microsoft.com/office/powerpoint/2010/main" val="2743814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F2D92-4C27-4899-98BE-29038C8A45A8}" type="slidenum">
              <a:rPr lang="en-US" altLang="en-US"/>
              <a:pPr/>
              <a:t>115</a:t>
            </a:fld>
            <a:endParaRPr lang="en-US" altLang="en-US"/>
          </a:p>
        </p:txBody>
      </p:sp>
      <p:sp>
        <p:nvSpPr>
          <p:cNvPr id="11489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23.5.5 Mathematical Algorithms (Cont.)</a:t>
            </a:r>
          </a:p>
        </p:txBody>
      </p:sp>
      <p:sp>
        <p:nvSpPr>
          <p:cNvPr id="114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max_element</a:t>
            </a:r>
          </a:p>
          <a:p>
            <a:pPr lvl="1"/>
            <a:r>
              <a:rPr lang="en-US" altLang="en-US"/>
              <a:t>Locate largest element in a specified range</a:t>
            </a:r>
          </a:p>
          <a:p>
            <a:pPr lvl="2"/>
            <a:r>
              <a:rPr lang="en-US" altLang="en-US"/>
              <a:t>First and second iterator arguments must be at least input iterators</a:t>
            </a:r>
          </a:p>
          <a:p>
            <a:pPr lvl="2"/>
            <a:r>
              <a:rPr lang="en-US" altLang="en-US"/>
              <a:t>Returns forward iterator to the largest element</a:t>
            </a:r>
          </a:p>
          <a:p>
            <a:pPr lvl="3"/>
            <a:r>
              <a:rPr lang="en-US" altLang="en-US"/>
              <a:t>Returns the </a:t>
            </a:r>
            <a:r>
              <a:rPr lang="en-US" altLang="en-US">
                <a:latin typeface="Lucida Console" panose="020B0609040504020204" pitchFamily="49" charset="0"/>
              </a:rPr>
              <a:t>end</a:t>
            </a:r>
            <a:r>
              <a:rPr lang="en-US" altLang="en-US"/>
              <a:t> iterator for the range if it is empty</a:t>
            </a:r>
          </a:p>
          <a:p>
            <a:pPr lvl="2"/>
            <a:r>
              <a:rPr lang="en-US" altLang="en-US"/>
              <a:t>Can take third argument to specify a binary function to compare elements</a:t>
            </a:r>
          </a:p>
        </p:txBody>
      </p:sp>
    </p:spTree>
    <p:extLst>
      <p:ext uri="{BB962C8B-B14F-4D97-AF65-F5344CB8AC3E}">
        <p14:creationId xmlns:p14="http://schemas.microsoft.com/office/powerpoint/2010/main" val="4286989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29B39-8C66-4B6C-A911-6C2DFA777EAE}" type="slidenum">
              <a:rPr lang="en-US" altLang="en-US"/>
              <a:pPr/>
              <a:t>116</a:t>
            </a:fld>
            <a:endParaRPr lang="en-US" altLang="en-US"/>
          </a:p>
        </p:txBody>
      </p:sp>
      <p:sp>
        <p:nvSpPr>
          <p:cNvPr id="11499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23.5.5 Mathematical Algorithms (Cont.)</a:t>
            </a:r>
          </a:p>
        </p:txBody>
      </p:sp>
      <p:sp>
        <p:nvSpPr>
          <p:cNvPr id="114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accumulate</a:t>
            </a:r>
          </a:p>
          <a:p>
            <a:pPr lvl="1"/>
            <a:r>
              <a:rPr lang="en-US" altLang="en-US"/>
              <a:t>Sums the values in a specified range</a:t>
            </a:r>
          </a:p>
          <a:p>
            <a:pPr lvl="2"/>
            <a:r>
              <a:rPr lang="en-US" altLang="en-US"/>
              <a:t>First and second iterator arguments must be at least input iterators</a:t>
            </a:r>
          </a:p>
          <a:p>
            <a:pPr lvl="2"/>
            <a:r>
              <a:rPr lang="en-US" altLang="en-US"/>
              <a:t>Third argument represents the initial value of the total</a:t>
            </a:r>
          </a:p>
          <a:p>
            <a:pPr lvl="2"/>
            <a:r>
              <a:rPr lang="en-US" altLang="en-US"/>
              <a:t>Can take fourth argument to specify a general accumulation function</a:t>
            </a:r>
          </a:p>
          <a:p>
            <a:pPr lvl="3"/>
            <a:r>
              <a:rPr lang="en-US" altLang="en-US"/>
              <a:t>Takes two arguments and returns a result</a:t>
            </a:r>
          </a:p>
          <a:p>
            <a:pPr lvl="4"/>
            <a:r>
              <a:rPr lang="en-US" altLang="en-US"/>
              <a:t>First argument is the current total</a:t>
            </a:r>
          </a:p>
          <a:p>
            <a:pPr lvl="4"/>
            <a:r>
              <a:rPr lang="en-US" altLang="en-US"/>
              <a:t>Second argument is the current element</a:t>
            </a:r>
          </a:p>
          <a:p>
            <a:pPr lvl="1"/>
            <a:r>
              <a:rPr lang="en-US" altLang="en-US"/>
              <a:t>Template of </a:t>
            </a:r>
            <a:r>
              <a:rPr lang="en-US" altLang="en-US">
                <a:latin typeface="Lucida Console" panose="020B0609040504020204" pitchFamily="49" charset="0"/>
              </a:rPr>
              <a:t>accumulate</a:t>
            </a:r>
            <a:r>
              <a:rPr lang="en-US" altLang="en-US"/>
              <a:t> is in header file </a:t>
            </a:r>
            <a:r>
              <a:rPr lang="en-US" altLang="en-US">
                <a:latin typeface="Lucida Console" panose="020B0609040504020204" pitchFamily="49" charset="0"/>
              </a:rPr>
              <a:t>&lt;numeric&gt;</a:t>
            </a:r>
          </a:p>
        </p:txBody>
      </p:sp>
    </p:spTree>
    <p:extLst>
      <p:ext uri="{BB962C8B-B14F-4D97-AF65-F5344CB8AC3E}">
        <p14:creationId xmlns:p14="http://schemas.microsoft.com/office/powerpoint/2010/main" val="2613574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530BB-AA5E-46FA-BE67-C52041AB9349}" type="slidenum">
              <a:rPr lang="en-US" altLang="en-US"/>
              <a:pPr/>
              <a:t>117</a:t>
            </a:fld>
            <a:endParaRPr lang="en-US" altLang="en-US"/>
          </a:p>
        </p:txBody>
      </p:sp>
      <p:sp>
        <p:nvSpPr>
          <p:cNvPr id="11509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23.5.5 Mathematical Algorithms (Cont.)</a:t>
            </a:r>
          </a:p>
        </p:txBody>
      </p:sp>
      <p:sp>
        <p:nvSpPr>
          <p:cNvPr id="115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for_each</a:t>
            </a:r>
          </a:p>
          <a:p>
            <a:pPr lvl="1"/>
            <a:r>
              <a:rPr lang="en-US" altLang="en-US"/>
              <a:t>Applies a general function to every element in a specified range</a:t>
            </a:r>
          </a:p>
          <a:p>
            <a:pPr lvl="2"/>
            <a:r>
              <a:rPr lang="en-US" altLang="en-US"/>
              <a:t>First and second iterator arguments must be at least input iterators</a:t>
            </a:r>
          </a:p>
          <a:p>
            <a:pPr lvl="2"/>
            <a:r>
              <a:rPr lang="en-US" altLang="en-US"/>
              <a:t>Third argument is the general function</a:t>
            </a:r>
          </a:p>
          <a:p>
            <a:pPr lvl="3"/>
            <a:r>
              <a:rPr lang="en-US" altLang="en-US"/>
              <a:t>Takes an element as argument</a:t>
            </a:r>
          </a:p>
          <a:p>
            <a:pPr lvl="3"/>
            <a:r>
              <a:rPr lang="en-US" altLang="en-US"/>
              <a:t>Should not modify that element</a:t>
            </a:r>
          </a:p>
        </p:txBody>
      </p:sp>
    </p:spTree>
    <p:extLst>
      <p:ext uri="{BB962C8B-B14F-4D97-AF65-F5344CB8AC3E}">
        <p14:creationId xmlns:p14="http://schemas.microsoft.com/office/powerpoint/2010/main" val="2262162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F1FD-5162-41E6-B765-8071911F0A74}" type="slidenum">
              <a:rPr lang="en-US" altLang="en-US"/>
              <a:pPr/>
              <a:t>118</a:t>
            </a:fld>
            <a:endParaRPr lang="en-US" altLang="en-US"/>
          </a:p>
        </p:txBody>
      </p:sp>
      <p:sp>
        <p:nvSpPr>
          <p:cNvPr id="11520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23.5.5 Mathematical Algorithms (Cont.)</a:t>
            </a:r>
          </a:p>
        </p:txBody>
      </p:sp>
      <p:sp>
        <p:nvSpPr>
          <p:cNvPr id="115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transform</a:t>
            </a:r>
          </a:p>
          <a:p>
            <a:pPr lvl="1"/>
            <a:r>
              <a:rPr lang="en-US" altLang="en-US"/>
              <a:t>Applies a general function to every element in a specified range, storing the results in another range</a:t>
            </a:r>
          </a:p>
          <a:p>
            <a:pPr lvl="2"/>
            <a:r>
              <a:rPr lang="en-US" altLang="en-US"/>
              <a:t>First and second iterator arguments must be at least input iterators</a:t>
            </a:r>
          </a:p>
          <a:p>
            <a:pPr lvl="2"/>
            <a:r>
              <a:rPr lang="en-US" altLang="en-US"/>
              <a:t>Third iterator argument specifies the destination range</a:t>
            </a:r>
          </a:p>
          <a:p>
            <a:pPr lvl="3"/>
            <a:r>
              <a:rPr lang="en-US" altLang="en-US"/>
              <a:t>Must be at least output iterator</a:t>
            </a:r>
          </a:p>
          <a:p>
            <a:pPr lvl="2"/>
            <a:r>
              <a:rPr lang="en-US" altLang="en-US"/>
              <a:t>Fourth argument is the general function</a:t>
            </a:r>
          </a:p>
          <a:p>
            <a:pPr lvl="3"/>
            <a:r>
              <a:rPr lang="en-US" altLang="en-US"/>
              <a:t>Takes an element as argument</a:t>
            </a:r>
          </a:p>
          <a:p>
            <a:pPr lvl="3"/>
            <a:r>
              <a:rPr lang="en-US" altLang="en-US"/>
              <a:t>Returns the </a:t>
            </a:r>
            <a:r>
              <a:rPr lang="en-US" altLang="en-US">
                <a:latin typeface="Lucida Console" panose="020B0609040504020204" pitchFamily="49" charset="0"/>
              </a:rPr>
              <a:t>transform</a:t>
            </a:r>
            <a:r>
              <a:rPr lang="en-US" altLang="en-US"/>
              <a:t>ed value</a:t>
            </a:r>
          </a:p>
          <a:p>
            <a:pPr lvl="1"/>
            <a:r>
              <a:rPr lang="en-US" altLang="en-US"/>
              <a:t>An overloaded version allows elements from two ranges to be transformed into a third range</a:t>
            </a:r>
          </a:p>
          <a:p>
            <a:pPr lvl="2"/>
            <a:r>
              <a:rPr lang="en-US" altLang="en-US"/>
              <a:t>Uses binary general function</a:t>
            </a:r>
          </a:p>
        </p:txBody>
      </p:sp>
    </p:spTree>
    <p:extLst>
      <p:ext uri="{BB962C8B-B14F-4D97-AF65-F5344CB8AC3E}">
        <p14:creationId xmlns:p14="http://schemas.microsoft.com/office/powerpoint/2010/main" val="1533146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CD4C-108D-46D2-A49E-90475B134100}" type="slidenum">
              <a:rPr lang="en-US" altLang="en-US"/>
              <a:pPr/>
              <a:t>119</a:t>
            </a:fld>
            <a:endParaRPr lang="en-US" altLang="en-US"/>
          </a:p>
        </p:txBody>
      </p:sp>
      <p:graphicFrame>
        <p:nvGraphicFramePr>
          <p:cNvPr id="991234" name="Object 2"/>
          <p:cNvGraphicFramePr>
            <a:graphicFrameLocks noChangeAspect="1"/>
          </p:cNvGraphicFramePr>
          <p:nvPr/>
        </p:nvGraphicFramePr>
        <p:xfrm>
          <a:off x="0" y="0"/>
          <a:ext cx="7075488" cy="605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0" name="Document" r:id="rId3" imgW="7074123" imgH="6053818" progId="Word.Document.8">
                  <p:embed/>
                </p:oleObj>
              </mc:Choice>
              <mc:Fallback>
                <p:oleObj name="Document" r:id="rId3" imgW="7074123" imgH="6053818" progId="Word.Document.8">
                  <p:embed/>
                  <p:pic>
                    <p:nvPicPr>
                      <p:cNvPr id="9912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05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1235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91236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Fig23_30.cpp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4)</a:t>
            </a:r>
            <a:endParaRPr lang="en-US" altLang="en-US"/>
          </a:p>
        </p:txBody>
      </p:sp>
      <p:sp>
        <p:nvSpPr>
          <p:cNvPr id="991237" name="Text Box 5"/>
          <p:cNvSpPr txBox="1">
            <a:spLocks noChangeArrowheads="1"/>
          </p:cNvSpPr>
          <p:nvPr/>
        </p:nvSpPr>
        <p:spPr bwMode="auto">
          <a:xfrm>
            <a:off x="5334000" y="4648200"/>
            <a:ext cx="32004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Randomly reorder the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</a:t>
            </a:r>
          </a:p>
        </p:txBody>
      </p:sp>
      <p:sp>
        <p:nvSpPr>
          <p:cNvPr id="991238" name="Line 6"/>
          <p:cNvSpPr>
            <a:spLocks noChangeShapeType="1"/>
          </p:cNvSpPr>
          <p:nvPr/>
        </p:nvSpPr>
        <p:spPr bwMode="auto">
          <a:xfrm flipH="1">
            <a:off x="38862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036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A9D2-7894-4477-A94C-4B98850A217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23.2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STL container common functions. (Part 2 of 2) </a:t>
            </a:r>
          </a:p>
        </p:txBody>
      </p:sp>
      <p:graphicFrame>
        <p:nvGraphicFramePr>
          <p:cNvPr id="89805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81163" y="895350"/>
          <a:ext cx="5786437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Document" r:id="rId3" imgW="7056048" imgH="5052420" progId="Word.Document.8">
                  <p:embed/>
                </p:oleObj>
              </mc:Choice>
              <mc:Fallback>
                <p:oleObj name="Document" r:id="rId3" imgW="7056048" imgH="5052420" progId="Word.Document.8">
                  <p:embed/>
                  <p:pic>
                    <p:nvPicPr>
                      <p:cNvPr id="898051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895350"/>
                        <a:ext cx="5786437" cy="413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B76AF-B3F2-4204-B2F2-600BEB91E577}" type="slidenum">
              <a:rPr lang="en-US" altLang="en-US"/>
              <a:pPr/>
              <a:t>120</a:t>
            </a:fld>
            <a:endParaRPr lang="en-US" altLang="en-US"/>
          </a:p>
        </p:txBody>
      </p:sp>
      <p:graphicFrame>
        <p:nvGraphicFramePr>
          <p:cNvPr id="992258" name="Object 2"/>
          <p:cNvGraphicFramePr>
            <a:graphicFrameLocks noChangeAspect="1"/>
          </p:cNvGraphicFramePr>
          <p:nvPr/>
        </p:nvGraphicFramePr>
        <p:xfrm>
          <a:off x="0" y="0"/>
          <a:ext cx="7053263" cy="627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4" name="Document" r:id="rId3" imgW="7074123" imgH="6266712" progId="Word.Document.8">
                  <p:embed/>
                </p:oleObj>
              </mc:Choice>
              <mc:Fallback>
                <p:oleObj name="Document" r:id="rId3" imgW="7074123" imgH="6266712" progId="Word.Document.8">
                  <p:embed/>
                  <p:pic>
                    <p:nvPicPr>
                      <p:cNvPr id="9922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27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2259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92260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Fig23_30.cpp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4)</a:t>
            </a:r>
            <a:endParaRPr lang="en-US" altLang="en-US"/>
          </a:p>
        </p:txBody>
      </p:sp>
      <p:sp>
        <p:nvSpPr>
          <p:cNvPr id="992261" name="Text Box 5"/>
          <p:cNvSpPr txBox="1">
            <a:spLocks noChangeArrowheads="1"/>
          </p:cNvSpPr>
          <p:nvPr/>
        </p:nvSpPr>
        <p:spPr bwMode="auto">
          <a:xfrm>
            <a:off x="5410200" y="685800"/>
            <a:ext cx="22098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Count the elements with the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8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v2</a:t>
            </a:r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 flipH="1">
            <a:off x="4648200" y="990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92263" name="Text Box 7"/>
          <p:cNvSpPr txBox="1">
            <a:spLocks noChangeArrowheads="1"/>
          </p:cNvSpPr>
          <p:nvPr/>
        </p:nvSpPr>
        <p:spPr bwMode="auto">
          <a:xfrm>
            <a:off x="6019800" y="2209800"/>
            <a:ext cx="28956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Count the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v2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whose values are greater than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9</a:t>
            </a: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 flipH="1" flipV="1">
            <a:off x="5410200" y="24384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92265" name="Text Box 9"/>
          <p:cNvSpPr txBox="1">
            <a:spLocks noChangeArrowheads="1"/>
          </p:cNvSpPr>
          <p:nvPr/>
        </p:nvSpPr>
        <p:spPr bwMode="auto">
          <a:xfrm>
            <a:off x="5867400" y="3124200"/>
            <a:ext cx="29718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Locate the smallest element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v2</a:t>
            </a: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 flipH="1">
            <a:off x="4953000" y="32766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92267" name="Text Box 11"/>
          <p:cNvSpPr txBox="1">
            <a:spLocks noChangeArrowheads="1"/>
          </p:cNvSpPr>
          <p:nvPr/>
        </p:nvSpPr>
        <p:spPr bwMode="auto">
          <a:xfrm>
            <a:off x="5943600" y="3962400"/>
            <a:ext cx="28956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Locate the largest element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v2</a:t>
            </a:r>
          </a:p>
        </p:txBody>
      </p:sp>
      <p:sp>
        <p:nvSpPr>
          <p:cNvPr id="992268" name="Line 12"/>
          <p:cNvSpPr>
            <a:spLocks noChangeShapeType="1"/>
          </p:cNvSpPr>
          <p:nvPr/>
        </p:nvSpPr>
        <p:spPr bwMode="auto">
          <a:xfrm flipH="1">
            <a:off x="4953000" y="40386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92269" name="Text Box 13"/>
          <p:cNvSpPr txBox="1">
            <a:spLocks noChangeArrowheads="1"/>
          </p:cNvSpPr>
          <p:nvPr/>
        </p:nvSpPr>
        <p:spPr bwMode="auto">
          <a:xfrm>
            <a:off x="6553200" y="4800600"/>
            <a:ext cx="18288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Sum the values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</a:t>
            </a:r>
          </a:p>
        </p:txBody>
      </p:sp>
      <p:sp>
        <p:nvSpPr>
          <p:cNvPr id="992270" name="Line 14"/>
          <p:cNvSpPr>
            <a:spLocks noChangeShapeType="1"/>
          </p:cNvSpPr>
          <p:nvPr/>
        </p:nvSpPr>
        <p:spPr bwMode="auto">
          <a:xfrm flipH="1">
            <a:off x="4572000" y="4953000"/>
            <a:ext cx="1981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92271" name="Text Box 15"/>
          <p:cNvSpPr txBox="1">
            <a:spLocks noChangeArrowheads="1"/>
          </p:cNvSpPr>
          <p:nvPr/>
        </p:nvSpPr>
        <p:spPr bwMode="auto">
          <a:xfrm>
            <a:off x="6400800" y="5715000"/>
            <a:ext cx="1981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Output the square of every element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</a:t>
            </a:r>
          </a:p>
        </p:txBody>
      </p:sp>
      <p:sp>
        <p:nvSpPr>
          <p:cNvPr id="992272" name="Line 16"/>
          <p:cNvSpPr>
            <a:spLocks noChangeShapeType="1"/>
          </p:cNvSpPr>
          <p:nvPr/>
        </p:nvSpPr>
        <p:spPr bwMode="auto">
          <a:xfrm flipH="1">
            <a:off x="4800600" y="5943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299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1" grpId="0" animBg="1"/>
      <p:bldP spid="992263" grpId="0" animBg="1"/>
      <p:bldP spid="992265" grpId="0" animBg="1"/>
      <p:bldP spid="992267" grpId="0" animBg="1"/>
      <p:bldP spid="992269" grpId="0" animBg="1"/>
      <p:bldP spid="99227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F1450-0EBB-4154-A9A0-1A9331AD9A35}" type="slidenum">
              <a:rPr lang="en-US" altLang="en-US"/>
              <a:pPr/>
              <a:t>121</a:t>
            </a:fld>
            <a:endParaRPr lang="en-US" altLang="en-US"/>
          </a:p>
        </p:txBody>
      </p:sp>
      <p:graphicFrame>
        <p:nvGraphicFramePr>
          <p:cNvPr id="993282" name="Object 2"/>
          <p:cNvGraphicFramePr>
            <a:graphicFrameLocks noChangeAspect="1"/>
          </p:cNvGraphicFramePr>
          <p:nvPr/>
        </p:nvGraphicFramePr>
        <p:xfrm>
          <a:off x="0" y="0"/>
          <a:ext cx="7075488" cy="605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Document" r:id="rId3" imgW="7074123" imgH="6053818" progId="Word.Document.8">
                  <p:embed/>
                </p:oleObj>
              </mc:Choice>
              <mc:Fallback>
                <p:oleObj name="Document" r:id="rId3" imgW="7074123" imgH="6053818" progId="Word.Document.8">
                  <p:embed/>
                  <p:pic>
                    <p:nvPicPr>
                      <p:cNvPr id="9932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05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28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Fig23_30.cpp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(3 of 4)</a:t>
            </a:r>
            <a:endParaRPr lang="en-US" altLang="en-US"/>
          </a:p>
        </p:txBody>
      </p:sp>
      <p:sp>
        <p:nvSpPr>
          <p:cNvPr id="993285" name="Text Box 5"/>
          <p:cNvSpPr txBox="1">
            <a:spLocks noChangeArrowheads="1"/>
          </p:cNvSpPr>
          <p:nvPr/>
        </p:nvSpPr>
        <p:spPr bwMode="auto">
          <a:xfrm>
            <a:off x="6096000" y="1524000"/>
            <a:ext cx="28956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Take the cube of every element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store them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cubes</a:t>
            </a:r>
          </a:p>
        </p:txBody>
      </p:sp>
      <p:sp>
        <p:nvSpPr>
          <p:cNvPr id="993286" name="Line 6"/>
          <p:cNvSpPr>
            <a:spLocks noChangeShapeType="1"/>
          </p:cNvSpPr>
          <p:nvPr/>
        </p:nvSpPr>
        <p:spPr bwMode="auto">
          <a:xfrm flipH="1" flipV="1">
            <a:off x="5562600" y="1066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778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8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9817C-4F08-4465-ABE1-508435DD1D7C}" type="slidenum">
              <a:rPr lang="en-US" altLang="en-US"/>
              <a:pPr/>
              <a:t>122</a:t>
            </a:fld>
            <a:endParaRPr lang="en-US" altLang="en-US"/>
          </a:p>
        </p:txBody>
      </p:sp>
      <p:sp>
        <p:nvSpPr>
          <p:cNvPr id="994306" name="Rectangle 2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94307" name="Rectangle 3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Fig23_30.cpp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(4 of 4)</a:t>
            </a:r>
            <a:endParaRPr lang="en-US" altLang="en-US"/>
          </a:p>
        </p:txBody>
      </p:sp>
      <p:graphicFrame>
        <p:nvGraphicFramePr>
          <p:cNvPr id="994308" name="Object 4"/>
          <p:cNvGraphicFramePr>
            <a:graphicFrameLocks noChangeAspect="1"/>
          </p:cNvGraphicFramePr>
          <p:nvPr/>
        </p:nvGraphicFramePr>
        <p:xfrm>
          <a:off x="0" y="0"/>
          <a:ext cx="7043738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Document" r:id="rId3" imgW="7046703" imgH="3417390" progId="Word.Document.8">
                  <p:embed/>
                </p:oleObj>
              </mc:Choice>
              <mc:Fallback>
                <p:oleObj name="Document" r:id="rId3" imgW="7046703" imgH="3417390" progId="Word.Document.8">
                  <p:embed/>
                  <p:pic>
                    <p:nvPicPr>
                      <p:cNvPr id="994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3738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90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C0D34-E18F-478E-93D2-F4F547BD26A8}" type="slidenum">
              <a:rPr lang="en-US" altLang="en-US"/>
              <a:pPr/>
              <a:t>123</a:t>
            </a:fld>
            <a:endParaRPr lang="en-US" altLang="en-US"/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23.5.6 Basic Searching and Sorting Algorithms</a:t>
            </a:r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find</a:t>
            </a:r>
          </a:p>
          <a:p>
            <a:pPr lvl="1"/>
            <a:r>
              <a:rPr lang="en-US" altLang="en-US"/>
              <a:t>Locates a specified value in a specified range</a:t>
            </a:r>
          </a:p>
          <a:p>
            <a:pPr lvl="2"/>
            <a:r>
              <a:rPr lang="en-US" altLang="en-US"/>
              <a:t>First and second iterator arguments must be at least input iterators</a:t>
            </a:r>
          </a:p>
          <a:p>
            <a:pPr lvl="2"/>
            <a:r>
              <a:rPr lang="en-US" altLang="en-US"/>
              <a:t>Returns an input iterator positioned at the first element containing the value</a:t>
            </a:r>
          </a:p>
          <a:p>
            <a:pPr lvl="3"/>
            <a:r>
              <a:rPr lang="en-US" altLang="en-US"/>
              <a:t>Returns an input iterator indicating the end of the range if the value is not found</a:t>
            </a:r>
          </a:p>
        </p:txBody>
      </p:sp>
    </p:spTree>
    <p:extLst>
      <p:ext uri="{BB962C8B-B14F-4D97-AF65-F5344CB8AC3E}">
        <p14:creationId xmlns:p14="http://schemas.microsoft.com/office/powerpoint/2010/main" val="2531720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F5F1E-BAA0-448B-A8BD-CCCE0EC07277}" type="slidenum">
              <a:rPr lang="en-US" altLang="en-US"/>
              <a:pPr/>
              <a:t>124</a:t>
            </a:fld>
            <a:endParaRPr lang="en-US" altLang="en-US"/>
          </a:p>
        </p:txBody>
      </p:sp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23.5.6 Basic Searching and Sorting Algorithms (Cont.)</a:t>
            </a:r>
          </a:p>
        </p:txBody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find_if</a:t>
            </a:r>
          </a:p>
          <a:p>
            <a:pPr lvl="1"/>
            <a:r>
              <a:rPr lang="en-US" altLang="en-US"/>
              <a:t>Locates the first value in a specified range for which a unary predicate function returns </a:t>
            </a:r>
            <a:r>
              <a:rPr lang="en-US" altLang="en-US">
                <a:latin typeface="Lucida Console" panose="020B0609040504020204" pitchFamily="49" charset="0"/>
              </a:rPr>
              <a:t>true</a:t>
            </a:r>
          </a:p>
          <a:p>
            <a:pPr lvl="2"/>
            <a:r>
              <a:rPr lang="en-US" altLang="en-US"/>
              <a:t>First and second iterator arguments must be at least input iterators</a:t>
            </a:r>
          </a:p>
          <a:p>
            <a:pPr lvl="2"/>
            <a:r>
              <a:rPr lang="en-US" altLang="en-US"/>
              <a:t>Returns an input iterator positioned at the first element for which the unary predicate function returns </a:t>
            </a:r>
            <a:r>
              <a:rPr lang="en-US" altLang="en-US">
                <a:latin typeface="Lucida Console" panose="020B0609040504020204" pitchFamily="49" charset="0"/>
              </a:rPr>
              <a:t>true</a:t>
            </a:r>
            <a:endParaRPr lang="en-US" altLang="en-US"/>
          </a:p>
          <a:p>
            <a:pPr lvl="3"/>
            <a:r>
              <a:rPr lang="en-US" altLang="en-US"/>
              <a:t>Returns an input iterator indicating the end of the range if no such element is found</a:t>
            </a:r>
          </a:p>
        </p:txBody>
      </p:sp>
    </p:spTree>
    <p:extLst>
      <p:ext uri="{BB962C8B-B14F-4D97-AF65-F5344CB8AC3E}">
        <p14:creationId xmlns:p14="http://schemas.microsoft.com/office/powerpoint/2010/main" val="813876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38C37-F481-42DD-878A-3C6127DD1CCC}" type="slidenum">
              <a:rPr lang="en-US" altLang="en-US"/>
              <a:pPr/>
              <a:t>125</a:t>
            </a:fld>
            <a:endParaRPr lang="en-US" altLang="en-US"/>
          </a:p>
        </p:txBody>
      </p:sp>
      <p:sp>
        <p:nvSpPr>
          <p:cNvPr id="1155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23.5.6 Basic Searching and Sorting Algorithms (Cont.)</a:t>
            </a:r>
          </a:p>
        </p:txBody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sort</a:t>
            </a:r>
          </a:p>
          <a:p>
            <a:pPr lvl="1"/>
            <a:r>
              <a:rPr lang="en-US" altLang="en-US"/>
              <a:t>Arranges the elements in a specified range in ascending order</a:t>
            </a:r>
            <a:endParaRPr lang="en-US" altLang="en-US">
              <a:latin typeface="Lucida Console" panose="020B0609040504020204" pitchFamily="49" charset="0"/>
            </a:endParaRPr>
          </a:p>
          <a:p>
            <a:pPr lvl="2"/>
            <a:r>
              <a:rPr lang="en-US" altLang="en-US"/>
              <a:t>First and second iterator arguments must be random-access iterators</a:t>
            </a:r>
          </a:p>
          <a:p>
            <a:pPr lvl="2"/>
            <a:r>
              <a:rPr lang="en-US" altLang="en-US"/>
              <a:t>Can take third argument to specify a binary predicate function to indicate sorting order</a:t>
            </a:r>
          </a:p>
          <a:p>
            <a:pPr lvl="3"/>
            <a:r>
              <a:rPr lang="en-US" altLang="en-US"/>
              <a:t>Takes two element values as arguments</a:t>
            </a:r>
          </a:p>
          <a:p>
            <a:pPr lvl="3"/>
            <a:r>
              <a:rPr lang="en-US" altLang="en-US"/>
              <a:t>Returns </a:t>
            </a:r>
            <a:r>
              <a:rPr lang="en-US" altLang="en-US">
                <a:latin typeface="Lucida Console" panose="020B0609040504020204" pitchFamily="49" charset="0"/>
              </a:rPr>
              <a:t>true</a:t>
            </a:r>
            <a:r>
              <a:rPr lang="en-US" altLang="en-US"/>
              <a:t> if the two elements are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1633027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9F08-CE06-404E-854C-174BC71CD13B}" type="slidenum">
              <a:rPr lang="en-US" altLang="en-US"/>
              <a:pPr/>
              <a:t>126</a:t>
            </a:fld>
            <a:endParaRPr lang="en-US" altLang="en-US"/>
          </a:p>
        </p:txBody>
      </p:sp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23.5.6 Basic Searching and Sorting Algorithms (Cont.)</a:t>
            </a:r>
          </a:p>
        </p:txBody>
      </p:sp>
      <p:sp>
        <p:nvSpPr>
          <p:cNvPr id="115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binary_search</a:t>
            </a:r>
          </a:p>
          <a:p>
            <a:pPr lvl="1"/>
            <a:r>
              <a:rPr lang="en-US" altLang="en-US"/>
              <a:t>Performs a binary search for a specified value in a specified range</a:t>
            </a:r>
            <a:endParaRPr lang="en-US" altLang="en-US">
              <a:latin typeface="Lucida Console" panose="020B0609040504020204" pitchFamily="49" charset="0"/>
            </a:endParaRPr>
          </a:p>
          <a:p>
            <a:pPr lvl="2"/>
            <a:r>
              <a:rPr lang="en-US" altLang="en-US"/>
              <a:t>First and second iterator arguments must be at least forward iterators</a:t>
            </a:r>
          </a:p>
          <a:p>
            <a:pPr lvl="2"/>
            <a:r>
              <a:rPr lang="en-US" altLang="en-US"/>
              <a:t>Third argument specifies value to search for</a:t>
            </a:r>
          </a:p>
          <a:p>
            <a:pPr lvl="2"/>
            <a:r>
              <a:rPr lang="en-US" altLang="en-US"/>
              <a:t>Returns a </a:t>
            </a:r>
            <a:r>
              <a:rPr lang="en-US" altLang="en-US">
                <a:latin typeface="Lucida Console" panose="020B0609040504020204" pitchFamily="49" charset="0"/>
              </a:rPr>
              <a:t>bool</a:t>
            </a:r>
            <a:r>
              <a:rPr lang="en-US" altLang="en-US"/>
              <a:t> indicating whether the value was found</a:t>
            </a:r>
          </a:p>
          <a:p>
            <a:pPr lvl="2"/>
            <a:r>
              <a:rPr lang="en-US" altLang="en-US"/>
              <a:t>Can take fourth argument to specify a binary predicate function to indicate sorting order</a:t>
            </a:r>
          </a:p>
          <a:p>
            <a:pPr lvl="3"/>
            <a:r>
              <a:rPr lang="en-US" altLang="en-US"/>
              <a:t>Takes two element values as arguments</a:t>
            </a:r>
          </a:p>
          <a:p>
            <a:pPr lvl="3"/>
            <a:r>
              <a:rPr lang="en-US" altLang="en-US"/>
              <a:t>Returns </a:t>
            </a:r>
            <a:r>
              <a:rPr lang="en-US" altLang="en-US">
                <a:latin typeface="Lucida Console" panose="020B0609040504020204" pitchFamily="49" charset="0"/>
              </a:rPr>
              <a:t>true</a:t>
            </a:r>
            <a:r>
              <a:rPr lang="en-US" altLang="en-US"/>
              <a:t> if the two elements are in sorted order</a:t>
            </a:r>
          </a:p>
          <a:p>
            <a:pPr lvl="1"/>
            <a:r>
              <a:rPr lang="en-US" altLang="en-US"/>
              <a:t>Values in the range must be sorted in ascending order first</a:t>
            </a:r>
          </a:p>
        </p:txBody>
      </p:sp>
    </p:spTree>
    <p:extLst>
      <p:ext uri="{BB962C8B-B14F-4D97-AF65-F5344CB8AC3E}">
        <p14:creationId xmlns:p14="http://schemas.microsoft.com/office/powerpoint/2010/main" val="2774794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DA23D-4744-4E06-8752-90E7C1B9F7AC}" type="slidenum">
              <a:rPr lang="en-US" altLang="en-US"/>
              <a:pPr/>
              <a:t>127</a:t>
            </a:fld>
            <a:endParaRPr lang="en-US" altLang="en-US"/>
          </a:p>
        </p:txBody>
      </p:sp>
      <p:graphicFrame>
        <p:nvGraphicFramePr>
          <p:cNvPr id="998402" name="Object 2"/>
          <p:cNvGraphicFramePr>
            <a:graphicFrameLocks noChangeAspect="1"/>
          </p:cNvGraphicFramePr>
          <p:nvPr/>
        </p:nvGraphicFramePr>
        <p:xfrm>
          <a:off x="0" y="0"/>
          <a:ext cx="7075488" cy="647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Document" r:id="rId3" imgW="7074123" imgH="6473493" progId="Word.Document.8">
                  <p:embed/>
                </p:oleObj>
              </mc:Choice>
              <mc:Fallback>
                <p:oleObj name="Document" r:id="rId3" imgW="7074123" imgH="6473493" progId="Word.Document.8">
                  <p:embed/>
                  <p:pic>
                    <p:nvPicPr>
                      <p:cNvPr id="9984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47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840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98404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Fig23_31.cpp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3)</a:t>
            </a:r>
            <a:endParaRPr lang="en-US" altLang="en-US"/>
          </a:p>
        </p:txBody>
      </p:sp>
      <p:sp>
        <p:nvSpPr>
          <p:cNvPr id="998405" name="Text Box 5"/>
          <p:cNvSpPr txBox="1">
            <a:spLocks noChangeArrowheads="1"/>
          </p:cNvSpPr>
          <p:nvPr/>
        </p:nvSpPr>
        <p:spPr bwMode="auto">
          <a:xfrm>
            <a:off x="6019800" y="4572000"/>
            <a:ext cx="22860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Locate the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16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</a:t>
            </a:r>
          </a:p>
        </p:txBody>
      </p:sp>
      <p:sp>
        <p:nvSpPr>
          <p:cNvPr id="998406" name="Line 6"/>
          <p:cNvSpPr>
            <a:spLocks noChangeShapeType="1"/>
          </p:cNvSpPr>
          <p:nvPr/>
        </p:nvSpPr>
        <p:spPr bwMode="auto">
          <a:xfrm flipH="1">
            <a:off x="4572000" y="47244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23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AC122-5BF9-4718-AC72-235ECF767210}" type="slidenum">
              <a:rPr lang="en-US" altLang="en-US"/>
              <a:pPr/>
              <a:t>128</a:t>
            </a:fld>
            <a:endParaRPr lang="en-US" altLang="en-US"/>
          </a:p>
        </p:txBody>
      </p:sp>
      <p:graphicFrame>
        <p:nvGraphicFramePr>
          <p:cNvPr id="999426" name="Object 2"/>
          <p:cNvGraphicFramePr>
            <a:graphicFrameLocks noChangeAspect="1"/>
          </p:cNvGraphicFramePr>
          <p:nvPr/>
        </p:nvGraphicFramePr>
        <p:xfrm>
          <a:off x="0" y="0"/>
          <a:ext cx="7075488" cy="605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0" name="Document" r:id="rId3" imgW="7074123" imgH="6053818" progId="Word.Document.8">
                  <p:embed/>
                </p:oleObj>
              </mc:Choice>
              <mc:Fallback>
                <p:oleObj name="Document" r:id="rId3" imgW="7074123" imgH="6053818" progId="Word.Document.8">
                  <p:embed/>
                  <p:pic>
                    <p:nvPicPr>
                      <p:cNvPr id="9994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05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9427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99428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Fig23_31.cpp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3)</a:t>
            </a:r>
            <a:endParaRPr lang="en-US" altLang="en-US"/>
          </a:p>
        </p:txBody>
      </p:sp>
      <p:sp>
        <p:nvSpPr>
          <p:cNvPr id="999430" name="Text Box 6"/>
          <p:cNvSpPr txBox="1">
            <a:spLocks noChangeArrowheads="1"/>
          </p:cNvSpPr>
          <p:nvPr/>
        </p:nvSpPr>
        <p:spPr bwMode="auto">
          <a:xfrm>
            <a:off x="6477000" y="1981200"/>
            <a:ext cx="2362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Locate the first value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that is greater than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10</a:t>
            </a:r>
          </a:p>
        </p:txBody>
      </p:sp>
      <p:sp>
        <p:nvSpPr>
          <p:cNvPr id="999431" name="Line 7"/>
          <p:cNvSpPr>
            <a:spLocks noChangeShapeType="1"/>
          </p:cNvSpPr>
          <p:nvPr/>
        </p:nvSpPr>
        <p:spPr bwMode="auto">
          <a:xfrm flipH="1">
            <a:off x="5410200" y="2209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99432" name="Text Box 8"/>
          <p:cNvSpPr txBox="1">
            <a:spLocks noChangeArrowheads="1"/>
          </p:cNvSpPr>
          <p:nvPr/>
        </p:nvSpPr>
        <p:spPr bwMode="auto">
          <a:xfrm>
            <a:off x="6477000" y="3581400"/>
            <a:ext cx="22098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Arrange the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 ascending order</a:t>
            </a:r>
          </a:p>
        </p:txBody>
      </p:sp>
      <p:sp>
        <p:nvSpPr>
          <p:cNvPr id="999433" name="Line 9"/>
          <p:cNvSpPr>
            <a:spLocks noChangeShapeType="1"/>
          </p:cNvSpPr>
          <p:nvPr/>
        </p:nvSpPr>
        <p:spPr bwMode="auto">
          <a:xfrm flipH="1">
            <a:off x="3276600" y="3810000"/>
            <a:ext cx="3200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99434" name="Text Box 10"/>
          <p:cNvSpPr txBox="1">
            <a:spLocks noChangeArrowheads="1"/>
          </p:cNvSpPr>
          <p:nvPr/>
        </p:nvSpPr>
        <p:spPr bwMode="auto">
          <a:xfrm>
            <a:off x="6172200" y="4648200"/>
            <a:ext cx="25908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Determine whether the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13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by performing a binary search</a:t>
            </a:r>
          </a:p>
        </p:txBody>
      </p:sp>
      <p:sp>
        <p:nvSpPr>
          <p:cNvPr id="999435" name="Line 11"/>
          <p:cNvSpPr>
            <a:spLocks noChangeShapeType="1"/>
          </p:cNvSpPr>
          <p:nvPr/>
        </p:nvSpPr>
        <p:spPr bwMode="auto">
          <a:xfrm flipH="1">
            <a:off x="4876800" y="49530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707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30" grpId="0" animBg="1"/>
      <p:bldP spid="999432" grpId="0" animBg="1"/>
      <p:bldP spid="99943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6F9C-B813-4A69-BB9D-ABC7E4E09746}" type="slidenum">
              <a:rPr lang="en-US" altLang="en-US"/>
              <a:pPr/>
              <a:t>129</a:t>
            </a:fld>
            <a:endParaRPr lang="en-US" altLang="en-US"/>
          </a:p>
        </p:txBody>
      </p:sp>
      <p:graphicFrame>
        <p:nvGraphicFramePr>
          <p:cNvPr id="1000450" name="Object 2"/>
          <p:cNvGraphicFramePr>
            <a:graphicFrameLocks noChangeAspect="1"/>
          </p:cNvGraphicFramePr>
          <p:nvPr/>
        </p:nvGraphicFramePr>
        <p:xfrm>
          <a:off x="0" y="0"/>
          <a:ext cx="7075488" cy="587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4" name="Document" r:id="rId3" imgW="7074123" imgH="5874728" progId="Word.Document.8">
                  <p:embed/>
                </p:oleObj>
              </mc:Choice>
              <mc:Fallback>
                <p:oleObj name="Document" r:id="rId3" imgW="7074123" imgH="5874728" progId="Word.Document.8">
                  <p:embed/>
                  <p:pic>
                    <p:nvPicPr>
                      <p:cNvPr id="10004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87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0451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00452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Fig23_31.cpp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(3 of 3)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9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320D8-60D1-4869-BD53-2D80368C409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23.3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Standard Library container header files.   </a:t>
            </a:r>
          </a:p>
        </p:txBody>
      </p:sp>
      <p:graphicFrame>
        <p:nvGraphicFramePr>
          <p:cNvPr id="89907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06550" y="1423988"/>
          <a:ext cx="6242050" cy="307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Document" r:id="rId3" imgW="6249119" imgH="3074822" progId="Word.Document.8">
                  <p:embed/>
                </p:oleObj>
              </mc:Choice>
              <mc:Fallback>
                <p:oleObj name="Document" r:id="rId3" imgW="6249119" imgH="3074822" progId="Word.Document.8">
                  <p:embed/>
                  <p:pic>
                    <p:nvPicPr>
                      <p:cNvPr id="899075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1423988"/>
                        <a:ext cx="6242050" cy="307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08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986D-8B9F-4D22-9F8C-F68112E353BE}" type="slidenum">
              <a:rPr lang="en-US" altLang="en-US"/>
              <a:pPr/>
              <a:t>130</a:t>
            </a:fld>
            <a:endParaRPr lang="en-US" altLang="en-US"/>
          </a:p>
        </p:txBody>
      </p:sp>
      <p:sp>
        <p:nvSpPr>
          <p:cNvPr id="1157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23.5.7 </a:t>
            </a:r>
            <a:r>
              <a:rPr lang="en-US" altLang="en-US" sz="3200">
                <a:latin typeface="Lucida Console" panose="020B0609040504020204" pitchFamily="49" charset="0"/>
              </a:rPr>
              <a:t>swap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iter_swap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swap_ranges</a:t>
            </a:r>
          </a:p>
        </p:txBody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swap</a:t>
            </a:r>
          </a:p>
          <a:p>
            <a:pPr lvl="1"/>
            <a:r>
              <a:rPr lang="en-US" altLang="en-US"/>
              <a:t>Exchange two values for one another</a:t>
            </a:r>
          </a:p>
          <a:p>
            <a:pPr lvl="2"/>
            <a:r>
              <a:rPr lang="en-US" altLang="en-US"/>
              <a:t>Takes as arguments two references to values being exchanged</a:t>
            </a:r>
          </a:p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iter_swap</a:t>
            </a:r>
          </a:p>
          <a:p>
            <a:pPr lvl="1"/>
            <a:r>
              <a:rPr lang="en-US" altLang="en-US"/>
              <a:t>Exchange two values pointed to by iterators for one another</a:t>
            </a:r>
          </a:p>
          <a:p>
            <a:pPr lvl="2"/>
            <a:r>
              <a:rPr lang="en-US" altLang="en-US"/>
              <a:t>Takes as arguments two forward iterators pointing to elements whose values are being exchanged</a:t>
            </a:r>
          </a:p>
        </p:txBody>
      </p:sp>
    </p:spTree>
    <p:extLst>
      <p:ext uri="{BB962C8B-B14F-4D97-AF65-F5344CB8AC3E}">
        <p14:creationId xmlns:p14="http://schemas.microsoft.com/office/powerpoint/2010/main" val="3488296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F9D1B-DFFC-4A68-AC10-1F24785CD7A4}" type="slidenum">
              <a:rPr lang="en-US" altLang="en-US"/>
              <a:pPr/>
              <a:t>131</a:t>
            </a:fld>
            <a:endParaRPr lang="en-US" altLang="en-US"/>
          </a:p>
        </p:txBody>
      </p:sp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23.5.7 </a:t>
            </a:r>
            <a:r>
              <a:rPr lang="en-US" altLang="en-US" sz="3200">
                <a:latin typeface="Lucida Console" panose="020B0609040504020204" pitchFamily="49" charset="0"/>
              </a:rPr>
              <a:t>swap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iter_swap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swap_ranges</a:t>
            </a:r>
            <a:r>
              <a:rPr lang="en-US" altLang="en-US" sz="3200"/>
              <a:t> (Cont.)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swap_ranges</a:t>
            </a:r>
          </a:p>
          <a:p>
            <a:pPr lvl="1"/>
            <a:r>
              <a:rPr lang="en-US" altLang="en-US"/>
              <a:t>Exchange the elements in two specified ranges</a:t>
            </a:r>
          </a:p>
          <a:p>
            <a:pPr lvl="2"/>
            <a:r>
              <a:rPr lang="en-US" altLang="en-US"/>
              <a:t>First and second arguments specify first range </a:t>
            </a:r>
          </a:p>
          <a:p>
            <a:pPr lvl="3"/>
            <a:r>
              <a:rPr lang="en-US" altLang="en-US"/>
              <a:t>Must be at least forward iterators</a:t>
            </a:r>
          </a:p>
          <a:p>
            <a:pPr lvl="2"/>
            <a:r>
              <a:rPr lang="en-US" altLang="en-US"/>
              <a:t>Third argument specifies beginning of second range</a:t>
            </a:r>
          </a:p>
          <a:p>
            <a:pPr lvl="3"/>
            <a:r>
              <a:rPr lang="en-US" altLang="en-US"/>
              <a:t>Must be at least forward iterator</a:t>
            </a:r>
          </a:p>
          <a:p>
            <a:pPr lvl="1"/>
            <a:r>
              <a:rPr lang="en-US" altLang="en-US"/>
              <a:t>Specified ranges can be in the same container or two different containers (or arrays)</a:t>
            </a:r>
          </a:p>
        </p:txBody>
      </p:sp>
    </p:spTree>
    <p:extLst>
      <p:ext uri="{BB962C8B-B14F-4D97-AF65-F5344CB8AC3E}">
        <p14:creationId xmlns:p14="http://schemas.microsoft.com/office/powerpoint/2010/main" val="735175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90746-340C-49C8-B843-B48CA77B7C59}" type="slidenum">
              <a:rPr lang="en-US" altLang="en-US"/>
              <a:pPr/>
              <a:t>132</a:t>
            </a:fld>
            <a:endParaRPr lang="en-US" altLang="en-US"/>
          </a:p>
        </p:txBody>
      </p:sp>
      <p:graphicFrame>
        <p:nvGraphicFramePr>
          <p:cNvPr id="1003522" name="Object 2"/>
          <p:cNvGraphicFramePr>
            <a:graphicFrameLocks noChangeAspect="1"/>
          </p:cNvGraphicFramePr>
          <p:nvPr/>
        </p:nvGraphicFramePr>
        <p:xfrm>
          <a:off x="0" y="0"/>
          <a:ext cx="7075488" cy="605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8" name="Document" r:id="rId3" imgW="7074123" imgH="6053818" progId="Word.Document.8">
                  <p:embed/>
                </p:oleObj>
              </mc:Choice>
              <mc:Fallback>
                <p:oleObj name="Document" r:id="rId3" imgW="7074123" imgH="6053818" progId="Word.Document.8">
                  <p:embed/>
                  <p:pic>
                    <p:nvPicPr>
                      <p:cNvPr id="10035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05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2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03524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Fig23_32.cpp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2)</a:t>
            </a:r>
            <a:endParaRPr lang="en-US" altLang="en-US"/>
          </a:p>
        </p:txBody>
      </p:sp>
      <p:sp>
        <p:nvSpPr>
          <p:cNvPr id="1003525" name="Text Box 5"/>
          <p:cNvSpPr txBox="1">
            <a:spLocks noChangeArrowheads="1"/>
          </p:cNvSpPr>
          <p:nvPr/>
        </p:nvSpPr>
        <p:spPr bwMode="auto">
          <a:xfrm>
            <a:off x="5943600" y="3657600"/>
            <a:ext cx="2667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Exchange the first and second elements of array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</a:t>
            </a:r>
          </a:p>
        </p:txBody>
      </p:sp>
      <p:sp>
        <p:nvSpPr>
          <p:cNvPr id="1003526" name="Line 6"/>
          <p:cNvSpPr>
            <a:spLocks noChangeShapeType="1"/>
          </p:cNvSpPr>
          <p:nvPr/>
        </p:nvSpPr>
        <p:spPr bwMode="auto">
          <a:xfrm flipH="1">
            <a:off x="2971800" y="3886200"/>
            <a:ext cx="2971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03527" name="Text Box 7"/>
          <p:cNvSpPr txBox="1">
            <a:spLocks noChangeArrowheads="1"/>
          </p:cNvSpPr>
          <p:nvPr/>
        </p:nvSpPr>
        <p:spPr bwMode="auto">
          <a:xfrm>
            <a:off x="6629400" y="4876800"/>
            <a:ext cx="23622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Treat pointers to the first and second elements of array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as iterators</a:t>
            </a:r>
          </a:p>
        </p:txBody>
      </p:sp>
      <p:sp>
        <p:nvSpPr>
          <p:cNvPr id="1003528" name="Line 8"/>
          <p:cNvSpPr>
            <a:spLocks noChangeShapeType="1"/>
          </p:cNvSpPr>
          <p:nvPr/>
        </p:nvSpPr>
        <p:spPr bwMode="auto">
          <a:xfrm flipH="1">
            <a:off x="3581400" y="5181600"/>
            <a:ext cx="3048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328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5" grpId="0" animBg="1"/>
      <p:bldP spid="100352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75336-426C-4889-9648-1B0FD68F2F47}" type="slidenum">
              <a:rPr lang="en-US" altLang="en-US"/>
              <a:pPr/>
              <a:t>133</a:t>
            </a:fld>
            <a:endParaRPr lang="en-US" altLang="en-US"/>
          </a:p>
        </p:txBody>
      </p:sp>
      <p:graphicFrame>
        <p:nvGraphicFramePr>
          <p:cNvPr id="1004546" name="Object 2"/>
          <p:cNvGraphicFramePr>
            <a:graphicFrameLocks noChangeAspect="1"/>
          </p:cNvGraphicFramePr>
          <p:nvPr/>
        </p:nvGraphicFramePr>
        <p:xfrm>
          <a:off x="0" y="0"/>
          <a:ext cx="7037388" cy="456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2" name="Document" r:id="rId3" imgW="7074123" imgH="4577944" progId="Word.Document.8">
                  <p:embed/>
                </p:oleObj>
              </mc:Choice>
              <mc:Fallback>
                <p:oleObj name="Document" r:id="rId3" imgW="7074123" imgH="4577944" progId="Word.Document.8">
                  <p:embed/>
                  <p:pic>
                    <p:nvPicPr>
                      <p:cNvPr id="10045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56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547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04548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Fig23_32.cpp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2)</a:t>
            </a:r>
            <a:endParaRPr lang="en-US" altLang="en-US"/>
          </a:p>
        </p:txBody>
      </p:sp>
      <p:sp>
        <p:nvSpPr>
          <p:cNvPr id="1004549" name="Text Box 5"/>
          <p:cNvSpPr txBox="1">
            <a:spLocks noChangeArrowheads="1"/>
          </p:cNvSpPr>
          <p:nvPr/>
        </p:nvSpPr>
        <p:spPr bwMode="auto">
          <a:xfrm>
            <a:off x="5638800" y="533400"/>
            <a:ext cx="3200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Exchange the first five elements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with the next five elements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</a:t>
            </a:r>
          </a:p>
        </p:txBody>
      </p:sp>
      <p:sp>
        <p:nvSpPr>
          <p:cNvPr id="1004550" name="Line 6"/>
          <p:cNvSpPr>
            <a:spLocks noChangeShapeType="1"/>
          </p:cNvSpPr>
          <p:nvPr/>
        </p:nvSpPr>
        <p:spPr bwMode="auto">
          <a:xfrm flipH="1">
            <a:off x="3657600" y="762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66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9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3D29A-E225-4A44-B497-FFEAB653DE5C}" type="slidenum">
              <a:rPr lang="en-US" altLang="en-US"/>
              <a:pPr/>
              <a:t>134</a:t>
            </a:fld>
            <a:endParaRPr lang="en-US" altLang="en-US"/>
          </a:p>
        </p:txBody>
      </p:sp>
      <p:sp>
        <p:nvSpPr>
          <p:cNvPr id="1159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23.5.8 </a:t>
            </a:r>
            <a:r>
              <a:rPr lang="en-US" altLang="en-US" sz="3200">
                <a:latin typeface="Lucida Console" panose="020B0609040504020204" pitchFamily="49" charset="0"/>
              </a:rPr>
              <a:t>copy_backward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merge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unique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reverse</a:t>
            </a:r>
          </a:p>
        </p:txBody>
      </p:sp>
      <p:sp>
        <p:nvSpPr>
          <p:cNvPr id="115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copy_backward</a:t>
            </a:r>
          </a:p>
          <a:p>
            <a:pPr lvl="1"/>
            <a:r>
              <a:rPr lang="en-US" altLang="en-US"/>
              <a:t>Copy elements from one specified range to another range by copying backward</a:t>
            </a:r>
          </a:p>
          <a:p>
            <a:pPr lvl="2"/>
            <a:r>
              <a:rPr lang="en-US" altLang="en-US"/>
              <a:t>First and second arguments specify source range </a:t>
            </a:r>
          </a:p>
          <a:p>
            <a:pPr lvl="3"/>
            <a:r>
              <a:rPr lang="en-US" altLang="en-US"/>
              <a:t>Must be at least bidirectional iterators</a:t>
            </a:r>
          </a:p>
          <a:p>
            <a:pPr lvl="2"/>
            <a:r>
              <a:rPr lang="en-US" altLang="en-US"/>
              <a:t>Third argument points one element past the last element of destination range</a:t>
            </a:r>
          </a:p>
          <a:p>
            <a:pPr lvl="3"/>
            <a:r>
              <a:rPr lang="en-US" altLang="en-US"/>
              <a:t>Must be at least bidirectional iterator</a:t>
            </a:r>
          </a:p>
          <a:p>
            <a:pPr lvl="2"/>
            <a:r>
              <a:rPr lang="en-US" altLang="en-US"/>
              <a:t>Begins by copying element before second argument into element before third argument</a:t>
            </a:r>
          </a:p>
          <a:p>
            <a:pPr lvl="3"/>
            <a:r>
              <a:rPr lang="en-US" altLang="en-US"/>
              <a:t>Proceeds backwards from there (toward first argument)</a:t>
            </a:r>
          </a:p>
          <a:p>
            <a:pPr lvl="2"/>
            <a:r>
              <a:rPr lang="en-US" altLang="en-US"/>
              <a:t>Returns iterator positioned at last element copied</a:t>
            </a:r>
          </a:p>
          <a:p>
            <a:pPr lvl="3"/>
            <a:r>
              <a:rPr lang="en-US" altLang="en-US"/>
              <a:t>The new first element in the destination range</a:t>
            </a:r>
          </a:p>
        </p:txBody>
      </p:sp>
    </p:spTree>
    <p:extLst>
      <p:ext uri="{BB962C8B-B14F-4D97-AF65-F5344CB8AC3E}">
        <p14:creationId xmlns:p14="http://schemas.microsoft.com/office/powerpoint/2010/main" val="3273579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C849A-FB17-41C3-B636-C71219EA1069}" type="slidenum">
              <a:rPr lang="en-US" altLang="en-US"/>
              <a:pPr/>
              <a:t>135</a:t>
            </a:fld>
            <a:endParaRPr lang="en-US" altLang="en-US"/>
          </a:p>
        </p:txBody>
      </p:sp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23.5.8 </a:t>
            </a:r>
            <a:r>
              <a:rPr lang="en-US" altLang="en-US" sz="3200">
                <a:latin typeface="Lucida Console" panose="020B0609040504020204" pitchFamily="49" charset="0"/>
              </a:rPr>
              <a:t>copy_backward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merge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unique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reverse</a:t>
            </a:r>
            <a:r>
              <a:rPr lang="en-US" altLang="en-US" sz="3200"/>
              <a:t> (Cont.)</a:t>
            </a:r>
          </a:p>
        </p:txBody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merge</a:t>
            </a:r>
          </a:p>
          <a:p>
            <a:pPr lvl="1"/>
            <a:r>
              <a:rPr lang="en-US" altLang="en-US"/>
              <a:t>Combines two sorted ascending sequences into a third sorted sequence</a:t>
            </a:r>
          </a:p>
          <a:p>
            <a:pPr lvl="2"/>
            <a:r>
              <a:rPr lang="en-US" altLang="en-US"/>
              <a:t>First and second arguments specify first sequence</a:t>
            </a:r>
          </a:p>
          <a:p>
            <a:pPr lvl="3"/>
            <a:r>
              <a:rPr lang="en-US" altLang="en-US"/>
              <a:t>Must be at least input iterators</a:t>
            </a:r>
          </a:p>
          <a:p>
            <a:pPr lvl="2"/>
            <a:r>
              <a:rPr lang="en-US" altLang="en-US"/>
              <a:t>Third and fourth arguments specify second sequence</a:t>
            </a:r>
          </a:p>
          <a:p>
            <a:pPr lvl="3"/>
            <a:r>
              <a:rPr lang="en-US" altLang="en-US"/>
              <a:t>Must be at least input iterators</a:t>
            </a:r>
          </a:p>
          <a:p>
            <a:pPr lvl="2"/>
            <a:r>
              <a:rPr lang="en-US" altLang="en-US"/>
              <a:t>Fifth argument specifies beginning of destination sequence</a:t>
            </a:r>
          </a:p>
          <a:p>
            <a:pPr lvl="3"/>
            <a:r>
              <a:rPr lang="en-US" altLang="en-US"/>
              <a:t>Must be at least output iterator</a:t>
            </a:r>
          </a:p>
          <a:p>
            <a:pPr lvl="2"/>
            <a:r>
              <a:rPr lang="en-US" altLang="en-US"/>
              <a:t>Can take sixth argument to specify a binary predicate function that indicates sorting order</a:t>
            </a:r>
          </a:p>
          <a:p>
            <a:pPr lvl="1"/>
            <a:r>
              <a:rPr lang="en-US" altLang="en-US"/>
              <a:t>Destination sequence must be at least the combined length of both source sequences</a:t>
            </a:r>
          </a:p>
        </p:txBody>
      </p:sp>
    </p:spTree>
    <p:extLst>
      <p:ext uri="{BB962C8B-B14F-4D97-AF65-F5344CB8AC3E}">
        <p14:creationId xmlns:p14="http://schemas.microsoft.com/office/powerpoint/2010/main" val="2772094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9F51D-ED48-4411-87E8-8E824BC5B86E}" type="slidenum">
              <a:rPr lang="en-US" altLang="en-US"/>
              <a:pPr/>
              <a:t>136</a:t>
            </a:fld>
            <a:endParaRPr lang="en-US" altLang="en-US"/>
          </a:p>
        </p:txBody>
      </p:sp>
      <p:sp>
        <p:nvSpPr>
          <p:cNvPr id="1162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23.5.8 </a:t>
            </a:r>
            <a:r>
              <a:rPr lang="en-US" altLang="en-US" sz="3200">
                <a:latin typeface="Lucida Console" panose="020B0609040504020204" pitchFamily="49" charset="0"/>
              </a:rPr>
              <a:t>copy_backward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merge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unique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reverse</a:t>
            </a:r>
            <a:r>
              <a:rPr lang="en-US" altLang="en-US" sz="3200"/>
              <a:t> (Cont.)</a:t>
            </a:r>
          </a:p>
        </p:txBody>
      </p:sp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Function template </a:t>
            </a:r>
            <a:r>
              <a:rPr lang="en-US" altLang="en-US">
                <a:latin typeface="Lucida Console" panose="020B0609040504020204" pitchFamily="49" charset="0"/>
              </a:rPr>
              <a:t>back_inserter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Used when the number of elements to be put into a container is not known in advance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Takes container as argument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Returns an iterator that will call the container’s </a:t>
            </a:r>
            <a:r>
              <a:rPr lang="en-US" altLang="en-US">
                <a:latin typeface="Lucida Console" panose="020B0609040504020204" pitchFamily="49" charset="0"/>
              </a:rPr>
              <a:t>push_back</a:t>
            </a:r>
            <a:r>
              <a:rPr lang="en-US" altLang="en-US"/>
              <a:t> function to insert elements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Thus, container grows in size when necessary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 header file </a:t>
            </a:r>
            <a:r>
              <a:rPr lang="en-US" altLang="en-US">
                <a:latin typeface="Lucida Console" panose="020B0609040504020204" pitchFamily="49" charset="0"/>
              </a:rPr>
              <a:t>&lt;iterator&gt;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 </a:t>
            </a:r>
            <a:r>
              <a:rPr lang="en-US" altLang="en-US">
                <a:latin typeface="Lucida Console" panose="020B0609040504020204" pitchFamily="49" charset="0"/>
              </a:rPr>
              <a:t>namespace</a:t>
            </a:r>
            <a:r>
              <a:rPr lang="en-US" altLang="en-US"/>
              <a:t> </a:t>
            </a:r>
            <a:r>
              <a:rPr lang="en-US" altLang="en-US">
                <a:latin typeface="Lucida Console" panose="020B0609040504020204" pitchFamily="49" charset="0"/>
              </a:rPr>
              <a:t>std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Other inserter function templates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front_inserter</a:t>
            </a:r>
            <a:r>
              <a:rPr lang="en-US" altLang="en-US"/>
              <a:t> is used to insert at the beginning of the container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inserter</a:t>
            </a:r>
            <a:r>
              <a:rPr lang="en-US" altLang="en-US"/>
              <a:t> is used to insert before the element specified in the second (iterator) argument</a:t>
            </a:r>
          </a:p>
        </p:txBody>
      </p:sp>
    </p:spTree>
    <p:extLst>
      <p:ext uri="{BB962C8B-B14F-4D97-AF65-F5344CB8AC3E}">
        <p14:creationId xmlns:p14="http://schemas.microsoft.com/office/powerpoint/2010/main" val="392296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B739A-E09E-47EC-8978-1EB03758C87A}" type="slidenum">
              <a:rPr lang="en-US" altLang="en-US"/>
              <a:pPr/>
              <a:t>137</a:t>
            </a:fld>
            <a:endParaRPr lang="en-US" altLang="en-US"/>
          </a:p>
        </p:txBody>
      </p:sp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23.5.8 </a:t>
            </a:r>
            <a:r>
              <a:rPr lang="en-US" altLang="en-US" sz="3200">
                <a:latin typeface="Lucida Console" panose="020B0609040504020204" pitchFamily="49" charset="0"/>
              </a:rPr>
              <a:t>copy_backward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merge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unique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reverse</a:t>
            </a:r>
            <a:r>
              <a:rPr lang="en-US" altLang="en-US" sz="3200"/>
              <a:t> (Cont.)</a:t>
            </a:r>
          </a:p>
        </p:txBody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unique</a:t>
            </a:r>
          </a:p>
          <a:p>
            <a:pPr lvl="1"/>
            <a:r>
              <a:rPr lang="en-US" altLang="en-US"/>
              <a:t>Eliminates duplicates in a sorted sequence of elements</a:t>
            </a:r>
          </a:p>
          <a:p>
            <a:pPr lvl="2"/>
            <a:r>
              <a:rPr lang="en-US" altLang="en-US"/>
              <a:t>First and second arguments specify sequence</a:t>
            </a:r>
          </a:p>
          <a:p>
            <a:pPr lvl="3"/>
            <a:r>
              <a:rPr lang="en-US" altLang="en-US"/>
              <a:t>Must be at least forward iterators</a:t>
            </a:r>
          </a:p>
          <a:p>
            <a:pPr lvl="2"/>
            <a:r>
              <a:rPr lang="en-US" altLang="en-US"/>
              <a:t>Can take third argument to specify a binary predicate function to compare elements for equality</a:t>
            </a:r>
          </a:p>
          <a:p>
            <a:pPr lvl="2"/>
            <a:r>
              <a:rPr lang="en-US" altLang="en-US"/>
              <a:t>Returns an iterator positioned after last unique element</a:t>
            </a:r>
          </a:p>
          <a:p>
            <a:pPr lvl="3"/>
            <a:r>
              <a:rPr lang="en-US" altLang="en-US"/>
              <a:t>Elements after that iterator are undefined</a:t>
            </a:r>
          </a:p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reverse</a:t>
            </a:r>
          </a:p>
          <a:p>
            <a:pPr lvl="1"/>
            <a:r>
              <a:rPr lang="en-US" altLang="en-US"/>
              <a:t>Reverses all elements in the specified range</a:t>
            </a:r>
          </a:p>
          <a:p>
            <a:pPr lvl="2"/>
            <a:r>
              <a:rPr lang="en-US" altLang="en-US"/>
              <a:t>First and second arguments specify range</a:t>
            </a:r>
          </a:p>
          <a:p>
            <a:pPr lvl="3"/>
            <a:r>
              <a:rPr lang="en-US" altLang="en-US"/>
              <a:t>Must be at least bidirectional iterators</a:t>
            </a:r>
          </a:p>
        </p:txBody>
      </p:sp>
    </p:spTree>
    <p:extLst>
      <p:ext uri="{BB962C8B-B14F-4D97-AF65-F5344CB8AC3E}">
        <p14:creationId xmlns:p14="http://schemas.microsoft.com/office/powerpoint/2010/main" val="2915231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CB2A8-519E-4A20-83C2-3627DEDF80AF}" type="slidenum">
              <a:rPr lang="en-US" altLang="en-US"/>
              <a:pPr/>
              <a:t>138</a:t>
            </a:fld>
            <a:endParaRPr lang="en-US" altLang="en-US"/>
          </a:p>
        </p:txBody>
      </p:sp>
      <p:graphicFrame>
        <p:nvGraphicFramePr>
          <p:cNvPr id="1005570" name="Object 2"/>
          <p:cNvGraphicFramePr>
            <a:graphicFrameLocks noChangeAspect="1"/>
          </p:cNvGraphicFramePr>
          <p:nvPr/>
        </p:nvGraphicFramePr>
        <p:xfrm>
          <a:off x="0" y="0"/>
          <a:ext cx="7075488" cy="647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6" name="Document" r:id="rId3" imgW="7074123" imgH="6473493" progId="Word.Document.8">
                  <p:embed/>
                </p:oleObj>
              </mc:Choice>
              <mc:Fallback>
                <p:oleObj name="Document" r:id="rId3" imgW="7074123" imgH="6473493" progId="Word.Document.8">
                  <p:embed/>
                  <p:pic>
                    <p:nvPicPr>
                      <p:cNvPr id="10055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47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571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Fig23_33.cpp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3)</a:t>
            </a:r>
            <a:endParaRPr lang="en-US" altLang="en-US"/>
          </a:p>
        </p:txBody>
      </p:sp>
      <p:sp>
        <p:nvSpPr>
          <p:cNvPr id="1005573" name="Text Box 5"/>
          <p:cNvSpPr txBox="1">
            <a:spLocks noChangeArrowheads="1"/>
          </p:cNvSpPr>
          <p:nvPr/>
        </p:nvSpPr>
        <p:spPr bwMode="auto">
          <a:xfrm>
            <a:off x="6019800" y="4495800"/>
            <a:ext cx="2895600" cy="107950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Copy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v1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into results by starting from the element before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v1.end()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and working toward the beginning</a:t>
            </a:r>
          </a:p>
        </p:txBody>
      </p:sp>
      <p:sp>
        <p:nvSpPr>
          <p:cNvPr id="1005574" name="Line 6"/>
          <p:cNvSpPr>
            <a:spLocks noChangeShapeType="1"/>
          </p:cNvSpPr>
          <p:nvPr/>
        </p:nvSpPr>
        <p:spPr bwMode="auto">
          <a:xfrm flipH="1">
            <a:off x="5181600" y="49530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473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3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4464-BB97-4429-89F6-BCFAF9A170BB}" type="slidenum">
              <a:rPr lang="en-US" altLang="en-US"/>
              <a:pPr/>
              <a:t>139</a:t>
            </a:fld>
            <a:endParaRPr lang="en-US" altLang="en-US"/>
          </a:p>
        </p:txBody>
      </p:sp>
      <p:graphicFrame>
        <p:nvGraphicFramePr>
          <p:cNvPr id="1006594" name="Object 2"/>
          <p:cNvGraphicFramePr>
            <a:graphicFrameLocks noChangeAspect="1"/>
          </p:cNvGraphicFramePr>
          <p:nvPr/>
        </p:nvGraphicFramePr>
        <p:xfrm>
          <a:off x="0" y="0"/>
          <a:ext cx="7037388" cy="540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0" name="Document" r:id="rId3" imgW="7074123" imgH="5427003" progId="Word.Document.8">
                  <p:embed/>
                </p:oleObj>
              </mc:Choice>
              <mc:Fallback>
                <p:oleObj name="Document" r:id="rId3" imgW="7074123" imgH="5427003" progId="Word.Document.8">
                  <p:embed/>
                  <p:pic>
                    <p:nvPicPr>
                      <p:cNvPr id="10065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40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6595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06596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Fig23_33.cpp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3)</a:t>
            </a:r>
            <a:endParaRPr lang="en-US" altLang="en-US"/>
          </a:p>
        </p:txBody>
      </p:sp>
      <p:sp>
        <p:nvSpPr>
          <p:cNvPr id="1006597" name="Text Box 5"/>
          <p:cNvSpPr txBox="1">
            <a:spLocks noChangeArrowheads="1"/>
          </p:cNvSpPr>
          <p:nvPr/>
        </p:nvSpPr>
        <p:spPr bwMode="auto">
          <a:xfrm>
            <a:off x="6324600" y="914400"/>
            <a:ext cx="23622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Combine sorted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vector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v1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v2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into sorted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vector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results2</a:t>
            </a:r>
          </a:p>
        </p:txBody>
      </p:sp>
      <p:sp>
        <p:nvSpPr>
          <p:cNvPr id="1006598" name="Line 6"/>
          <p:cNvSpPr>
            <a:spLocks noChangeShapeType="1"/>
          </p:cNvSpPr>
          <p:nvPr/>
        </p:nvSpPr>
        <p:spPr bwMode="auto">
          <a:xfrm flipH="1" flipV="1">
            <a:off x="2971800" y="1219200"/>
            <a:ext cx="3352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06599" name="Text Box 7"/>
          <p:cNvSpPr txBox="1">
            <a:spLocks noChangeArrowheads="1"/>
          </p:cNvSpPr>
          <p:nvPr/>
        </p:nvSpPr>
        <p:spPr bwMode="auto">
          <a:xfrm>
            <a:off x="6477000" y="2514600"/>
            <a:ext cx="2362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Eliminate duplicate values from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results2</a:t>
            </a:r>
          </a:p>
        </p:txBody>
      </p:sp>
      <p:sp>
        <p:nvSpPr>
          <p:cNvPr id="1006600" name="Line 8"/>
          <p:cNvSpPr>
            <a:spLocks noChangeShapeType="1"/>
          </p:cNvSpPr>
          <p:nvPr/>
        </p:nvSpPr>
        <p:spPr bwMode="auto">
          <a:xfrm flipH="1">
            <a:off x="5867400" y="26670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06601" name="Text Box 9"/>
          <p:cNvSpPr txBox="1">
            <a:spLocks noChangeArrowheads="1"/>
          </p:cNvSpPr>
          <p:nvPr/>
        </p:nvSpPr>
        <p:spPr bwMode="auto">
          <a:xfrm>
            <a:off x="6324600" y="4419600"/>
            <a:ext cx="24384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Reverse all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v1</a:t>
            </a:r>
          </a:p>
        </p:txBody>
      </p:sp>
      <p:sp>
        <p:nvSpPr>
          <p:cNvPr id="1006602" name="Line 10"/>
          <p:cNvSpPr>
            <a:spLocks noChangeShapeType="1"/>
          </p:cNvSpPr>
          <p:nvPr/>
        </p:nvSpPr>
        <p:spPr bwMode="auto">
          <a:xfrm flipH="1" flipV="1">
            <a:off x="3657600" y="4267200"/>
            <a:ext cx="2667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679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7" grpId="0" animBg="1"/>
      <p:bldP spid="1006599" grpId="0" animBg="1"/>
      <p:bldP spid="10066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4557-3F9A-4057-96CB-C0B3729E459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23.4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typedef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s found in first-class containers. (part 1 of 2)   </a:t>
            </a:r>
          </a:p>
        </p:txBody>
      </p:sp>
      <p:graphicFrame>
        <p:nvGraphicFramePr>
          <p:cNvPr id="90009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68388" y="1238250"/>
          <a:ext cx="7053262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Document" r:id="rId3" imgW="7056048" imgH="3640365" progId="Word.Document.8">
                  <p:embed/>
                </p:oleObj>
              </mc:Choice>
              <mc:Fallback>
                <p:oleObj name="Document" r:id="rId3" imgW="7056048" imgH="3640365" progId="Word.Document.8">
                  <p:embed/>
                  <p:pic>
                    <p:nvPicPr>
                      <p:cNvPr id="900099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238250"/>
                        <a:ext cx="7053262" cy="363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8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1EA3B-737D-4688-B670-04E618CA4C62}" type="slidenum">
              <a:rPr lang="en-US" altLang="en-US"/>
              <a:pPr/>
              <a:t>140</a:t>
            </a:fld>
            <a:endParaRPr lang="en-US" altLang="en-US"/>
          </a:p>
        </p:txBody>
      </p:sp>
      <p:sp>
        <p:nvSpPr>
          <p:cNvPr id="1007618" name="Rectangle 2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07619" name="Rectangle 3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Fig23_33.cpp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(3 of 3)</a:t>
            </a:r>
            <a:endParaRPr lang="en-US" altLang="en-US"/>
          </a:p>
        </p:txBody>
      </p:sp>
      <p:graphicFrame>
        <p:nvGraphicFramePr>
          <p:cNvPr id="1007620" name="Object 4"/>
          <p:cNvGraphicFramePr>
            <a:graphicFrameLocks noChangeAspect="1"/>
          </p:cNvGraphicFramePr>
          <p:nvPr/>
        </p:nvGraphicFramePr>
        <p:xfrm>
          <a:off x="0" y="0"/>
          <a:ext cx="7043738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4" name="Document" r:id="rId3" imgW="7046703" imgH="2693712" progId="Word.Document.8">
                  <p:embed/>
                </p:oleObj>
              </mc:Choice>
              <mc:Fallback>
                <p:oleObj name="Document" r:id="rId3" imgW="7046703" imgH="2693712" progId="Word.Document.8">
                  <p:embed/>
                  <p:pic>
                    <p:nvPicPr>
                      <p:cNvPr id="10076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3738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43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B4FBF-3491-4277-82B4-93359EBDDCB7}" type="slidenum">
              <a:rPr lang="en-US" altLang="en-US"/>
              <a:pPr/>
              <a:t>141</a:t>
            </a:fld>
            <a:endParaRPr lang="en-US" altLang="en-US"/>
          </a:p>
        </p:txBody>
      </p:sp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23.5.9 </a:t>
            </a:r>
            <a:r>
              <a:rPr lang="en-US" altLang="en-US" sz="3200">
                <a:latin typeface="Lucida Console" panose="020B0609040504020204" pitchFamily="49" charset="0"/>
              </a:rPr>
              <a:t>inplace_merge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unique_copy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reverse_copy</a:t>
            </a:r>
          </a:p>
        </p:txBody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inplace_merge</a:t>
            </a:r>
          </a:p>
          <a:p>
            <a:pPr lvl="1"/>
            <a:r>
              <a:rPr lang="en-US" altLang="en-US"/>
              <a:t>Merges two sorted sequences of elements in the same container</a:t>
            </a:r>
          </a:p>
          <a:p>
            <a:pPr lvl="2"/>
            <a:r>
              <a:rPr lang="en-US" altLang="en-US"/>
              <a:t>First and second arguments specify beginnings of sequences </a:t>
            </a:r>
          </a:p>
          <a:p>
            <a:pPr lvl="3"/>
            <a:r>
              <a:rPr lang="en-US" altLang="en-US"/>
              <a:t>Must be at least bidirectional iterators</a:t>
            </a:r>
          </a:p>
          <a:p>
            <a:pPr lvl="2"/>
            <a:r>
              <a:rPr lang="en-US" altLang="en-US"/>
              <a:t>Third argument specifies end of the entire sequence</a:t>
            </a:r>
          </a:p>
          <a:p>
            <a:pPr lvl="3"/>
            <a:r>
              <a:rPr lang="en-US" altLang="en-US"/>
              <a:t>Must be at least bidirectional iterator</a:t>
            </a:r>
          </a:p>
          <a:p>
            <a:pPr lvl="2"/>
            <a:r>
              <a:rPr lang="en-US" altLang="en-US"/>
              <a:t>Can take fourth argument to specify binary predicate function for comparing elements</a:t>
            </a:r>
          </a:p>
        </p:txBody>
      </p:sp>
    </p:spTree>
    <p:extLst>
      <p:ext uri="{BB962C8B-B14F-4D97-AF65-F5344CB8AC3E}">
        <p14:creationId xmlns:p14="http://schemas.microsoft.com/office/powerpoint/2010/main" val="1910494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7A2F3-4BA8-4921-B0FF-6097AD11191B}" type="slidenum">
              <a:rPr lang="en-US" altLang="en-US"/>
              <a:pPr/>
              <a:t>142</a:t>
            </a:fld>
            <a:endParaRPr lang="en-US" altLang="en-US"/>
          </a:p>
        </p:txBody>
      </p:sp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23.5.9 </a:t>
            </a:r>
            <a:r>
              <a:rPr lang="en-US" altLang="en-US" sz="3200">
                <a:latin typeface="Lucida Console" panose="020B0609040504020204" pitchFamily="49" charset="0"/>
              </a:rPr>
              <a:t>inplace_merge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unique_copy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reverse_copy</a:t>
            </a:r>
            <a:r>
              <a:rPr lang="en-US" altLang="en-US" sz="3200"/>
              <a:t> (Cont.)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unique_copy</a:t>
            </a:r>
          </a:p>
          <a:p>
            <a:pPr lvl="1"/>
            <a:r>
              <a:rPr lang="en-US" altLang="en-US"/>
              <a:t>Copies all unique elements in a sorted sequence into another sequence</a:t>
            </a:r>
          </a:p>
          <a:p>
            <a:pPr lvl="2"/>
            <a:r>
              <a:rPr lang="en-US" altLang="en-US"/>
              <a:t>First and second arguments specify source sequence </a:t>
            </a:r>
          </a:p>
          <a:p>
            <a:pPr lvl="3"/>
            <a:r>
              <a:rPr lang="en-US" altLang="en-US"/>
              <a:t>Must be at least input iterators</a:t>
            </a:r>
          </a:p>
          <a:p>
            <a:pPr lvl="2"/>
            <a:r>
              <a:rPr lang="en-US" altLang="en-US"/>
              <a:t>Third argument specifies beginning of destination sequence</a:t>
            </a:r>
          </a:p>
          <a:p>
            <a:pPr lvl="3"/>
            <a:r>
              <a:rPr lang="en-US" altLang="en-US"/>
              <a:t>Must be at least output iterator</a:t>
            </a:r>
          </a:p>
          <a:p>
            <a:pPr lvl="2"/>
            <a:r>
              <a:rPr lang="en-US" altLang="en-US"/>
              <a:t>Can take fourth argument to specify binary predicate function to compare elements for equality</a:t>
            </a:r>
          </a:p>
        </p:txBody>
      </p:sp>
    </p:spTree>
    <p:extLst>
      <p:ext uri="{BB962C8B-B14F-4D97-AF65-F5344CB8AC3E}">
        <p14:creationId xmlns:p14="http://schemas.microsoft.com/office/powerpoint/2010/main" val="2262968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A6D3A-0BBA-4A62-9742-C03D22485BED}" type="slidenum">
              <a:rPr lang="en-US" altLang="en-US"/>
              <a:pPr/>
              <a:t>143</a:t>
            </a:fld>
            <a:endParaRPr lang="en-US" altLang="en-US"/>
          </a:p>
        </p:txBody>
      </p:sp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23.5.9 </a:t>
            </a:r>
            <a:r>
              <a:rPr lang="en-US" altLang="en-US" sz="3200">
                <a:latin typeface="Lucida Console" panose="020B0609040504020204" pitchFamily="49" charset="0"/>
              </a:rPr>
              <a:t>inplace_merge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unique_copy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reverse_copy</a:t>
            </a:r>
            <a:r>
              <a:rPr lang="en-US" altLang="en-US" sz="3200"/>
              <a:t> (Cont.)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reverse_copy</a:t>
            </a:r>
          </a:p>
          <a:p>
            <a:pPr lvl="1"/>
            <a:r>
              <a:rPr lang="en-US" altLang="en-US"/>
              <a:t>Places a reversed copy of the elements in a specified range in another range</a:t>
            </a:r>
          </a:p>
          <a:p>
            <a:pPr lvl="2"/>
            <a:r>
              <a:rPr lang="en-US" altLang="en-US"/>
              <a:t>First and second arguments specify source sequence </a:t>
            </a:r>
          </a:p>
          <a:p>
            <a:pPr lvl="3"/>
            <a:r>
              <a:rPr lang="en-US" altLang="en-US"/>
              <a:t>Must be at least bidirectional iterators</a:t>
            </a:r>
          </a:p>
          <a:p>
            <a:pPr lvl="2"/>
            <a:r>
              <a:rPr lang="en-US" altLang="en-US"/>
              <a:t>Third argument specifies beginning of destination sequence</a:t>
            </a:r>
          </a:p>
          <a:p>
            <a:pPr lvl="3"/>
            <a:r>
              <a:rPr lang="en-US" altLang="en-US"/>
              <a:t>Must be at least output iterator</a:t>
            </a:r>
          </a:p>
        </p:txBody>
      </p:sp>
    </p:spTree>
    <p:extLst>
      <p:ext uri="{BB962C8B-B14F-4D97-AF65-F5344CB8AC3E}">
        <p14:creationId xmlns:p14="http://schemas.microsoft.com/office/powerpoint/2010/main" val="2723388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4853B-4263-4E32-BF2B-C479BEC90E66}" type="slidenum">
              <a:rPr lang="en-US" altLang="en-US"/>
              <a:pPr/>
              <a:t>144</a:t>
            </a:fld>
            <a:endParaRPr lang="en-US" altLang="en-US"/>
          </a:p>
        </p:txBody>
      </p:sp>
      <p:graphicFrame>
        <p:nvGraphicFramePr>
          <p:cNvPr id="1008642" name="Object 2"/>
          <p:cNvGraphicFramePr>
            <a:graphicFrameLocks noChangeAspect="1"/>
          </p:cNvGraphicFramePr>
          <p:nvPr/>
        </p:nvGraphicFramePr>
        <p:xfrm>
          <a:off x="0" y="0"/>
          <a:ext cx="7075488" cy="62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8" name="Document" r:id="rId3" imgW="7074123" imgH="6263476" progId="Word.Document.8">
                  <p:embed/>
                </p:oleObj>
              </mc:Choice>
              <mc:Fallback>
                <p:oleObj name="Document" r:id="rId3" imgW="7074123" imgH="6263476" progId="Word.Document.8">
                  <p:embed/>
                  <p:pic>
                    <p:nvPicPr>
                      <p:cNvPr id="10086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26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864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Fig23_34.cpp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2)</a:t>
            </a:r>
            <a:endParaRPr lang="en-US" altLang="en-US"/>
          </a:p>
        </p:txBody>
      </p:sp>
      <p:sp>
        <p:nvSpPr>
          <p:cNvPr id="1008645" name="Text Box 5"/>
          <p:cNvSpPr txBox="1">
            <a:spLocks noChangeArrowheads="1"/>
          </p:cNvSpPr>
          <p:nvPr/>
        </p:nvSpPr>
        <p:spPr bwMode="auto">
          <a:xfrm>
            <a:off x="5334000" y="5486400"/>
            <a:ext cx="3581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Merge the first five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v1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with the remaining five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v1</a:t>
            </a:r>
          </a:p>
        </p:txBody>
      </p:sp>
      <p:sp>
        <p:nvSpPr>
          <p:cNvPr id="1008646" name="Line 6"/>
          <p:cNvSpPr>
            <a:spLocks noChangeShapeType="1"/>
          </p:cNvSpPr>
          <p:nvPr/>
        </p:nvSpPr>
        <p:spPr bwMode="auto">
          <a:xfrm flipH="1" flipV="1">
            <a:off x="5334000" y="5105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305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8CEE4-B2BB-44D6-928A-1C42477EBE72}" type="slidenum">
              <a:rPr lang="en-US" altLang="en-US"/>
              <a:pPr/>
              <a:t>145</a:t>
            </a:fld>
            <a:endParaRPr lang="en-US" altLang="en-US"/>
          </a:p>
        </p:txBody>
      </p:sp>
      <p:graphicFrame>
        <p:nvGraphicFramePr>
          <p:cNvPr id="1009666" name="Object 2"/>
          <p:cNvGraphicFramePr>
            <a:graphicFrameLocks noChangeAspect="1"/>
          </p:cNvGraphicFramePr>
          <p:nvPr/>
        </p:nvGraphicFramePr>
        <p:xfrm>
          <a:off x="0" y="0"/>
          <a:ext cx="7053263" cy="47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2" name="Document" r:id="rId3" imgW="7074123" imgH="4747684" progId="Word.Document.8">
                  <p:embed/>
                </p:oleObj>
              </mc:Choice>
              <mc:Fallback>
                <p:oleObj name="Document" r:id="rId3" imgW="7074123" imgH="4747684" progId="Word.Document.8">
                  <p:embed/>
                  <p:pic>
                    <p:nvPicPr>
                      <p:cNvPr id="10096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475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9667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09668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Fig23_34.cpp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2)</a:t>
            </a:r>
            <a:endParaRPr lang="en-US" altLang="en-US"/>
          </a:p>
        </p:txBody>
      </p:sp>
      <p:sp>
        <p:nvSpPr>
          <p:cNvPr id="1009669" name="Text Box 5"/>
          <p:cNvSpPr txBox="1">
            <a:spLocks noChangeArrowheads="1"/>
          </p:cNvSpPr>
          <p:nvPr/>
        </p:nvSpPr>
        <p:spPr bwMode="auto">
          <a:xfrm>
            <a:off x="5867400" y="228600"/>
            <a:ext cx="31242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Make a copy of all unique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v1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place the copied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results1</a:t>
            </a:r>
          </a:p>
        </p:txBody>
      </p:sp>
      <p:sp>
        <p:nvSpPr>
          <p:cNvPr id="1009670" name="Line 6"/>
          <p:cNvSpPr>
            <a:spLocks noChangeShapeType="1"/>
          </p:cNvSpPr>
          <p:nvPr/>
        </p:nvSpPr>
        <p:spPr bwMode="auto">
          <a:xfrm flipH="1">
            <a:off x="2667000" y="381000"/>
            <a:ext cx="3200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09671" name="Text Box 7"/>
          <p:cNvSpPr txBox="1">
            <a:spLocks noChangeArrowheads="1"/>
          </p:cNvSpPr>
          <p:nvPr/>
        </p:nvSpPr>
        <p:spPr bwMode="auto">
          <a:xfrm>
            <a:off x="5867400" y="1447800"/>
            <a:ext cx="3124200" cy="107950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Use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back_inserter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insert new elements into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results1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rather than replace existing elements</a:t>
            </a:r>
          </a:p>
        </p:txBody>
      </p:sp>
      <p:sp>
        <p:nvSpPr>
          <p:cNvPr id="1009672" name="Line 8"/>
          <p:cNvSpPr>
            <a:spLocks noChangeShapeType="1"/>
          </p:cNvSpPr>
          <p:nvPr/>
        </p:nvSpPr>
        <p:spPr bwMode="auto">
          <a:xfrm flipH="1" flipV="1">
            <a:off x="4191000" y="8382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09673" name="Text Box 9"/>
          <p:cNvSpPr txBox="1">
            <a:spLocks noChangeArrowheads="1"/>
          </p:cNvSpPr>
          <p:nvPr/>
        </p:nvSpPr>
        <p:spPr bwMode="auto">
          <a:xfrm>
            <a:off x="5715000" y="2971800"/>
            <a:ext cx="3124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Put a reversed copy of the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v1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into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results2</a:t>
            </a:r>
          </a:p>
        </p:txBody>
      </p:sp>
      <p:sp>
        <p:nvSpPr>
          <p:cNvPr id="1009674" name="Line 10"/>
          <p:cNvSpPr>
            <a:spLocks noChangeShapeType="1"/>
          </p:cNvSpPr>
          <p:nvPr/>
        </p:nvSpPr>
        <p:spPr bwMode="auto">
          <a:xfrm flipH="1" flipV="1">
            <a:off x="5410200" y="2514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545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69" grpId="0" animBg="1"/>
      <p:bldP spid="1009671" grpId="0" animBg="1"/>
      <p:bldP spid="1009673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54419-587D-44DB-AE58-3FE28BD51CA4}" type="slidenum">
              <a:rPr lang="en-US" altLang="en-US"/>
              <a:pPr/>
              <a:t>146</a:t>
            </a:fld>
            <a:endParaRPr lang="en-US" altLang="en-US"/>
          </a:p>
        </p:txBody>
      </p:sp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23.5.10 Set Operations</a:t>
            </a:r>
          </a:p>
        </p:txBody>
      </p:sp>
      <p:sp>
        <p:nvSpPr>
          <p:cNvPr id="116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includes</a:t>
            </a:r>
          </a:p>
          <a:p>
            <a:pPr lvl="1"/>
            <a:r>
              <a:rPr lang="en-US" altLang="en-US"/>
              <a:t>Determines whether every element of the second set is in the first set</a:t>
            </a:r>
          </a:p>
          <a:p>
            <a:pPr lvl="2"/>
            <a:r>
              <a:rPr lang="en-US" altLang="en-US"/>
              <a:t>First and second arguments specify first set </a:t>
            </a:r>
          </a:p>
          <a:p>
            <a:pPr lvl="3"/>
            <a:r>
              <a:rPr lang="en-US" altLang="en-US"/>
              <a:t>Must be at least input iterators</a:t>
            </a:r>
          </a:p>
          <a:p>
            <a:pPr lvl="2"/>
            <a:r>
              <a:rPr lang="en-US" altLang="en-US"/>
              <a:t>Third and fourth arguments specify second set </a:t>
            </a:r>
          </a:p>
          <a:p>
            <a:pPr lvl="3"/>
            <a:r>
              <a:rPr lang="en-US" altLang="en-US"/>
              <a:t>Must be at least input iterators</a:t>
            </a:r>
          </a:p>
          <a:p>
            <a:pPr lvl="2"/>
            <a:r>
              <a:rPr lang="en-US" altLang="en-US"/>
              <a:t>Both sets must be sorted first</a:t>
            </a:r>
          </a:p>
          <a:p>
            <a:pPr lvl="2"/>
            <a:r>
              <a:rPr lang="en-US" altLang="en-US"/>
              <a:t>Can take fifth argument – a binary predicate function to compare elements for equality</a:t>
            </a:r>
          </a:p>
        </p:txBody>
      </p:sp>
    </p:spTree>
    <p:extLst>
      <p:ext uri="{BB962C8B-B14F-4D97-AF65-F5344CB8AC3E}">
        <p14:creationId xmlns:p14="http://schemas.microsoft.com/office/powerpoint/2010/main" val="4264932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3431C-D26E-4E4F-B2AE-6FCFA0D177A9}" type="slidenum">
              <a:rPr lang="en-US" altLang="en-US"/>
              <a:pPr/>
              <a:t>147</a:t>
            </a:fld>
            <a:endParaRPr lang="en-US" altLang="en-US"/>
          </a:p>
        </p:txBody>
      </p:sp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23.5.10 Set Operations (Cont.)</a:t>
            </a:r>
          </a:p>
        </p:txBody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set_difference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Finds the elements from the first set that are not in the second set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First and second arguments specify first set 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Must be at least input iterators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Third and fourth arguments specify second set 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Must be at least input iterators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Both sets must be sorted (with same comparison function)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Fifth argument specifies beginning of set that will store elements that are in first set but not in second set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Must be at least output iterator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Returns output iterator positioned after last copied value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Can take sixth argument – binary predicate function indicating original sorting order</a:t>
            </a:r>
          </a:p>
        </p:txBody>
      </p:sp>
    </p:spTree>
    <p:extLst>
      <p:ext uri="{BB962C8B-B14F-4D97-AF65-F5344CB8AC3E}">
        <p14:creationId xmlns:p14="http://schemas.microsoft.com/office/powerpoint/2010/main" val="1597013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F08C4-9E60-44F3-8EFF-E8C0E1D8BCA4}" type="slidenum">
              <a:rPr lang="en-US" altLang="en-US"/>
              <a:pPr/>
              <a:t>148</a:t>
            </a:fld>
            <a:endParaRPr lang="en-US" altLang="en-US"/>
          </a:p>
        </p:txBody>
      </p:sp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23.5.10 Set Operations (Cont.)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intersection</a:t>
            </a:r>
          </a:p>
          <a:p>
            <a:pPr lvl="1"/>
            <a:r>
              <a:rPr lang="en-US" altLang="en-US"/>
              <a:t>Finds the elements in both the first set and the second set</a:t>
            </a:r>
          </a:p>
          <a:p>
            <a:pPr lvl="2"/>
            <a:r>
              <a:rPr lang="en-US" altLang="en-US"/>
              <a:t>First and second arguments specify first set </a:t>
            </a:r>
          </a:p>
          <a:p>
            <a:pPr lvl="3"/>
            <a:r>
              <a:rPr lang="en-US" altLang="en-US"/>
              <a:t>Must be at least input iterators</a:t>
            </a:r>
          </a:p>
          <a:p>
            <a:pPr lvl="2"/>
            <a:r>
              <a:rPr lang="en-US" altLang="en-US"/>
              <a:t>Third and fourth arguments specify second set </a:t>
            </a:r>
          </a:p>
          <a:p>
            <a:pPr lvl="3"/>
            <a:r>
              <a:rPr lang="en-US" altLang="en-US"/>
              <a:t>Must be at least input iterators</a:t>
            </a:r>
          </a:p>
          <a:p>
            <a:pPr lvl="2"/>
            <a:r>
              <a:rPr lang="en-US" altLang="en-US"/>
              <a:t>Both sets must be sorted (with same comparison function)</a:t>
            </a:r>
          </a:p>
          <a:p>
            <a:pPr lvl="2"/>
            <a:r>
              <a:rPr lang="en-US" altLang="en-US"/>
              <a:t>Fifth argument specifies beginning of set that will store elements that are common to both sets</a:t>
            </a:r>
          </a:p>
          <a:p>
            <a:pPr lvl="3"/>
            <a:r>
              <a:rPr lang="en-US" altLang="en-US"/>
              <a:t>Must be at least output iterator</a:t>
            </a:r>
          </a:p>
          <a:p>
            <a:pPr lvl="2"/>
            <a:r>
              <a:rPr lang="en-US" altLang="en-US"/>
              <a:t>Returns output iterator positioned after last copied value</a:t>
            </a:r>
          </a:p>
          <a:p>
            <a:pPr lvl="2"/>
            <a:r>
              <a:rPr lang="en-US" altLang="en-US"/>
              <a:t>Can take sixth argument – binary predicate function indicating original sorting order</a:t>
            </a:r>
          </a:p>
        </p:txBody>
      </p:sp>
    </p:spTree>
    <p:extLst>
      <p:ext uri="{BB962C8B-B14F-4D97-AF65-F5344CB8AC3E}">
        <p14:creationId xmlns:p14="http://schemas.microsoft.com/office/powerpoint/2010/main" val="1196309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C4FF2-9186-4CD0-9E5B-B88249DA5003}" type="slidenum">
              <a:rPr lang="en-US" altLang="en-US"/>
              <a:pPr/>
              <a:t>149</a:t>
            </a:fld>
            <a:endParaRPr lang="en-US" altLang="en-US"/>
          </a:p>
        </p:txBody>
      </p:sp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23.5.10 Set Operations (Cont.)</a:t>
            </a:r>
          </a:p>
        </p:txBody>
      </p:sp>
      <p:sp>
        <p:nvSpPr>
          <p:cNvPr id="117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set_symmetric_difference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Finds elements in first set that are not in second set or in second set but not in first set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First and second arguments specify first set 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Must be at least input iterators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Third and fourth arguments specify second set 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Must be at least input iterators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Both sets must be sorted (with same comparison function)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Fifth argument specifies beginning of set that will store elements in only one of the two sets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Must be at least output iterator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Returns output iterator positioned after last copied value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Can take sixth argument – binary predicate function indicating original sorting order</a:t>
            </a:r>
          </a:p>
        </p:txBody>
      </p:sp>
    </p:spTree>
    <p:extLst>
      <p:ext uri="{BB962C8B-B14F-4D97-AF65-F5344CB8AC3E}">
        <p14:creationId xmlns:p14="http://schemas.microsoft.com/office/powerpoint/2010/main" val="2626487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5247F-6415-40B7-AAD4-FD466066F25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23.4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typedef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s found in first-class containers. (part 2 of 2)    </a:t>
            </a:r>
          </a:p>
        </p:txBody>
      </p:sp>
      <p:graphicFrame>
        <p:nvGraphicFramePr>
          <p:cNvPr id="90112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96963" y="1268413"/>
          <a:ext cx="7056437" cy="368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Document" r:id="rId3" imgW="7056048" imgH="3685752" progId="Word.Document.8">
                  <p:embed/>
                </p:oleObj>
              </mc:Choice>
              <mc:Fallback>
                <p:oleObj name="Document" r:id="rId3" imgW="7056048" imgH="3685752" progId="Word.Document.8">
                  <p:embed/>
                  <p:pic>
                    <p:nvPicPr>
                      <p:cNvPr id="901123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1268413"/>
                        <a:ext cx="7056437" cy="368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5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FBDEA-98F5-494B-85C3-D27D798461A2}" type="slidenum">
              <a:rPr lang="en-US" altLang="en-US"/>
              <a:pPr/>
              <a:t>150</a:t>
            </a:fld>
            <a:endParaRPr lang="en-US" altLang="en-US"/>
          </a:p>
        </p:txBody>
      </p:sp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23.5.10 Set Operations (Cont.)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union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Create a set of all elements in either the first set or the second set, or both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First and second arguments specify first set 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Must be at least input iterators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Third and fourth arguments specify second set 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Must be at least input iterators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Both sets must be sorted (with same comparison function)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Fifth argument specifies beginning of set that will store elements found in either set or both sets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Must be at least output iterator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Returns output iterator positioned after last copied value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Can take sixth argument – binary predicate function indicating original sorting order</a:t>
            </a:r>
          </a:p>
        </p:txBody>
      </p:sp>
    </p:spTree>
    <p:extLst>
      <p:ext uri="{BB962C8B-B14F-4D97-AF65-F5344CB8AC3E}">
        <p14:creationId xmlns:p14="http://schemas.microsoft.com/office/powerpoint/2010/main" val="1346757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FAA1C-467A-407F-B3A1-473F435D0DD8}" type="slidenum">
              <a:rPr lang="en-US" altLang="en-US"/>
              <a:pPr/>
              <a:t>151</a:t>
            </a:fld>
            <a:endParaRPr lang="en-US" altLang="en-US"/>
          </a:p>
        </p:txBody>
      </p:sp>
      <p:graphicFrame>
        <p:nvGraphicFramePr>
          <p:cNvPr id="1010690" name="Object 2"/>
          <p:cNvGraphicFramePr>
            <a:graphicFrameLocks noChangeAspect="1"/>
          </p:cNvGraphicFramePr>
          <p:nvPr/>
        </p:nvGraphicFramePr>
        <p:xfrm>
          <a:off x="0" y="0"/>
          <a:ext cx="7075488" cy="647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6" name="Document" r:id="rId3" imgW="7074123" imgH="6477808" progId="Word.Document.8">
                  <p:embed/>
                </p:oleObj>
              </mc:Choice>
              <mc:Fallback>
                <p:oleObj name="Document" r:id="rId3" imgW="7074123" imgH="6477808" progId="Word.Document.8">
                  <p:embed/>
                  <p:pic>
                    <p:nvPicPr>
                      <p:cNvPr id="10106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47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0691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10692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Fig23_35.cpp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3)</a:t>
            </a:r>
            <a:endParaRPr lang="en-US" altLang="en-US"/>
          </a:p>
        </p:txBody>
      </p:sp>
      <p:sp>
        <p:nvSpPr>
          <p:cNvPr id="1010693" name="Text Box 5"/>
          <p:cNvSpPr txBox="1">
            <a:spLocks noChangeArrowheads="1"/>
          </p:cNvSpPr>
          <p:nvPr/>
        </p:nvSpPr>
        <p:spPr bwMode="auto">
          <a:xfrm>
            <a:off x="5791200" y="5105400"/>
            <a:ext cx="29718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Determine whether every element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a2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contained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a1</a:t>
            </a:r>
          </a:p>
        </p:txBody>
      </p:sp>
      <p:sp>
        <p:nvSpPr>
          <p:cNvPr id="1010694" name="Line 6"/>
          <p:cNvSpPr>
            <a:spLocks noChangeShapeType="1"/>
          </p:cNvSpPr>
          <p:nvPr/>
        </p:nvSpPr>
        <p:spPr bwMode="auto">
          <a:xfrm flipH="1">
            <a:off x="4953000" y="53340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27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34D55-878D-48F0-91D2-1DBF7E59DF07}" type="slidenum">
              <a:rPr lang="en-US" altLang="en-US"/>
              <a:pPr/>
              <a:t>152</a:t>
            </a:fld>
            <a:endParaRPr lang="en-US" altLang="en-US"/>
          </a:p>
        </p:txBody>
      </p:sp>
      <p:graphicFrame>
        <p:nvGraphicFramePr>
          <p:cNvPr id="1011714" name="Object 2"/>
          <p:cNvGraphicFramePr>
            <a:graphicFrameLocks noChangeAspect="1"/>
          </p:cNvGraphicFramePr>
          <p:nvPr/>
        </p:nvGraphicFramePr>
        <p:xfrm>
          <a:off x="0" y="0"/>
          <a:ext cx="7037388" cy="519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0" name="Document" r:id="rId3" imgW="7074123" imgH="5213749" progId="Word.Document.8">
                  <p:embed/>
                </p:oleObj>
              </mc:Choice>
              <mc:Fallback>
                <p:oleObj name="Document" r:id="rId3" imgW="7074123" imgH="5213749" progId="Word.Document.8">
                  <p:embed/>
                  <p:pic>
                    <p:nvPicPr>
                      <p:cNvPr id="10117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19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11716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Fig23_35.cpp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3)</a:t>
            </a:r>
            <a:endParaRPr lang="en-US" altLang="en-US"/>
          </a:p>
        </p:txBody>
      </p:sp>
      <p:sp>
        <p:nvSpPr>
          <p:cNvPr id="1011717" name="Text Box 5"/>
          <p:cNvSpPr txBox="1">
            <a:spLocks noChangeArrowheads="1"/>
          </p:cNvSpPr>
          <p:nvPr/>
        </p:nvSpPr>
        <p:spPr bwMode="auto">
          <a:xfrm>
            <a:off x="5791200" y="2133600"/>
            <a:ext cx="28956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Copy the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a1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that are not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a2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into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difference</a:t>
            </a:r>
          </a:p>
        </p:txBody>
      </p:sp>
      <p:sp>
        <p:nvSpPr>
          <p:cNvPr id="1011718" name="Line 6"/>
          <p:cNvSpPr>
            <a:spLocks noChangeShapeType="1"/>
          </p:cNvSpPr>
          <p:nvPr/>
        </p:nvSpPr>
        <p:spPr bwMode="auto">
          <a:xfrm flipH="1" flipV="1">
            <a:off x="3733800" y="2362200"/>
            <a:ext cx="2057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11719" name="Text Box 7"/>
          <p:cNvSpPr txBox="1">
            <a:spLocks noChangeArrowheads="1"/>
          </p:cNvSpPr>
          <p:nvPr/>
        </p:nvSpPr>
        <p:spPr bwMode="auto">
          <a:xfrm>
            <a:off x="5638800" y="3429000"/>
            <a:ext cx="3124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Store the elements common to both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a1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a2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intersection</a:t>
            </a:r>
          </a:p>
        </p:txBody>
      </p:sp>
      <p:sp>
        <p:nvSpPr>
          <p:cNvPr id="1011720" name="Line 8"/>
          <p:cNvSpPr>
            <a:spLocks noChangeShapeType="1"/>
          </p:cNvSpPr>
          <p:nvPr/>
        </p:nvSpPr>
        <p:spPr bwMode="auto">
          <a:xfrm flipH="1">
            <a:off x="4419600" y="36576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625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17" grpId="0" animBg="1"/>
      <p:bldP spid="101171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4A29D-F994-472E-B659-2522B9235C21}" type="slidenum">
              <a:rPr lang="en-US" altLang="en-US"/>
              <a:pPr/>
              <a:t>153</a:t>
            </a:fld>
            <a:endParaRPr lang="en-US" altLang="en-US"/>
          </a:p>
        </p:txBody>
      </p:sp>
      <p:graphicFrame>
        <p:nvGraphicFramePr>
          <p:cNvPr id="1012738" name="Object 2"/>
          <p:cNvGraphicFramePr>
            <a:graphicFrameLocks noChangeAspect="1"/>
          </p:cNvGraphicFramePr>
          <p:nvPr/>
        </p:nvGraphicFramePr>
        <p:xfrm>
          <a:off x="0" y="0"/>
          <a:ext cx="7053263" cy="676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4" name="Document" r:id="rId3" imgW="7074123" imgH="6755074" progId="Word.Document.8">
                  <p:embed/>
                </p:oleObj>
              </mc:Choice>
              <mc:Fallback>
                <p:oleObj name="Document" r:id="rId3" imgW="7074123" imgH="6755074" progId="Word.Document.8">
                  <p:embed/>
                  <p:pic>
                    <p:nvPicPr>
                      <p:cNvPr id="10127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76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2739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12740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Fig23_35.cpp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(3 of 3)</a:t>
            </a:r>
            <a:endParaRPr lang="en-US" altLang="en-US"/>
          </a:p>
        </p:txBody>
      </p:sp>
      <p:sp>
        <p:nvSpPr>
          <p:cNvPr id="1012741" name="Text Box 5"/>
          <p:cNvSpPr txBox="1">
            <a:spLocks noChangeArrowheads="1"/>
          </p:cNvSpPr>
          <p:nvPr/>
        </p:nvSpPr>
        <p:spPr bwMode="auto">
          <a:xfrm>
            <a:off x="5257800" y="990600"/>
            <a:ext cx="37338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Copy the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a1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that are not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a3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the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a3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that are not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a1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into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symmetric_difference</a:t>
            </a:r>
          </a:p>
        </p:txBody>
      </p:sp>
      <p:sp>
        <p:nvSpPr>
          <p:cNvPr id="1012742" name="Line 6"/>
          <p:cNvSpPr>
            <a:spLocks noChangeShapeType="1"/>
          </p:cNvSpPr>
          <p:nvPr/>
        </p:nvSpPr>
        <p:spPr bwMode="auto">
          <a:xfrm flipH="1" flipV="1">
            <a:off x="4495800" y="990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12743" name="Text Box 7"/>
          <p:cNvSpPr txBox="1">
            <a:spLocks noChangeArrowheads="1"/>
          </p:cNvSpPr>
          <p:nvPr/>
        </p:nvSpPr>
        <p:spPr bwMode="auto">
          <a:xfrm>
            <a:off x="5486400" y="3352800"/>
            <a:ext cx="33528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Place the combined set of all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a1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or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a3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into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unionSet</a:t>
            </a:r>
          </a:p>
        </p:txBody>
      </p:sp>
      <p:sp>
        <p:nvSpPr>
          <p:cNvPr id="1012744" name="Line 8"/>
          <p:cNvSpPr>
            <a:spLocks noChangeShapeType="1"/>
          </p:cNvSpPr>
          <p:nvPr/>
        </p:nvSpPr>
        <p:spPr bwMode="auto">
          <a:xfrm flipH="1" flipV="1">
            <a:off x="4876800" y="2819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659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741" grpId="0" animBg="1"/>
      <p:bldP spid="101274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60A24-3ABA-47F3-BCC1-7ABB6A63ED95}" type="slidenum">
              <a:rPr lang="en-US" altLang="en-US"/>
              <a:pPr/>
              <a:t>154</a:t>
            </a:fld>
            <a:endParaRPr lang="en-US" altLang="en-US"/>
          </a:p>
        </p:txBody>
      </p:sp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23.5.11 </a:t>
            </a:r>
            <a:r>
              <a:rPr lang="en-US" altLang="en-US" sz="3200">
                <a:latin typeface="Lucida Console" panose="020B0609040504020204" pitchFamily="49" charset="0"/>
              </a:rPr>
              <a:t>lower_bound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upper_bound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equal_range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lower_bound</a:t>
            </a:r>
          </a:p>
          <a:p>
            <a:pPr lvl="1"/>
            <a:r>
              <a:rPr lang="en-US" altLang="en-US"/>
              <a:t>Find first location in a sorted sequence where a specified value could be inserted while maintaining sorted order</a:t>
            </a:r>
          </a:p>
          <a:p>
            <a:pPr lvl="2"/>
            <a:r>
              <a:rPr lang="en-US" altLang="en-US"/>
              <a:t>First and second arguments specify the sorted sequence </a:t>
            </a:r>
          </a:p>
          <a:p>
            <a:pPr lvl="3"/>
            <a:r>
              <a:rPr lang="en-US" altLang="en-US"/>
              <a:t>Must be at least forward iterators</a:t>
            </a:r>
          </a:p>
          <a:p>
            <a:pPr lvl="2"/>
            <a:r>
              <a:rPr lang="en-US" altLang="en-US"/>
              <a:t>Third argument is the value to consider inserting</a:t>
            </a:r>
          </a:p>
          <a:p>
            <a:pPr lvl="2"/>
            <a:r>
              <a:rPr lang="en-US" altLang="en-US"/>
              <a:t>Returns forward iterator to the lower bound location </a:t>
            </a:r>
          </a:p>
          <a:p>
            <a:pPr lvl="2"/>
            <a:r>
              <a:rPr lang="en-US" altLang="en-US"/>
              <a:t>Can take fourth argument – a binary predicate function to indicate original sorting order</a:t>
            </a:r>
          </a:p>
        </p:txBody>
      </p:sp>
    </p:spTree>
    <p:extLst>
      <p:ext uri="{BB962C8B-B14F-4D97-AF65-F5344CB8AC3E}">
        <p14:creationId xmlns:p14="http://schemas.microsoft.com/office/powerpoint/2010/main" val="2857343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5601F-5971-48F0-989F-D4C8E2441FD5}" type="slidenum">
              <a:rPr lang="en-US" altLang="en-US"/>
              <a:pPr/>
              <a:t>155</a:t>
            </a:fld>
            <a:endParaRPr lang="en-US" altLang="en-US"/>
          </a:p>
        </p:txBody>
      </p:sp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23.5.11 </a:t>
            </a:r>
            <a:r>
              <a:rPr lang="en-US" altLang="en-US" sz="3200">
                <a:latin typeface="Lucida Console" panose="020B0609040504020204" pitchFamily="49" charset="0"/>
              </a:rPr>
              <a:t>lower_bound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upper_bound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equal_range</a:t>
            </a:r>
            <a:r>
              <a:rPr lang="en-US" altLang="en-US" sz="3200"/>
              <a:t> (Cont.)</a:t>
            </a:r>
          </a:p>
        </p:txBody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upper_bound</a:t>
            </a:r>
          </a:p>
          <a:p>
            <a:pPr lvl="1"/>
            <a:r>
              <a:rPr lang="en-US" altLang="en-US"/>
              <a:t>Find last location in a sorted sequence where a specified value could be inserted while maintaining sorted order</a:t>
            </a:r>
          </a:p>
          <a:p>
            <a:pPr lvl="2"/>
            <a:r>
              <a:rPr lang="en-US" altLang="en-US"/>
              <a:t>First and second arguments specify the sorted sequence </a:t>
            </a:r>
          </a:p>
          <a:p>
            <a:pPr lvl="3"/>
            <a:r>
              <a:rPr lang="en-US" altLang="en-US"/>
              <a:t>Must be at least forward iterators</a:t>
            </a:r>
          </a:p>
          <a:p>
            <a:pPr lvl="2"/>
            <a:r>
              <a:rPr lang="en-US" altLang="en-US"/>
              <a:t>Third argument is the value to consider inserting</a:t>
            </a:r>
          </a:p>
          <a:p>
            <a:pPr lvl="2"/>
            <a:r>
              <a:rPr lang="en-US" altLang="en-US"/>
              <a:t>Returns forward iterator to the upper bound location</a:t>
            </a:r>
          </a:p>
          <a:p>
            <a:pPr lvl="2"/>
            <a:r>
              <a:rPr lang="en-US" altLang="en-US"/>
              <a:t>Can take fourth argument – a binary predicate function to indicate original sorting order</a:t>
            </a:r>
          </a:p>
        </p:txBody>
      </p:sp>
    </p:spTree>
    <p:extLst>
      <p:ext uri="{BB962C8B-B14F-4D97-AF65-F5344CB8AC3E}">
        <p14:creationId xmlns:p14="http://schemas.microsoft.com/office/powerpoint/2010/main" val="1016586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4162-E329-4E4C-BF4E-10EDAC757F26}" type="slidenum">
              <a:rPr lang="en-US" altLang="en-US"/>
              <a:pPr/>
              <a:t>156</a:t>
            </a:fld>
            <a:endParaRPr lang="en-US" altLang="en-US"/>
          </a:p>
        </p:txBody>
      </p:sp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23.5.11 </a:t>
            </a:r>
            <a:r>
              <a:rPr lang="en-US" altLang="en-US" sz="3200">
                <a:latin typeface="Lucida Console" panose="020B0609040504020204" pitchFamily="49" charset="0"/>
              </a:rPr>
              <a:t>lower_bound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upper_bound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equal_range</a:t>
            </a:r>
            <a:r>
              <a:rPr lang="en-US" altLang="en-US" sz="3200"/>
              <a:t> (Cont.)</a:t>
            </a:r>
          </a:p>
        </p:txBody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equal_range</a:t>
            </a:r>
          </a:p>
          <a:p>
            <a:pPr lvl="1"/>
            <a:r>
              <a:rPr lang="en-US" altLang="en-US"/>
              <a:t>Returns </a:t>
            </a:r>
            <a:r>
              <a:rPr lang="en-US" altLang="en-US">
                <a:latin typeface="Lucida Console" panose="020B0609040504020204" pitchFamily="49" charset="0"/>
              </a:rPr>
              <a:t>pair</a:t>
            </a:r>
            <a:r>
              <a:rPr lang="en-US" altLang="en-US"/>
              <a:t> of forward iterators containing results of both </a:t>
            </a:r>
            <a:r>
              <a:rPr lang="en-US" altLang="en-US">
                <a:latin typeface="Lucida Console" panose="020B0609040504020204" pitchFamily="49" charset="0"/>
              </a:rPr>
              <a:t>lower_bound</a:t>
            </a:r>
            <a:r>
              <a:rPr lang="en-US" altLang="en-US"/>
              <a:t> and </a:t>
            </a:r>
            <a:r>
              <a:rPr lang="en-US" altLang="en-US">
                <a:latin typeface="Lucida Console" panose="020B0609040504020204" pitchFamily="49" charset="0"/>
              </a:rPr>
              <a:t>upper_bound</a:t>
            </a:r>
            <a:r>
              <a:rPr lang="en-US" altLang="en-US"/>
              <a:t> operations</a:t>
            </a:r>
          </a:p>
          <a:p>
            <a:pPr lvl="2"/>
            <a:r>
              <a:rPr lang="en-US" altLang="en-US"/>
              <a:t>First and second arguments specify the sorted sequence </a:t>
            </a:r>
          </a:p>
          <a:p>
            <a:pPr lvl="3"/>
            <a:r>
              <a:rPr lang="en-US" altLang="en-US"/>
              <a:t>Must be at least forward iterators</a:t>
            </a:r>
          </a:p>
          <a:p>
            <a:pPr lvl="2"/>
            <a:r>
              <a:rPr lang="en-US" altLang="en-US"/>
              <a:t>Third argument is the value to consider inserting</a:t>
            </a:r>
          </a:p>
          <a:p>
            <a:pPr lvl="2"/>
            <a:r>
              <a:rPr lang="en-US" altLang="en-US"/>
              <a:t>Returns </a:t>
            </a:r>
            <a:r>
              <a:rPr lang="en-US" altLang="en-US">
                <a:latin typeface="Lucida Console" panose="020B0609040504020204" pitchFamily="49" charset="0"/>
              </a:rPr>
              <a:t>pair</a:t>
            </a:r>
            <a:r>
              <a:rPr lang="en-US" altLang="en-US"/>
              <a:t> of forward iterators (lower bound in </a:t>
            </a:r>
            <a:r>
              <a:rPr lang="en-US" altLang="en-US">
                <a:latin typeface="Lucida Console" panose="020B0609040504020204" pitchFamily="49" charset="0"/>
              </a:rPr>
              <a:t>first</a:t>
            </a:r>
            <a:r>
              <a:rPr lang="en-US" altLang="en-US"/>
              <a:t>, upper bound in </a:t>
            </a:r>
            <a:r>
              <a:rPr lang="en-US" altLang="en-US">
                <a:latin typeface="Lucida Console" panose="020B0609040504020204" pitchFamily="49" charset="0"/>
              </a:rPr>
              <a:t>second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2263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36DFE-D993-4FC2-B716-14F358DD3083}" type="slidenum">
              <a:rPr lang="en-US" altLang="en-US"/>
              <a:pPr/>
              <a:t>157</a:t>
            </a:fld>
            <a:endParaRPr lang="en-US" altLang="en-US"/>
          </a:p>
        </p:txBody>
      </p:sp>
      <p:graphicFrame>
        <p:nvGraphicFramePr>
          <p:cNvPr id="1013762" name="Object 2"/>
          <p:cNvGraphicFramePr>
            <a:graphicFrameLocks noChangeAspect="1"/>
          </p:cNvGraphicFramePr>
          <p:nvPr/>
        </p:nvGraphicFramePr>
        <p:xfrm>
          <a:off x="0" y="0"/>
          <a:ext cx="7075488" cy="563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8" name="Document" r:id="rId3" imgW="7074123" imgH="5633784" progId="Word.Document.8">
                  <p:embed/>
                </p:oleObj>
              </mc:Choice>
              <mc:Fallback>
                <p:oleObj name="Document" r:id="rId3" imgW="7074123" imgH="5633784" progId="Word.Document.8">
                  <p:embed/>
                  <p:pic>
                    <p:nvPicPr>
                      <p:cNvPr id="10137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63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6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13764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Fig23_36.cpp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4)</a:t>
            </a:r>
            <a:endParaRPr lang="en-US" altLang="en-US"/>
          </a:p>
        </p:txBody>
      </p:sp>
      <p:sp>
        <p:nvSpPr>
          <p:cNvPr id="1013765" name="Text Box 5"/>
          <p:cNvSpPr txBox="1">
            <a:spLocks noChangeArrowheads="1"/>
          </p:cNvSpPr>
          <p:nvPr/>
        </p:nvSpPr>
        <p:spPr bwMode="auto">
          <a:xfrm>
            <a:off x="5334000" y="4267200"/>
            <a:ext cx="36576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Find the first location where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can be inserted in sorted order into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vector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</a:p>
        </p:txBody>
      </p:sp>
      <p:sp>
        <p:nvSpPr>
          <p:cNvPr id="1013766" name="Line 6"/>
          <p:cNvSpPr>
            <a:spLocks noChangeShapeType="1"/>
          </p:cNvSpPr>
          <p:nvPr/>
        </p:nvSpPr>
        <p:spPr bwMode="auto">
          <a:xfrm flipH="1">
            <a:off x="4800600" y="4572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13767" name="Text Box 7"/>
          <p:cNvSpPr txBox="1">
            <a:spLocks noChangeArrowheads="1"/>
          </p:cNvSpPr>
          <p:nvPr/>
        </p:nvSpPr>
        <p:spPr bwMode="auto">
          <a:xfrm>
            <a:off x="4191000" y="5791200"/>
            <a:ext cx="3124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Calculate the lower-bound position relative to the beginning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</a:t>
            </a:r>
          </a:p>
        </p:txBody>
      </p:sp>
      <p:sp>
        <p:nvSpPr>
          <p:cNvPr id="1013768" name="Line 8"/>
          <p:cNvSpPr>
            <a:spLocks noChangeShapeType="1"/>
          </p:cNvSpPr>
          <p:nvPr/>
        </p:nvSpPr>
        <p:spPr bwMode="auto">
          <a:xfrm flipH="1" flipV="1">
            <a:off x="2819400" y="5486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166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65" grpId="0" animBg="1"/>
      <p:bldP spid="1013767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86974-D1CC-462D-8EFC-FDD342525EAD}" type="slidenum">
              <a:rPr lang="en-US" altLang="en-US"/>
              <a:pPr/>
              <a:t>158</a:t>
            </a:fld>
            <a:endParaRPr lang="en-US" altLang="en-US"/>
          </a:p>
        </p:txBody>
      </p:sp>
      <p:graphicFrame>
        <p:nvGraphicFramePr>
          <p:cNvPr id="1014786" name="Object 2"/>
          <p:cNvGraphicFramePr>
            <a:graphicFrameLocks noChangeAspect="1"/>
          </p:cNvGraphicFramePr>
          <p:nvPr/>
        </p:nvGraphicFramePr>
        <p:xfrm>
          <a:off x="0" y="0"/>
          <a:ext cx="7075488" cy="542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2" name="Document" r:id="rId3" imgW="7074123" imgH="5423766" progId="Word.Document.8">
                  <p:embed/>
                </p:oleObj>
              </mc:Choice>
              <mc:Fallback>
                <p:oleObj name="Document" r:id="rId3" imgW="7074123" imgH="5423766" progId="Word.Document.8">
                  <p:embed/>
                  <p:pic>
                    <p:nvPicPr>
                      <p:cNvPr id="10147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42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787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14788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Fig23_36.cpp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4)</a:t>
            </a:r>
            <a:endParaRPr lang="en-US" altLang="en-US"/>
          </a:p>
        </p:txBody>
      </p:sp>
      <p:sp>
        <p:nvSpPr>
          <p:cNvPr id="1014789" name="Text Box 5"/>
          <p:cNvSpPr txBox="1">
            <a:spLocks noChangeArrowheads="1"/>
          </p:cNvSpPr>
          <p:nvPr/>
        </p:nvSpPr>
        <p:spPr bwMode="auto">
          <a:xfrm>
            <a:off x="5410200" y="685800"/>
            <a:ext cx="3505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Find the last location where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can be inserted in sorted order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vector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</a:t>
            </a:r>
          </a:p>
        </p:txBody>
      </p:sp>
      <p:sp>
        <p:nvSpPr>
          <p:cNvPr id="1014790" name="Line 6"/>
          <p:cNvSpPr>
            <a:spLocks noChangeShapeType="1"/>
          </p:cNvSpPr>
          <p:nvPr/>
        </p:nvSpPr>
        <p:spPr bwMode="auto">
          <a:xfrm flipH="1" flipV="1">
            <a:off x="4800600" y="838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14791" name="Text Box 7"/>
          <p:cNvSpPr txBox="1">
            <a:spLocks noChangeArrowheads="1"/>
          </p:cNvSpPr>
          <p:nvPr/>
        </p:nvSpPr>
        <p:spPr bwMode="auto">
          <a:xfrm>
            <a:off x="5105400" y="1676400"/>
            <a:ext cx="3886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Find the lower bound and upper bound for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using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equal_range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algorithm</a:t>
            </a:r>
          </a:p>
        </p:txBody>
      </p:sp>
      <p:sp>
        <p:nvSpPr>
          <p:cNvPr id="1014792" name="Line 8"/>
          <p:cNvSpPr>
            <a:spLocks noChangeShapeType="1"/>
          </p:cNvSpPr>
          <p:nvPr/>
        </p:nvSpPr>
        <p:spPr bwMode="auto">
          <a:xfrm flipH="1">
            <a:off x="4572000" y="1981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29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9" grpId="0" animBg="1"/>
      <p:bldP spid="1014791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EFB6E-B429-4220-8F8D-7AE68D6C78ED}" type="slidenum">
              <a:rPr lang="en-US" altLang="en-US"/>
              <a:pPr/>
              <a:t>159</a:t>
            </a:fld>
            <a:endParaRPr lang="en-US" altLang="en-US"/>
          </a:p>
        </p:txBody>
      </p:sp>
      <p:graphicFrame>
        <p:nvGraphicFramePr>
          <p:cNvPr id="1015810" name="Object 2"/>
          <p:cNvGraphicFramePr>
            <a:graphicFrameLocks noChangeAspect="1"/>
          </p:cNvGraphicFramePr>
          <p:nvPr/>
        </p:nvGraphicFramePr>
        <p:xfrm>
          <a:off x="0" y="0"/>
          <a:ext cx="7075488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6" name="Document" r:id="rId3" imgW="7074123" imgH="4056856" progId="Word.Document.8">
                  <p:embed/>
                </p:oleObj>
              </mc:Choice>
              <mc:Fallback>
                <p:oleObj name="Document" r:id="rId3" imgW="7074123" imgH="4056856" progId="Word.Document.8">
                  <p:embed/>
                  <p:pic>
                    <p:nvPicPr>
                      <p:cNvPr id="10158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15812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Fig23_36.cpp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(3 of 4)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3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C5B25-3F1B-494B-8E55-998B76297AC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23.1.1 Introduction to Containers (Cont.)</a:t>
            </a:r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STL containers (Cont.)</a:t>
            </a:r>
          </a:p>
          <a:p>
            <a:pPr lvl="1"/>
            <a:r>
              <a:rPr lang="en-US" altLang="en-US"/>
              <a:t>Type requirements for STL container elements</a:t>
            </a:r>
          </a:p>
          <a:p>
            <a:pPr lvl="2"/>
            <a:r>
              <a:rPr lang="en-US" altLang="en-US"/>
              <a:t>Elements must be copied to be inserted in a container</a:t>
            </a:r>
          </a:p>
          <a:p>
            <a:pPr lvl="3"/>
            <a:r>
              <a:rPr lang="en-US" altLang="en-US"/>
              <a:t>Element’s type must provide copy constructor and assignment operator</a:t>
            </a:r>
          </a:p>
          <a:p>
            <a:pPr lvl="4"/>
            <a:r>
              <a:rPr lang="en-US" altLang="en-US"/>
              <a:t>Compiler will provide default memberwise copy and default memberwise assignment, which may or may not be appropriate</a:t>
            </a:r>
          </a:p>
          <a:p>
            <a:pPr lvl="2"/>
            <a:r>
              <a:rPr lang="en-US" altLang="en-US"/>
              <a:t>Elements might need to be compared</a:t>
            </a:r>
          </a:p>
          <a:p>
            <a:pPr lvl="3"/>
            <a:r>
              <a:rPr lang="en-US" altLang="en-US"/>
              <a:t>Element’s type should provide equality operator and less-than operator</a:t>
            </a:r>
          </a:p>
        </p:txBody>
      </p:sp>
    </p:spTree>
    <p:extLst>
      <p:ext uri="{BB962C8B-B14F-4D97-AF65-F5344CB8AC3E}">
        <p14:creationId xmlns:p14="http://schemas.microsoft.com/office/powerpoint/2010/main" val="1948445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D0F7F-33C4-44F6-A9B3-51ECB333B7CE}" type="slidenum">
              <a:rPr lang="en-US" altLang="en-US"/>
              <a:pPr/>
              <a:t>160</a:t>
            </a:fld>
            <a:endParaRPr lang="en-US" altLang="en-US"/>
          </a:p>
        </p:txBody>
      </p:sp>
      <p:sp>
        <p:nvSpPr>
          <p:cNvPr id="1016834" name="Rectangle 2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16835" name="Rectangle 3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Fig23_36.cpp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(4 of 4)</a:t>
            </a:r>
            <a:endParaRPr lang="en-US" altLang="en-US"/>
          </a:p>
        </p:txBody>
      </p:sp>
      <p:graphicFrame>
        <p:nvGraphicFramePr>
          <p:cNvPr id="1016836" name="Object 4"/>
          <p:cNvGraphicFramePr>
            <a:graphicFrameLocks noChangeAspect="1"/>
          </p:cNvGraphicFramePr>
          <p:nvPr/>
        </p:nvGraphicFramePr>
        <p:xfrm>
          <a:off x="0" y="0"/>
          <a:ext cx="7043738" cy="408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0" name="Document" r:id="rId3" imgW="7046703" imgH="4082713" progId="Word.Document.8">
                  <p:embed/>
                </p:oleObj>
              </mc:Choice>
              <mc:Fallback>
                <p:oleObj name="Document" r:id="rId3" imgW="7046703" imgH="4082713" progId="Word.Document.8">
                  <p:embed/>
                  <p:pic>
                    <p:nvPicPr>
                      <p:cNvPr id="10168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3738" cy="408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8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B633-85D1-4CF9-8D7F-70D028FEBC3F}" type="slidenum">
              <a:rPr lang="en-US" altLang="en-US"/>
              <a:pPr/>
              <a:t>161</a:t>
            </a:fld>
            <a:endParaRPr lang="en-US" altLang="en-US"/>
          </a:p>
        </p:txBody>
      </p:sp>
      <p:sp>
        <p:nvSpPr>
          <p:cNvPr id="1188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23.5.12 Heapsort</a:t>
            </a:r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Heapsort sorting algorithm</a:t>
            </a:r>
          </a:p>
          <a:p>
            <a:pPr lvl="1"/>
            <a:r>
              <a:rPr lang="en-US" altLang="en-US"/>
              <a:t>Heap</a:t>
            </a:r>
          </a:p>
          <a:p>
            <a:pPr lvl="2"/>
            <a:r>
              <a:rPr lang="en-US" altLang="en-US"/>
              <a:t>A special binary tree</a:t>
            </a:r>
          </a:p>
          <a:p>
            <a:pPr lvl="2"/>
            <a:r>
              <a:rPr lang="en-US" altLang="en-US"/>
              <a:t>Stored as an array of elements</a:t>
            </a:r>
          </a:p>
          <a:p>
            <a:pPr lvl="2"/>
            <a:r>
              <a:rPr lang="en-US" altLang="en-US"/>
              <a:t>Key feature</a:t>
            </a:r>
          </a:p>
          <a:p>
            <a:pPr lvl="3"/>
            <a:r>
              <a:rPr lang="en-US" altLang="en-US"/>
              <a:t>Largest element is always at top</a:t>
            </a:r>
          </a:p>
          <a:p>
            <a:pPr lvl="3"/>
            <a:r>
              <a:rPr lang="en-US" altLang="en-US"/>
              <a:t>Values of children nodes are always less than or equal to parent node’s value</a:t>
            </a:r>
          </a:p>
          <a:p>
            <a:pPr lvl="3"/>
            <a:r>
              <a:rPr lang="en-US" altLang="en-US"/>
              <a:t>Often called a maxheap</a:t>
            </a:r>
          </a:p>
        </p:txBody>
      </p:sp>
    </p:spTree>
    <p:extLst>
      <p:ext uri="{BB962C8B-B14F-4D97-AF65-F5344CB8AC3E}">
        <p14:creationId xmlns:p14="http://schemas.microsoft.com/office/powerpoint/2010/main" val="2037997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19188-D3F2-4DB7-BDC5-16C80B176FE4}" type="slidenum">
              <a:rPr lang="en-US" altLang="en-US"/>
              <a:pPr/>
              <a:t>162</a:t>
            </a:fld>
            <a:endParaRPr lang="en-US" altLang="en-US"/>
          </a:p>
        </p:txBody>
      </p:sp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23.5.12 Heapsort (Cont.)</a:t>
            </a:r>
          </a:p>
        </p:txBody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make_heap</a:t>
            </a:r>
          </a:p>
          <a:p>
            <a:pPr lvl="1"/>
            <a:r>
              <a:rPr lang="en-US" altLang="en-US"/>
              <a:t>Arranges a sequence of values into a heap</a:t>
            </a:r>
          </a:p>
          <a:p>
            <a:pPr lvl="2"/>
            <a:r>
              <a:rPr lang="en-US" altLang="en-US"/>
              <a:t>First and second arguments specify the sequence </a:t>
            </a:r>
          </a:p>
          <a:p>
            <a:pPr lvl="3"/>
            <a:r>
              <a:rPr lang="en-US" altLang="en-US"/>
              <a:t>Must be random-access iterators</a:t>
            </a:r>
          </a:p>
          <a:p>
            <a:pPr lvl="2"/>
            <a:r>
              <a:rPr lang="en-US" altLang="en-US"/>
              <a:t>Can take third argument – a binary predicate function for comparing values</a:t>
            </a:r>
          </a:p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sort_heap</a:t>
            </a:r>
          </a:p>
          <a:p>
            <a:pPr lvl="1"/>
            <a:r>
              <a:rPr lang="en-US" altLang="en-US"/>
              <a:t>Sorts a sequence of values that is already in a heap</a:t>
            </a:r>
          </a:p>
          <a:p>
            <a:pPr lvl="2"/>
            <a:r>
              <a:rPr lang="en-US" altLang="en-US"/>
              <a:t>First and second arguments specify the sequence </a:t>
            </a:r>
          </a:p>
          <a:p>
            <a:pPr lvl="3"/>
            <a:r>
              <a:rPr lang="en-US" altLang="en-US"/>
              <a:t>Must be random-access iterators</a:t>
            </a:r>
          </a:p>
          <a:p>
            <a:pPr lvl="2"/>
            <a:r>
              <a:rPr lang="en-US" altLang="en-US"/>
              <a:t>Can take third argument – a binary predicate function for comparing values</a:t>
            </a:r>
          </a:p>
        </p:txBody>
      </p:sp>
    </p:spTree>
    <p:extLst>
      <p:ext uri="{BB962C8B-B14F-4D97-AF65-F5344CB8AC3E}">
        <p14:creationId xmlns:p14="http://schemas.microsoft.com/office/powerpoint/2010/main" val="1485686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5D90-1D2F-490F-9D95-924438FE8E32}" type="slidenum">
              <a:rPr lang="en-US" altLang="en-US"/>
              <a:pPr/>
              <a:t>163</a:t>
            </a:fld>
            <a:endParaRPr lang="en-US" altLang="en-US"/>
          </a:p>
        </p:txBody>
      </p:sp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23.5.12 Heapsort (Cont.)</a:t>
            </a:r>
          </a:p>
        </p:txBody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push_heap</a:t>
            </a:r>
          </a:p>
          <a:p>
            <a:pPr lvl="1"/>
            <a:r>
              <a:rPr lang="en-US" altLang="en-US"/>
              <a:t>Adds a new value into a heap</a:t>
            </a:r>
          </a:p>
          <a:p>
            <a:pPr lvl="2"/>
            <a:r>
              <a:rPr lang="en-US" altLang="en-US"/>
              <a:t>First and second arguments specify the sequence </a:t>
            </a:r>
          </a:p>
          <a:p>
            <a:pPr lvl="3"/>
            <a:r>
              <a:rPr lang="en-US" altLang="en-US"/>
              <a:t>Must be random-access iterators</a:t>
            </a:r>
          </a:p>
          <a:p>
            <a:pPr lvl="2"/>
            <a:r>
              <a:rPr lang="en-US" altLang="en-US"/>
              <a:t>Can take third argument – a binary predicate function for comparing values</a:t>
            </a:r>
          </a:p>
          <a:p>
            <a:pPr lvl="1"/>
            <a:r>
              <a:rPr lang="en-US" altLang="en-US"/>
              <a:t>Assumes that</a:t>
            </a:r>
          </a:p>
          <a:p>
            <a:pPr lvl="2"/>
            <a:r>
              <a:rPr lang="en-US" altLang="en-US"/>
              <a:t>last element in the sequence is value being added to the heap</a:t>
            </a:r>
          </a:p>
          <a:p>
            <a:pPr lvl="2"/>
            <a:r>
              <a:rPr lang="en-US" altLang="en-US"/>
              <a:t>All elements before last element are arranged as a heap</a:t>
            </a:r>
          </a:p>
        </p:txBody>
      </p:sp>
    </p:spTree>
    <p:extLst>
      <p:ext uri="{BB962C8B-B14F-4D97-AF65-F5344CB8AC3E}">
        <p14:creationId xmlns:p14="http://schemas.microsoft.com/office/powerpoint/2010/main" val="3225134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61F50-6C5E-4348-94EA-3D9B30AF630B}" type="slidenum">
              <a:rPr lang="en-US" altLang="en-US"/>
              <a:pPr/>
              <a:t>164</a:t>
            </a:fld>
            <a:endParaRPr lang="en-US" altLang="en-US"/>
          </a:p>
        </p:txBody>
      </p:sp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23.5.12 Heapsort (Cont.)</a:t>
            </a:r>
          </a:p>
        </p:txBody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push_heap</a:t>
            </a:r>
          </a:p>
          <a:p>
            <a:pPr lvl="1"/>
            <a:r>
              <a:rPr lang="en-US" altLang="en-US"/>
              <a:t>Adds a new value into a heap</a:t>
            </a:r>
          </a:p>
          <a:p>
            <a:pPr lvl="2"/>
            <a:r>
              <a:rPr lang="en-US" altLang="en-US"/>
              <a:t>First and second arguments specify the sequence </a:t>
            </a:r>
          </a:p>
          <a:p>
            <a:pPr lvl="3"/>
            <a:r>
              <a:rPr lang="en-US" altLang="en-US"/>
              <a:t>Must be random-access iterators</a:t>
            </a:r>
          </a:p>
          <a:p>
            <a:pPr lvl="2"/>
            <a:r>
              <a:rPr lang="en-US" altLang="en-US"/>
              <a:t>Can take third argument – a binary predicate function for comparing values</a:t>
            </a:r>
          </a:p>
          <a:p>
            <a:pPr lvl="1"/>
            <a:r>
              <a:rPr lang="en-US" altLang="en-US"/>
              <a:t>Assumes that</a:t>
            </a:r>
          </a:p>
          <a:p>
            <a:pPr lvl="2"/>
            <a:r>
              <a:rPr lang="en-US" altLang="en-US"/>
              <a:t>last element in the sequence is value being added to the heap</a:t>
            </a:r>
          </a:p>
          <a:p>
            <a:pPr lvl="2"/>
            <a:r>
              <a:rPr lang="en-US" altLang="en-US"/>
              <a:t>All elements before last element are arranged as a heap</a:t>
            </a:r>
          </a:p>
        </p:txBody>
      </p:sp>
    </p:spTree>
    <p:extLst>
      <p:ext uri="{BB962C8B-B14F-4D97-AF65-F5344CB8AC3E}">
        <p14:creationId xmlns:p14="http://schemas.microsoft.com/office/powerpoint/2010/main" val="344220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1AFE0-3184-4032-B023-CA6172EE9221}" type="slidenum">
              <a:rPr lang="en-US" altLang="en-US"/>
              <a:pPr/>
              <a:t>165</a:t>
            </a:fld>
            <a:endParaRPr lang="en-US" altLang="en-US"/>
          </a:p>
        </p:txBody>
      </p:sp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23.5.12 Heapsort (Cont.)</a:t>
            </a:r>
          </a:p>
        </p:txBody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pop_heap</a:t>
            </a:r>
          </a:p>
          <a:p>
            <a:pPr lvl="1"/>
            <a:r>
              <a:rPr lang="en-US" altLang="en-US"/>
              <a:t>Removes the top element in a heap</a:t>
            </a:r>
          </a:p>
          <a:p>
            <a:pPr lvl="2"/>
            <a:r>
              <a:rPr lang="en-US" altLang="en-US"/>
              <a:t>First and second arguments specify the sequence </a:t>
            </a:r>
          </a:p>
          <a:p>
            <a:pPr lvl="3"/>
            <a:r>
              <a:rPr lang="en-US" altLang="en-US"/>
              <a:t>Must be random-access iterators</a:t>
            </a:r>
          </a:p>
          <a:p>
            <a:pPr lvl="2"/>
            <a:r>
              <a:rPr lang="en-US" altLang="en-US"/>
              <a:t>Can take third argument – a binary predicate function for comparing values</a:t>
            </a:r>
          </a:p>
          <a:p>
            <a:pPr lvl="1"/>
            <a:r>
              <a:rPr lang="en-US" altLang="en-US"/>
              <a:t>Assumes that sequence elements are arranged as a heap</a:t>
            </a:r>
          </a:p>
          <a:p>
            <a:pPr lvl="1"/>
            <a:r>
              <a:rPr lang="en-US" altLang="en-US"/>
              <a:t>Swaps top heap element with last element in sequence</a:t>
            </a:r>
          </a:p>
          <a:p>
            <a:pPr lvl="2"/>
            <a:r>
              <a:rPr lang="en-US" altLang="en-US"/>
              <a:t>Then rearranges remaining heap elements into a new heap</a:t>
            </a:r>
          </a:p>
          <a:p>
            <a:pPr lvl="1"/>
            <a:r>
              <a:rPr lang="en-US" altLang="en-US"/>
              <a:t>Repeatedly removing top element of the remaining heap results in a sorted sequence in the original container area</a:t>
            </a:r>
          </a:p>
        </p:txBody>
      </p:sp>
    </p:spTree>
    <p:extLst>
      <p:ext uri="{BB962C8B-B14F-4D97-AF65-F5344CB8AC3E}">
        <p14:creationId xmlns:p14="http://schemas.microsoft.com/office/powerpoint/2010/main" val="26778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6A881-E7A6-4E5B-8FDF-525D5FC18B38}" type="slidenum">
              <a:rPr lang="en-US" altLang="en-US"/>
              <a:pPr/>
              <a:t>166</a:t>
            </a:fld>
            <a:endParaRPr lang="en-US" altLang="en-US"/>
          </a:p>
        </p:txBody>
      </p:sp>
      <p:graphicFrame>
        <p:nvGraphicFramePr>
          <p:cNvPr id="1017858" name="Object 2"/>
          <p:cNvGraphicFramePr>
            <a:graphicFrameLocks noChangeAspect="1"/>
          </p:cNvGraphicFramePr>
          <p:nvPr/>
        </p:nvGraphicFramePr>
        <p:xfrm>
          <a:off x="0" y="0"/>
          <a:ext cx="7075488" cy="62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4" name="Document" r:id="rId3" imgW="7074123" imgH="6263476" progId="Word.Document.8">
                  <p:embed/>
                </p:oleObj>
              </mc:Choice>
              <mc:Fallback>
                <p:oleObj name="Document" r:id="rId3" imgW="7074123" imgH="6263476" progId="Word.Document.8">
                  <p:embed/>
                  <p:pic>
                    <p:nvPicPr>
                      <p:cNvPr id="10178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26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7859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17860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Fig23_37.cpp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4)</a:t>
            </a:r>
            <a:endParaRPr lang="en-US" altLang="en-US"/>
          </a:p>
        </p:txBody>
      </p:sp>
      <p:sp>
        <p:nvSpPr>
          <p:cNvPr id="1017861" name="Text Box 5"/>
          <p:cNvSpPr txBox="1">
            <a:spLocks noChangeArrowheads="1"/>
          </p:cNvSpPr>
          <p:nvPr/>
        </p:nvSpPr>
        <p:spPr bwMode="auto">
          <a:xfrm>
            <a:off x="6553200" y="3886200"/>
            <a:ext cx="1981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Arrange the elements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into a heap</a:t>
            </a:r>
          </a:p>
        </p:txBody>
      </p:sp>
      <p:sp>
        <p:nvSpPr>
          <p:cNvPr id="1017862" name="Line 6"/>
          <p:cNvSpPr>
            <a:spLocks noChangeShapeType="1"/>
          </p:cNvSpPr>
          <p:nvPr/>
        </p:nvSpPr>
        <p:spPr bwMode="auto">
          <a:xfrm flipH="1">
            <a:off x="3733800" y="4114800"/>
            <a:ext cx="2819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17863" name="Text Box 7"/>
          <p:cNvSpPr txBox="1">
            <a:spLocks noChangeArrowheads="1"/>
          </p:cNvSpPr>
          <p:nvPr/>
        </p:nvSpPr>
        <p:spPr bwMode="auto">
          <a:xfrm>
            <a:off x="6629400" y="4953000"/>
            <a:ext cx="1905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Sort the elements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using heapsort</a:t>
            </a:r>
          </a:p>
        </p:txBody>
      </p:sp>
      <p:sp>
        <p:nvSpPr>
          <p:cNvPr id="1017864" name="Line 8"/>
          <p:cNvSpPr>
            <a:spLocks noChangeShapeType="1"/>
          </p:cNvSpPr>
          <p:nvPr/>
        </p:nvSpPr>
        <p:spPr bwMode="auto">
          <a:xfrm flipH="1">
            <a:off x="3733800" y="5181600"/>
            <a:ext cx="2895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146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61" grpId="0" animBg="1"/>
      <p:bldP spid="1017863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E72B6-7DE8-46D8-8627-29C1DD56FCEA}" type="slidenum">
              <a:rPr lang="en-US" altLang="en-US"/>
              <a:pPr/>
              <a:t>167</a:t>
            </a:fld>
            <a:endParaRPr lang="en-US" altLang="en-US"/>
          </a:p>
        </p:txBody>
      </p:sp>
      <p:graphicFrame>
        <p:nvGraphicFramePr>
          <p:cNvPr id="1018882" name="Object 2"/>
          <p:cNvGraphicFramePr>
            <a:graphicFrameLocks noChangeAspect="1"/>
          </p:cNvGraphicFramePr>
          <p:nvPr/>
        </p:nvGraphicFramePr>
        <p:xfrm>
          <a:off x="0" y="0"/>
          <a:ext cx="7075488" cy="62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8" name="Document" r:id="rId3" imgW="7074123" imgH="6263476" progId="Word.Document.8">
                  <p:embed/>
                </p:oleObj>
              </mc:Choice>
              <mc:Fallback>
                <p:oleObj name="Document" r:id="rId3" imgW="7074123" imgH="6263476" progId="Word.Document.8">
                  <p:embed/>
                  <p:pic>
                    <p:nvPicPr>
                      <p:cNvPr id="10188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26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888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18884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Fig23_37.cpp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4)</a:t>
            </a:r>
            <a:endParaRPr lang="en-US" altLang="en-US"/>
          </a:p>
        </p:txBody>
      </p:sp>
      <p:sp>
        <p:nvSpPr>
          <p:cNvPr id="1018885" name="Text Box 5"/>
          <p:cNvSpPr txBox="1">
            <a:spLocks noChangeArrowheads="1"/>
          </p:cNvSpPr>
          <p:nvPr/>
        </p:nvSpPr>
        <p:spPr bwMode="auto">
          <a:xfrm>
            <a:off x="5029200" y="2209800"/>
            <a:ext cx="35052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Push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a[ i ]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into the heap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v2</a:t>
            </a:r>
          </a:p>
        </p:txBody>
      </p:sp>
      <p:sp>
        <p:nvSpPr>
          <p:cNvPr id="1018886" name="Text Box 6"/>
          <p:cNvSpPr txBox="1">
            <a:spLocks noChangeArrowheads="1"/>
          </p:cNvSpPr>
          <p:nvPr/>
        </p:nvSpPr>
        <p:spPr bwMode="auto">
          <a:xfrm>
            <a:off x="4724400" y="1752600"/>
            <a:ext cx="26670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Insert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a[ i ]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into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v2</a:t>
            </a:r>
          </a:p>
        </p:txBody>
      </p:sp>
      <p:sp>
        <p:nvSpPr>
          <p:cNvPr id="1018887" name="Line 7"/>
          <p:cNvSpPr>
            <a:spLocks noChangeShapeType="1"/>
          </p:cNvSpPr>
          <p:nvPr/>
        </p:nvSpPr>
        <p:spPr bwMode="auto">
          <a:xfrm flipH="1">
            <a:off x="2819400" y="19050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18888" name="Line 8"/>
          <p:cNvSpPr>
            <a:spLocks noChangeShapeType="1"/>
          </p:cNvSpPr>
          <p:nvPr/>
        </p:nvSpPr>
        <p:spPr bwMode="auto">
          <a:xfrm flipH="1">
            <a:off x="41148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18889" name="Text Box 9"/>
          <p:cNvSpPr txBox="1">
            <a:spLocks noChangeArrowheads="1"/>
          </p:cNvSpPr>
          <p:nvPr/>
        </p:nvSpPr>
        <p:spPr bwMode="auto">
          <a:xfrm>
            <a:off x="5257800" y="4648200"/>
            <a:ext cx="3505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Remove the top heap element and place it in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j</a:t>
            </a:r>
            <a:r>
              <a:rPr lang="en-US" altLang="en-US" baseline="3000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th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-to-last position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v2</a:t>
            </a:r>
          </a:p>
        </p:txBody>
      </p:sp>
      <p:sp>
        <p:nvSpPr>
          <p:cNvPr id="1018890" name="Line 10"/>
          <p:cNvSpPr>
            <a:spLocks noChangeShapeType="1"/>
          </p:cNvSpPr>
          <p:nvPr/>
        </p:nvSpPr>
        <p:spPr bwMode="auto">
          <a:xfrm flipH="1">
            <a:off x="4419600" y="4724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0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8885" grpId="0" animBg="1"/>
      <p:bldP spid="1018886" grpId="0" animBg="1"/>
      <p:bldP spid="1018889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C51AB-1C3D-4938-9A13-522BB3AB2E50}" type="slidenum">
              <a:rPr lang="en-US" altLang="en-US"/>
              <a:pPr/>
              <a:t>168</a:t>
            </a:fld>
            <a:endParaRPr lang="en-US" altLang="en-US"/>
          </a:p>
        </p:txBody>
      </p:sp>
      <p:sp>
        <p:nvSpPr>
          <p:cNvPr id="1019906" name="Rectangle 2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Fig23_37.cpp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(3 of 4)</a:t>
            </a:r>
            <a:endParaRPr lang="en-US" altLang="en-US"/>
          </a:p>
        </p:txBody>
      </p:sp>
      <p:graphicFrame>
        <p:nvGraphicFramePr>
          <p:cNvPr id="1019908" name="Object 4"/>
          <p:cNvGraphicFramePr>
            <a:graphicFrameLocks noChangeAspect="1"/>
          </p:cNvGraphicFramePr>
          <p:nvPr/>
        </p:nvGraphicFramePr>
        <p:xfrm>
          <a:off x="0" y="0"/>
          <a:ext cx="7043738" cy="390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2" name="Document" r:id="rId3" imgW="7046703" imgH="3901523" progId="Word.Document.8">
                  <p:embed/>
                </p:oleObj>
              </mc:Choice>
              <mc:Fallback>
                <p:oleObj name="Document" r:id="rId3" imgW="7046703" imgH="3901523" progId="Word.Document.8">
                  <p:embed/>
                  <p:pic>
                    <p:nvPicPr>
                      <p:cNvPr id="10199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3738" cy="390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23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F2101-599D-4006-9F0C-5FE49405D2F7}" type="slidenum">
              <a:rPr lang="en-US" altLang="en-US"/>
              <a:pPr/>
              <a:t>169</a:t>
            </a:fld>
            <a:endParaRPr lang="en-US" altLang="en-US"/>
          </a:p>
        </p:txBody>
      </p:sp>
      <p:sp>
        <p:nvSpPr>
          <p:cNvPr id="1020930" name="Rectangle 2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20931" name="Rectangle 3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Fig23_37.cpp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(4 of 4)</a:t>
            </a:r>
            <a:endParaRPr lang="en-US" altLang="en-US"/>
          </a:p>
        </p:txBody>
      </p:sp>
      <p:graphicFrame>
        <p:nvGraphicFramePr>
          <p:cNvPr id="1020932" name="Object 4"/>
          <p:cNvGraphicFramePr>
            <a:graphicFrameLocks noChangeAspect="1"/>
          </p:cNvGraphicFramePr>
          <p:nvPr/>
        </p:nvGraphicFramePr>
        <p:xfrm>
          <a:off x="0" y="0"/>
          <a:ext cx="70437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6" name="Document" r:id="rId3" imgW="7046703" imgH="4276510" progId="Word.Document.8">
                  <p:embed/>
                </p:oleObj>
              </mc:Choice>
              <mc:Fallback>
                <p:oleObj name="Document" r:id="rId3" imgW="7046703" imgH="4276510" progId="Word.Document.8">
                  <p:embed/>
                  <p:pic>
                    <p:nvPicPr>
                      <p:cNvPr id="10209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37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95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EF7AD-C87F-47C5-B9D8-AFF970D6491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23.1.2 Introduction to Iterators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STL iterators</a:t>
            </a:r>
          </a:p>
          <a:p>
            <a:pPr lvl="1"/>
            <a:r>
              <a:rPr lang="en-US" altLang="en-US"/>
              <a:t>Have many features in common with pointers</a:t>
            </a:r>
          </a:p>
          <a:p>
            <a:pPr lvl="2"/>
            <a:r>
              <a:rPr lang="en-US" altLang="en-US"/>
              <a:t>Used to point to elements of first-class containers</a:t>
            </a:r>
          </a:p>
          <a:p>
            <a:pPr lvl="2"/>
            <a:r>
              <a:rPr lang="en-US" altLang="en-US"/>
              <a:t>Dereferencing operator (</a:t>
            </a:r>
            <a:r>
              <a:rPr lang="en-US" altLang="en-US">
                <a:latin typeface="Lucida Console" panose="020B0609040504020204" pitchFamily="49" charset="0"/>
              </a:rPr>
              <a:t>*</a:t>
            </a:r>
            <a:r>
              <a:rPr lang="en-US" altLang="en-US"/>
              <a:t>) accesses current element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++</a:t>
            </a:r>
            <a:r>
              <a:rPr lang="en-US" altLang="en-US"/>
              <a:t> operator moves iterator to next element of the container</a:t>
            </a:r>
          </a:p>
          <a:p>
            <a:pPr lvl="1"/>
            <a:r>
              <a:rPr lang="en-US" altLang="en-US"/>
              <a:t>Hold state information for their particular containers</a:t>
            </a:r>
          </a:p>
          <a:p>
            <a:pPr lvl="1"/>
            <a:r>
              <a:rPr lang="en-US" altLang="en-US"/>
              <a:t>First-class container member functions</a:t>
            </a:r>
          </a:p>
          <a:p>
            <a:pPr lvl="2"/>
            <a:r>
              <a:rPr lang="en-US" altLang="en-US"/>
              <a:t>Member function </a:t>
            </a:r>
            <a:r>
              <a:rPr lang="en-US" altLang="en-US">
                <a:latin typeface="Lucida Console" panose="020B0609040504020204" pitchFamily="49" charset="0"/>
              </a:rPr>
              <a:t>begin</a:t>
            </a:r>
          </a:p>
          <a:p>
            <a:pPr lvl="3"/>
            <a:r>
              <a:rPr lang="en-US" altLang="en-US"/>
              <a:t>Returns </a:t>
            </a:r>
            <a:r>
              <a:rPr lang="en-US" altLang="en-US">
                <a:latin typeface="Lucida Console" panose="020B0609040504020204" pitchFamily="49" charset="0"/>
              </a:rPr>
              <a:t>iterator</a:t>
            </a:r>
            <a:r>
              <a:rPr lang="en-US" altLang="en-US"/>
              <a:t> pointing to first element</a:t>
            </a:r>
          </a:p>
          <a:p>
            <a:pPr lvl="2"/>
            <a:r>
              <a:rPr lang="en-US" altLang="en-US"/>
              <a:t>Member function </a:t>
            </a:r>
            <a:r>
              <a:rPr lang="en-US" altLang="en-US">
                <a:latin typeface="Lucida Console" panose="020B0609040504020204" pitchFamily="49" charset="0"/>
              </a:rPr>
              <a:t>end</a:t>
            </a:r>
          </a:p>
          <a:p>
            <a:pPr lvl="3"/>
            <a:r>
              <a:rPr lang="en-US" altLang="en-US"/>
              <a:t>Returns </a:t>
            </a:r>
            <a:r>
              <a:rPr lang="en-US" altLang="en-US">
                <a:latin typeface="Lucida Console" panose="020B0609040504020204" pitchFamily="49" charset="0"/>
              </a:rPr>
              <a:t>iterator</a:t>
            </a:r>
            <a:r>
              <a:rPr lang="en-US" altLang="en-US"/>
              <a:t> pointing just past last element</a:t>
            </a:r>
          </a:p>
        </p:txBody>
      </p:sp>
    </p:spTree>
    <p:extLst>
      <p:ext uri="{BB962C8B-B14F-4D97-AF65-F5344CB8AC3E}">
        <p14:creationId xmlns:p14="http://schemas.microsoft.com/office/powerpoint/2010/main" val="884575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F0A71-831D-4DD5-9FDA-701AEE9BADE6}" type="slidenum">
              <a:rPr lang="en-US" altLang="en-US"/>
              <a:pPr/>
              <a:t>170</a:t>
            </a:fld>
            <a:endParaRPr lang="en-US" altLang="en-US"/>
          </a:p>
        </p:txBody>
      </p:sp>
      <p:sp>
        <p:nvSpPr>
          <p:cNvPr id="1193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23.5.13 </a:t>
            </a:r>
            <a:r>
              <a:rPr lang="en-US" altLang="en-US">
                <a:latin typeface="Lucida Console" panose="020B0609040504020204" pitchFamily="49" charset="0"/>
              </a:rPr>
              <a:t>min</a:t>
            </a:r>
            <a:r>
              <a:rPr lang="en-US" altLang="en-US"/>
              <a:t> and </a:t>
            </a:r>
            <a:r>
              <a:rPr lang="en-US" altLang="en-US">
                <a:latin typeface="Lucida Console" panose="020B0609040504020204" pitchFamily="49" charset="0"/>
              </a:rPr>
              <a:t>max</a:t>
            </a:r>
          </a:p>
        </p:txBody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min</a:t>
            </a:r>
          </a:p>
          <a:p>
            <a:pPr lvl="1"/>
            <a:r>
              <a:rPr lang="en-US" altLang="en-US"/>
              <a:t>Returns the smaller of two elements</a:t>
            </a:r>
          </a:p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max</a:t>
            </a:r>
          </a:p>
          <a:p>
            <a:pPr lvl="1"/>
            <a:r>
              <a:rPr lang="en-US" altLang="en-US"/>
              <a:t>Returns the larger of two elements</a:t>
            </a:r>
          </a:p>
        </p:txBody>
      </p:sp>
    </p:spTree>
    <p:extLst>
      <p:ext uri="{BB962C8B-B14F-4D97-AF65-F5344CB8AC3E}">
        <p14:creationId xmlns:p14="http://schemas.microsoft.com/office/powerpoint/2010/main" val="2601755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876F8-1161-4102-A783-9BF7F7E26EC0}" type="slidenum">
              <a:rPr lang="en-US" altLang="en-US"/>
              <a:pPr/>
              <a:t>171</a:t>
            </a:fld>
            <a:endParaRPr lang="en-US" altLang="en-US"/>
          </a:p>
        </p:txBody>
      </p:sp>
      <p:graphicFrame>
        <p:nvGraphicFramePr>
          <p:cNvPr id="1021954" name="Object 2"/>
          <p:cNvGraphicFramePr>
            <a:graphicFrameLocks noChangeAspect="1"/>
          </p:cNvGraphicFramePr>
          <p:nvPr/>
        </p:nvGraphicFramePr>
        <p:xfrm>
          <a:off x="0" y="0"/>
          <a:ext cx="7075488" cy="512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0" name="Document" r:id="rId3" imgW="7074123" imgH="5121327" progId="Word.Document.8">
                  <p:embed/>
                </p:oleObj>
              </mc:Choice>
              <mc:Fallback>
                <p:oleObj name="Document" r:id="rId3" imgW="7074123" imgH="5121327" progId="Word.Document.8">
                  <p:embed/>
                  <p:pic>
                    <p:nvPicPr>
                      <p:cNvPr id="10219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12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21956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Fig23_38.cpp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1)</a:t>
            </a:r>
            <a:endParaRPr lang="en-US" altLang="en-US"/>
          </a:p>
        </p:txBody>
      </p:sp>
      <p:sp>
        <p:nvSpPr>
          <p:cNvPr id="1021957" name="Text Box 5"/>
          <p:cNvSpPr txBox="1">
            <a:spLocks noChangeArrowheads="1"/>
          </p:cNvSpPr>
          <p:nvPr/>
        </p:nvSpPr>
        <p:spPr bwMode="auto">
          <a:xfrm>
            <a:off x="4876800" y="1447800"/>
            <a:ext cx="35052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Determine which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12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7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smaller</a:t>
            </a:r>
          </a:p>
        </p:txBody>
      </p:sp>
      <p:sp>
        <p:nvSpPr>
          <p:cNvPr id="1021958" name="Line 6"/>
          <p:cNvSpPr>
            <a:spLocks noChangeShapeType="1"/>
          </p:cNvSpPr>
          <p:nvPr/>
        </p:nvSpPr>
        <p:spPr bwMode="auto">
          <a:xfrm flipH="1">
            <a:off x="4648200" y="1600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21959" name="Text Box 7"/>
          <p:cNvSpPr txBox="1">
            <a:spLocks noChangeArrowheads="1"/>
          </p:cNvSpPr>
          <p:nvPr/>
        </p:nvSpPr>
        <p:spPr bwMode="auto">
          <a:xfrm>
            <a:off x="5791200" y="1905000"/>
            <a:ext cx="33528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Determine which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12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7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larger</a:t>
            </a:r>
          </a:p>
        </p:txBody>
      </p:sp>
      <p:sp>
        <p:nvSpPr>
          <p:cNvPr id="1021960" name="Line 8"/>
          <p:cNvSpPr>
            <a:spLocks noChangeShapeType="1"/>
          </p:cNvSpPr>
          <p:nvPr/>
        </p:nvSpPr>
        <p:spPr bwMode="auto">
          <a:xfrm flipH="1">
            <a:off x="5562600" y="2209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21961" name="Text Box 9"/>
          <p:cNvSpPr txBox="1">
            <a:spLocks noChangeArrowheads="1"/>
          </p:cNvSpPr>
          <p:nvPr/>
        </p:nvSpPr>
        <p:spPr bwMode="auto">
          <a:xfrm>
            <a:off x="5562600" y="3352800"/>
            <a:ext cx="35814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Determine which of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'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'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'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Z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'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less</a:t>
            </a:r>
          </a:p>
        </p:txBody>
      </p:sp>
      <p:sp>
        <p:nvSpPr>
          <p:cNvPr id="1021962" name="Line 10"/>
          <p:cNvSpPr>
            <a:spLocks noChangeShapeType="1"/>
          </p:cNvSpPr>
          <p:nvPr/>
        </p:nvSpPr>
        <p:spPr bwMode="auto">
          <a:xfrm flipH="1" flipV="1">
            <a:off x="6248400" y="2895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21963" name="Text Box 11"/>
          <p:cNvSpPr txBox="1">
            <a:spLocks noChangeArrowheads="1"/>
          </p:cNvSpPr>
          <p:nvPr/>
        </p:nvSpPr>
        <p:spPr bwMode="auto">
          <a:xfrm>
            <a:off x="4800600" y="3886200"/>
            <a:ext cx="38100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Determine which of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'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'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'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Z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'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greater</a:t>
            </a:r>
          </a:p>
        </p:txBody>
      </p:sp>
      <p:sp>
        <p:nvSpPr>
          <p:cNvPr id="1021964" name="Line 12"/>
          <p:cNvSpPr>
            <a:spLocks noChangeShapeType="1"/>
          </p:cNvSpPr>
          <p:nvPr/>
        </p:nvSpPr>
        <p:spPr bwMode="auto">
          <a:xfrm flipV="1">
            <a:off x="4953000" y="3200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7" grpId="0" animBg="1"/>
      <p:bldP spid="1021959" grpId="0" animBg="1"/>
      <p:bldP spid="1021961" grpId="0" animBg="1"/>
      <p:bldP spid="1021963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B156-B2A3-4AA8-B7DB-0B45E175DB80}" type="slidenum">
              <a:rPr lang="en-US" altLang="en-US"/>
              <a:pPr/>
              <a:t>172</a:t>
            </a:fld>
            <a:endParaRPr lang="en-US" altLang="en-US"/>
          </a:p>
        </p:txBody>
      </p:sp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23.39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Algorithms not covered in this chapter. (Part 1 of 5)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102809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87438" y="747713"/>
          <a:ext cx="6837362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4" name="Document" r:id="rId3" imgW="7689182" imgH="4893570" progId="Word.Document.8">
                  <p:embed/>
                </p:oleObj>
              </mc:Choice>
              <mc:Fallback>
                <p:oleObj name="Document" r:id="rId3" imgW="7689182" imgH="4893570" progId="Word.Document.8">
                  <p:embed/>
                  <p:pic>
                    <p:nvPicPr>
                      <p:cNvPr id="1028099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747713"/>
                        <a:ext cx="6837362" cy="435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419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4B201-ACED-493B-AEEC-C226ED1C8785}" type="slidenum">
              <a:rPr lang="en-US" altLang="en-US"/>
              <a:pPr/>
              <a:t>173</a:t>
            </a:fld>
            <a:endParaRPr lang="en-US" altLang="en-US"/>
          </a:p>
        </p:txBody>
      </p:sp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23.39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Algorithms not covered in this chapter. (Part 2 of 5) 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102912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30313" y="793750"/>
          <a:ext cx="6618287" cy="460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18" name="Document" r:id="rId3" imgW="7460208" imgH="5193992" progId="Word.Document.8">
                  <p:embed/>
                </p:oleObj>
              </mc:Choice>
              <mc:Fallback>
                <p:oleObj name="Document" r:id="rId3" imgW="7460208" imgH="5193992" progId="Word.Document.8">
                  <p:embed/>
                  <p:pic>
                    <p:nvPicPr>
                      <p:cNvPr id="1029123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793750"/>
                        <a:ext cx="6618287" cy="460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0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F775D-39E8-4B36-ABBF-DC94094658A8}" type="slidenum">
              <a:rPr lang="en-US" altLang="en-US"/>
              <a:pPr/>
              <a:t>174</a:t>
            </a:fld>
            <a:endParaRPr lang="en-US" altLang="en-US"/>
          </a:p>
        </p:txBody>
      </p:sp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23.39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Algorithms not covered in this chapter. (Part 3 of 5)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103014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371600" y="476250"/>
          <a:ext cx="641032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2" name="Document" r:id="rId3" imgW="7231235" imgH="5500538" progId="Word.Document.8">
                  <p:embed/>
                </p:oleObj>
              </mc:Choice>
              <mc:Fallback>
                <p:oleObj name="Document" r:id="rId3" imgW="7231235" imgH="5500538" progId="Word.Document.8">
                  <p:embed/>
                  <p:pic>
                    <p:nvPicPr>
                      <p:cNvPr id="1030147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6250"/>
                        <a:ext cx="6410325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442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6F9EA-802B-4B3F-AC9B-4C9480D26759}" type="slidenum">
              <a:rPr lang="en-US" altLang="en-US"/>
              <a:pPr/>
              <a:t>175</a:t>
            </a:fld>
            <a:endParaRPr lang="en-US" altLang="en-US"/>
          </a:p>
        </p:txBody>
      </p:sp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23.39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Algorithms not covered in this chapter. (Part 4 of 5)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103117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35100" y="879475"/>
          <a:ext cx="62611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6" name="Document" r:id="rId3" imgW="7078706" imgH="4857188" progId="Word.Document.8">
                  <p:embed/>
                </p:oleObj>
              </mc:Choice>
              <mc:Fallback>
                <p:oleObj name="Document" r:id="rId3" imgW="7078706" imgH="4857188" progId="Word.Document.8">
                  <p:embed/>
                  <p:pic>
                    <p:nvPicPr>
                      <p:cNvPr id="1031171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879475"/>
                        <a:ext cx="62611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23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F873A-5C93-474B-9AEF-9B1AAE6FA011}" type="slidenum">
              <a:rPr lang="en-US" altLang="en-US"/>
              <a:pPr/>
              <a:t>176</a:t>
            </a:fld>
            <a:endParaRPr lang="en-US" altLang="en-US"/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23.39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Algorithms not covered in this chapter. (Part 5 of 5)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103219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371600" y="1679575"/>
          <a:ext cx="6518275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0" name="Document" r:id="rId3" imgW="7345902" imgH="3338506" progId="Word.Document.8">
                  <p:embed/>
                </p:oleObj>
              </mc:Choice>
              <mc:Fallback>
                <p:oleObj name="Document" r:id="rId3" imgW="7345902" imgH="3338506" progId="Word.Document.8">
                  <p:embed/>
                  <p:pic>
                    <p:nvPicPr>
                      <p:cNvPr id="1032195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79575"/>
                        <a:ext cx="6518275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0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030E8-6CC0-4DA9-9FB6-E495E5CB1A2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23.1.2 Introduction to Iterators (Cont.)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STL iterators (Cont.)</a:t>
            </a:r>
          </a:p>
          <a:p>
            <a:pPr lvl="1"/>
            <a:r>
              <a:rPr lang="en-US" altLang="en-US">
                <a:latin typeface="Lucida Console" panose="020B0609040504020204" pitchFamily="49" charset="0"/>
              </a:rPr>
              <a:t>iterator</a:t>
            </a:r>
            <a:r>
              <a:rPr lang="en-US" altLang="en-US"/>
              <a:t> versus </a:t>
            </a:r>
            <a:r>
              <a:rPr lang="en-US" altLang="en-US">
                <a:latin typeface="Lucida Console" panose="020B0609040504020204" pitchFamily="49" charset="0"/>
              </a:rPr>
              <a:t>const_iterator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const_iterator</a:t>
            </a:r>
            <a:r>
              <a:rPr lang="en-US" altLang="en-US"/>
              <a:t>s cannot modify container elements</a:t>
            </a:r>
          </a:p>
          <a:p>
            <a:pPr lvl="1"/>
            <a:r>
              <a:rPr lang="en-US" altLang="en-US"/>
              <a:t>Iterators are used with sequences (also called ranges)</a:t>
            </a:r>
          </a:p>
          <a:p>
            <a:pPr lvl="2"/>
            <a:r>
              <a:rPr lang="en-US" altLang="en-US"/>
              <a:t>Sequences can be in containers</a:t>
            </a:r>
          </a:p>
          <a:p>
            <a:pPr lvl="2"/>
            <a:r>
              <a:rPr lang="en-US" altLang="en-US"/>
              <a:t>Sequences can be input or output sequences</a:t>
            </a:r>
          </a:p>
          <a:p>
            <a:pPr lvl="3"/>
            <a:r>
              <a:rPr lang="en-US" altLang="en-US">
                <a:latin typeface="Lucida Console" panose="020B0609040504020204" pitchFamily="49" charset="0"/>
              </a:rPr>
              <a:t>istream_iterator</a:t>
            </a:r>
          </a:p>
          <a:p>
            <a:pPr lvl="4"/>
            <a:r>
              <a:rPr lang="en-US" altLang="en-US"/>
              <a:t>An iterator for an input sequence</a:t>
            </a:r>
          </a:p>
          <a:p>
            <a:pPr lvl="3"/>
            <a:r>
              <a:rPr lang="en-US" altLang="en-US">
                <a:latin typeface="Lucida Console" panose="020B0609040504020204" pitchFamily="49" charset="0"/>
              </a:rPr>
              <a:t>ostream_iterator</a:t>
            </a:r>
          </a:p>
          <a:p>
            <a:pPr lvl="4"/>
            <a:r>
              <a:rPr lang="en-US" altLang="en-US"/>
              <a:t>An iterator for an output sequence</a:t>
            </a:r>
          </a:p>
        </p:txBody>
      </p:sp>
    </p:spTree>
    <p:extLst>
      <p:ext uri="{BB962C8B-B14F-4D97-AF65-F5344CB8AC3E}">
        <p14:creationId xmlns:p14="http://schemas.microsoft.com/office/powerpoint/2010/main" val="2915646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0135C-2003-4ABC-AF0C-F305632C51E9}" type="slidenum">
              <a:rPr lang="en-US" altLang="en-US"/>
              <a:pPr/>
              <a:t>19</a:t>
            </a:fld>
            <a:endParaRPr lang="en-US" altLang="en-US"/>
          </a:p>
        </p:txBody>
      </p:sp>
      <p:graphicFrame>
        <p:nvGraphicFramePr>
          <p:cNvPr id="905218" name="Object 2"/>
          <p:cNvGraphicFramePr>
            <a:graphicFrameLocks noChangeAspect="1"/>
          </p:cNvGraphicFramePr>
          <p:nvPr/>
        </p:nvGraphicFramePr>
        <p:xfrm>
          <a:off x="0" y="0"/>
          <a:ext cx="7075488" cy="605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3" imgW="7074123" imgH="6053818" progId="Word.Document.8">
                  <p:embed/>
                </p:oleObj>
              </mc:Choice>
              <mc:Fallback>
                <p:oleObj name="Document" r:id="rId3" imgW="7074123" imgH="6053818" progId="Word.Document.8">
                  <p:embed/>
                  <p:pic>
                    <p:nvPicPr>
                      <p:cNvPr id="905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05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5219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05220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Fig23_05.cpp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2)</a:t>
            </a:r>
            <a:endParaRPr lang="en-US" altLang="en-US"/>
          </a:p>
        </p:txBody>
      </p:sp>
      <p:sp>
        <p:nvSpPr>
          <p:cNvPr id="905221" name="Text Box 5"/>
          <p:cNvSpPr txBox="1">
            <a:spLocks noChangeArrowheads="1"/>
          </p:cNvSpPr>
          <p:nvPr/>
        </p:nvSpPr>
        <p:spPr bwMode="auto">
          <a:xfrm>
            <a:off x="5181600" y="1676400"/>
            <a:ext cx="31242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Create an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istream_iterator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capable of extracting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values from standard input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cin</a:t>
            </a:r>
          </a:p>
        </p:txBody>
      </p:sp>
      <p:sp>
        <p:nvSpPr>
          <p:cNvPr id="905222" name="Line 6"/>
          <p:cNvSpPr>
            <a:spLocks noChangeShapeType="1"/>
          </p:cNvSpPr>
          <p:nvPr/>
        </p:nvSpPr>
        <p:spPr bwMode="auto">
          <a:xfrm flipH="1">
            <a:off x="2971800" y="1905000"/>
            <a:ext cx="2209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05223" name="Text Box 7"/>
          <p:cNvSpPr txBox="1">
            <a:spLocks noChangeArrowheads="1"/>
          </p:cNvSpPr>
          <p:nvPr/>
        </p:nvSpPr>
        <p:spPr bwMode="auto">
          <a:xfrm>
            <a:off x="5410200" y="2667000"/>
            <a:ext cx="3581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Dereference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istream_iterator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inputInt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read an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from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cin</a:t>
            </a:r>
          </a:p>
        </p:txBody>
      </p:sp>
      <p:sp>
        <p:nvSpPr>
          <p:cNvPr id="905224" name="Line 8"/>
          <p:cNvSpPr>
            <a:spLocks noChangeShapeType="1"/>
          </p:cNvSpPr>
          <p:nvPr/>
        </p:nvSpPr>
        <p:spPr bwMode="auto">
          <a:xfrm flipH="1">
            <a:off x="2133600" y="2971800"/>
            <a:ext cx="3276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05225" name="Text Box 9"/>
          <p:cNvSpPr txBox="1">
            <a:spLocks noChangeArrowheads="1"/>
          </p:cNvSpPr>
          <p:nvPr/>
        </p:nvSpPr>
        <p:spPr bwMode="auto">
          <a:xfrm>
            <a:off x="5029200" y="3352800"/>
            <a:ext cx="3962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Position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istream_iterator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inputInt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the next value in the input stream</a:t>
            </a:r>
          </a:p>
        </p:txBody>
      </p:sp>
      <p:sp>
        <p:nvSpPr>
          <p:cNvPr id="905226" name="Line 10"/>
          <p:cNvSpPr>
            <a:spLocks noChangeShapeType="1"/>
          </p:cNvSpPr>
          <p:nvPr/>
        </p:nvSpPr>
        <p:spPr bwMode="auto">
          <a:xfrm flipH="1">
            <a:off x="1600200" y="3505200"/>
            <a:ext cx="3429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05227" name="Text Box 11"/>
          <p:cNvSpPr txBox="1">
            <a:spLocks noChangeArrowheads="1"/>
          </p:cNvSpPr>
          <p:nvPr/>
        </p:nvSpPr>
        <p:spPr bwMode="auto">
          <a:xfrm>
            <a:off x="5562600" y="4114800"/>
            <a:ext cx="30480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Create an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ostream_iterator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capable of inserting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values into standard output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cout</a:t>
            </a:r>
          </a:p>
        </p:txBody>
      </p:sp>
      <p:sp>
        <p:nvSpPr>
          <p:cNvPr id="905228" name="Line 12"/>
          <p:cNvSpPr>
            <a:spLocks noChangeShapeType="1"/>
          </p:cNvSpPr>
          <p:nvPr/>
        </p:nvSpPr>
        <p:spPr bwMode="auto">
          <a:xfrm flipH="1">
            <a:off x="4572000" y="4495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05229" name="Text Box 13"/>
          <p:cNvSpPr txBox="1">
            <a:spLocks noChangeArrowheads="1"/>
          </p:cNvSpPr>
          <p:nvPr/>
        </p:nvSpPr>
        <p:spPr bwMode="auto">
          <a:xfrm>
            <a:off x="5334000" y="5410200"/>
            <a:ext cx="3581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Dereference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outputInt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use it as an </a:t>
            </a:r>
            <a:r>
              <a:rPr lang="en-US" altLang="en-US" i="1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lvalue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output an integer to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cout</a:t>
            </a:r>
          </a:p>
        </p:txBody>
      </p:sp>
      <p:sp>
        <p:nvSpPr>
          <p:cNvPr id="905230" name="Line 14"/>
          <p:cNvSpPr>
            <a:spLocks noChangeShapeType="1"/>
          </p:cNvSpPr>
          <p:nvPr/>
        </p:nvSpPr>
        <p:spPr bwMode="auto">
          <a:xfrm flipH="1" flipV="1">
            <a:off x="1371600" y="5181600"/>
            <a:ext cx="396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247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21" grpId="0" animBg="1"/>
      <p:bldP spid="905223" grpId="0" animBg="1"/>
      <p:bldP spid="905225" grpId="0" animBg="1"/>
      <p:bldP spid="905227" grpId="0" animBg="1"/>
      <p:bldP spid="9052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FB64B-7FFB-4C99-9275-0E0E99578B1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460375"/>
            <a:ext cx="8229600" cy="5713413"/>
          </a:xfrm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23.1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Introduction to the Standard Template Library (STL)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23.1.1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Introduction to Containers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23.1.2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Introduction to Iterators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23.1.3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Introduction to Algorithms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23.2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Sequence Containers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23.2.1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vector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Sequence Container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23.2.2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list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Sequence Container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23.2.3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deque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Sequence Container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23.3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Associative Containers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23.3.1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multiset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Associative Container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23.3.2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set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Associative Container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23.3.3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multimap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Associative Container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23.3.4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map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Associative Container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23.4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Container Adapters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23.4.1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stack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Adapter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23.4.2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queue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Adapter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23.4.3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priority_queue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Adapter</a:t>
            </a:r>
          </a:p>
        </p:txBody>
      </p:sp>
    </p:spTree>
    <p:extLst>
      <p:ext uri="{BB962C8B-B14F-4D97-AF65-F5344CB8AC3E}">
        <p14:creationId xmlns:p14="http://schemas.microsoft.com/office/powerpoint/2010/main" val="202226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75B21-58FC-4C21-9E75-E55D596AD18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06242" name="Rectangle 2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06243" name="Rectangle 3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Fig23_05.cpp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2)</a:t>
            </a:r>
            <a:endParaRPr lang="en-US" altLang="en-US"/>
          </a:p>
        </p:txBody>
      </p:sp>
      <p:graphicFrame>
        <p:nvGraphicFramePr>
          <p:cNvPr id="906244" name="Object 4"/>
          <p:cNvGraphicFramePr>
            <a:graphicFrameLocks noChangeAspect="1"/>
          </p:cNvGraphicFramePr>
          <p:nvPr/>
        </p:nvGraphicFramePr>
        <p:xfrm>
          <a:off x="0" y="0"/>
          <a:ext cx="706596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Document" r:id="rId3" imgW="7068771" imgH="962398" progId="Word.Document.8">
                  <p:embed/>
                </p:oleObj>
              </mc:Choice>
              <mc:Fallback>
                <p:oleObj name="Document" r:id="rId3" imgW="7068771" imgH="962398" progId="Word.Document.8">
                  <p:embed/>
                  <p:pic>
                    <p:nvPicPr>
                      <p:cNvPr id="906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596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21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7FDB-3F9F-4230-9B5F-A5C29788293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23.1.2 Introduction to Iterators (Cont.)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05936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STL iterators (Cont.)</a:t>
            </a:r>
          </a:p>
          <a:p>
            <a:pPr lvl="1"/>
            <a:r>
              <a:rPr lang="en-US" altLang="en-US"/>
              <a:t>Iterator categories</a:t>
            </a:r>
          </a:p>
          <a:p>
            <a:pPr lvl="2"/>
            <a:r>
              <a:rPr lang="en-US" altLang="en-US"/>
              <a:t>Input – can move forward one position, can read elements</a:t>
            </a:r>
          </a:p>
          <a:p>
            <a:pPr lvl="2"/>
            <a:r>
              <a:rPr lang="en-US" altLang="en-US"/>
              <a:t>Output – can move forward one position, can write elements</a:t>
            </a:r>
          </a:p>
          <a:p>
            <a:pPr lvl="2"/>
            <a:r>
              <a:rPr lang="en-US" altLang="en-US"/>
              <a:t>Forward – can move forward one position, can read and write elements</a:t>
            </a:r>
          </a:p>
          <a:p>
            <a:pPr lvl="2"/>
            <a:r>
              <a:rPr lang="en-US" altLang="en-US"/>
              <a:t>Bidirectional – can move forward or backward one position, can read and write elements</a:t>
            </a:r>
          </a:p>
          <a:p>
            <a:pPr lvl="2"/>
            <a:r>
              <a:rPr lang="en-US" altLang="en-US"/>
              <a:t>Random access – can move forward or backward any number of positions, can read and write elements</a:t>
            </a:r>
          </a:p>
          <a:p>
            <a:pPr lvl="1"/>
            <a:r>
              <a:rPr lang="en-US" altLang="en-US"/>
              <a:t>Each category supports all functionality of categories above it</a:t>
            </a:r>
          </a:p>
          <a:p>
            <a:pPr lvl="1"/>
            <a:r>
              <a:rPr lang="en-US" altLang="en-US"/>
              <a:t>Iterator category determines what algorithms can be used</a:t>
            </a:r>
          </a:p>
        </p:txBody>
      </p:sp>
    </p:spTree>
    <p:extLst>
      <p:ext uri="{BB962C8B-B14F-4D97-AF65-F5344CB8AC3E}">
        <p14:creationId xmlns:p14="http://schemas.microsoft.com/office/powerpoint/2010/main" val="3449989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F087E-36D5-48E4-80D7-F4FFF438710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23.6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Iterator categories.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90829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14400" y="596900"/>
          <a:ext cx="7324725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3" imgW="7056048" imgH="4709493" progId="Word.Document.8">
                  <p:embed/>
                </p:oleObj>
              </mc:Choice>
              <mc:Fallback>
                <p:oleObj name="Document" r:id="rId3" imgW="7056048" imgH="4709493" progId="Word.Document.8">
                  <p:embed/>
                  <p:pic>
                    <p:nvPicPr>
                      <p:cNvPr id="908291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96900"/>
                        <a:ext cx="7324725" cy="488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3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C6CDA-9730-464F-8482-4E534F4AEFF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23.7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Iterator category hierarchy. </a:t>
            </a:r>
          </a:p>
        </p:txBody>
      </p:sp>
      <p:pic>
        <p:nvPicPr>
          <p:cNvPr id="909315" name="Picture 3" descr="AAEMZJP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2638"/>
            <a:ext cx="7467600" cy="190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89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C7A0-A7A9-4AE0-96B5-2746F653E17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23.8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Iterator types supported by each Standard Library container.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91136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815975" y="858838"/>
          <a:ext cx="7512050" cy="438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3" imgW="7056048" imgH="4131342" progId="Word.Document.8">
                  <p:embed/>
                </p:oleObj>
              </mc:Choice>
              <mc:Fallback>
                <p:oleObj name="Document" r:id="rId3" imgW="7056048" imgH="4131342" progId="Word.Document.8">
                  <p:embed/>
                  <p:pic>
                    <p:nvPicPr>
                      <p:cNvPr id="911363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858838"/>
                        <a:ext cx="7512050" cy="438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1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590AD-3182-4634-A050-B7FAF80E8C3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23.9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Iterator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typedef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s.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91238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73138" y="2003425"/>
          <a:ext cx="717867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Document" r:id="rId3" imgW="7235201" imgH="2035956" progId="Word.Document.8">
                  <p:embed/>
                </p:oleObj>
              </mc:Choice>
              <mc:Fallback>
                <p:oleObj name="Document" r:id="rId3" imgW="7235201" imgH="2035956" progId="Word.Document.8">
                  <p:embed/>
                  <p:pic>
                    <p:nvPicPr>
                      <p:cNvPr id="912387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003425"/>
                        <a:ext cx="7178675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1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806B-1476-4E75-8ACC-23B023BE873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23.10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Iterator operations for each type of iterator. (Part 1 of 2 )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9134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31925" y="762000"/>
          <a:ext cx="6188075" cy="438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Document" r:id="rId3" imgW="7056048" imgH="5002350" progId="Word.Document.8">
                  <p:embed/>
                </p:oleObj>
              </mc:Choice>
              <mc:Fallback>
                <p:oleObj name="Document" r:id="rId3" imgW="7056048" imgH="5002350" progId="Word.Document.8">
                  <p:embed/>
                  <p:pic>
                    <p:nvPicPr>
                      <p:cNvPr id="913411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762000"/>
                        <a:ext cx="6188075" cy="438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90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2ED7-CEB5-4AF6-8E0B-EE4881C85C8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23.10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Iterator operations for each type of iterator. (Part 2 of 2 )    </a:t>
            </a:r>
          </a:p>
        </p:txBody>
      </p:sp>
      <p:graphicFrame>
        <p:nvGraphicFramePr>
          <p:cNvPr id="91443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60500" y="520700"/>
          <a:ext cx="6218238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Document" r:id="rId3" imgW="7056048" imgH="5552403" progId="Word.Document.8">
                  <p:embed/>
                </p:oleObj>
              </mc:Choice>
              <mc:Fallback>
                <p:oleObj name="Document" r:id="rId3" imgW="7056048" imgH="5552403" progId="Word.Document.8">
                  <p:embed/>
                  <p:pic>
                    <p:nvPicPr>
                      <p:cNvPr id="914435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520700"/>
                        <a:ext cx="6218238" cy="488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71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FB120-4D76-4C82-8A91-F6456D62BC5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23.1.3 Introduction to Algorithms</a:t>
            </a:r>
          </a:p>
        </p:txBody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059362"/>
          </a:xfrm>
        </p:spPr>
        <p:txBody>
          <a:bodyPr/>
          <a:lstStyle/>
          <a:p>
            <a:r>
              <a:rPr lang="en-US" altLang="en-US"/>
              <a:t>STL algorithms</a:t>
            </a:r>
          </a:p>
          <a:p>
            <a:pPr lvl="1"/>
            <a:r>
              <a:rPr lang="en-US" altLang="en-US"/>
              <a:t>Can be used generically across many containers</a:t>
            </a:r>
          </a:p>
          <a:p>
            <a:pPr lvl="2"/>
            <a:r>
              <a:rPr lang="en-US" altLang="en-US"/>
              <a:t>Inserting, deleting, searching, sorting, etc.</a:t>
            </a:r>
          </a:p>
          <a:p>
            <a:pPr lvl="1"/>
            <a:r>
              <a:rPr lang="en-US" altLang="en-US"/>
              <a:t>Operate on container elements only indirectly through iterators</a:t>
            </a:r>
          </a:p>
          <a:p>
            <a:pPr lvl="2"/>
            <a:r>
              <a:rPr lang="en-US" altLang="en-US"/>
              <a:t>Many operate on sequences defined by pairs of iterators</a:t>
            </a:r>
          </a:p>
          <a:p>
            <a:pPr lvl="3"/>
            <a:r>
              <a:rPr lang="en-US" altLang="en-US"/>
              <a:t>First iterator points to first element of sequence</a:t>
            </a:r>
          </a:p>
          <a:p>
            <a:pPr lvl="3"/>
            <a:r>
              <a:rPr lang="en-US" altLang="en-US"/>
              <a:t>Second iterator points one past last element of sequence</a:t>
            </a:r>
          </a:p>
          <a:p>
            <a:pPr lvl="2"/>
            <a:r>
              <a:rPr lang="en-US" altLang="en-US"/>
              <a:t>Often return iterators to indicate results</a:t>
            </a:r>
          </a:p>
          <a:p>
            <a:pPr lvl="2"/>
            <a:r>
              <a:rPr lang="en-US" altLang="en-US"/>
              <a:t>Can be used on containers that support the necessary iterator, or containers that support more powerful iterators</a:t>
            </a:r>
          </a:p>
        </p:txBody>
      </p:sp>
    </p:spTree>
    <p:extLst>
      <p:ext uri="{BB962C8B-B14F-4D97-AF65-F5344CB8AC3E}">
        <p14:creationId xmlns:p14="http://schemas.microsoft.com/office/powerpoint/2010/main" val="283735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53D18-0960-4C2B-8DFA-D5532892C46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23.11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Mutating-sequence algorithms. 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91853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41400" y="1441450"/>
          <a:ext cx="7056438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Document" r:id="rId3" imgW="7078706" imgH="3364082" progId="Word.Document.8">
                  <p:embed/>
                </p:oleObj>
              </mc:Choice>
              <mc:Fallback>
                <p:oleObj name="Document" r:id="rId3" imgW="7078706" imgH="3364082" progId="Word.Document.8">
                  <p:embed/>
                  <p:pic>
                    <p:nvPicPr>
                      <p:cNvPr id="918531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1441450"/>
                        <a:ext cx="7056438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4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21463-E826-47AB-AFF1-B0D103DB87E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460375"/>
            <a:ext cx="8229600" cy="5286375"/>
          </a:xfrm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23.5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Algorithms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23.5.1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fill, fill_n, generate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and 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generate_n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23.5.2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equal, mismatch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and 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lexicographical_compare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23.5.3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remove, remove_if, remove_copy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and 				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remove_copy_if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23.5.4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replace, replace_if, replace_copy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and 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replace_copy_if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23.5.5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Mathematical Algorithms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23.5.6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Basic Searching and Sorting Algorithms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23.5.7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swap, iter_swap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and 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swap_ranges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23.5.8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copy_backward, merge, unique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and 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reverse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23.5.9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inplace_merge, unique_copy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and 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reverse_copy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23.5.10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Set Operations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23.5.11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lower_bound, upper_bound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and 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equal_range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23.5.12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Heapsort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23.5.13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min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and </a:t>
            </a:r>
            <a:r>
              <a:rPr lang="en-US" altLang="en-US" sz="1400">
                <a:latin typeface="Lucida Console" panose="020B0609040504020204" pitchFamily="49" charset="0"/>
                <a:ea typeface="Times New Roman" panose="02020603050405020304" pitchFamily="18" charset="0"/>
                <a:cs typeface="Goudy Sans Medium" pitchFamily="34" charset="0"/>
              </a:rPr>
              <a:t>max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	</a:t>
            </a:r>
            <a:r>
              <a:rPr lang="en-US" altLang="en-US" sz="180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23.5.14</a:t>
            </a:r>
            <a:r>
              <a:rPr lang="en-US" altLang="en-US" sz="1800">
                <a:ea typeface="Times New Roman" panose="02020603050405020304" pitchFamily="18" charset="0"/>
                <a:cs typeface="Goudy Sans Medium" pitchFamily="34" charset="0"/>
              </a:rPr>
              <a:t> 	STL Algorithms Not Covered in This Chapter</a:t>
            </a:r>
          </a:p>
        </p:txBody>
      </p:sp>
    </p:spTree>
    <p:extLst>
      <p:ext uri="{BB962C8B-B14F-4D97-AF65-F5344CB8AC3E}">
        <p14:creationId xmlns:p14="http://schemas.microsoft.com/office/powerpoint/2010/main" val="16804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BC5E8-C34D-4962-81B4-90A70097005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23.12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Nonmutating sequence algorithms. 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91955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41400" y="1944688"/>
          <a:ext cx="7056438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Document" r:id="rId3" imgW="7056048" imgH="2089986" progId="Word.Document.8">
                  <p:embed/>
                </p:oleObj>
              </mc:Choice>
              <mc:Fallback>
                <p:oleObj name="Document" r:id="rId3" imgW="7056048" imgH="2089986" progId="Word.Document.8">
                  <p:embed/>
                  <p:pic>
                    <p:nvPicPr>
                      <p:cNvPr id="919555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1944688"/>
                        <a:ext cx="7056438" cy="209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60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E7CEB-8AB8-453B-AC20-6E0C8B0F2AD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23.13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Numerical algorithms from header file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&lt;numeric&gt;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. 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92057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41400" y="2362200"/>
          <a:ext cx="7056438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Document" r:id="rId3" imgW="7056048" imgH="1420340" progId="Word.Document.8">
                  <p:embed/>
                </p:oleObj>
              </mc:Choice>
              <mc:Fallback>
                <p:oleObj name="Document" r:id="rId3" imgW="7056048" imgH="1420340" progId="Word.Document.8">
                  <p:embed/>
                  <p:pic>
                    <p:nvPicPr>
                      <p:cNvPr id="920579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362200"/>
                        <a:ext cx="7056438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D07EE-0A69-4487-8C3D-BC674E31FA9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23.2 Sequence Containers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059362"/>
          </a:xfrm>
        </p:spPr>
        <p:txBody>
          <a:bodyPr/>
          <a:lstStyle/>
          <a:p>
            <a:r>
              <a:rPr lang="en-US" altLang="en-US"/>
              <a:t>STL sequence containers</a:t>
            </a:r>
          </a:p>
          <a:p>
            <a:pPr lvl="1"/>
            <a:r>
              <a:rPr lang="en-US" altLang="en-US"/>
              <a:t>Three sequence containers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vector</a:t>
            </a:r>
            <a:r>
              <a:rPr lang="en-US" altLang="en-US"/>
              <a:t> – a more robust type of array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list</a:t>
            </a:r>
            <a:r>
              <a:rPr lang="en-US" altLang="en-US"/>
              <a:t> – implements a linked-list data structure</a:t>
            </a:r>
            <a:endParaRPr lang="en-US" altLang="en-US">
              <a:latin typeface="Lucida Console" panose="020B0609040504020204" pitchFamily="49" charset="0"/>
            </a:endParaRP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deque</a:t>
            </a:r>
            <a:r>
              <a:rPr lang="en-US" altLang="en-US"/>
              <a:t> – based on arrays</a:t>
            </a:r>
            <a:endParaRPr lang="en-US" altLang="en-US">
              <a:latin typeface="Lucida Console" panose="020B0609040504020204" pitchFamily="49" charset="0"/>
            </a:endParaRPr>
          </a:p>
          <a:p>
            <a:pPr lvl="1"/>
            <a:r>
              <a:rPr lang="en-US" altLang="en-US"/>
              <a:t>Common operations of sequence containers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front</a:t>
            </a:r>
            <a:r>
              <a:rPr lang="en-US" altLang="en-US"/>
              <a:t> returns reference to first element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back</a:t>
            </a:r>
            <a:r>
              <a:rPr lang="en-US" altLang="en-US"/>
              <a:t> returns reference to last element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push_back</a:t>
            </a:r>
            <a:r>
              <a:rPr lang="en-US" altLang="en-US"/>
              <a:t> inserts new element to the end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pop_back</a:t>
            </a:r>
            <a:r>
              <a:rPr lang="en-US" altLang="en-US"/>
              <a:t> removes last element</a:t>
            </a:r>
          </a:p>
        </p:txBody>
      </p:sp>
    </p:spTree>
    <p:extLst>
      <p:ext uri="{BB962C8B-B14F-4D97-AF65-F5344CB8AC3E}">
        <p14:creationId xmlns:p14="http://schemas.microsoft.com/office/powerpoint/2010/main" val="3108243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2B5E2-2C64-4061-9E0B-56C5DD12F5C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23.2.1 </a:t>
            </a:r>
            <a:r>
              <a:rPr lang="en-US" altLang="en-US">
                <a:latin typeface="Lucida Console" panose="020B0609040504020204" pitchFamily="49" charset="0"/>
              </a:rPr>
              <a:t>vector</a:t>
            </a:r>
            <a:r>
              <a:rPr lang="en-US" altLang="en-US"/>
              <a:t> Sequence Container</a:t>
            </a:r>
          </a:p>
        </p:txBody>
      </p:sp>
      <p:sp>
        <p:nvSpPr>
          <p:cNvPr id="110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059362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Class template </a:t>
            </a:r>
            <a:r>
              <a:rPr lang="en-US" altLang="en-US">
                <a:latin typeface="Lucida Console" panose="020B0609040504020204" pitchFamily="49" charset="0"/>
              </a:rPr>
              <a:t>vector</a:t>
            </a:r>
          </a:p>
          <a:p>
            <a:pPr lvl="1"/>
            <a:r>
              <a:rPr lang="en-US" altLang="en-US"/>
              <a:t>A data structure with contiguous memory locations</a:t>
            </a:r>
          </a:p>
          <a:p>
            <a:pPr lvl="2"/>
            <a:r>
              <a:rPr lang="en-US" altLang="en-US"/>
              <a:t>Efficient, direct access to any element via subscript operator</a:t>
            </a:r>
          </a:p>
          <a:p>
            <a:pPr lvl="3"/>
            <a:r>
              <a:rPr lang="en-US" altLang="en-US"/>
              <a:t>Or member function </a:t>
            </a:r>
            <a:r>
              <a:rPr lang="en-US" altLang="en-US">
                <a:latin typeface="Lucida Console" panose="020B0609040504020204" pitchFamily="49" charset="0"/>
              </a:rPr>
              <a:t>at</a:t>
            </a:r>
            <a:r>
              <a:rPr lang="en-US" altLang="en-US"/>
              <a:t>, which provides range-checking</a:t>
            </a:r>
          </a:p>
          <a:p>
            <a:pPr lvl="1"/>
            <a:r>
              <a:rPr lang="en-US" altLang="en-US"/>
              <a:t>Commonly used when data must be sorted and easily accessible via subscript</a:t>
            </a:r>
          </a:p>
          <a:p>
            <a:pPr lvl="1"/>
            <a:r>
              <a:rPr lang="en-US" altLang="en-US"/>
              <a:t>When additional memory is needed</a:t>
            </a:r>
          </a:p>
          <a:p>
            <a:pPr lvl="2"/>
            <a:r>
              <a:rPr lang="en-US" altLang="en-US"/>
              <a:t>Allocates larger contiguous memory, copies elements and deallocates old memory</a:t>
            </a:r>
          </a:p>
          <a:p>
            <a:pPr lvl="1"/>
            <a:r>
              <a:rPr lang="en-US" altLang="en-US"/>
              <a:t>Supports random-access iterators</a:t>
            </a:r>
          </a:p>
          <a:p>
            <a:pPr lvl="2"/>
            <a:r>
              <a:rPr lang="en-US" altLang="en-US"/>
              <a:t>All STL algorithms can operate on </a:t>
            </a:r>
            <a:r>
              <a:rPr lang="en-US" altLang="en-US">
                <a:latin typeface="Lucida Console" panose="020B0609040504020204" pitchFamily="49" charset="0"/>
              </a:rPr>
              <a:t>vector</a:t>
            </a:r>
            <a:r>
              <a:rPr lang="en-US" altLang="en-US"/>
              <a:t>s</a:t>
            </a:r>
          </a:p>
          <a:p>
            <a:pPr lvl="1"/>
            <a:r>
              <a:rPr lang="en-US" altLang="en-US"/>
              <a:t>Requires header file </a:t>
            </a:r>
            <a:r>
              <a:rPr lang="en-US" altLang="en-US">
                <a:latin typeface="Lucida Console" panose="020B0609040504020204" pitchFamily="49" charset="0"/>
              </a:rPr>
              <a:t>&lt;vector&gt;</a:t>
            </a:r>
          </a:p>
        </p:txBody>
      </p:sp>
    </p:spTree>
    <p:extLst>
      <p:ext uri="{BB962C8B-B14F-4D97-AF65-F5344CB8AC3E}">
        <p14:creationId xmlns:p14="http://schemas.microsoft.com/office/powerpoint/2010/main" val="3641421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1E5AE-1F07-495E-AEB0-51FE2C4BAA55}" type="slidenum">
              <a:rPr lang="en-US" altLang="en-US"/>
              <a:pPr/>
              <a:t>34</a:t>
            </a:fld>
            <a:endParaRPr lang="en-US" altLang="en-US"/>
          </a:p>
        </p:txBody>
      </p:sp>
      <p:graphicFrame>
        <p:nvGraphicFramePr>
          <p:cNvPr id="924674" name="Object 2"/>
          <p:cNvGraphicFramePr>
            <a:graphicFrameLocks noChangeAspect="1"/>
          </p:cNvGraphicFramePr>
          <p:nvPr/>
        </p:nvGraphicFramePr>
        <p:xfrm>
          <a:off x="0" y="0"/>
          <a:ext cx="7053263" cy="627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Document" r:id="rId3" imgW="7074123" imgH="6266712" progId="Word.Document.8">
                  <p:embed/>
                </p:oleObj>
              </mc:Choice>
              <mc:Fallback>
                <p:oleObj name="Document" r:id="rId3" imgW="7074123" imgH="6266712" progId="Word.Document.8">
                  <p:embed/>
                  <p:pic>
                    <p:nvPicPr>
                      <p:cNvPr id="924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27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75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24676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Fig23_14.cpp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3)</a:t>
            </a:r>
            <a:endParaRPr lang="en-US" altLang="en-US"/>
          </a:p>
        </p:txBody>
      </p:sp>
      <p:sp>
        <p:nvSpPr>
          <p:cNvPr id="924677" name="Text Box 5"/>
          <p:cNvSpPr txBox="1">
            <a:spLocks noChangeArrowheads="1"/>
          </p:cNvSpPr>
          <p:nvPr/>
        </p:nvSpPr>
        <p:spPr bwMode="auto">
          <a:xfrm>
            <a:off x="5638800" y="2590800"/>
            <a:ext cx="32766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Define a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vector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called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integers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that stores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values</a:t>
            </a:r>
          </a:p>
        </p:txBody>
      </p:sp>
      <p:sp>
        <p:nvSpPr>
          <p:cNvPr id="924678" name="Line 6"/>
          <p:cNvSpPr>
            <a:spLocks noChangeShapeType="1"/>
          </p:cNvSpPr>
          <p:nvPr/>
        </p:nvSpPr>
        <p:spPr bwMode="auto">
          <a:xfrm flipH="1">
            <a:off x="2514600" y="3352800"/>
            <a:ext cx="3124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24679" name="Text Box 7"/>
          <p:cNvSpPr txBox="1">
            <a:spLocks noChangeArrowheads="1"/>
          </p:cNvSpPr>
          <p:nvPr/>
        </p:nvSpPr>
        <p:spPr bwMode="auto">
          <a:xfrm>
            <a:off x="6629400" y="3505200"/>
            <a:ext cx="22860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Return the number of elements currently stored in the container</a:t>
            </a:r>
          </a:p>
        </p:txBody>
      </p:sp>
      <p:sp>
        <p:nvSpPr>
          <p:cNvPr id="924680" name="Line 8"/>
          <p:cNvSpPr>
            <a:spLocks noChangeShapeType="1"/>
          </p:cNvSpPr>
          <p:nvPr/>
        </p:nvSpPr>
        <p:spPr bwMode="auto">
          <a:xfrm flipH="1">
            <a:off x="5867400" y="37338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24681" name="Text Box 9"/>
          <p:cNvSpPr txBox="1">
            <a:spLocks noChangeArrowheads="1"/>
          </p:cNvSpPr>
          <p:nvPr/>
        </p:nvSpPr>
        <p:spPr bwMode="auto">
          <a:xfrm>
            <a:off x="4191000" y="4648200"/>
            <a:ext cx="47244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Return the number of elements that can be stored in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vector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before it needs to dynamically resize itself to accommodate more elements</a:t>
            </a:r>
          </a:p>
        </p:txBody>
      </p:sp>
      <p:sp>
        <p:nvSpPr>
          <p:cNvPr id="924682" name="Line 10"/>
          <p:cNvSpPr>
            <a:spLocks noChangeShapeType="1"/>
          </p:cNvSpPr>
          <p:nvPr/>
        </p:nvSpPr>
        <p:spPr bwMode="auto">
          <a:xfrm flipV="1">
            <a:off x="59436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24683" name="Text Box 11"/>
          <p:cNvSpPr txBox="1">
            <a:spLocks noChangeArrowheads="1"/>
          </p:cNvSpPr>
          <p:nvPr/>
        </p:nvSpPr>
        <p:spPr bwMode="auto">
          <a:xfrm>
            <a:off x="3962400" y="5029200"/>
            <a:ext cx="37338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Add elements to the end of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vector</a:t>
            </a:r>
          </a:p>
        </p:txBody>
      </p:sp>
      <p:sp>
        <p:nvSpPr>
          <p:cNvPr id="924684" name="Line 12"/>
          <p:cNvSpPr>
            <a:spLocks noChangeShapeType="1"/>
          </p:cNvSpPr>
          <p:nvPr/>
        </p:nvSpPr>
        <p:spPr bwMode="auto">
          <a:xfrm flipH="1" flipV="1">
            <a:off x="2667000" y="49530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409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7" grpId="0" animBg="1"/>
      <p:bldP spid="924679" grpId="0" animBg="1"/>
      <p:bldP spid="924681" grpId="0" animBg="1"/>
      <p:bldP spid="92468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11A97-4A4A-43FF-953E-B7AB5A8E56E5}" type="slidenum">
              <a:rPr lang="en-US" altLang="en-US"/>
              <a:pPr/>
              <a:t>35</a:t>
            </a:fld>
            <a:endParaRPr lang="en-US" altLang="en-US"/>
          </a:p>
        </p:txBody>
      </p:sp>
      <p:graphicFrame>
        <p:nvGraphicFramePr>
          <p:cNvPr id="925698" name="Object 2"/>
          <p:cNvGraphicFramePr>
            <a:graphicFrameLocks noChangeAspect="1"/>
          </p:cNvGraphicFramePr>
          <p:nvPr/>
        </p:nvGraphicFramePr>
        <p:xfrm>
          <a:off x="0" y="0"/>
          <a:ext cx="7040563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Document" r:id="rId3" imgW="7074123" imgH="4585855" progId="Word.Document.8">
                  <p:embed/>
                </p:oleObj>
              </mc:Choice>
              <mc:Fallback>
                <p:oleObj name="Document" r:id="rId3" imgW="7074123" imgH="4585855" progId="Word.Document.8">
                  <p:embed/>
                  <p:pic>
                    <p:nvPicPr>
                      <p:cNvPr id="925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0563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699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25700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Fig23_14.cpp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3)</a:t>
            </a:r>
            <a:endParaRPr lang="en-US" altLang="en-US"/>
          </a:p>
        </p:txBody>
      </p:sp>
      <p:sp>
        <p:nvSpPr>
          <p:cNvPr id="925701" name="Text Box 5"/>
          <p:cNvSpPr txBox="1">
            <a:spLocks noChangeArrowheads="1"/>
          </p:cNvSpPr>
          <p:nvPr/>
        </p:nvSpPr>
        <p:spPr bwMode="auto">
          <a:xfrm>
            <a:off x="3581400" y="3962400"/>
            <a:ext cx="48768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reverseIterator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iterates from the position returned by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rbegin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until just before the position returned by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rend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output the vector elements in reverse order</a:t>
            </a:r>
          </a:p>
        </p:txBody>
      </p:sp>
      <p:sp>
        <p:nvSpPr>
          <p:cNvPr id="925702" name="Line 6"/>
          <p:cNvSpPr>
            <a:spLocks noChangeShapeType="1"/>
          </p:cNvSpPr>
          <p:nvPr/>
        </p:nvSpPr>
        <p:spPr bwMode="auto">
          <a:xfrm flipH="1" flipV="1">
            <a:off x="3581400" y="3352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098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70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7B14F-7073-45AA-A772-5B36BD717ED8}" type="slidenum">
              <a:rPr lang="en-US" altLang="en-US"/>
              <a:pPr/>
              <a:t>36</a:t>
            </a:fld>
            <a:endParaRPr lang="en-US" altLang="en-US"/>
          </a:p>
        </p:txBody>
      </p:sp>
      <p:graphicFrame>
        <p:nvGraphicFramePr>
          <p:cNvPr id="926722" name="Object 2"/>
          <p:cNvGraphicFramePr>
            <a:graphicFrameLocks noChangeAspect="1"/>
          </p:cNvGraphicFramePr>
          <p:nvPr/>
        </p:nvGraphicFramePr>
        <p:xfrm>
          <a:off x="0" y="0"/>
          <a:ext cx="7075488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Document" r:id="rId3" imgW="7074123" imgH="4330166" progId="Word.Document.8">
                  <p:embed/>
                </p:oleObj>
              </mc:Choice>
              <mc:Fallback>
                <p:oleObj name="Document" r:id="rId3" imgW="7074123" imgH="4330166" progId="Word.Document.8">
                  <p:embed/>
                  <p:pic>
                    <p:nvPicPr>
                      <p:cNvPr id="926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433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72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26724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Fig23_14.cpp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(3 of 3)</a:t>
            </a:r>
            <a:endParaRPr lang="en-US" altLang="en-US"/>
          </a:p>
        </p:txBody>
      </p:sp>
      <p:sp>
        <p:nvSpPr>
          <p:cNvPr id="926725" name="Text Box 5"/>
          <p:cNvSpPr txBox="1">
            <a:spLocks noChangeArrowheads="1"/>
          </p:cNvSpPr>
          <p:nvPr/>
        </p:nvSpPr>
        <p:spPr bwMode="auto">
          <a:xfrm>
            <a:off x="4419600" y="2362200"/>
            <a:ext cx="3429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constIterator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iterates through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vector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outputs its contents</a:t>
            </a:r>
          </a:p>
        </p:txBody>
      </p:sp>
      <p:sp>
        <p:nvSpPr>
          <p:cNvPr id="926726" name="Line 6"/>
          <p:cNvSpPr>
            <a:spLocks noChangeShapeType="1"/>
          </p:cNvSpPr>
          <p:nvPr/>
        </p:nvSpPr>
        <p:spPr bwMode="auto">
          <a:xfrm flipH="1" flipV="1">
            <a:off x="3505200" y="2209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26727" name="Text Box 7"/>
          <p:cNvSpPr txBox="1">
            <a:spLocks noChangeArrowheads="1"/>
          </p:cNvSpPr>
          <p:nvPr/>
        </p:nvSpPr>
        <p:spPr bwMode="auto">
          <a:xfrm>
            <a:off x="5334000" y="1371600"/>
            <a:ext cx="34290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Tell the compiler that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vector&lt; T &gt; ::const_iterator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expected to be a type in every specialization</a:t>
            </a:r>
          </a:p>
        </p:txBody>
      </p:sp>
      <p:sp>
        <p:nvSpPr>
          <p:cNvPr id="926728" name="Line 8"/>
          <p:cNvSpPr>
            <a:spLocks noChangeShapeType="1"/>
          </p:cNvSpPr>
          <p:nvPr/>
        </p:nvSpPr>
        <p:spPr bwMode="auto">
          <a:xfrm flipH="1" flipV="1">
            <a:off x="1295400" y="1066800"/>
            <a:ext cx="403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26729" name="Text Box 9"/>
          <p:cNvSpPr txBox="1">
            <a:spLocks noChangeArrowheads="1"/>
          </p:cNvSpPr>
          <p:nvPr/>
        </p:nvSpPr>
        <p:spPr bwMode="auto">
          <a:xfrm>
            <a:off x="4572000" y="3200400"/>
            <a:ext cx="3200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vector</a:t>
            </a:r>
            <a:r>
              <a:rPr lang="en-US" altLang="en-US">
                <a:ea typeface="Times New Roman" panose="02020603050405020304" pitchFamily="18" charset="0"/>
                <a:cs typeface="AGaramond" pitchFamily="18" charset="0"/>
              </a:rPr>
              <a:t>’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 capacity increases to accommodate the growing size</a:t>
            </a:r>
          </a:p>
        </p:txBody>
      </p:sp>
      <p:sp>
        <p:nvSpPr>
          <p:cNvPr id="926730" name="Line 10"/>
          <p:cNvSpPr>
            <a:spLocks noChangeShapeType="1"/>
          </p:cNvSpPr>
          <p:nvPr/>
        </p:nvSpPr>
        <p:spPr bwMode="auto">
          <a:xfrm flipH="1" flipV="1">
            <a:off x="27432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240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5" grpId="0" animBg="1"/>
      <p:bldP spid="926727" grpId="0" animBg="1"/>
      <p:bldP spid="9267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4F78A-CA8E-4857-99DE-7A17E8C1C229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161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23.2.1 </a:t>
            </a:r>
            <a:r>
              <a:rPr lang="en-US" altLang="en-US" sz="3200">
                <a:latin typeface="Lucida Console" panose="020B0609040504020204" pitchFamily="49" charset="0"/>
              </a:rPr>
              <a:t>vector</a:t>
            </a:r>
            <a:r>
              <a:rPr lang="en-US" altLang="en-US" sz="3200"/>
              <a:t> Sequence Container (Cont.)</a:t>
            </a:r>
          </a:p>
        </p:txBody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059362"/>
          </a:xfrm>
        </p:spPr>
        <p:txBody>
          <a:bodyPr/>
          <a:lstStyle/>
          <a:p>
            <a:r>
              <a:rPr lang="en-US" altLang="en-US"/>
              <a:t>Class template </a:t>
            </a:r>
            <a:r>
              <a:rPr lang="en-US" altLang="en-US">
                <a:latin typeface="Lucida Console" panose="020B0609040504020204" pitchFamily="49" charset="0"/>
              </a:rPr>
              <a:t>vector</a:t>
            </a:r>
            <a:r>
              <a:rPr lang="en-US" altLang="en-US"/>
              <a:t> (Cont.)</a:t>
            </a:r>
          </a:p>
          <a:p>
            <a:pPr lvl="1"/>
            <a:r>
              <a:rPr lang="en-US" altLang="en-US"/>
              <a:t>Member function </a:t>
            </a:r>
            <a:r>
              <a:rPr lang="en-US" altLang="en-US">
                <a:latin typeface="Lucida Console" panose="020B0609040504020204" pitchFamily="49" charset="0"/>
              </a:rPr>
              <a:t>insert</a:t>
            </a:r>
          </a:p>
          <a:p>
            <a:pPr lvl="2"/>
            <a:r>
              <a:rPr lang="en-US" altLang="en-US"/>
              <a:t>Inserts a value at location specified by iterator argument</a:t>
            </a:r>
          </a:p>
          <a:p>
            <a:pPr lvl="2"/>
            <a:r>
              <a:rPr lang="en-US" altLang="en-US"/>
              <a:t>Overloaded versions</a:t>
            </a:r>
          </a:p>
          <a:p>
            <a:pPr lvl="3"/>
            <a:r>
              <a:rPr lang="en-US" altLang="en-US"/>
              <a:t>Insert multiple copies of a value</a:t>
            </a:r>
          </a:p>
          <a:p>
            <a:pPr lvl="3"/>
            <a:r>
              <a:rPr lang="en-US" altLang="en-US"/>
              <a:t>Insert a range of values from another container</a:t>
            </a:r>
          </a:p>
          <a:p>
            <a:pPr lvl="1"/>
            <a:r>
              <a:rPr lang="en-US" altLang="en-US"/>
              <a:t>Member function </a:t>
            </a:r>
            <a:r>
              <a:rPr lang="en-US" altLang="en-US">
                <a:latin typeface="Lucida Console" panose="020B0609040504020204" pitchFamily="49" charset="0"/>
              </a:rPr>
              <a:t>erase</a:t>
            </a:r>
          </a:p>
          <a:p>
            <a:pPr lvl="2"/>
            <a:r>
              <a:rPr lang="en-US" altLang="en-US"/>
              <a:t>Remove the element at location specified by iterator argument</a:t>
            </a:r>
          </a:p>
          <a:p>
            <a:pPr lvl="2"/>
            <a:r>
              <a:rPr lang="en-US" altLang="en-US"/>
              <a:t>Or remove a range of elements specified by two iterator arguments</a:t>
            </a:r>
          </a:p>
        </p:txBody>
      </p:sp>
    </p:spTree>
    <p:extLst>
      <p:ext uri="{BB962C8B-B14F-4D97-AF65-F5344CB8AC3E}">
        <p14:creationId xmlns:p14="http://schemas.microsoft.com/office/powerpoint/2010/main" val="2083393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934BF-7A27-45EC-BFD7-48C5EEBBDE89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23.2.1 </a:t>
            </a:r>
            <a:r>
              <a:rPr lang="en-US" altLang="en-US" sz="3200">
                <a:latin typeface="Lucida Console" panose="020B0609040504020204" pitchFamily="49" charset="0"/>
              </a:rPr>
              <a:t>vector</a:t>
            </a:r>
            <a:r>
              <a:rPr lang="en-US" altLang="en-US" sz="3200"/>
              <a:t> Sequence Container (Cont.)</a:t>
            </a:r>
          </a:p>
        </p:txBody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0593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copy</a:t>
            </a:r>
          </a:p>
          <a:p>
            <a:pPr lvl="1"/>
            <a:r>
              <a:rPr lang="en-US" altLang="en-US"/>
              <a:t>Copies each element in the specified container into the other specified container</a:t>
            </a:r>
          </a:p>
          <a:p>
            <a:pPr lvl="2"/>
            <a:r>
              <a:rPr lang="en-US" altLang="en-US"/>
              <a:t>First and second arguments specify source container</a:t>
            </a:r>
          </a:p>
          <a:p>
            <a:pPr lvl="3"/>
            <a:r>
              <a:rPr lang="en-US" altLang="en-US"/>
              <a:t>Must be at least input iterators</a:t>
            </a:r>
          </a:p>
          <a:p>
            <a:pPr lvl="2"/>
            <a:r>
              <a:rPr lang="en-US" altLang="en-US"/>
              <a:t>Third argument specifies beginning of destination container</a:t>
            </a:r>
          </a:p>
          <a:p>
            <a:pPr lvl="3"/>
            <a:r>
              <a:rPr lang="en-US" altLang="en-US"/>
              <a:t>Must be at least output iterator</a:t>
            </a:r>
          </a:p>
          <a:p>
            <a:pPr lvl="1"/>
            <a:r>
              <a:rPr lang="en-US" altLang="en-US"/>
              <a:t>Requires header file </a:t>
            </a:r>
            <a:r>
              <a:rPr lang="en-US" altLang="en-US">
                <a:latin typeface="Lucida Console" panose="020B0609040504020204" pitchFamily="49" charset="0"/>
              </a:rPr>
              <a:t>&lt;algorithm&gt;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077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3CAFC-DB6F-45BC-B889-ED6C61105318}" type="slidenum">
              <a:rPr lang="en-US" altLang="en-US"/>
              <a:pPr/>
              <a:t>39</a:t>
            </a:fld>
            <a:endParaRPr lang="en-US" altLang="en-US"/>
          </a:p>
        </p:txBody>
      </p:sp>
      <p:graphicFrame>
        <p:nvGraphicFramePr>
          <p:cNvPr id="930818" name="Object 2"/>
          <p:cNvGraphicFramePr>
            <a:graphicFrameLocks noChangeAspect="1"/>
          </p:cNvGraphicFramePr>
          <p:nvPr/>
        </p:nvGraphicFramePr>
        <p:xfrm>
          <a:off x="0" y="0"/>
          <a:ext cx="7053263" cy="648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Document" r:id="rId3" imgW="7074123" imgH="6477808" progId="Word.Document.8">
                  <p:embed/>
                </p:oleObj>
              </mc:Choice>
              <mc:Fallback>
                <p:oleObj name="Document" r:id="rId3" imgW="7074123" imgH="6477808" progId="Word.Document.8">
                  <p:embed/>
                  <p:pic>
                    <p:nvPicPr>
                      <p:cNvPr id="930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48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0819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30820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Fig23_15.cpp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3)</a:t>
            </a:r>
            <a:endParaRPr lang="en-US" altLang="en-US"/>
          </a:p>
        </p:txBody>
      </p:sp>
      <p:sp>
        <p:nvSpPr>
          <p:cNvPr id="930821" name="Text Box 5"/>
          <p:cNvSpPr txBox="1">
            <a:spLocks noChangeArrowheads="1"/>
          </p:cNvSpPr>
          <p:nvPr/>
        </p:nvSpPr>
        <p:spPr bwMode="auto">
          <a:xfrm>
            <a:off x="4648200" y="2057400"/>
            <a:ext cx="35814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Initialize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integers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with the contents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array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from location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array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up to just before location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array + SIZE</a:t>
            </a:r>
          </a:p>
        </p:txBody>
      </p:sp>
      <p:sp>
        <p:nvSpPr>
          <p:cNvPr id="930822" name="Line 6"/>
          <p:cNvSpPr>
            <a:spLocks noChangeShapeType="1"/>
          </p:cNvSpPr>
          <p:nvPr/>
        </p:nvSpPr>
        <p:spPr bwMode="auto">
          <a:xfrm flipH="1">
            <a:off x="46482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30823" name="Text Box 7"/>
          <p:cNvSpPr txBox="1">
            <a:spLocks noChangeArrowheads="1"/>
          </p:cNvSpPr>
          <p:nvPr/>
        </p:nvSpPr>
        <p:spPr bwMode="auto">
          <a:xfrm>
            <a:off x="5334000" y="3124200"/>
            <a:ext cx="3429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output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can be used to output integers separated by single spaces via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cout</a:t>
            </a:r>
          </a:p>
        </p:txBody>
      </p:sp>
      <p:sp>
        <p:nvSpPr>
          <p:cNvPr id="930824" name="Line 8"/>
          <p:cNvSpPr>
            <a:spLocks noChangeShapeType="1"/>
          </p:cNvSpPr>
          <p:nvPr/>
        </p:nvSpPr>
        <p:spPr bwMode="auto">
          <a:xfrm flipH="1">
            <a:off x="4724400" y="35814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30825" name="Text Box 9"/>
          <p:cNvSpPr txBox="1">
            <a:spLocks noChangeArrowheads="1"/>
          </p:cNvSpPr>
          <p:nvPr/>
        </p:nvSpPr>
        <p:spPr bwMode="auto">
          <a:xfrm>
            <a:off x="5562600" y="3886200"/>
            <a:ext cx="32766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Copy the entire contents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vector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integers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the standard output</a:t>
            </a:r>
          </a:p>
        </p:txBody>
      </p:sp>
      <p:sp>
        <p:nvSpPr>
          <p:cNvPr id="930826" name="Line 10"/>
          <p:cNvSpPr>
            <a:spLocks noChangeShapeType="1"/>
          </p:cNvSpPr>
          <p:nvPr/>
        </p:nvSpPr>
        <p:spPr bwMode="auto">
          <a:xfrm flipH="1">
            <a:off x="5105400" y="41148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30827" name="Text Box 11"/>
          <p:cNvSpPr txBox="1">
            <a:spLocks noChangeArrowheads="1"/>
          </p:cNvSpPr>
          <p:nvPr/>
        </p:nvSpPr>
        <p:spPr bwMode="auto">
          <a:xfrm>
            <a:off x="5105400" y="1219200"/>
            <a:ext cx="3048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&lt;algorithm&gt;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must be included to use STL algorithms</a:t>
            </a:r>
          </a:p>
        </p:txBody>
      </p:sp>
      <p:sp>
        <p:nvSpPr>
          <p:cNvPr id="930828" name="Line 12"/>
          <p:cNvSpPr>
            <a:spLocks noChangeShapeType="1"/>
          </p:cNvSpPr>
          <p:nvPr/>
        </p:nvSpPr>
        <p:spPr bwMode="auto">
          <a:xfrm flipH="1">
            <a:off x="2057400" y="1524000"/>
            <a:ext cx="3048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30829" name="Text Box 13"/>
          <p:cNvSpPr txBox="1">
            <a:spLocks noChangeArrowheads="1"/>
          </p:cNvSpPr>
          <p:nvPr/>
        </p:nvSpPr>
        <p:spPr bwMode="auto">
          <a:xfrm>
            <a:off x="5943600" y="4648200"/>
            <a:ext cx="2438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References to first and last elements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integers</a:t>
            </a:r>
          </a:p>
        </p:txBody>
      </p:sp>
      <p:sp>
        <p:nvSpPr>
          <p:cNvPr id="930830" name="Line 14"/>
          <p:cNvSpPr>
            <a:spLocks noChangeShapeType="1"/>
          </p:cNvSpPr>
          <p:nvPr/>
        </p:nvSpPr>
        <p:spPr bwMode="auto">
          <a:xfrm flipH="1" flipV="1">
            <a:off x="5334000" y="48768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30831" name="Text Box 15"/>
          <p:cNvSpPr txBox="1">
            <a:spLocks noChangeArrowheads="1"/>
          </p:cNvSpPr>
          <p:nvPr/>
        </p:nvSpPr>
        <p:spPr bwMode="auto">
          <a:xfrm>
            <a:off x="5410200" y="5334000"/>
            <a:ext cx="37338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Access individual elements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integers</a:t>
            </a:r>
          </a:p>
        </p:txBody>
      </p:sp>
      <p:sp>
        <p:nvSpPr>
          <p:cNvPr id="930832" name="Line 16"/>
          <p:cNvSpPr>
            <a:spLocks noChangeShapeType="1"/>
          </p:cNvSpPr>
          <p:nvPr/>
        </p:nvSpPr>
        <p:spPr bwMode="auto">
          <a:xfrm flipH="1">
            <a:off x="2362200" y="54102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30833" name="Text Box 17"/>
          <p:cNvSpPr txBox="1">
            <a:spLocks noChangeArrowheads="1"/>
          </p:cNvSpPr>
          <p:nvPr/>
        </p:nvSpPr>
        <p:spPr bwMode="auto">
          <a:xfrm>
            <a:off x="4876800" y="5943600"/>
            <a:ext cx="28194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Insert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22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as the second element</a:t>
            </a:r>
          </a:p>
        </p:txBody>
      </p:sp>
      <p:sp>
        <p:nvSpPr>
          <p:cNvPr id="930834" name="Line 18"/>
          <p:cNvSpPr>
            <a:spLocks noChangeShapeType="1"/>
          </p:cNvSpPr>
          <p:nvPr/>
        </p:nvSpPr>
        <p:spPr bwMode="auto">
          <a:xfrm flipH="1">
            <a:off x="42672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444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21" grpId="0" animBg="1"/>
      <p:bldP spid="930823" grpId="0" animBg="1"/>
      <p:bldP spid="930825" grpId="0" animBg="1"/>
      <p:bldP spid="930827" grpId="0" animBg="1"/>
      <p:bldP spid="930829" grpId="0" animBg="1"/>
      <p:bldP spid="930831" grpId="0" animBg="1"/>
      <p:bldP spid="9308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615E5-DCF0-4A91-9B17-0124F8EFE44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23.1 Introduction to the Standard Template Library (STL)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Standard Template Library (STL)</a:t>
            </a:r>
          </a:p>
          <a:p>
            <a:pPr lvl="1"/>
            <a:r>
              <a:rPr lang="en-US" altLang="en-US"/>
              <a:t>Defines powerful, template-based, reusable components and algorithms to process them</a:t>
            </a:r>
          </a:p>
          <a:p>
            <a:pPr lvl="2"/>
            <a:r>
              <a:rPr lang="en-US" altLang="en-US"/>
              <a:t>Implement many common data structures</a:t>
            </a:r>
          </a:p>
          <a:p>
            <a:pPr lvl="1"/>
            <a:r>
              <a:rPr lang="en-US" altLang="en-US"/>
              <a:t>Developed by Alexander Stepanov and Meng Lee</a:t>
            </a:r>
          </a:p>
          <a:p>
            <a:pPr lvl="1"/>
            <a:r>
              <a:rPr lang="en-US" altLang="en-US"/>
              <a:t>Conceived and designed for performance and flexibility</a:t>
            </a:r>
          </a:p>
          <a:p>
            <a:pPr lvl="1"/>
            <a:r>
              <a:rPr lang="en-US" altLang="en-US"/>
              <a:t>Three key components</a:t>
            </a:r>
          </a:p>
          <a:p>
            <a:pPr lvl="2"/>
            <a:r>
              <a:rPr lang="en-US" altLang="en-US"/>
              <a:t>Containers</a:t>
            </a:r>
          </a:p>
          <a:p>
            <a:pPr lvl="2"/>
            <a:r>
              <a:rPr lang="en-US" altLang="en-US"/>
              <a:t>Iterators</a:t>
            </a:r>
          </a:p>
          <a:p>
            <a:pPr lvl="2"/>
            <a:r>
              <a:rPr lang="en-US" altLang="en-US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2175942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A5A6-A7B6-4D1C-8B4D-5AA06BD2EAA2}" type="slidenum">
              <a:rPr lang="en-US" altLang="en-US"/>
              <a:pPr/>
              <a:t>40</a:t>
            </a:fld>
            <a:endParaRPr lang="en-US" altLang="en-US"/>
          </a:p>
        </p:txBody>
      </p:sp>
      <p:graphicFrame>
        <p:nvGraphicFramePr>
          <p:cNvPr id="931842" name="Object 2"/>
          <p:cNvGraphicFramePr>
            <a:graphicFrameLocks noChangeAspect="1"/>
          </p:cNvGraphicFramePr>
          <p:nvPr/>
        </p:nvGraphicFramePr>
        <p:xfrm>
          <a:off x="0" y="0"/>
          <a:ext cx="7040563" cy="604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Document" r:id="rId3" imgW="7074123" imgH="6060651" progId="Word.Document.8">
                  <p:embed/>
                </p:oleObj>
              </mc:Choice>
              <mc:Fallback>
                <p:oleObj name="Document" r:id="rId3" imgW="7074123" imgH="6060651" progId="Word.Document.8">
                  <p:embed/>
                  <p:pic>
                    <p:nvPicPr>
                      <p:cNvPr id="931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0563" cy="604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4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31844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Fig23_15.cpp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3)</a:t>
            </a:r>
            <a:endParaRPr lang="en-US" altLang="en-US"/>
          </a:p>
        </p:txBody>
      </p:sp>
      <p:sp>
        <p:nvSpPr>
          <p:cNvPr id="931845" name="Text Box 5"/>
          <p:cNvSpPr txBox="1">
            <a:spLocks noChangeArrowheads="1"/>
          </p:cNvSpPr>
          <p:nvPr/>
        </p:nvSpPr>
        <p:spPr bwMode="auto">
          <a:xfrm>
            <a:off x="3810000" y="914400"/>
            <a:ext cx="2819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Member function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throws an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out_of_range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exception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 flipH="1">
            <a:off x="2667000" y="1143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31847" name="Text Box 7"/>
          <p:cNvSpPr txBox="1">
            <a:spLocks noChangeArrowheads="1"/>
          </p:cNvSpPr>
          <p:nvPr/>
        </p:nvSpPr>
        <p:spPr bwMode="auto">
          <a:xfrm>
            <a:off x="5867400" y="2819400"/>
            <a:ext cx="25146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Remove the element at the beginning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integers</a:t>
            </a:r>
          </a:p>
        </p:txBody>
      </p:sp>
      <p:sp>
        <p:nvSpPr>
          <p:cNvPr id="931848" name="Line 8"/>
          <p:cNvSpPr>
            <a:spLocks noChangeShapeType="1"/>
          </p:cNvSpPr>
          <p:nvPr/>
        </p:nvSpPr>
        <p:spPr bwMode="auto">
          <a:xfrm flipH="1">
            <a:off x="3657600" y="29718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31849" name="Text Box 9"/>
          <p:cNvSpPr txBox="1">
            <a:spLocks noChangeArrowheads="1"/>
          </p:cNvSpPr>
          <p:nvPr/>
        </p:nvSpPr>
        <p:spPr bwMode="auto">
          <a:xfrm>
            <a:off x="5486400" y="3886200"/>
            <a:ext cx="29718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Erase all elements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integers</a:t>
            </a:r>
          </a:p>
        </p:txBody>
      </p:sp>
      <p:sp>
        <p:nvSpPr>
          <p:cNvPr id="931850" name="Line 10"/>
          <p:cNvSpPr>
            <a:spLocks noChangeShapeType="1"/>
          </p:cNvSpPr>
          <p:nvPr/>
        </p:nvSpPr>
        <p:spPr bwMode="auto">
          <a:xfrm flipH="1">
            <a:off x="4953000" y="40386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31851" name="Text Box 11"/>
          <p:cNvSpPr txBox="1">
            <a:spLocks noChangeArrowheads="1"/>
          </p:cNvSpPr>
          <p:nvPr/>
        </p:nvSpPr>
        <p:spPr bwMode="auto">
          <a:xfrm>
            <a:off x="5562600" y="4800600"/>
            <a:ext cx="31242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Confirm that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vector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empty</a:t>
            </a:r>
          </a:p>
        </p:txBody>
      </p:sp>
      <p:sp>
        <p:nvSpPr>
          <p:cNvPr id="931852" name="Line 12"/>
          <p:cNvSpPr>
            <a:spLocks noChangeShapeType="1"/>
          </p:cNvSpPr>
          <p:nvPr/>
        </p:nvSpPr>
        <p:spPr bwMode="auto">
          <a:xfrm flipH="1" flipV="1">
            <a:off x="2667000" y="4800600"/>
            <a:ext cx="2895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31853" name="Text Box 13"/>
          <p:cNvSpPr txBox="1">
            <a:spLocks noChangeArrowheads="1"/>
          </p:cNvSpPr>
          <p:nvPr/>
        </p:nvSpPr>
        <p:spPr bwMode="auto">
          <a:xfrm>
            <a:off x="5715000" y="5486400"/>
            <a:ext cx="25146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Insert all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array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at the beginning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integers</a:t>
            </a:r>
          </a:p>
        </p:txBody>
      </p:sp>
      <p:sp>
        <p:nvSpPr>
          <p:cNvPr id="931854" name="Line 14"/>
          <p:cNvSpPr>
            <a:spLocks noChangeShapeType="1"/>
          </p:cNvSpPr>
          <p:nvPr/>
        </p:nvSpPr>
        <p:spPr bwMode="auto">
          <a:xfrm flipH="1" flipV="1">
            <a:off x="5334000" y="5410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227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5" grpId="0" animBg="1"/>
      <p:bldP spid="931847" grpId="0" animBg="1"/>
      <p:bldP spid="931849" grpId="0" animBg="1"/>
      <p:bldP spid="931851" grpId="0" animBg="1"/>
      <p:bldP spid="93185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E5201-F912-4805-8C69-95C6EB516D51}" type="slidenum">
              <a:rPr lang="en-US" altLang="en-US"/>
              <a:pPr/>
              <a:t>41</a:t>
            </a:fld>
            <a:endParaRPr lang="en-US" altLang="en-US"/>
          </a:p>
        </p:txBody>
      </p:sp>
      <p:graphicFrame>
        <p:nvGraphicFramePr>
          <p:cNvPr id="932866" name="Object 2"/>
          <p:cNvGraphicFramePr>
            <a:graphicFrameLocks noChangeAspect="1"/>
          </p:cNvGraphicFramePr>
          <p:nvPr/>
        </p:nvGraphicFramePr>
        <p:xfrm>
          <a:off x="0" y="0"/>
          <a:ext cx="7075488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Document" r:id="rId3" imgW="7074123" imgH="4304274" progId="Word.Document.8">
                  <p:embed/>
                </p:oleObj>
              </mc:Choice>
              <mc:Fallback>
                <p:oleObj name="Document" r:id="rId3" imgW="7074123" imgH="4304274" progId="Word.Document.8">
                  <p:embed/>
                  <p:pic>
                    <p:nvPicPr>
                      <p:cNvPr id="932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867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32868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Fig23_15.cpp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(3 of 3)</a:t>
            </a:r>
            <a:endParaRPr lang="en-US" altLang="en-US"/>
          </a:p>
        </p:txBody>
      </p:sp>
      <p:sp>
        <p:nvSpPr>
          <p:cNvPr id="932869" name="Text Box 5"/>
          <p:cNvSpPr txBox="1">
            <a:spLocks noChangeArrowheads="1"/>
          </p:cNvSpPr>
          <p:nvPr/>
        </p:nvSpPr>
        <p:spPr bwMode="auto">
          <a:xfrm>
            <a:off x="5334000" y="533400"/>
            <a:ext cx="18288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Empty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vector</a:t>
            </a:r>
          </a:p>
        </p:txBody>
      </p:sp>
      <p:sp>
        <p:nvSpPr>
          <p:cNvPr id="932870" name="Line 6"/>
          <p:cNvSpPr>
            <a:spLocks noChangeShapeType="1"/>
          </p:cNvSpPr>
          <p:nvPr/>
        </p:nvSpPr>
        <p:spPr bwMode="auto">
          <a:xfrm flipH="1" flipV="1">
            <a:off x="2057400" y="609600"/>
            <a:ext cx="3276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676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477AA-DB87-43A7-9D20-95539D52C825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23.16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Some STL exception types. 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93491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65200" y="1665288"/>
          <a:ext cx="7202488" cy="290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Document" r:id="rId3" imgW="7208089" imgH="2905880" progId="Word.Document.8">
                  <p:embed/>
                </p:oleObj>
              </mc:Choice>
              <mc:Fallback>
                <p:oleObj name="Document" r:id="rId3" imgW="7208089" imgH="2905880" progId="Word.Document.8">
                  <p:embed/>
                  <p:pic>
                    <p:nvPicPr>
                      <p:cNvPr id="934915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665288"/>
                        <a:ext cx="7202488" cy="290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58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1FEE8-2DEC-467F-A73C-6F23AA14B764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23.2.2 </a:t>
            </a:r>
            <a:r>
              <a:rPr lang="en-US" altLang="en-US">
                <a:latin typeface="Lucida Console" panose="020B0609040504020204" pitchFamily="49" charset="0"/>
              </a:rPr>
              <a:t>list</a:t>
            </a:r>
            <a:r>
              <a:rPr lang="en-US" altLang="en-US"/>
              <a:t> Sequence Container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059362"/>
          </a:xfrm>
        </p:spPr>
        <p:txBody>
          <a:bodyPr/>
          <a:lstStyle/>
          <a:p>
            <a:r>
              <a:rPr lang="en-US" altLang="en-US"/>
              <a:t>Class template </a:t>
            </a:r>
            <a:r>
              <a:rPr lang="en-US" altLang="en-US">
                <a:latin typeface="Lucida Console" panose="020B0609040504020204" pitchFamily="49" charset="0"/>
              </a:rPr>
              <a:t>list</a:t>
            </a:r>
          </a:p>
          <a:p>
            <a:pPr lvl="1"/>
            <a:r>
              <a:rPr lang="en-US" altLang="en-US"/>
              <a:t>Implemented as a doubly-linked list</a:t>
            </a:r>
          </a:p>
          <a:p>
            <a:pPr lvl="2"/>
            <a:r>
              <a:rPr lang="en-US" altLang="en-US"/>
              <a:t>Provides efficient insertion and deletion operations at any location</a:t>
            </a:r>
          </a:p>
          <a:p>
            <a:pPr lvl="1"/>
            <a:r>
              <a:rPr lang="en-US" altLang="en-US"/>
              <a:t>Supports bidirectional iterators</a:t>
            </a:r>
          </a:p>
          <a:p>
            <a:pPr lvl="2"/>
            <a:r>
              <a:rPr lang="en-US" altLang="en-US"/>
              <a:t>Can be traversed forward and backward</a:t>
            </a:r>
          </a:p>
          <a:p>
            <a:pPr lvl="1"/>
            <a:r>
              <a:rPr lang="en-US" altLang="en-US"/>
              <a:t>Requires header file </a:t>
            </a:r>
            <a:r>
              <a:rPr lang="en-US" altLang="en-US">
                <a:latin typeface="Lucida Console" panose="020B0609040504020204" pitchFamily="49" charset="0"/>
              </a:rPr>
              <a:t>&lt;list&gt;</a:t>
            </a:r>
          </a:p>
        </p:txBody>
      </p:sp>
    </p:spTree>
    <p:extLst>
      <p:ext uri="{BB962C8B-B14F-4D97-AF65-F5344CB8AC3E}">
        <p14:creationId xmlns:p14="http://schemas.microsoft.com/office/powerpoint/2010/main" val="1316710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2C816-4406-4C22-829E-3D26E961B4F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23.2.2 </a:t>
            </a:r>
            <a:r>
              <a:rPr lang="en-US" altLang="en-US" sz="3200">
                <a:latin typeface="Lucida Console" panose="020B0609040504020204" pitchFamily="49" charset="0"/>
              </a:rPr>
              <a:t>list</a:t>
            </a:r>
            <a:r>
              <a:rPr lang="en-US" altLang="en-US" sz="3200"/>
              <a:t> Sequence Container (Cont.)</a:t>
            </a:r>
          </a:p>
        </p:txBody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059362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Class template </a:t>
            </a:r>
            <a:r>
              <a:rPr lang="en-US" altLang="en-US">
                <a:latin typeface="Lucida Console" panose="020B0609040504020204" pitchFamily="49" charset="0"/>
              </a:rPr>
              <a:t>list</a:t>
            </a:r>
            <a:r>
              <a:rPr lang="en-US" altLang="en-US"/>
              <a:t> (Cont.)</a:t>
            </a:r>
            <a:endParaRPr lang="en-US" altLang="en-US">
              <a:latin typeface="Lucida Console" panose="020B0609040504020204" pitchFamily="49" charset="0"/>
            </a:endParaRPr>
          </a:p>
          <a:p>
            <a:pPr lvl="1"/>
            <a:r>
              <a:rPr lang="en-US" altLang="en-US"/>
              <a:t>Member function </a:t>
            </a:r>
            <a:r>
              <a:rPr lang="en-US" altLang="en-US">
                <a:latin typeface="Lucida Console" panose="020B0609040504020204" pitchFamily="49" charset="0"/>
              </a:rPr>
              <a:t>sort</a:t>
            </a:r>
          </a:p>
          <a:p>
            <a:pPr lvl="2"/>
            <a:r>
              <a:rPr lang="en-US" altLang="en-US"/>
              <a:t>Arranges the elements in the </a:t>
            </a:r>
            <a:r>
              <a:rPr lang="en-US" altLang="en-US">
                <a:latin typeface="Lucida Console" panose="020B0609040504020204" pitchFamily="49" charset="0"/>
              </a:rPr>
              <a:t>list</a:t>
            </a:r>
            <a:r>
              <a:rPr lang="en-US" altLang="en-US"/>
              <a:t> in ascending order</a:t>
            </a:r>
          </a:p>
          <a:p>
            <a:pPr lvl="2"/>
            <a:r>
              <a:rPr lang="en-US" altLang="en-US"/>
              <a:t>Can take a binary predicate function as second argument to determine sorting order</a:t>
            </a:r>
          </a:p>
          <a:p>
            <a:pPr lvl="1"/>
            <a:r>
              <a:rPr lang="en-US" altLang="en-US"/>
              <a:t>Member function </a:t>
            </a:r>
            <a:r>
              <a:rPr lang="en-US" altLang="en-US">
                <a:latin typeface="Lucida Console" panose="020B0609040504020204" pitchFamily="49" charset="0"/>
              </a:rPr>
              <a:t>splice</a:t>
            </a:r>
          </a:p>
          <a:p>
            <a:pPr lvl="2"/>
            <a:r>
              <a:rPr lang="en-US" altLang="en-US"/>
              <a:t>Removes elements from the container argument and inserts them into the current </a:t>
            </a:r>
            <a:r>
              <a:rPr lang="en-US" altLang="en-US">
                <a:latin typeface="Lucida Console" panose="020B0609040504020204" pitchFamily="49" charset="0"/>
              </a:rPr>
              <a:t>list</a:t>
            </a:r>
            <a:r>
              <a:rPr lang="en-US" altLang="en-US"/>
              <a:t> at the specified location</a:t>
            </a:r>
          </a:p>
          <a:p>
            <a:pPr lvl="2"/>
            <a:r>
              <a:rPr lang="en-US" altLang="en-US"/>
              <a:t>Overloaded versions</a:t>
            </a:r>
          </a:p>
          <a:p>
            <a:pPr lvl="3"/>
            <a:r>
              <a:rPr lang="en-US" altLang="en-US"/>
              <a:t>Three arguments - third argument specifies a single element in the container argument to splice</a:t>
            </a:r>
          </a:p>
          <a:p>
            <a:pPr lvl="3"/>
            <a:r>
              <a:rPr lang="en-US" altLang="en-US"/>
              <a:t>Four arguments - third and fourth arguments specify a range of elements in the container argument to splice</a:t>
            </a:r>
          </a:p>
        </p:txBody>
      </p:sp>
    </p:spTree>
    <p:extLst>
      <p:ext uri="{BB962C8B-B14F-4D97-AF65-F5344CB8AC3E}">
        <p14:creationId xmlns:p14="http://schemas.microsoft.com/office/powerpoint/2010/main" val="1340057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8A11C-4FDB-470D-AE3F-E82A0EAF713C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23.2.2 </a:t>
            </a:r>
            <a:r>
              <a:rPr lang="en-US" altLang="en-US" sz="3200">
                <a:latin typeface="Lucida Console" panose="020B0609040504020204" pitchFamily="49" charset="0"/>
              </a:rPr>
              <a:t>list</a:t>
            </a:r>
            <a:r>
              <a:rPr lang="en-US" altLang="en-US" sz="3200"/>
              <a:t> Sequence Container (Cont.)</a:t>
            </a:r>
          </a:p>
        </p:txBody>
      </p:sp>
      <p:sp>
        <p:nvSpPr>
          <p:cNvPr id="111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059362"/>
          </a:xfrm>
        </p:spPr>
        <p:txBody>
          <a:bodyPr/>
          <a:lstStyle/>
          <a:p>
            <a:r>
              <a:rPr lang="en-US" altLang="en-US"/>
              <a:t>Class template </a:t>
            </a:r>
            <a:r>
              <a:rPr lang="en-US" altLang="en-US">
                <a:latin typeface="Lucida Console" panose="020B0609040504020204" pitchFamily="49" charset="0"/>
              </a:rPr>
              <a:t>list</a:t>
            </a:r>
            <a:r>
              <a:rPr lang="en-US" altLang="en-US"/>
              <a:t> (Cont.)</a:t>
            </a:r>
            <a:endParaRPr lang="en-US" altLang="en-US">
              <a:latin typeface="Lucida Console" panose="020B0609040504020204" pitchFamily="49" charset="0"/>
            </a:endParaRPr>
          </a:p>
          <a:p>
            <a:pPr lvl="1"/>
            <a:r>
              <a:rPr lang="en-US" altLang="en-US"/>
              <a:t>Member function </a:t>
            </a:r>
            <a:r>
              <a:rPr lang="en-US" altLang="en-US">
                <a:latin typeface="Lucida Console" panose="020B0609040504020204" pitchFamily="49" charset="0"/>
              </a:rPr>
              <a:t>merge</a:t>
            </a:r>
          </a:p>
          <a:p>
            <a:pPr lvl="2"/>
            <a:r>
              <a:rPr lang="en-US" altLang="en-US"/>
              <a:t>Removes elements from the specified </a:t>
            </a:r>
            <a:r>
              <a:rPr lang="en-US" altLang="en-US">
                <a:latin typeface="Lucida Console" panose="020B0609040504020204" pitchFamily="49" charset="0"/>
              </a:rPr>
              <a:t>list</a:t>
            </a:r>
            <a:r>
              <a:rPr lang="en-US" altLang="en-US"/>
              <a:t> and inserts them in sorted order into the current </a:t>
            </a:r>
            <a:r>
              <a:rPr lang="en-US" altLang="en-US">
                <a:latin typeface="Lucida Console" panose="020B0609040504020204" pitchFamily="49" charset="0"/>
              </a:rPr>
              <a:t>list</a:t>
            </a:r>
          </a:p>
          <a:p>
            <a:pPr lvl="3"/>
            <a:r>
              <a:rPr lang="en-US" altLang="en-US"/>
              <a:t>Both </a:t>
            </a:r>
            <a:r>
              <a:rPr lang="en-US" altLang="en-US">
                <a:latin typeface="Lucida Console" panose="020B0609040504020204" pitchFamily="49" charset="0"/>
              </a:rPr>
              <a:t>list</a:t>
            </a:r>
            <a:r>
              <a:rPr lang="en-US" altLang="en-US"/>
              <a:t>s must first be sorted in the same order</a:t>
            </a:r>
          </a:p>
          <a:p>
            <a:pPr lvl="2"/>
            <a:r>
              <a:rPr lang="en-US" altLang="en-US"/>
              <a:t>Can take a binary predicate function as second argument to determine sorting order</a:t>
            </a:r>
          </a:p>
          <a:p>
            <a:pPr lvl="1"/>
            <a:r>
              <a:rPr lang="en-US" altLang="en-US"/>
              <a:t>Member function </a:t>
            </a:r>
            <a:r>
              <a:rPr lang="en-US" altLang="en-US">
                <a:latin typeface="Lucida Console" panose="020B0609040504020204" pitchFamily="49" charset="0"/>
              </a:rPr>
              <a:t>unique</a:t>
            </a:r>
          </a:p>
          <a:p>
            <a:pPr lvl="2"/>
            <a:r>
              <a:rPr lang="en-US" altLang="en-US"/>
              <a:t>Removes duplicate elements from the </a:t>
            </a:r>
            <a:r>
              <a:rPr lang="en-US" altLang="en-US">
                <a:latin typeface="Lucida Console" panose="020B0609040504020204" pitchFamily="49" charset="0"/>
              </a:rPr>
              <a:t>list</a:t>
            </a:r>
          </a:p>
          <a:p>
            <a:pPr lvl="3"/>
            <a:r>
              <a:rPr lang="en-US" altLang="en-US">
                <a:latin typeface="Lucida Console" panose="020B0609040504020204" pitchFamily="49" charset="0"/>
              </a:rPr>
              <a:t>list</a:t>
            </a:r>
            <a:r>
              <a:rPr lang="en-US" altLang="en-US"/>
              <a:t> must first be sorted</a:t>
            </a:r>
          </a:p>
          <a:p>
            <a:pPr lvl="2"/>
            <a:r>
              <a:rPr lang="en-US" altLang="en-US"/>
              <a:t>A second argument can specify a binary predicate function to determine whether two elements are equal</a:t>
            </a:r>
          </a:p>
        </p:txBody>
      </p:sp>
    </p:spTree>
    <p:extLst>
      <p:ext uri="{BB962C8B-B14F-4D97-AF65-F5344CB8AC3E}">
        <p14:creationId xmlns:p14="http://schemas.microsoft.com/office/powerpoint/2010/main" val="340222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45B31-C360-4BF0-9130-E521F261825B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141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23.2.2 </a:t>
            </a:r>
            <a:r>
              <a:rPr lang="en-US" altLang="en-US" sz="3200">
                <a:latin typeface="Lucida Console" panose="020B0609040504020204" pitchFamily="49" charset="0"/>
              </a:rPr>
              <a:t>list</a:t>
            </a:r>
            <a:r>
              <a:rPr lang="en-US" altLang="en-US" sz="3200"/>
              <a:t> Sequence Container (Cont.)</a:t>
            </a:r>
          </a:p>
        </p:txBody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059362"/>
          </a:xfrm>
        </p:spPr>
        <p:txBody>
          <a:bodyPr/>
          <a:lstStyle/>
          <a:p>
            <a:r>
              <a:rPr lang="en-US" altLang="en-US"/>
              <a:t>Class template </a:t>
            </a:r>
            <a:r>
              <a:rPr lang="en-US" altLang="en-US">
                <a:latin typeface="Lucida Console" panose="020B0609040504020204" pitchFamily="49" charset="0"/>
              </a:rPr>
              <a:t>list</a:t>
            </a:r>
            <a:r>
              <a:rPr lang="en-US" altLang="en-US"/>
              <a:t> (Cont.)</a:t>
            </a:r>
            <a:endParaRPr lang="en-US" altLang="en-US">
              <a:latin typeface="Lucida Console" panose="020B0609040504020204" pitchFamily="49" charset="0"/>
            </a:endParaRPr>
          </a:p>
          <a:p>
            <a:pPr lvl="1"/>
            <a:r>
              <a:rPr lang="en-US" altLang="en-US"/>
              <a:t>Member function </a:t>
            </a:r>
            <a:r>
              <a:rPr lang="en-US" altLang="en-US">
                <a:latin typeface="Lucida Console" panose="020B0609040504020204" pitchFamily="49" charset="0"/>
              </a:rPr>
              <a:t>assign</a:t>
            </a:r>
          </a:p>
          <a:p>
            <a:pPr lvl="2"/>
            <a:r>
              <a:rPr lang="en-US" altLang="en-US"/>
              <a:t>Replaces contents of the current </a:t>
            </a:r>
            <a:r>
              <a:rPr lang="en-US" altLang="en-US">
                <a:latin typeface="Lucida Console" panose="020B0609040504020204" pitchFamily="49" charset="0"/>
              </a:rPr>
              <a:t>list</a:t>
            </a:r>
            <a:r>
              <a:rPr lang="en-US" altLang="en-US"/>
              <a:t> with values from the range specified by two iterator arguments</a:t>
            </a:r>
          </a:p>
          <a:p>
            <a:pPr lvl="2"/>
            <a:r>
              <a:rPr lang="en-US" altLang="en-US"/>
              <a:t>Overloaded version</a:t>
            </a:r>
          </a:p>
          <a:p>
            <a:pPr lvl="3"/>
            <a:r>
              <a:rPr lang="en-US" altLang="en-US"/>
              <a:t>Replaces contents with copies of a value</a:t>
            </a:r>
          </a:p>
          <a:p>
            <a:pPr lvl="4"/>
            <a:r>
              <a:rPr lang="en-US" altLang="en-US"/>
              <a:t>First argument specifies number of copies</a:t>
            </a:r>
          </a:p>
          <a:p>
            <a:pPr lvl="4"/>
            <a:r>
              <a:rPr lang="en-US" altLang="en-US"/>
              <a:t>Second argument specifies the value to assign</a:t>
            </a:r>
          </a:p>
        </p:txBody>
      </p:sp>
    </p:spTree>
    <p:extLst>
      <p:ext uri="{BB962C8B-B14F-4D97-AF65-F5344CB8AC3E}">
        <p14:creationId xmlns:p14="http://schemas.microsoft.com/office/powerpoint/2010/main" val="2645731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06DCC-BC4F-4209-862C-3D7BFADEDD61}" type="slidenum">
              <a:rPr lang="en-US" altLang="en-US"/>
              <a:pPr/>
              <a:t>47</a:t>
            </a:fld>
            <a:endParaRPr lang="en-US" altLang="en-US"/>
          </a:p>
        </p:txBody>
      </p:sp>
      <p:graphicFrame>
        <p:nvGraphicFramePr>
          <p:cNvPr id="941058" name="Object 2"/>
          <p:cNvGraphicFramePr>
            <a:graphicFrameLocks noChangeAspect="1"/>
          </p:cNvGraphicFramePr>
          <p:nvPr/>
        </p:nvGraphicFramePr>
        <p:xfrm>
          <a:off x="0" y="0"/>
          <a:ext cx="7075488" cy="605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Document" r:id="rId3" imgW="7074123" imgH="6053818" progId="Word.Document.8">
                  <p:embed/>
                </p:oleObj>
              </mc:Choice>
              <mc:Fallback>
                <p:oleObj name="Document" r:id="rId3" imgW="7074123" imgH="6053818" progId="Word.Document.8">
                  <p:embed/>
                  <p:pic>
                    <p:nvPicPr>
                      <p:cNvPr id="9410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05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59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41060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Fig23_17.cpp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5)</a:t>
            </a:r>
            <a:endParaRPr lang="en-US" altLang="en-US"/>
          </a:p>
        </p:txBody>
      </p:sp>
      <p:sp>
        <p:nvSpPr>
          <p:cNvPr id="941062" name="Text Box 6"/>
          <p:cNvSpPr txBox="1">
            <a:spLocks noChangeArrowheads="1"/>
          </p:cNvSpPr>
          <p:nvPr/>
        </p:nvSpPr>
        <p:spPr bwMode="auto">
          <a:xfrm>
            <a:off x="5257800" y="3429000"/>
            <a:ext cx="25908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Instantiate two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list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objects capable of storing integers</a:t>
            </a:r>
          </a:p>
        </p:txBody>
      </p:sp>
      <p:sp>
        <p:nvSpPr>
          <p:cNvPr id="941063" name="Line 7"/>
          <p:cNvSpPr>
            <a:spLocks noChangeShapeType="1"/>
          </p:cNvSpPr>
          <p:nvPr/>
        </p:nvSpPr>
        <p:spPr bwMode="auto">
          <a:xfrm flipH="1">
            <a:off x="3124200" y="3733800"/>
            <a:ext cx="2133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41064" name="Text Box 8"/>
          <p:cNvSpPr txBox="1">
            <a:spLocks noChangeArrowheads="1"/>
          </p:cNvSpPr>
          <p:nvPr/>
        </p:nvSpPr>
        <p:spPr bwMode="auto">
          <a:xfrm>
            <a:off x="3962400" y="4495800"/>
            <a:ext cx="44196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Insert integers at the beginning and end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values</a:t>
            </a:r>
          </a:p>
        </p:txBody>
      </p:sp>
      <p:sp>
        <p:nvSpPr>
          <p:cNvPr id="941065" name="Line 9"/>
          <p:cNvSpPr>
            <a:spLocks noChangeShapeType="1"/>
          </p:cNvSpPr>
          <p:nvPr/>
        </p:nvSpPr>
        <p:spPr bwMode="auto">
          <a:xfrm flipH="1">
            <a:off x="2590800" y="4724400"/>
            <a:ext cx="1371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083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2" grpId="0" animBg="1"/>
      <p:bldP spid="94106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9EEAD-F0A3-45DD-8B83-909D4DDD00AC}" type="slidenum">
              <a:rPr lang="en-US" altLang="en-US"/>
              <a:pPr/>
              <a:t>48</a:t>
            </a:fld>
            <a:endParaRPr lang="en-US" altLang="en-US"/>
          </a:p>
        </p:txBody>
      </p:sp>
      <p:graphicFrame>
        <p:nvGraphicFramePr>
          <p:cNvPr id="942082" name="Object 2"/>
          <p:cNvGraphicFramePr>
            <a:graphicFrameLocks noChangeAspect="1"/>
          </p:cNvGraphicFramePr>
          <p:nvPr/>
        </p:nvGraphicFramePr>
        <p:xfrm>
          <a:off x="0" y="0"/>
          <a:ext cx="7075488" cy="522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Document" r:id="rId3" imgW="7074123" imgH="5221661" progId="Word.Document.8">
                  <p:embed/>
                </p:oleObj>
              </mc:Choice>
              <mc:Fallback>
                <p:oleObj name="Document" r:id="rId3" imgW="7074123" imgH="5221661" progId="Word.Document.8">
                  <p:embed/>
                  <p:pic>
                    <p:nvPicPr>
                      <p:cNvPr id="942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22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08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42084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Fig23_17.cpp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5)</a:t>
            </a:r>
            <a:endParaRPr lang="en-US" altLang="en-US"/>
          </a:p>
        </p:txBody>
      </p:sp>
      <p:sp>
        <p:nvSpPr>
          <p:cNvPr id="942085" name="Text Box 5"/>
          <p:cNvSpPr txBox="1">
            <a:spLocks noChangeArrowheads="1"/>
          </p:cNvSpPr>
          <p:nvPr/>
        </p:nvSpPr>
        <p:spPr bwMode="auto">
          <a:xfrm>
            <a:off x="4800600" y="304800"/>
            <a:ext cx="25146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Arrange the elements in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list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 ascending order</a:t>
            </a:r>
          </a:p>
        </p:txBody>
      </p:sp>
      <p:sp>
        <p:nvSpPr>
          <p:cNvPr id="942086" name="Line 6"/>
          <p:cNvSpPr>
            <a:spLocks noChangeShapeType="1"/>
          </p:cNvSpPr>
          <p:nvPr/>
        </p:nvSpPr>
        <p:spPr bwMode="auto">
          <a:xfrm flipH="1" flipV="1">
            <a:off x="1752600" y="381000"/>
            <a:ext cx="3048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42087" name="Text Box 7"/>
          <p:cNvSpPr txBox="1">
            <a:spLocks noChangeArrowheads="1"/>
          </p:cNvSpPr>
          <p:nvPr/>
        </p:nvSpPr>
        <p:spPr bwMode="auto">
          <a:xfrm>
            <a:off x="5181600" y="2438400"/>
            <a:ext cx="3581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Remove the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otherValues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insert them at the end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values</a:t>
            </a:r>
          </a:p>
        </p:txBody>
      </p:sp>
      <p:sp>
        <p:nvSpPr>
          <p:cNvPr id="942088" name="Line 8"/>
          <p:cNvSpPr>
            <a:spLocks noChangeShapeType="1"/>
          </p:cNvSpPr>
          <p:nvPr/>
        </p:nvSpPr>
        <p:spPr bwMode="auto">
          <a:xfrm flipH="1" flipV="1">
            <a:off x="4191000" y="25146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944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5" grpId="0" animBg="1"/>
      <p:bldP spid="94208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95BA0-AF0B-434D-A2B7-BF61A734B70D}" type="slidenum">
              <a:rPr lang="en-US" altLang="en-US"/>
              <a:pPr/>
              <a:t>49</a:t>
            </a:fld>
            <a:endParaRPr lang="en-US" altLang="en-US"/>
          </a:p>
        </p:txBody>
      </p:sp>
      <p:graphicFrame>
        <p:nvGraphicFramePr>
          <p:cNvPr id="943106" name="Object 2"/>
          <p:cNvGraphicFramePr>
            <a:graphicFrameLocks noChangeAspect="1"/>
          </p:cNvGraphicFramePr>
          <p:nvPr/>
        </p:nvGraphicFramePr>
        <p:xfrm>
          <a:off x="0" y="0"/>
          <a:ext cx="7075488" cy="605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Document" r:id="rId3" imgW="7074123" imgH="6053818" progId="Word.Document.8">
                  <p:embed/>
                </p:oleObj>
              </mc:Choice>
              <mc:Fallback>
                <p:oleObj name="Document" r:id="rId3" imgW="7074123" imgH="6053818" progId="Word.Document.8">
                  <p:embed/>
                  <p:pic>
                    <p:nvPicPr>
                      <p:cNvPr id="943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05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3107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43108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Fig23_17.cpp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(3 of 5)</a:t>
            </a:r>
            <a:endParaRPr lang="en-US" altLang="en-US"/>
          </a:p>
        </p:txBody>
      </p:sp>
      <p:sp>
        <p:nvSpPr>
          <p:cNvPr id="943109" name="Text Box 5"/>
          <p:cNvSpPr txBox="1">
            <a:spLocks noChangeArrowheads="1"/>
          </p:cNvSpPr>
          <p:nvPr/>
        </p:nvSpPr>
        <p:spPr bwMode="auto">
          <a:xfrm>
            <a:off x="4800600" y="609600"/>
            <a:ext cx="3886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Remove all elements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otherValues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insert them in sorted order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values</a:t>
            </a:r>
            <a:endParaRPr lang="en-US" altLang="en-US">
              <a:latin typeface="Times New Roman" panose="02020603050405020304" pitchFamily="18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943110" name="Line 6"/>
          <p:cNvSpPr>
            <a:spLocks noChangeShapeType="1"/>
          </p:cNvSpPr>
          <p:nvPr/>
        </p:nvSpPr>
        <p:spPr bwMode="auto">
          <a:xfrm flipH="1" flipV="1">
            <a:off x="3048000" y="5334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43111" name="Text Box 7"/>
          <p:cNvSpPr txBox="1">
            <a:spLocks noChangeArrowheads="1"/>
          </p:cNvSpPr>
          <p:nvPr/>
        </p:nvSpPr>
        <p:spPr bwMode="auto">
          <a:xfrm>
            <a:off x="4724400" y="2438400"/>
            <a:ext cx="35052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Remove duplicate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values</a:t>
            </a:r>
          </a:p>
        </p:txBody>
      </p:sp>
      <p:sp>
        <p:nvSpPr>
          <p:cNvPr id="943112" name="Line 8"/>
          <p:cNvSpPr>
            <a:spLocks noChangeShapeType="1"/>
          </p:cNvSpPr>
          <p:nvPr/>
        </p:nvSpPr>
        <p:spPr bwMode="auto">
          <a:xfrm flipH="1">
            <a:off x="1981200" y="2590800"/>
            <a:ext cx="2743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43113" name="Text Box 9"/>
          <p:cNvSpPr txBox="1">
            <a:spLocks noChangeArrowheads="1"/>
          </p:cNvSpPr>
          <p:nvPr/>
        </p:nvSpPr>
        <p:spPr bwMode="auto">
          <a:xfrm>
            <a:off x="4876800" y="3505200"/>
            <a:ext cx="3505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Exchange the contents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values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with the contents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otherValues</a:t>
            </a:r>
          </a:p>
        </p:txBody>
      </p:sp>
      <p:sp>
        <p:nvSpPr>
          <p:cNvPr id="943114" name="Line 10"/>
          <p:cNvSpPr>
            <a:spLocks noChangeShapeType="1"/>
          </p:cNvSpPr>
          <p:nvPr/>
        </p:nvSpPr>
        <p:spPr bwMode="auto">
          <a:xfrm flipH="1">
            <a:off x="2895600" y="3657600"/>
            <a:ext cx="1981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43115" name="Text Box 11"/>
          <p:cNvSpPr txBox="1">
            <a:spLocks noChangeArrowheads="1"/>
          </p:cNvSpPr>
          <p:nvPr/>
        </p:nvSpPr>
        <p:spPr bwMode="auto">
          <a:xfrm>
            <a:off x="5638800" y="5562600"/>
            <a:ext cx="33528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Replace the contents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values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with the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otherValues</a:t>
            </a:r>
          </a:p>
        </p:txBody>
      </p:sp>
      <p:sp>
        <p:nvSpPr>
          <p:cNvPr id="943116" name="Line 12"/>
          <p:cNvSpPr>
            <a:spLocks noChangeShapeType="1"/>
          </p:cNvSpPr>
          <p:nvPr/>
        </p:nvSpPr>
        <p:spPr bwMode="auto">
          <a:xfrm flipH="1" flipV="1">
            <a:off x="5105400" y="5486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231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9" grpId="0" animBg="1"/>
      <p:bldP spid="943111" grpId="0" animBg="1"/>
      <p:bldP spid="943113" grpId="0" animBg="1"/>
      <p:bldP spid="9431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C7086-4B65-4EB3-A354-085B596AC1D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81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23.1 Introduction to the Standard Template Library (STL) (Cont.)</a:t>
            </a:r>
          </a:p>
        </p:txBody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STL containers</a:t>
            </a:r>
          </a:p>
          <a:p>
            <a:pPr lvl="1"/>
            <a:r>
              <a:rPr lang="en-US" altLang="en-US"/>
              <a:t>Three container categories</a:t>
            </a:r>
          </a:p>
          <a:p>
            <a:pPr lvl="2"/>
            <a:r>
              <a:rPr lang="en-US" altLang="en-US"/>
              <a:t>First-class containers</a:t>
            </a:r>
          </a:p>
          <a:p>
            <a:pPr lvl="2"/>
            <a:r>
              <a:rPr lang="en-US" altLang="en-US"/>
              <a:t>Adapters</a:t>
            </a:r>
          </a:p>
          <a:p>
            <a:pPr lvl="2"/>
            <a:r>
              <a:rPr lang="en-US" altLang="en-US"/>
              <a:t>Near containers</a:t>
            </a:r>
          </a:p>
          <a:p>
            <a:pPr lvl="1"/>
            <a:r>
              <a:rPr lang="en-US" altLang="en-US"/>
              <a:t>Each container has associated member functions</a:t>
            </a:r>
          </a:p>
          <a:p>
            <a:pPr lvl="2"/>
            <a:r>
              <a:rPr lang="en-US" altLang="en-US"/>
              <a:t>Some member functions are defined in all STL containers</a:t>
            </a:r>
          </a:p>
        </p:txBody>
      </p:sp>
    </p:spTree>
    <p:extLst>
      <p:ext uri="{BB962C8B-B14F-4D97-AF65-F5344CB8AC3E}">
        <p14:creationId xmlns:p14="http://schemas.microsoft.com/office/powerpoint/2010/main" val="414700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32D17-FCE3-4424-B034-6A173D992F75}" type="slidenum">
              <a:rPr lang="en-US" altLang="en-US"/>
              <a:pPr/>
              <a:t>50</a:t>
            </a:fld>
            <a:endParaRPr lang="en-US" altLang="en-US"/>
          </a:p>
        </p:txBody>
      </p:sp>
      <p:graphicFrame>
        <p:nvGraphicFramePr>
          <p:cNvPr id="944130" name="Object 2"/>
          <p:cNvGraphicFramePr>
            <a:graphicFrameLocks noChangeAspect="1"/>
          </p:cNvGraphicFramePr>
          <p:nvPr/>
        </p:nvGraphicFramePr>
        <p:xfrm>
          <a:off x="0" y="0"/>
          <a:ext cx="7075488" cy="542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Document" r:id="rId3" imgW="7074123" imgH="5423766" progId="Word.Document.8">
                  <p:embed/>
                </p:oleObj>
              </mc:Choice>
              <mc:Fallback>
                <p:oleObj name="Document" r:id="rId3" imgW="7074123" imgH="5423766" progId="Word.Document.8">
                  <p:embed/>
                  <p:pic>
                    <p:nvPicPr>
                      <p:cNvPr id="944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42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1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Fig23_17.cpp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(4 of 5)</a:t>
            </a:r>
            <a:endParaRPr lang="en-US" altLang="en-US"/>
          </a:p>
        </p:txBody>
      </p:sp>
      <p:sp>
        <p:nvSpPr>
          <p:cNvPr id="944133" name="Text Box 5"/>
          <p:cNvSpPr txBox="1">
            <a:spLocks noChangeArrowheads="1"/>
          </p:cNvSpPr>
          <p:nvPr/>
        </p:nvSpPr>
        <p:spPr bwMode="auto">
          <a:xfrm>
            <a:off x="4953000" y="685800"/>
            <a:ext cx="2286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Delete all copies of the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from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values</a:t>
            </a:r>
          </a:p>
        </p:txBody>
      </p:sp>
      <p:sp>
        <p:nvSpPr>
          <p:cNvPr id="944134" name="Line 6"/>
          <p:cNvSpPr>
            <a:spLocks noChangeShapeType="1"/>
          </p:cNvSpPr>
          <p:nvPr/>
        </p:nvSpPr>
        <p:spPr bwMode="auto">
          <a:xfrm flipH="1">
            <a:off x="2209800" y="914400"/>
            <a:ext cx="274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054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4A6BA-4B3D-4252-8531-C3C8174B53CA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945154" name="Rectangle 2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45155" name="Rectangle 3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Fig23_17.cpp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(5 of 5)</a:t>
            </a:r>
            <a:endParaRPr lang="en-US" altLang="en-US"/>
          </a:p>
        </p:txBody>
      </p:sp>
      <p:graphicFrame>
        <p:nvGraphicFramePr>
          <p:cNvPr id="945156" name="Object 4"/>
          <p:cNvGraphicFramePr>
            <a:graphicFrameLocks noChangeAspect="1"/>
          </p:cNvGraphicFramePr>
          <p:nvPr/>
        </p:nvGraphicFramePr>
        <p:xfrm>
          <a:off x="0" y="0"/>
          <a:ext cx="7065963" cy="344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Document" r:id="rId3" imgW="7068771" imgH="3448082" progId="Word.Document.8">
                  <p:embed/>
                </p:oleObj>
              </mc:Choice>
              <mc:Fallback>
                <p:oleObj name="Document" r:id="rId3" imgW="7068771" imgH="3448082" progId="Word.Document.8">
                  <p:embed/>
                  <p:pic>
                    <p:nvPicPr>
                      <p:cNvPr id="945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5963" cy="344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92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D67B0-3FD1-434C-AC15-6BAFF128BE91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115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23.2.3 </a:t>
            </a:r>
            <a:r>
              <a:rPr lang="en-US" altLang="en-US">
                <a:latin typeface="Lucida Console" panose="020B0609040504020204" pitchFamily="49" charset="0"/>
              </a:rPr>
              <a:t>deque</a:t>
            </a:r>
            <a:r>
              <a:rPr lang="en-US" altLang="en-US"/>
              <a:t> Sequence Container</a:t>
            </a:r>
          </a:p>
        </p:txBody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059362"/>
          </a:xfrm>
        </p:spPr>
        <p:txBody>
          <a:bodyPr/>
          <a:lstStyle/>
          <a:p>
            <a:r>
              <a:rPr lang="en-US" altLang="en-US"/>
              <a:t>Class template </a:t>
            </a:r>
            <a:r>
              <a:rPr lang="en-US" altLang="en-US">
                <a:latin typeface="Lucida Console" panose="020B0609040504020204" pitchFamily="49" charset="0"/>
              </a:rPr>
              <a:t>deque</a:t>
            </a:r>
          </a:p>
          <a:p>
            <a:pPr lvl="1"/>
            <a:r>
              <a:rPr lang="en-US" altLang="en-US"/>
              <a:t>Provides many of the benefits of </a:t>
            </a:r>
            <a:r>
              <a:rPr lang="en-US" altLang="en-US">
                <a:latin typeface="Lucida Console" panose="020B0609040504020204" pitchFamily="49" charset="0"/>
              </a:rPr>
              <a:t>vector</a:t>
            </a:r>
            <a:r>
              <a:rPr lang="en-US" altLang="en-US"/>
              <a:t> and </a:t>
            </a:r>
            <a:r>
              <a:rPr lang="en-US" altLang="en-US">
                <a:latin typeface="Lucida Console" panose="020B0609040504020204" pitchFamily="49" charset="0"/>
              </a:rPr>
              <a:t>list</a:t>
            </a:r>
            <a:r>
              <a:rPr lang="en-US" altLang="en-US"/>
              <a:t> in one container</a:t>
            </a:r>
          </a:p>
          <a:p>
            <a:pPr lvl="2"/>
            <a:r>
              <a:rPr lang="en-US" altLang="en-US"/>
              <a:t>Efficient indexed access using subscripting</a:t>
            </a:r>
          </a:p>
          <a:p>
            <a:pPr lvl="2"/>
            <a:r>
              <a:rPr lang="en-US" altLang="en-US"/>
              <a:t>Efficient insertion and deletion operations at front and back</a:t>
            </a:r>
          </a:p>
          <a:p>
            <a:pPr lvl="1"/>
            <a:r>
              <a:rPr lang="en-US" altLang="en-US"/>
              <a:t>Supports random-access iterators</a:t>
            </a:r>
          </a:p>
          <a:p>
            <a:pPr lvl="2"/>
            <a:r>
              <a:rPr lang="en-US" altLang="en-US"/>
              <a:t>All STL algorithms can be used on </a:t>
            </a:r>
            <a:r>
              <a:rPr lang="en-US" altLang="en-US">
                <a:latin typeface="Lucida Console" panose="020B0609040504020204" pitchFamily="49" charset="0"/>
              </a:rPr>
              <a:t>deque</a:t>
            </a:r>
            <a:r>
              <a:rPr lang="en-US" altLang="en-US"/>
              <a:t>s</a:t>
            </a:r>
          </a:p>
          <a:p>
            <a:pPr lvl="1"/>
            <a:r>
              <a:rPr lang="en-US" altLang="en-US"/>
              <a:t>Additional storage may be allocated at either end</a:t>
            </a:r>
          </a:p>
          <a:p>
            <a:pPr lvl="2"/>
            <a:r>
              <a:rPr lang="en-US" altLang="en-US"/>
              <a:t>Noncontiguous memory layout</a:t>
            </a:r>
          </a:p>
          <a:p>
            <a:pPr lvl="1"/>
            <a:r>
              <a:rPr lang="en-US" altLang="en-US"/>
              <a:t>Requires header file </a:t>
            </a:r>
            <a:r>
              <a:rPr lang="en-US" altLang="en-US">
                <a:latin typeface="Lucida Console" panose="020B0609040504020204" pitchFamily="49" charset="0"/>
              </a:rPr>
              <a:t>&lt;deque&gt;</a:t>
            </a:r>
          </a:p>
        </p:txBody>
      </p:sp>
    </p:spTree>
    <p:extLst>
      <p:ext uri="{BB962C8B-B14F-4D97-AF65-F5344CB8AC3E}">
        <p14:creationId xmlns:p14="http://schemas.microsoft.com/office/powerpoint/2010/main" val="3697602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FED19-580B-42E9-91FB-FB5AB74C95FD}" type="slidenum">
              <a:rPr lang="en-US" altLang="en-US"/>
              <a:pPr/>
              <a:t>53</a:t>
            </a:fld>
            <a:endParaRPr lang="en-US" altLang="en-US"/>
          </a:p>
        </p:txBody>
      </p:sp>
      <p:graphicFrame>
        <p:nvGraphicFramePr>
          <p:cNvPr id="951298" name="Object 2"/>
          <p:cNvGraphicFramePr>
            <a:graphicFrameLocks noChangeAspect="1"/>
          </p:cNvGraphicFramePr>
          <p:nvPr/>
        </p:nvGraphicFramePr>
        <p:xfrm>
          <a:off x="0" y="0"/>
          <a:ext cx="7053263" cy="627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Document" r:id="rId3" imgW="7074123" imgH="6266712" progId="Word.Document.8">
                  <p:embed/>
                </p:oleObj>
              </mc:Choice>
              <mc:Fallback>
                <p:oleObj name="Document" r:id="rId3" imgW="7074123" imgH="6266712" progId="Word.Document.8">
                  <p:embed/>
                  <p:pic>
                    <p:nvPicPr>
                      <p:cNvPr id="951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27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1299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51300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Fig23_18.cpp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2)</a:t>
            </a:r>
            <a:endParaRPr lang="en-US" altLang="en-US"/>
          </a:p>
        </p:txBody>
      </p:sp>
      <p:sp>
        <p:nvSpPr>
          <p:cNvPr id="951301" name="Text Box 5"/>
          <p:cNvSpPr txBox="1">
            <a:spLocks noChangeArrowheads="1"/>
          </p:cNvSpPr>
          <p:nvPr/>
        </p:nvSpPr>
        <p:spPr bwMode="auto">
          <a:xfrm>
            <a:off x="4800600" y="1828800"/>
            <a:ext cx="25146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Instantiate a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deque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that can store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double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values</a:t>
            </a:r>
          </a:p>
        </p:txBody>
      </p:sp>
      <p:sp>
        <p:nvSpPr>
          <p:cNvPr id="951302" name="Line 6"/>
          <p:cNvSpPr>
            <a:spLocks noChangeShapeType="1"/>
          </p:cNvSpPr>
          <p:nvPr/>
        </p:nvSpPr>
        <p:spPr bwMode="auto">
          <a:xfrm flipH="1">
            <a:off x="2133600" y="1981200"/>
            <a:ext cx="2667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51303" name="Text Box 7"/>
          <p:cNvSpPr txBox="1">
            <a:spLocks noChangeArrowheads="1"/>
          </p:cNvSpPr>
          <p:nvPr/>
        </p:nvSpPr>
        <p:spPr bwMode="auto">
          <a:xfrm>
            <a:off x="4800600" y="3124200"/>
            <a:ext cx="2819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Insert elements at the beginning and end of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deque</a:t>
            </a:r>
          </a:p>
        </p:txBody>
      </p:sp>
      <p:sp>
        <p:nvSpPr>
          <p:cNvPr id="951304" name="Line 8"/>
          <p:cNvSpPr>
            <a:spLocks noChangeShapeType="1"/>
          </p:cNvSpPr>
          <p:nvPr/>
        </p:nvSpPr>
        <p:spPr bwMode="auto">
          <a:xfrm flipH="1">
            <a:off x="3048000" y="34290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51305" name="Text Box 9"/>
          <p:cNvSpPr txBox="1">
            <a:spLocks noChangeArrowheads="1"/>
          </p:cNvSpPr>
          <p:nvPr/>
        </p:nvSpPr>
        <p:spPr bwMode="auto">
          <a:xfrm>
            <a:off x="5257800" y="4876800"/>
            <a:ext cx="3048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Retrieve the value in each element of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deque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for output</a:t>
            </a:r>
          </a:p>
        </p:txBody>
      </p:sp>
      <p:sp>
        <p:nvSpPr>
          <p:cNvPr id="951306" name="Line 10"/>
          <p:cNvSpPr>
            <a:spLocks noChangeShapeType="1"/>
          </p:cNvSpPr>
          <p:nvPr/>
        </p:nvSpPr>
        <p:spPr bwMode="auto">
          <a:xfrm flipH="1" flipV="1">
            <a:off x="3200400" y="5105400"/>
            <a:ext cx="2057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51307" name="Text Box 11"/>
          <p:cNvSpPr txBox="1">
            <a:spLocks noChangeArrowheads="1"/>
          </p:cNvSpPr>
          <p:nvPr/>
        </p:nvSpPr>
        <p:spPr bwMode="auto">
          <a:xfrm>
            <a:off x="5105400" y="5562600"/>
            <a:ext cx="35052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Remove the first element of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deque</a:t>
            </a:r>
          </a:p>
        </p:txBody>
      </p:sp>
      <p:sp>
        <p:nvSpPr>
          <p:cNvPr id="951308" name="Line 12"/>
          <p:cNvSpPr>
            <a:spLocks noChangeShapeType="1"/>
          </p:cNvSpPr>
          <p:nvPr/>
        </p:nvSpPr>
        <p:spPr bwMode="auto">
          <a:xfrm flipH="1" flipV="1">
            <a:off x="2209800" y="5638800"/>
            <a:ext cx="2895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932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01" grpId="0" animBg="1"/>
      <p:bldP spid="951303" grpId="0" animBg="1"/>
      <p:bldP spid="951305" grpId="0" animBg="1"/>
      <p:bldP spid="95130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E67F-8CB9-4B34-B8A9-CD9D5581CE11}" type="slidenum">
              <a:rPr lang="en-US" altLang="en-US"/>
              <a:pPr/>
              <a:t>54</a:t>
            </a:fld>
            <a:endParaRPr lang="en-US" altLang="en-US"/>
          </a:p>
        </p:txBody>
      </p:sp>
      <p:graphicFrame>
        <p:nvGraphicFramePr>
          <p:cNvPr id="952322" name="Object 2"/>
          <p:cNvGraphicFramePr>
            <a:graphicFrameLocks noChangeAspect="1"/>
          </p:cNvGraphicFramePr>
          <p:nvPr/>
        </p:nvGraphicFramePr>
        <p:xfrm>
          <a:off x="0" y="0"/>
          <a:ext cx="7075488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Document" r:id="rId3" imgW="7074123" imgH="2652546" progId="Word.Document.8">
                  <p:embed/>
                </p:oleObj>
              </mc:Choice>
              <mc:Fallback>
                <p:oleObj name="Document" r:id="rId3" imgW="7074123" imgH="2652546" progId="Word.Document.8">
                  <p:embed/>
                  <p:pic>
                    <p:nvPicPr>
                      <p:cNvPr id="952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265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2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52324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Fig23_18.cpp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2)</a:t>
            </a:r>
            <a:endParaRPr lang="en-US" altLang="en-US"/>
          </a:p>
        </p:txBody>
      </p:sp>
      <p:sp>
        <p:nvSpPr>
          <p:cNvPr id="952325" name="Text Box 5"/>
          <p:cNvSpPr txBox="1">
            <a:spLocks noChangeArrowheads="1"/>
          </p:cNvSpPr>
          <p:nvPr/>
        </p:nvSpPr>
        <p:spPr bwMode="auto">
          <a:xfrm>
            <a:off x="5791200" y="533400"/>
            <a:ext cx="2362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Use the subscript operator to create an </a:t>
            </a:r>
            <a:r>
              <a:rPr lang="en-US" altLang="en-US" i="1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lvalue</a:t>
            </a:r>
          </a:p>
        </p:txBody>
      </p:sp>
      <p:sp>
        <p:nvSpPr>
          <p:cNvPr id="952326" name="Line 6"/>
          <p:cNvSpPr>
            <a:spLocks noChangeShapeType="1"/>
          </p:cNvSpPr>
          <p:nvPr/>
        </p:nvSpPr>
        <p:spPr bwMode="auto">
          <a:xfrm flipH="1" flipV="1">
            <a:off x="2209800" y="533400"/>
            <a:ext cx="3581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329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E4CE-A6F0-4A39-B1AE-68C28A019C3B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23.3 Associative Containers</a:t>
            </a:r>
          </a:p>
        </p:txBody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059362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STL associative containers</a:t>
            </a:r>
          </a:p>
          <a:p>
            <a:pPr lvl="1"/>
            <a:r>
              <a:rPr lang="en-US" altLang="en-US"/>
              <a:t>Provide direct access to store and retrieve elements via keys (often called search keys)</a:t>
            </a:r>
          </a:p>
          <a:p>
            <a:pPr lvl="2"/>
            <a:r>
              <a:rPr lang="en-US" altLang="en-US"/>
              <a:t>Maintain keys in sorted order</a:t>
            </a:r>
          </a:p>
          <a:p>
            <a:pPr lvl="1"/>
            <a:r>
              <a:rPr lang="en-US" altLang="en-US"/>
              <a:t>Four associative containers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multiset</a:t>
            </a:r>
            <a:r>
              <a:rPr lang="en-US" altLang="en-US"/>
              <a:t> – stores keys only, allows duplicates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set</a:t>
            </a:r>
            <a:r>
              <a:rPr lang="en-US" altLang="en-US"/>
              <a:t> – stores keys only, no duplicates</a:t>
            </a:r>
            <a:endParaRPr lang="en-US" altLang="en-US">
              <a:latin typeface="Lucida Console" panose="020B0609040504020204" pitchFamily="49" charset="0"/>
            </a:endParaRP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multimap</a:t>
            </a:r>
            <a:r>
              <a:rPr lang="en-US" altLang="en-US"/>
              <a:t> – stores keys and associated values, allows duplicates</a:t>
            </a:r>
            <a:endParaRPr lang="en-US" altLang="en-US">
              <a:latin typeface="Lucida Console" panose="020B0609040504020204" pitchFamily="49" charset="0"/>
            </a:endParaRP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map</a:t>
            </a:r>
            <a:r>
              <a:rPr lang="en-US" altLang="en-US"/>
              <a:t> – stores keys and associated values, no duplicates</a:t>
            </a:r>
            <a:endParaRPr lang="en-US" altLang="en-US">
              <a:latin typeface="Lucida Console" panose="020B0609040504020204" pitchFamily="49" charset="0"/>
            </a:endParaRPr>
          </a:p>
          <a:p>
            <a:pPr lvl="1"/>
            <a:r>
              <a:rPr lang="en-US" altLang="en-US"/>
              <a:t>Common member functions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find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lower_bound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upper_bound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266646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AE807-ED55-432F-9620-3A7B408855A3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23.3.1 </a:t>
            </a:r>
            <a:r>
              <a:rPr lang="en-US" altLang="en-US" sz="3200">
                <a:latin typeface="Lucida Console" panose="020B0609040504020204" pitchFamily="49" charset="0"/>
              </a:rPr>
              <a:t>multiset</a:t>
            </a:r>
            <a:r>
              <a:rPr lang="en-US" altLang="en-US" sz="3200"/>
              <a:t> Associative Container</a:t>
            </a:r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059362"/>
          </a:xfrm>
        </p:spPr>
        <p:txBody>
          <a:bodyPr/>
          <a:lstStyle/>
          <a:p>
            <a:r>
              <a:rPr lang="en-US" altLang="en-US">
                <a:latin typeface="Lucida Console" panose="020B0609040504020204" pitchFamily="49" charset="0"/>
              </a:rPr>
              <a:t>multiset</a:t>
            </a:r>
            <a:r>
              <a:rPr lang="en-US" altLang="en-US"/>
              <a:t> associative container</a:t>
            </a:r>
          </a:p>
          <a:p>
            <a:pPr lvl="1"/>
            <a:r>
              <a:rPr lang="en-US" altLang="en-US"/>
              <a:t>Provides fast storage and retrieval of keys and allows duplicate keys</a:t>
            </a:r>
          </a:p>
          <a:p>
            <a:pPr lvl="1"/>
            <a:r>
              <a:rPr lang="en-US" altLang="en-US"/>
              <a:t>Ordering of keys is determined by a comparator function object</a:t>
            </a:r>
          </a:p>
          <a:p>
            <a:pPr lvl="2"/>
            <a:r>
              <a:rPr lang="en-US" altLang="en-US"/>
              <a:t>Default is </a:t>
            </a:r>
            <a:r>
              <a:rPr lang="en-US" altLang="en-US">
                <a:latin typeface="Lucida Console" panose="020B0609040504020204" pitchFamily="49" charset="0"/>
              </a:rPr>
              <a:t>std::less&lt; T &gt;</a:t>
            </a:r>
            <a:r>
              <a:rPr lang="en-US" altLang="en-US"/>
              <a:t> for ascending order</a:t>
            </a:r>
          </a:p>
          <a:p>
            <a:pPr lvl="2"/>
            <a:r>
              <a:rPr lang="en-US" altLang="en-US"/>
              <a:t>Data type of the keys must support this function</a:t>
            </a:r>
          </a:p>
          <a:p>
            <a:pPr lvl="1"/>
            <a:r>
              <a:rPr lang="en-US" altLang="en-US"/>
              <a:t>Supports bidirectional iterators</a:t>
            </a:r>
          </a:p>
          <a:p>
            <a:pPr lvl="1"/>
            <a:r>
              <a:rPr lang="en-US" altLang="en-US"/>
              <a:t>Requires header file </a:t>
            </a:r>
            <a:r>
              <a:rPr lang="en-US" altLang="en-US">
                <a:latin typeface="Lucida Console" panose="020B0609040504020204" pitchFamily="49" charset="0"/>
              </a:rPr>
              <a:t>&lt;set&gt;</a:t>
            </a:r>
          </a:p>
        </p:txBody>
      </p:sp>
    </p:spTree>
    <p:extLst>
      <p:ext uri="{BB962C8B-B14F-4D97-AF65-F5344CB8AC3E}">
        <p14:creationId xmlns:p14="http://schemas.microsoft.com/office/powerpoint/2010/main" val="363200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A3E52-EE48-4686-8BEB-BA84698E2822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23.3.1 </a:t>
            </a:r>
            <a:r>
              <a:rPr lang="en-US" altLang="en-US" sz="3200">
                <a:latin typeface="Lucida Console" panose="020B0609040504020204" pitchFamily="49" charset="0"/>
              </a:rPr>
              <a:t>multiset</a:t>
            </a:r>
            <a:r>
              <a:rPr lang="en-US" altLang="en-US" sz="3200"/>
              <a:t> Associative Container (Cont.)</a:t>
            </a:r>
          </a:p>
        </p:txBody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059362"/>
          </a:xfrm>
        </p:spPr>
        <p:txBody>
          <a:bodyPr/>
          <a:lstStyle/>
          <a:p>
            <a:r>
              <a:rPr lang="en-US" altLang="en-US">
                <a:latin typeface="Lucida Console" panose="020B0609040504020204" pitchFamily="49" charset="0"/>
              </a:rPr>
              <a:t>multiset</a:t>
            </a:r>
            <a:r>
              <a:rPr lang="en-US" altLang="en-US"/>
              <a:t> associative container (Cont.)</a:t>
            </a:r>
          </a:p>
          <a:p>
            <a:pPr lvl="1"/>
            <a:r>
              <a:rPr lang="en-US" altLang="en-US"/>
              <a:t>Member function </a:t>
            </a:r>
            <a:r>
              <a:rPr lang="en-US" altLang="en-US">
                <a:latin typeface="Lucida Console" panose="020B0609040504020204" pitchFamily="49" charset="0"/>
              </a:rPr>
              <a:t>insert</a:t>
            </a:r>
          </a:p>
          <a:p>
            <a:pPr lvl="2"/>
            <a:r>
              <a:rPr lang="en-US" altLang="en-US"/>
              <a:t>Adds a value to a </a:t>
            </a:r>
            <a:r>
              <a:rPr lang="en-US" altLang="en-US">
                <a:latin typeface="Lucida Console" panose="020B0609040504020204" pitchFamily="49" charset="0"/>
              </a:rPr>
              <a:t>set</a:t>
            </a:r>
            <a:r>
              <a:rPr lang="en-US" altLang="en-US"/>
              <a:t> or </a:t>
            </a:r>
            <a:r>
              <a:rPr lang="en-US" altLang="en-US">
                <a:latin typeface="Lucida Console" panose="020B0609040504020204" pitchFamily="49" charset="0"/>
              </a:rPr>
              <a:t>multiset</a:t>
            </a:r>
          </a:p>
          <a:p>
            <a:pPr lvl="2"/>
            <a:r>
              <a:rPr lang="en-US" altLang="en-US"/>
              <a:t>Overloaded versions</a:t>
            </a:r>
          </a:p>
          <a:p>
            <a:pPr lvl="3"/>
            <a:r>
              <a:rPr lang="en-US" altLang="en-US"/>
              <a:t>Second version – an iterator argument specifies the location to begin searching for the insertion point</a:t>
            </a:r>
          </a:p>
          <a:p>
            <a:pPr lvl="3"/>
            <a:r>
              <a:rPr lang="en-US" altLang="en-US"/>
              <a:t>Third version – two iterator arguments specify a range of values to add from another container</a:t>
            </a:r>
          </a:p>
          <a:p>
            <a:pPr lvl="1"/>
            <a:r>
              <a:rPr lang="en-US" altLang="en-US"/>
              <a:t>Member function </a:t>
            </a:r>
            <a:r>
              <a:rPr lang="en-US" altLang="en-US">
                <a:latin typeface="Lucida Console" panose="020B0609040504020204" pitchFamily="49" charset="0"/>
              </a:rPr>
              <a:t>find</a:t>
            </a:r>
          </a:p>
          <a:p>
            <a:pPr lvl="2"/>
            <a:r>
              <a:rPr lang="en-US" altLang="en-US"/>
              <a:t>Locates a value in the associative container</a:t>
            </a:r>
          </a:p>
          <a:p>
            <a:pPr lvl="3"/>
            <a:r>
              <a:rPr lang="en-US" altLang="en-US"/>
              <a:t>Returns an </a:t>
            </a:r>
            <a:r>
              <a:rPr lang="en-US" altLang="en-US">
                <a:latin typeface="Lucida Console" panose="020B0609040504020204" pitchFamily="49" charset="0"/>
              </a:rPr>
              <a:t>iterator</a:t>
            </a:r>
            <a:r>
              <a:rPr lang="en-US" altLang="en-US"/>
              <a:t> to its earliest occurrence</a:t>
            </a:r>
          </a:p>
          <a:p>
            <a:pPr lvl="3"/>
            <a:r>
              <a:rPr lang="en-US" altLang="en-US"/>
              <a:t>Returns the </a:t>
            </a:r>
            <a:r>
              <a:rPr lang="en-US" altLang="en-US">
                <a:latin typeface="Lucida Console" panose="020B0609040504020204" pitchFamily="49" charset="0"/>
              </a:rPr>
              <a:t>iterator</a:t>
            </a:r>
            <a:r>
              <a:rPr lang="en-US" altLang="en-US"/>
              <a:t> returned by </a:t>
            </a:r>
            <a:r>
              <a:rPr lang="en-US" altLang="en-US">
                <a:latin typeface="Lucida Console" panose="020B0609040504020204" pitchFamily="49" charset="0"/>
              </a:rPr>
              <a:t>end</a:t>
            </a:r>
            <a:r>
              <a:rPr lang="en-US" altLang="en-US"/>
              <a:t> if the value is not found</a:t>
            </a:r>
          </a:p>
        </p:txBody>
      </p:sp>
    </p:spTree>
    <p:extLst>
      <p:ext uri="{BB962C8B-B14F-4D97-AF65-F5344CB8AC3E}">
        <p14:creationId xmlns:p14="http://schemas.microsoft.com/office/powerpoint/2010/main" val="3650916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F1DB-59B3-40B3-8C4A-3F780D85B519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23.3.1 </a:t>
            </a:r>
            <a:r>
              <a:rPr lang="en-US" altLang="en-US" sz="3200">
                <a:latin typeface="Lucida Console" panose="020B0609040504020204" pitchFamily="49" charset="0"/>
              </a:rPr>
              <a:t>multiset</a:t>
            </a:r>
            <a:r>
              <a:rPr lang="en-US" altLang="en-US" sz="3200"/>
              <a:t> Associative Container (Cont.)</a:t>
            </a:r>
          </a:p>
        </p:txBody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059362"/>
          </a:xfrm>
        </p:spPr>
        <p:txBody>
          <a:bodyPr/>
          <a:lstStyle/>
          <a:p>
            <a:r>
              <a:rPr lang="en-US" altLang="en-US">
                <a:latin typeface="Lucida Console" panose="020B0609040504020204" pitchFamily="49" charset="0"/>
              </a:rPr>
              <a:t>multiset</a:t>
            </a:r>
            <a:r>
              <a:rPr lang="en-US" altLang="en-US"/>
              <a:t> associative container (Cont.)</a:t>
            </a:r>
          </a:p>
          <a:p>
            <a:pPr lvl="1"/>
            <a:r>
              <a:rPr lang="en-US" altLang="en-US"/>
              <a:t>Member function </a:t>
            </a:r>
            <a:r>
              <a:rPr lang="en-US" altLang="en-US">
                <a:latin typeface="Lucida Console" panose="020B0609040504020204" pitchFamily="49" charset="0"/>
              </a:rPr>
              <a:t>lower_bound</a:t>
            </a:r>
          </a:p>
          <a:p>
            <a:pPr lvl="2"/>
            <a:r>
              <a:rPr lang="en-US" altLang="en-US"/>
              <a:t>Locates earliest occurrence of a value</a:t>
            </a:r>
            <a:endParaRPr lang="en-US" altLang="en-US">
              <a:latin typeface="Lucida Console" panose="020B0609040504020204" pitchFamily="49" charset="0"/>
            </a:endParaRPr>
          </a:p>
          <a:p>
            <a:pPr lvl="3"/>
            <a:r>
              <a:rPr lang="en-US" altLang="en-US"/>
              <a:t>Returns an </a:t>
            </a:r>
            <a:r>
              <a:rPr lang="en-US" altLang="en-US">
                <a:latin typeface="Lucida Console" panose="020B0609040504020204" pitchFamily="49" charset="0"/>
              </a:rPr>
              <a:t>iterator</a:t>
            </a:r>
            <a:r>
              <a:rPr lang="en-US" altLang="en-US"/>
              <a:t> to that position</a:t>
            </a:r>
          </a:p>
          <a:p>
            <a:pPr lvl="3"/>
            <a:r>
              <a:rPr lang="en-US" altLang="en-US"/>
              <a:t>Returns the </a:t>
            </a:r>
            <a:r>
              <a:rPr lang="en-US" altLang="en-US">
                <a:latin typeface="Lucida Console" panose="020B0609040504020204" pitchFamily="49" charset="0"/>
              </a:rPr>
              <a:t>iterator</a:t>
            </a:r>
            <a:r>
              <a:rPr lang="en-US" altLang="en-US"/>
              <a:t> returned by </a:t>
            </a:r>
            <a:r>
              <a:rPr lang="en-US" altLang="en-US">
                <a:latin typeface="Lucida Console" panose="020B0609040504020204" pitchFamily="49" charset="0"/>
              </a:rPr>
              <a:t>end</a:t>
            </a:r>
            <a:r>
              <a:rPr lang="en-US" altLang="en-US"/>
              <a:t> if the value is not found</a:t>
            </a:r>
          </a:p>
          <a:p>
            <a:pPr lvl="1"/>
            <a:r>
              <a:rPr lang="en-US" altLang="en-US"/>
              <a:t> Member function </a:t>
            </a:r>
            <a:r>
              <a:rPr lang="en-US" altLang="en-US">
                <a:latin typeface="Lucida Console" panose="020B0609040504020204" pitchFamily="49" charset="0"/>
              </a:rPr>
              <a:t>upper_bound</a:t>
            </a:r>
          </a:p>
          <a:p>
            <a:pPr lvl="2"/>
            <a:r>
              <a:rPr lang="en-US" altLang="en-US"/>
              <a:t>Locates element after the last occurrence of a value</a:t>
            </a:r>
          </a:p>
          <a:p>
            <a:pPr lvl="3"/>
            <a:r>
              <a:rPr lang="en-US" altLang="en-US"/>
              <a:t>Returns an </a:t>
            </a:r>
            <a:r>
              <a:rPr lang="en-US" altLang="en-US">
                <a:latin typeface="Lucida Console" panose="020B0609040504020204" pitchFamily="49" charset="0"/>
              </a:rPr>
              <a:t>iterator</a:t>
            </a:r>
            <a:r>
              <a:rPr lang="en-US" altLang="en-US"/>
              <a:t> to that position</a:t>
            </a:r>
          </a:p>
          <a:p>
            <a:pPr lvl="3"/>
            <a:r>
              <a:rPr lang="en-US" altLang="en-US"/>
              <a:t>Returns the </a:t>
            </a:r>
            <a:r>
              <a:rPr lang="en-US" altLang="en-US">
                <a:latin typeface="Lucida Console" panose="020B0609040504020204" pitchFamily="49" charset="0"/>
              </a:rPr>
              <a:t>iterator</a:t>
            </a:r>
            <a:r>
              <a:rPr lang="en-US" altLang="en-US"/>
              <a:t> returned by </a:t>
            </a:r>
            <a:r>
              <a:rPr lang="en-US" altLang="en-US">
                <a:latin typeface="Lucida Console" panose="020B0609040504020204" pitchFamily="49" charset="0"/>
              </a:rPr>
              <a:t>end</a:t>
            </a:r>
            <a:r>
              <a:rPr lang="en-US" altLang="en-US"/>
              <a:t> if the value is not found</a:t>
            </a:r>
          </a:p>
        </p:txBody>
      </p:sp>
    </p:spTree>
    <p:extLst>
      <p:ext uri="{BB962C8B-B14F-4D97-AF65-F5344CB8AC3E}">
        <p14:creationId xmlns:p14="http://schemas.microsoft.com/office/powerpoint/2010/main" val="2763296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22ED8-FA3D-40D1-90D0-8BEAF9D6A08A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121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23.3.1 </a:t>
            </a:r>
            <a:r>
              <a:rPr lang="en-US" altLang="en-US" sz="3200">
                <a:latin typeface="Lucida Console" panose="020B0609040504020204" pitchFamily="49" charset="0"/>
              </a:rPr>
              <a:t>multiset</a:t>
            </a:r>
            <a:r>
              <a:rPr lang="en-US" altLang="en-US" sz="3200"/>
              <a:t> Associative Container (Cont.)</a:t>
            </a:r>
          </a:p>
        </p:txBody>
      </p:sp>
      <p:sp>
        <p:nvSpPr>
          <p:cNvPr id="112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059362"/>
          </a:xfrm>
        </p:spPr>
        <p:txBody>
          <a:bodyPr/>
          <a:lstStyle/>
          <a:p>
            <a:r>
              <a:rPr lang="en-US" altLang="en-US">
                <a:latin typeface="Lucida Console" panose="020B0609040504020204" pitchFamily="49" charset="0"/>
              </a:rPr>
              <a:t>multiset</a:t>
            </a:r>
            <a:r>
              <a:rPr lang="en-US" altLang="en-US"/>
              <a:t> associative container (Cont.)</a:t>
            </a:r>
          </a:p>
          <a:p>
            <a:pPr lvl="1"/>
            <a:r>
              <a:rPr lang="en-US" altLang="en-US"/>
              <a:t>Member function </a:t>
            </a:r>
            <a:r>
              <a:rPr lang="en-US" altLang="en-US">
                <a:latin typeface="Lucida Console" panose="020B0609040504020204" pitchFamily="49" charset="0"/>
              </a:rPr>
              <a:t>equal_range</a:t>
            </a:r>
          </a:p>
          <a:p>
            <a:pPr lvl="2"/>
            <a:r>
              <a:rPr lang="en-US" altLang="en-US"/>
              <a:t>Returns </a:t>
            </a:r>
            <a:r>
              <a:rPr lang="en-US" altLang="en-US">
                <a:latin typeface="Lucida Console" panose="020B0609040504020204" pitchFamily="49" charset="0"/>
              </a:rPr>
              <a:t>pair</a:t>
            </a:r>
            <a:r>
              <a:rPr lang="en-US" altLang="en-US"/>
              <a:t> object containing the results of </a:t>
            </a:r>
            <a:r>
              <a:rPr lang="en-US" altLang="en-US">
                <a:latin typeface="Lucida Console" panose="020B0609040504020204" pitchFamily="49" charset="0"/>
              </a:rPr>
              <a:t>lower_bound</a:t>
            </a:r>
            <a:r>
              <a:rPr lang="en-US" altLang="en-US"/>
              <a:t> and </a:t>
            </a:r>
            <a:r>
              <a:rPr lang="en-US" altLang="en-US">
                <a:latin typeface="Lucida Console" panose="020B0609040504020204" pitchFamily="49" charset="0"/>
              </a:rPr>
              <a:t>upper_bound</a:t>
            </a:r>
          </a:p>
          <a:p>
            <a:pPr lvl="3"/>
            <a:r>
              <a:rPr lang="en-US" altLang="en-US">
                <a:latin typeface="Lucida Console" panose="020B0609040504020204" pitchFamily="49" charset="0"/>
              </a:rPr>
              <a:t>pair</a:t>
            </a:r>
            <a:r>
              <a:rPr lang="en-US" altLang="en-US"/>
              <a:t> data member </a:t>
            </a:r>
            <a:r>
              <a:rPr lang="en-US" altLang="en-US">
                <a:latin typeface="Lucida Console" panose="020B0609040504020204" pitchFamily="49" charset="0"/>
              </a:rPr>
              <a:t>first</a:t>
            </a:r>
            <a:r>
              <a:rPr lang="en-US" altLang="en-US"/>
              <a:t> stores </a:t>
            </a:r>
            <a:r>
              <a:rPr lang="en-US" altLang="en-US">
                <a:latin typeface="Lucida Console" panose="020B0609040504020204" pitchFamily="49" charset="0"/>
              </a:rPr>
              <a:t>lower_bound</a:t>
            </a:r>
          </a:p>
          <a:p>
            <a:pPr lvl="3"/>
            <a:r>
              <a:rPr lang="en-US" altLang="en-US">
                <a:latin typeface="Lucida Console" panose="020B0609040504020204" pitchFamily="49" charset="0"/>
              </a:rPr>
              <a:t>pair</a:t>
            </a:r>
            <a:r>
              <a:rPr lang="en-US" altLang="en-US"/>
              <a:t> data member </a:t>
            </a:r>
            <a:r>
              <a:rPr lang="en-US" altLang="en-US">
                <a:latin typeface="Lucida Console" panose="020B0609040504020204" pitchFamily="49" charset="0"/>
              </a:rPr>
              <a:t>second</a:t>
            </a:r>
            <a:r>
              <a:rPr lang="en-US" altLang="en-US"/>
              <a:t> stores </a:t>
            </a:r>
            <a:r>
              <a:rPr lang="en-US" altLang="en-US">
                <a:latin typeface="Lucida Console" panose="020B0609040504020204" pitchFamily="49" charset="0"/>
              </a:rPr>
              <a:t>upper_bound</a:t>
            </a:r>
          </a:p>
        </p:txBody>
      </p:sp>
    </p:spTree>
    <p:extLst>
      <p:ext uri="{BB962C8B-B14F-4D97-AF65-F5344CB8AC3E}">
        <p14:creationId xmlns:p14="http://schemas.microsoft.com/office/powerpoint/2010/main" val="2904616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D66B2-8405-4D9A-9FDF-EA89C0B1D74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82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23.1 Introduction to the Standard Template Library (STL) (Cont.)</a:t>
            </a:r>
          </a:p>
        </p:txBody>
      </p:sp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STL iterators</a:t>
            </a:r>
          </a:p>
          <a:p>
            <a:pPr lvl="1"/>
            <a:r>
              <a:rPr lang="en-US" altLang="en-US"/>
              <a:t>Used to manipulate STL-container elements</a:t>
            </a:r>
          </a:p>
          <a:p>
            <a:pPr lvl="2"/>
            <a:r>
              <a:rPr lang="en-US" altLang="en-US"/>
              <a:t>Have properties similar to those of pointers</a:t>
            </a:r>
          </a:p>
          <a:p>
            <a:pPr lvl="1"/>
            <a:r>
              <a:rPr lang="en-US" altLang="en-US"/>
              <a:t>Standard pointers can be used as iterators</a:t>
            </a:r>
          </a:p>
          <a:p>
            <a:pPr lvl="2"/>
            <a:r>
              <a:rPr lang="en-US" altLang="en-US"/>
              <a:t>So standard arrays can be manipulated as STL containers</a:t>
            </a:r>
          </a:p>
        </p:txBody>
      </p:sp>
    </p:spTree>
    <p:extLst>
      <p:ext uri="{BB962C8B-B14F-4D97-AF65-F5344CB8AC3E}">
        <p14:creationId xmlns:p14="http://schemas.microsoft.com/office/powerpoint/2010/main" val="2382490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9FCF3-1703-492A-AB84-8D7BB246AA98}" type="slidenum">
              <a:rPr lang="en-US" altLang="en-US"/>
              <a:pPr/>
              <a:t>60</a:t>
            </a:fld>
            <a:endParaRPr lang="en-US" altLang="en-US"/>
          </a:p>
        </p:txBody>
      </p:sp>
      <p:graphicFrame>
        <p:nvGraphicFramePr>
          <p:cNvPr id="955394" name="Object 2"/>
          <p:cNvGraphicFramePr>
            <a:graphicFrameLocks noChangeAspect="1"/>
          </p:cNvGraphicFramePr>
          <p:nvPr/>
        </p:nvGraphicFramePr>
        <p:xfrm>
          <a:off x="0" y="0"/>
          <a:ext cx="7075488" cy="605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Document" r:id="rId3" imgW="7074123" imgH="6053818" progId="Word.Document.8">
                  <p:embed/>
                </p:oleObj>
              </mc:Choice>
              <mc:Fallback>
                <p:oleObj name="Document" r:id="rId3" imgW="7074123" imgH="6053818" progId="Word.Document.8">
                  <p:embed/>
                  <p:pic>
                    <p:nvPicPr>
                      <p:cNvPr id="9553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05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5395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Fig23_19.cpp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3)</a:t>
            </a:r>
            <a:endParaRPr lang="en-US" altLang="en-US"/>
          </a:p>
        </p:txBody>
      </p:sp>
      <p:sp>
        <p:nvSpPr>
          <p:cNvPr id="955397" name="Text Box 5"/>
          <p:cNvSpPr txBox="1">
            <a:spLocks noChangeArrowheads="1"/>
          </p:cNvSpPr>
          <p:nvPr/>
        </p:nvSpPr>
        <p:spPr bwMode="auto">
          <a:xfrm>
            <a:off x="5105400" y="2057400"/>
            <a:ext cx="36576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Create a new type name for a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multiset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of integers in ascending order</a:t>
            </a:r>
          </a:p>
        </p:txBody>
      </p:sp>
      <p:sp>
        <p:nvSpPr>
          <p:cNvPr id="955398" name="Line 6"/>
          <p:cNvSpPr>
            <a:spLocks noChangeShapeType="1"/>
          </p:cNvSpPr>
          <p:nvPr/>
        </p:nvSpPr>
        <p:spPr bwMode="auto">
          <a:xfrm flipH="1" flipV="1">
            <a:off x="4191000" y="20574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55399" name="Text Box 7"/>
          <p:cNvSpPr txBox="1">
            <a:spLocks noChangeArrowheads="1"/>
          </p:cNvSpPr>
          <p:nvPr/>
        </p:nvSpPr>
        <p:spPr bwMode="auto">
          <a:xfrm>
            <a:off x="5715000" y="3886200"/>
            <a:ext cx="3200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Count the number of occurrences of the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15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intMultiset</a:t>
            </a:r>
          </a:p>
        </p:txBody>
      </p:sp>
      <p:sp>
        <p:nvSpPr>
          <p:cNvPr id="955400" name="Line 8"/>
          <p:cNvSpPr>
            <a:spLocks noChangeShapeType="1"/>
          </p:cNvSpPr>
          <p:nvPr/>
        </p:nvSpPr>
        <p:spPr bwMode="auto">
          <a:xfrm flipH="1">
            <a:off x="5029200" y="4114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55401" name="Text Box 9"/>
          <p:cNvSpPr txBox="1">
            <a:spLocks noChangeArrowheads="1"/>
          </p:cNvSpPr>
          <p:nvPr/>
        </p:nvSpPr>
        <p:spPr bwMode="auto">
          <a:xfrm>
            <a:off x="5791200" y="4724400"/>
            <a:ext cx="2286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Add the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15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intMultiset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twice</a:t>
            </a:r>
          </a:p>
        </p:txBody>
      </p:sp>
      <p:sp>
        <p:nvSpPr>
          <p:cNvPr id="955402" name="Line 10"/>
          <p:cNvSpPr>
            <a:spLocks noChangeShapeType="1"/>
          </p:cNvSpPr>
          <p:nvPr/>
        </p:nvSpPr>
        <p:spPr bwMode="auto">
          <a:xfrm flipH="1">
            <a:off x="5105400" y="49530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85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7" grpId="0" animBg="1"/>
      <p:bldP spid="955399" grpId="0" animBg="1"/>
      <p:bldP spid="95540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A6ECA-1E43-42C8-816D-DEB2B20FFB08}" type="slidenum">
              <a:rPr lang="en-US" altLang="en-US"/>
              <a:pPr/>
              <a:t>61</a:t>
            </a:fld>
            <a:endParaRPr lang="en-US" altLang="en-US"/>
          </a:p>
        </p:txBody>
      </p:sp>
      <p:graphicFrame>
        <p:nvGraphicFramePr>
          <p:cNvPr id="956418" name="Object 2"/>
          <p:cNvGraphicFramePr>
            <a:graphicFrameLocks noChangeAspect="1"/>
          </p:cNvGraphicFramePr>
          <p:nvPr/>
        </p:nvGraphicFramePr>
        <p:xfrm>
          <a:off x="0" y="0"/>
          <a:ext cx="7053263" cy="606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Document" r:id="rId3" imgW="7074123" imgH="6057414" progId="Word.Document.8">
                  <p:embed/>
                </p:oleObj>
              </mc:Choice>
              <mc:Fallback>
                <p:oleObj name="Document" r:id="rId3" imgW="7074123" imgH="6057414" progId="Word.Document.8">
                  <p:embed/>
                  <p:pic>
                    <p:nvPicPr>
                      <p:cNvPr id="9564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06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6419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Fig23_19.cpp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3)</a:t>
            </a:r>
            <a:endParaRPr lang="en-US" altLang="en-US"/>
          </a:p>
        </p:txBody>
      </p:sp>
      <p:sp>
        <p:nvSpPr>
          <p:cNvPr id="956421" name="Text Box 5"/>
          <p:cNvSpPr txBox="1">
            <a:spLocks noChangeArrowheads="1"/>
          </p:cNvSpPr>
          <p:nvPr/>
        </p:nvSpPr>
        <p:spPr bwMode="auto">
          <a:xfrm>
            <a:off x="5105400" y="609600"/>
            <a:ext cx="1981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Locate the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15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intMultiset</a:t>
            </a:r>
          </a:p>
        </p:txBody>
      </p:sp>
      <p:sp>
        <p:nvSpPr>
          <p:cNvPr id="956422" name="Line 6"/>
          <p:cNvSpPr>
            <a:spLocks noChangeShapeType="1"/>
          </p:cNvSpPr>
          <p:nvPr/>
        </p:nvSpPr>
        <p:spPr bwMode="auto">
          <a:xfrm flipH="1">
            <a:off x="3276600" y="914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56423" name="Text Box 7"/>
          <p:cNvSpPr txBox="1">
            <a:spLocks noChangeArrowheads="1"/>
          </p:cNvSpPr>
          <p:nvPr/>
        </p:nvSpPr>
        <p:spPr bwMode="auto">
          <a:xfrm>
            <a:off x="5867400" y="3200400"/>
            <a:ext cx="2438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Insert the elements of array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into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intMultiset</a:t>
            </a:r>
          </a:p>
        </p:txBody>
      </p:sp>
      <p:sp>
        <p:nvSpPr>
          <p:cNvPr id="956424" name="Line 8"/>
          <p:cNvSpPr>
            <a:spLocks noChangeShapeType="1"/>
          </p:cNvSpPr>
          <p:nvPr/>
        </p:nvSpPr>
        <p:spPr bwMode="auto">
          <a:xfrm flipH="1">
            <a:off x="3505200" y="3505200"/>
            <a:ext cx="2362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56425" name="Text Box 9"/>
          <p:cNvSpPr txBox="1">
            <a:spLocks noChangeArrowheads="1"/>
          </p:cNvSpPr>
          <p:nvPr/>
        </p:nvSpPr>
        <p:spPr bwMode="auto">
          <a:xfrm>
            <a:off x="5638800" y="3962400"/>
            <a:ext cx="3124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Locate the earliest occurrence of the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22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intMultiset</a:t>
            </a:r>
          </a:p>
        </p:txBody>
      </p:sp>
      <p:sp>
        <p:nvSpPr>
          <p:cNvPr id="956426" name="Line 10"/>
          <p:cNvSpPr>
            <a:spLocks noChangeShapeType="1"/>
          </p:cNvSpPr>
          <p:nvPr/>
        </p:nvSpPr>
        <p:spPr bwMode="auto">
          <a:xfrm flipH="1">
            <a:off x="4038600" y="44958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56427" name="Text Box 11"/>
          <p:cNvSpPr txBox="1">
            <a:spLocks noChangeArrowheads="1"/>
          </p:cNvSpPr>
          <p:nvPr/>
        </p:nvSpPr>
        <p:spPr bwMode="auto">
          <a:xfrm>
            <a:off x="5715000" y="5562600"/>
            <a:ext cx="28956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Locate the position after the last occurrence of the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22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intMultiset</a:t>
            </a:r>
          </a:p>
        </p:txBody>
      </p:sp>
      <p:sp>
        <p:nvSpPr>
          <p:cNvPr id="956428" name="Line 12"/>
          <p:cNvSpPr>
            <a:spLocks noChangeShapeType="1"/>
          </p:cNvSpPr>
          <p:nvPr/>
        </p:nvSpPr>
        <p:spPr bwMode="auto">
          <a:xfrm flipH="1" flipV="1">
            <a:off x="5486400" y="5257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4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1" grpId="0" animBg="1"/>
      <p:bldP spid="956423" grpId="0" animBg="1"/>
      <p:bldP spid="956425" grpId="0" animBg="1"/>
      <p:bldP spid="95642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4F6D1-D732-431B-B043-CD04A1A8A8D6}" type="slidenum">
              <a:rPr lang="en-US" altLang="en-US"/>
              <a:pPr/>
              <a:t>62</a:t>
            </a:fld>
            <a:endParaRPr lang="en-US" altLang="en-US"/>
          </a:p>
        </p:txBody>
      </p:sp>
      <p:graphicFrame>
        <p:nvGraphicFramePr>
          <p:cNvPr id="957442" name="Object 2"/>
          <p:cNvGraphicFramePr>
            <a:graphicFrameLocks noChangeAspect="1"/>
          </p:cNvGraphicFramePr>
          <p:nvPr/>
        </p:nvGraphicFramePr>
        <p:xfrm>
          <a:off x="0" y="0"/>
          <a:ext cx="7053263" cy="516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Document" r:id="rId3" imgW="7074123" imgH="5163043" progId="Word.Document.8">
                  <p:embed/>
                </p:oleObj>
              </mc:Choice>
              <mc:Fallback>
                <p:oleObj name="Document" r:id="rId3" imgW="7074123" imgH="5163043" progId="Word.Document.8">
                  <p:embed/>
                  <p:pic>
                    <p:nvPicPr>
                      <p:cNvPr id="9574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16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744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57444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Fig23_19.cpp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(3 of 3)</a:t>
            </a:r>
            <a:endParaRPr lang="en-US" altLang="en-US"/>
          </a:p>
        </p:txBody>
      </p:sp>
      <p:sp>
        <p:nvSpPr>
          <p:cNvPr id="957445" name="Text Box 5"/>
          <p:cNvSpPr txBox="1">
            <a:spLocks noChangeArrowheads="1"/>
          </p:cNvSpPr>
          <p:nvPr/>
        </p:nvSpPr>
        <p:spPr bwMode="auto">
          <a:xfrm>
            <a:off x="5181600" y="228600"/>
            <a:ext cx="38100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Obtain the results of both a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lower_bound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an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upper_bound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operation from a single function call</a:t>
            </a:r>
          </a:p>
        </p:txBody>
      </p:sp>
      <p:sp>
        <p:nvSpPr>
          <p:cNvPr id="957446" name="Line 6"/>
          <p:cNvSpPr>
            <a:spLocks noChangeShapeType="1"/>
          </p:cNvSpPr>
          <p:nvPr/>
        </p:nvSpPr>
        <p:spPr bwMode="auto">
          <a:xfrm flipH="1">
            <a:off x="3505200" y="76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57447" name="Text Box 7"/>
          <p:cNvSpPr txBox="1">
            <a:spLocks noChangeArrowheads="1"/>
          </p:cNvSpPr>
          <p:nvPr/>
        </p:nvSpPr>
        <p:spPr bwMode="auto">
          <a:xfrm>
            <a:off x="5181600" y="1981200"/>
            <a:ext cx="3200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pair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contains two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public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data members,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first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second</a:t>
            </a:r>
          </a:p>
        </p:txBody>
      </p:sp>
      <p:sp>
        <p:nvSpPr>
          <p:cNvPr id="957448" name="Line 8"/>
          <p:cNvSpPr>
            <a:spLocks noChangeShapeType="1"/>
          </p:cNvSpPr>
          <p:nvPr/>
        </p:nvSpPr>
        <p:spPr bwMode="auto">
          <a:xfrm flipH="1" flipV="1">
            <a:off x="2209800" y="1524000"/>
            <a:ext cx="2971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57449" name="Line 9"/>
          <p:cNvSpPr>
            <a:spLocks noChangeShapeType="1"/>
          </p:cNvSpPr>
          <p:nvPr/>
        </p:nvSpPr>
        <p:spPr bwMode="auto">
          <a:xfrm flipH="1" flipV="1">
            <a:off x="4876800" y="1524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865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5" grpId="0" animBg="1"/>
      <p:bldP spid="95744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C0E52-9578-4BE5-A923-5CA969FBC9DD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122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23.3.2 </a:t>
            </a:r>
            <a:r>
              <a:rPr lang="en-US" altLang="en-US">
                <a:latin typeface="Lucida Console" panose="020B0609040504020204" pitchFamily="49" charset="0"/>
              </a:rPr>
              <a:t>set</a:t>
            </a:r>
            <a:r>
              <a:rPr lang="en-US" altLang="en-US"/>
              <a:t> Associative Container</a:t>
            </a:r>
          </a:p>
        </p:txBody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>
            <a:normAutofit lnSpcReduction="10000"/>
          </a:bodyPr>
          <a:lstStyle/>
          <a:p>
            <a:r>
              <a:rPr lang="en-US" altLang="en-US">
                <a:latin typeface="Lucida Console" panose="020B0609040504020204" pitchFamily="49" charset="0"/>
              </a:rPr>
              <a:t>set</a:t>
            </a:r>
            <a:r>
              <a:rPr lang="en-US" altLang="en-US"/>
              <a:t> associative container</a:t>
            </a:r>
          </a:p>
          <a:p>
            <a:pPr lvl="1"/>
            <a:r>
              <a:rPr lang="en-US" altLang="en-US"/>
              <a:t>Used for fast storage and retrieval of unique keys</a:t>
            </a:r>
          </a:p>
          <a:p>
            <a:pPr lvl="2"/>
            <a:r>
              <a:rPr lang="en-US" altLang="en-US"/>
              <a:t>Does not allow duplicate keys</a:t>
            </a:r>
          </a:p>
          <a:p>
            <a:pPr lvl="3"/>
            <a:r>
              <a:rPr lang="en-US" altLang="en-US"/>
              <a:t>An attempt to insert a duplicate key is ignored</a:t>
            </a:r>
          </a:p>
          <a:p>
            <a:pPr lvl="1"/>
            <a:r>
              <a:rPr lang="en-US" altLang="en-US"/>
              <a:t>Supports bidirectional iterators</a:t>
            </a:r>
          </a:p>
          <a:p>
            <a:pPr lvl="1"/>
            <a:r>
              <a:rPr lang="en-US" altLang="en-US"/>
              <a:t>Requires header file </a:t>
            </a:r>
            <a:r>
              <a:rPr lang="en-US" altLang="en-US">
                <a:latin typeface="Lucida Console" panose="020B0609040504020204" pitchFamily="49" charset="0"/>
              </a:rPr>
              <a:t>&lt;set&gt;</a:t>
            </a:r>
          </a:p>
          <a:p>
            <a:pPr lvl="1"/>
            <a:r>
              <a:rPr lang="en-US" altLang="en-US"/>
              <a:t>Member function </a:t>
            </a:r>
            <a:r>
              <a:rPr lang="en-US" altLang="en-US">
                <a:latin typeface="Lucida Console" panose="020B0609040504020204" pitchFamily="49" charset="0"/>
              </a:rPr>
              <a:t>insert</a:t>
            </a:r>
          </a:p>
          <a:p>
            <a:pPr lvl="2"/>
            <a:r>
              <a:rPr lang="en-US" altLang="en-US"/>
              <a:t>Inserts a value into the </a:t>
            </a:r>
            <a:r>
              <a:rPr lang="en-US" altLang="en-US">
                <a:latin typeface="Lucida Console" panose="020B0609040504020204" pitchFamily="49" charset="0"/>
              </a:rPr>
              <a:t>set</a:t>
            </a:r>
          </a:p>
          <a:p>
            <a:pPr lvl="2"/>
            <a:r>
              <a:rPr lang="en-US" altLang="en-US"/>
              <a:t>Returns a </a:t>
            </a:r>
            <a:r>
              <a:rPr lang="en-US" altLang="en-US">
                <a:latin typeface="Lucida Console" panose="020B0609040504020204" pitchFamily="49" charset="0"/>
              </a:rPr>
              <a:t>pair</a:t>
            </a:r>
            <a:r>
              <a:rPr lang="en-US" altLang="en-US"/>
              <a:t> object</a:t>
            </a:r>
            <a:endParaRPr lang="en-US" altLang="en-US">
              <a:latin typeface="Lucida Console" panose="020B0609040504020204" pitchFamily="49" charset="0"/>
            </a:endParaRPr>
          </a:p>
          <a:p>
            <a:pPr lvl="3"/>
            <a:r>
              <a:rPr lang="en-US" altLang="en-US">
                <a:latin typeface="Lucida Console" panose="020B0609040504020204" pitchFamily="49" charset="0"/>
              </a:rPr>
              <a:t>pair</a:t>
            </a:r>
            <a:r>
              <a:rPr lang="en-US" altLang="en-US"/>
              <a:t> member </a:t>
            </a:r>
            <a:r>
              <a:rPr lang="en-US" altLang="en-US">
                <a:latin typeface="Lucida Console" panose="020B0609040504020204" pitchFamily="49" charset="0"/>
              </a:rPr>
              <a:t>first</a:t>
            </a:r>
            <a:r>
              <a:rPr lang="en-US" altLang="en-US"/>
              <a:t> is an </a:t>
            </a:r>
            <a:r>
              <a:rPr lang="en-US" altLang="en-US">
                <a:latin typeface="Lucida Console" panose="020B0609040504020204" pitchFamily="49" charset="0"/>
              </a:rPr>
              <a:t>iterator</a:t>
            </a:r>
            <a:r>
              <a:rPr lang="en-US" altLang="en-US"/>
              <a:t> pointing to the element with that value inside the </a:t>
            </a:r>
            <a:r>
              <a:rPr lang="en-US" altLang="en-US">
                <a:latin typeface="Lucida Console" panose="020B0609040504020204" pitchFamily="49" charset="0"/>
              </a:rPr>
              <a:t>set</a:t>
            </a:r>
          </a:p>
          <a:p>
            <a:pPr lvl="3"/>
            <a:r>
              <a:rPr lang="en-US" altLang="en-US">
                <a:latin typeface="Lucida Console" panose="020B0609040504020204" pitchFamily="49" charset="0"/>
              </a:rPr>
              <a:t>pair</a:t>
            </a:r>
            <a:r>
              <a:rPr lang="en-US" altLang="en-US"/>
              <a:t> member </a:t>
            </a:r>
            <a:r>
              <a:rPr lang="en-US" altLang="en-US">
                <a:latin typeface="Lucida Console" panose="020B0609040504020204" pitchFamily="49" charset="0"/>
              </a:rPr>
              <a:t>second</a:t>
            </a:r>
            <a:r>
              <a:rPr lang="en-US" altLang="en-US"/>
              <a:t> is a </a:t>
            </a:r>
            <a:r>
              <a:rPr lang="en-US" altLang="en-US">
                <a:latin typeface="Lucida Console" panose="020B0609040504020204" pitchFamily="49" charset="0"/>
              </a:rPr>
              <a:t>bool</a:t>
            </a:r>
            <a:r>
              <a:rPr lang="en-US" altLang="en-US"/>
              <a:t> indicating whether the value was inserted</a:t>
            </a:r>
          </a:p>
        </p:txBody>
      </p:sp>
    </p:spTree>
    <p:extLst>
      <p:ext uri="{BB962C8B-B14F-4D97-AF65-F5344CB8AC3E}">
        <p14:creationId xmlns:p14="http://schemas.microsoft.com/office/powerpoint/2010/main" val="2767769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1092C-9268-435B-A2DB-FFAAF8E6BA75}" type="slidenum">
              <a:rPr lang="en-US" altLang="en-US"/>
              <a:pPr/>
              <a:t>64</a:t>
            </a:fld>
            <a:endParaRPr lang="en-US" altLang="en-US"/>
          </a:p>
        </p:txBody>
      </p:sp>
      <p:graphicFrame>
        <p:nvGraphicFramePr>
          <p:cNvPr id="958466" name="Object 2"/>
          <p:cNvGraphicFramePr>
            <a:graphicFrameLocks noChangeAspect="1"/>
          </p:cNvGraphicFramePr>
          <p:nvPr/>
        </p:nvGraphicFramePr>
        <p:xfrm>
          <a:off x="0" y="0"/>
          <a:ext cx="7075488" cy="563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Document" r:id="rId3" imgW="7074123" imgH="5633784" progId="Word.Document.8">
                  <p:embed/>
                </p:oleObj>
              </mc:Choice>
              <mc:Fallback>
                <p:oleObj name="Document" r:id="rId3" imgW="7074123" imgH="5633784" progId="Word.Document.8">
                  <p:embed/>
                  <p:pic>
                    <p:nvPicPr>
                      <p:cNvPr id="9584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63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8467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58468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Fig23_20.cpp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2)</a:t>
            </a:r>
            <a:endParaRPr lang="en-US" altLang="en-US"/>
          </a:p>
        </p:txBody>
      </p:sp>
      <p:sp>
        <p:nvSpPr>
          <p:cNvPr id="958469" name="Text Box 5"/>
          <p:cNvSpPr txBox="1">
            <a:spLocks noChangeArrowheads="1"/>
          </p:cNvSpPr>
          <p:nvPr/>
        </p:nvSpPr>
        <p:spPr bwMode="auto">
          <a:xfrm>
            <a:off x="4800600" y="2286000"/>
            <a:ext cx="3962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Create a new type name for a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set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double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values ordered in ascending order</a:t>
            </a:r>
          </a:p>
        </p:txBody>
      </p:sp>
      <p:sp>
        <p:nvSpPr>
          <p:cNvPr id="958470" name="Line 6"/>
          <p:cNvSpPr>
            <a:spLocks noChangeShapeType="1"/>
          </p:cNvSpPr>
          <p:nvPr/>
        </p:nvSpPr>
        <p:spPr bwMode="auto">
          <a:xfrm flipH="1" flipV="1">
            <a:off x="3962400" y="2133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58471" name="Text Box 7"/>
          <p:cNvSpPr txBox="1">
            <a:spLocks noChangeArrowheads="1"/>
          </p:cNvSpPr>
          <p:nvPr/>
        </p:nvSpPr>
        <p:spPr bwMode="auto">
          <a:xfrm>
            <a:off x="5943600" y="3505200"/>
            <a:ext cx="2819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Second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2.1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value (a duplicate) will be ignored</a:t>
            </a:r>
          </a:p>
        </p:txBody>
      </p:sp>
      <p:sp>
        <p:nvSpPr>
          <p:cNvPr id="958472" name="Line 8"/>
          <p:cNvSpPr>
            <a:spLocks noChangeShapeType="1"/>
          </p:cNvSpPr>
          <p:nvPr/>
        </p:nvSpPr>
        <p:spPr bwMode="auto">
          <a:xfrm flipH="1" flipV="1">
            <a:off x="3962400" y="38100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58473" name="Text Box 9"/>
          <p:cNvSpPr txBox="1">
            <a:spLocks noChangeArrowheads="1"/>
          </p:cNvSpPr>
          <p:nvPr/>
        </p:nvSpPr>
        <p:spPr bwMode="auto">
          <a:xfrm>
            <a:off x="5257800" y="5257800"/>
            <a:ext cx="3505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Define a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pair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object to store the result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set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member function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insert</a:t>
            </a:r>
          </a:p>
        </p:txBody>
      </p:sp>
      <p:sp>
        <p:nvSpPr>
          <p:cNvPr id="958474" name="Line 10"/>
          <p:cNvSpPr>
            <a:spLocks noChangeShapeType="1"/>
          </p:cNvSpPr>
          <p:nvPr/>
        </p:nvSpPr>
        <p:spPr bwMode="auto">
          <a:xfrm flipH="1" flipV="1">
            <a:off x="4648200" y="5410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412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69" grpId="0" animBg="1"/>
      <p:bldP spid="958471" grpId="0" animBg="1"/>
      <p:bldP spid="95847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FFE2-E488-425B-B85E-D823A0E380AC}" type="slidenum">
              <a:rPr lang="en-US" altLang="en-US"/>
              <a:pPr/>
              <a:t>65</a:t>
            </a:fld>
            <a:endParaRPr lang="en-US" altLang="en-US"/>
          </a:p>
        </p:txBody>
      </p:sp>
      <p:graphicFrame>
        <p:nvGraphicFramePr>
          <p:cNvPr id="959490" name="Object 2"/>
          <p:cNvGraphicFramePr>
            <a:graphicFrameLocks noChangeAspect="1"/>
          </p:cNvGraphicFramePr>
          <p:nvPr/>
        </p:nvGraphicFramePr>
        <p:xfrm>
          <a:off x="0" y="0"/>
          <a:ext cx="7075488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Document" r:id="rId3" imgW="7074123" imgH="5638099" progId="Word.Document.8">
                  <p:embed/>
                </p:oleObj>
              </mc:Choice>
              <mc:Fallback>
                <p:oleObj name="Document" r:id="rId3" imgW="7074123" imgH="5638099" progId="Word.Document.8">
                  <p:embed/>
                  <p:pic>
                    <p:nvPicPr>
                      <p:cNvPr id="9594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9491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59492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Fig23_20.cpp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2)</a:t>
            </a:r>
            <a:endParaRPr lang="en-US" altLang="en-US"/>
          </a:p>
        </p:txBody>
      </p:sp>
      <p:sp>
        <p:nvSpPr>
          <p:cNvPr id="959493" name="Text Box 5"/>
          <p:cNvSpPr txBox="1">
            <a:spLocks noChangeArrowheads="1"/>
          </p:cNvSpPr>
          <p:nvPr/>
        </p:nvSpPr>
        <p:spPr bwMode="auto">
          <a:xfrm>
            <a:off x="5562600" y="762000"/>
            <a:ext cx="2667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Iterator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p.first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points to the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13.8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set</a:t>
            </a:r>
          </a:p>
        </p:txBody>
      </p:sp>
      <p:sp>
        <p:nvSpPr>
          <p:cNvPr id="959494" name="Line 6"/>
          <p:cNvSpPr>
            <a:spLocks noChangeShapeType="1"/>
          </p:cNvSpPr>
          <p:nvPr/>
        </p:nvSpPr>
        <p:spPr bwMode="auto">
          <a:xfrm flipH="1">
            <a:off x="3124200" y="1066800"/>
            <a:ext cx="2438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59495" name="Text Box 7"/>
          <p:cNvSpPr txBox="1">
            <a:spLocks noChangeArrowheads="1"/>
          </p:cNvSpPr>
          <p:nvPr/>
        </p:nvSpPr>
        <p:spPr bwMode="auto">
          <a:xfrm>
            <a:off x="5867400" y="1524000"/>
            <a:ext cx="29718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bool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p.second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true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if the value was inserted</a:t>
            </a:r>
          </a:p>
        </p:txBody>
      </p:sp>
      <p:sp>
        <p:nvSpPr>
          <p:cNvPr id="959496" name="Line 8"/>
          <p:cNvSpPr>
            <a:spLocks noChangeShapeType="1"/>
          </p:cNvSpPr>
          <p:nvPr/>
        </p:nvSpPr>
        <p:spPr bwMode="auto">
          <a:xfrm flipH="1" flipV="1">
            <a:off x="1981200" y="1447800"/>
            <a:ext cx="388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252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3" grpId="0" animBg="1"/>
      <p:bldP spid="95949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361F-FCF6-439F-BBB1-FD06BA6CC3D2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23.3.3 </a:t>
            </a:r>
            <a:r>
              <a:rPr lang="en-US" altLang="en-US" sz="3200">
                <a:latin typeface="Lucida Console" panose="020B0609040504020204" pitchFamily="49" charset="0"/>
              </a:rPr>
              <a:t>multimap</a:t>
            </a:r>
            <a:r>
              <a:rPr lang="en-US" altLang="en-US" sz="3200"/>
              <a:t> Associative Container</a:t>
            </a:r>
          </a:p>
        </p:txBody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>
                <a:latin typeface="Lucida Console" panose="020B0609040504020204" pitchFamily="49" charset="0"/>
              </a:rPr>
              <a:t>multimap</a:t>
            </a:r>
            <a:r>
              <a:rPr lang="en-US" altLang="en-US"/>
              <a:t> associative container</a:t>
            </a:r>
          </a:p>
          <a:p>
            <a:pPr lvl="1"/>
            <a:r>
              <a:rPr lang="en-US" altLang="en-US"/>
              <a:t>Used for fast storage and retrieval of keys and associated values (key/value pairs)</a:t>
            </a:r>
          </a:p>
          <a:p>
            <a:pPr lvl="2"/>
            <a:r>
              <a:rPr lang="en-US" altLang="en-US"/>
              <a:t>Stored as </a:t>
            </a:r>
            <a:r>
              <a:rPr lang="en-US" altLang="en-US">
                <a:latin typeface="Lucida Console" panose="020B0609040504020204" pitchFamily="49" charset="0"/>
              </a:rPr>
              <a:t>pair</a:t>
            </a:r>
            <a:r>
              <a:rPr lang="en-US" altLang="en-US"/>
              <a:t> objects</a:t>
            </a:r>
          </a:p>
          <a:p>
            <a:pPr lvl="2"/>
            <a:r>
              <a:rPr lang="en-US" altLang="en-US"/>
              <a:t>Duplicate keys are allowed (one-to-many mapping)</a:t>
            </a:r>
          </a:p>
          <a:p>
            <a:pPr lvl="3"/>
            <a:r>
              <a:rPr lang="en-US" altLang="en-US"/>
              <a:t>Multiple values can be associated with a single key</a:t>
            </a:r>
          </a:p>
          <a:p>
            <a:pPr lvl="1"/>
            <a:r>
              <a:rPr lang="en-US" altLang="en-US"/>
              <a:t>Ordering of keys is determined by a comparator function object</a:t>
            </a:r>
          </a:p>
          <a:p>
            <a:pPr lvl="1"/>
            <a:r>
              <a:rPr lang="en-US" altLang="en-US"/>
              <a:t>Supports bidirectional iterators</a:t>
            </a:r>
          </a:p>
          <a:p>
            <a:pPr lvl="1"/>
            <a:r>
              <a:rPr lang="en-US" altLang="en-US"/>
              <a:t>Requires header file </a:t>
            </a:r>
            <a:r>
              <a:rPr lang="en-US" altLang="en-US">
                <a:latin typeface="Lucida Console" panose="020B0609040504020204" pitchFamily="49" charset="0"/>
              </a:rPr>
              <a:t>&lt;map&gt;</a:t>
            </a:r>
          </a:p>
        </p:txBody>
      </p:sp>
    </p:spTree>
    <p:extLst>
      <p:ext uri="{BB962C8B-B14F-4D97-AF65-F5344CB8AC3E}">
        <p14:creationId xmlns:p14="http://schemas.microsoft.com/office/powerpoint/2010/main" val="2768853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D2B1C-1246-4C2D-A133-D64DC553462E}" type="slidenum">
              <a:rPr lang="en-US" altLang="en-US"/>
              <a:pPr/>
              <a:t>67</a:t>
            </a:fld>
            <a:endParaRPr lang="en-US" altLang="en-US"/>
          </a:p>
        </p:txBody>
      </p:sp>
      <p:graphicFrame>
        <p:nvGraphicFramePr>
          <p:cNvPr id="960514" name="Object 2"/>
          <p:cNvGraphicFramePr>
            <a:graphicFrameLocks noChangeAspect="1"/>
          </p:cNvGraphicFramePr>
          <p:nvPr/>
        </p:nvGraphicFramePr>
        <p:xfrm>
          <a:off x="0" y="0"/>
          <a:ext cx="7037388" cy="519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Document" r:id="rId3" imgW="7074123" imgH="5213749" progId="Word.Document.8">
                  <p:embed/>
                </p:oleObj>
              </mc:Choice>
              <mc:Fallback>
                <p:oleObj name="Document" r:id="rId3" imgW="7074123" imgH="5213749" progId="Word.Document.8">
                  <p:embed/>
                  <p:pic>
                    <p:nvPicPr>
                      <p:cNvPr id="960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19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15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60516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Fig23_21.cpp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2)</a:t>
            </a:r>
            <a:endParaRPr lang="en-US" altLang="en-US"/>
          </a:p>
        </p:txBody>
      </p:sp>
      <p:sp>
        <p:nvSpPr>
          <p:cNvPr id="960517" name="Text Box 5"/>
          <p:cNvSpPr txBox="1">
            <a:spLocks noChangeArrowheads="1"/>
          </p:cNvSpPr>
          <p:nvPr/>
        </p:nvSpPr>
        <p:spPr bwMode="auto">
          <a:xfrm>
            <a:off x="4648200" y="685800"/>
            <a:ext cx="41148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Define an alias for a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multimap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type with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keys and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double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values, in ascending order</a:t>
            </a:r>
          </a:p>
        </p:txBody>
      </p:sp>
      <p:sp>
        <p:nvSpPr>
          <p:cNvPr id="960518" name="Line 6"/>
          <p:cNvSpPr>
            <a:spLocks noChangeShapeType="1"/>
          </p:cNvSpPr>
          <p:nvPr/>
        </p:nvSpPr>
        <p:spPr bwMode="auto">
          <a:xfrm flipH="1">
            <a:off x="2286000" y="914400"/>
            <a:ext cx="2362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60519" name="Text Box 7"/>
          <p:cNvSpPr txBox="1">
            <a:spLocks noChangeArrowheads="1"/>
          </p:cNvSpPr>
          <p:nvPr/>
        </p:nvSpPr>
        <p:spPr bwMode="auto">
          <a:xfrm>
            <a:off x="5486400" y="1828800"/>
            <a:ext cx="3124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Determine the number of key/value pairs with a key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15</a:t>
            </a:r>
          </a:p>
        </p:txBody>
      </p:sp>
      <p:sp>
        <p:nvSpPr>
          <p:cNvPr id="960520" name="Line 8"/>
          <p:cNvSpPr>
            <a:spLocks noChangeShapeType="1"/>
          </p:cNvSpPr>
          <p:nvPr/>
        </p:nvSpPr>
        <p:spPr bwMode="auto">
          <a:xfrm flipH="1">
            <a:off x="4572000" y="22098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60521" name="Text Box 9"/>
          <p:cNvSpPr txBox="1">
            <a:spLocks noChangeArrowheads="1"/>
          </p:cNvSpPr>
          <p:nvPr/>
        </p:nvSpPr>
        <p:spPr bwMode="auto">
          <a:xfrm>
            <a:off x="5943600" y="2819400"/>
            <a:ext cx="2286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Add new key/value pairs to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multimap</a:t>
            </a:r>
          </a:p>
        </p:txBody>
      </p:sp>
      <p:sp>
        <p:nvSpPr>
          <p:cNvPr id="960522" name="Line 10"/>
          <p:cNvSpPr>
            <a:spLocks noChangeShapeType="1"/>
          </p:cNvSpPr>
          <p:nvPr/>
        </p:nvSpPr>
        <p:spPr bwMode="auto">
          <a:xfrm flipH="1">
            <a:off x="4419600" y="32004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60523" name="Text Box 11"/>
          <p:cNvSpPr txBox="1">
            <a:spLocks noChangeArrowheads="1"/>
          </p:cNvSpPr>
          <p:nvPr/>
        </p:nvSpPr>
        <p:spPr bwMode="auto">
          <a:xfrm>
            <a:off x="5486400" y="3962400"/>
            <a:ext cx="33528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Create a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pair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object in which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first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key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15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second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double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2.7</a:t>
            </a:r>
          </a:p>
        </p:txBody>
      </p:sp>
      <p:sp>
        <p:nvSpPr>
          <p:cNvPr id="960525" name="Line 13"/>
          <p:cNvSpPr>
            <a:spLocks noChangeShapeType="1"/>
          </p:cNvSpPr>
          <p:nvPr/>
        </p:nvSpPr>
        <p:spPr bwMode="auto">
          <a:xfrm flipH="1" flipV="1">
            <a:off x="4038600" y="41148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09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7" grpId="0" animBg="1"/>
      <p:bldP spid="960519" grpId="0" animBg="1"/>
      <p:bldP spid="960521" grpId="0" animBg="1"/>
      <p:bldP spid="96052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3EB99-EBF2-4597-84BF-5E9016B73C9C}" type="slidenum">
              <a:rPr lang="en-US" altLang="en-US"/>
              <a:pPr/>
              <a:t>68</a:t>
            </a:fld>
            <a:endParaRPr lang="en-US" altLang="en-US"/>
          </a:p>
        </p:txBody>
      </p:sp>
      <p:graphicFrame>
        <p:nvGraphicFramePr>
          <p:cNvPr id="961538" name="Object 2"/>
          <p:cNvGraphicFramePr>
            <a:graphicFrameLocks noChangeAspect="1"/>
          </p:cNvGraphicFramePr>
          <p:nvPr/>
        </p:nvGraphicFramePr>
        <p:xfrm>
          <a:off x="0" y="0"/>
          <a:ext cx="7037388" cy="623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Document" r:id="rId3" imgW="7074123" imgH="6257362" progId="Word.Document.8">
                  <p:embed/>
                </p:oleObj>
              </mc:Choice>
              <mc:Fallback>
                <p:oleObj name="Document" r:id="rId3" imgW="7074123" imgH="6257362" progId="Word.Document.8">
                  <p:embed/>
                  <p:pic>
                    <p:nvPicPr>
                      <p:cNvPr id="9615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23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1539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61540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Fig23_21.cpp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2)</a:t>
            </a:r>
            <a:endParaRPr lang="en-US" altLang="en-US"/>
          </a:p>
        </p:txBody>
      </p:sp>
      <p:sp>
        <p:nvSpPr>
          <p:cNvPr id="961541" name="Text Box 5"/>
          <p:cNvSpPr txBox="1">
            <a:spLocks noChangeArrowheads="1"/>
          </p:cNvSpPr>
          <p:nvPr/>
        </p:nvSpPr>
        <p:spPr bwMode="auto">
          <a:xfrm>
            <a:off x="5486400" y="2362200"/>
            <a:ext cx="3505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Use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const_iterator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iter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access the keys and values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pairs</a:t>
            </a:r>
          </a:p>
        </p:txBody>
      </p:sp>
      <p:sp>
        <p:nvSpPr>
          <p:cNvPr id="961542" name="Line 6"/>
          <p:cNvSpPr>
            <a:spLocks noChangeShapeType="1"/>
          </p:cNvSpPr>
          <p:nvPr/>
        </p:nvSpPr>
        <p:spPr bwMode="auto">
          <a:xfrm flipH="1">
            <a:off x="3962400" y="2590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0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4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94B47-B345-4286-9081-C4A35EE92B64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23.3.4 </a:t>
            </a:r>
            <a:r>
              <a:rPr lang="en-US" altLang="en-US">
                <a:latin typeface="Lucida Console" panose="020B0609040504020204" pitchFamily="49" charset="0"/>
              </a:rPr>
              <a:t>map</a:t>
            </a:r>
            <a:r>
              <a:rPr lang="en-US" altLang="en-US"/>
              <a:t> Associative Container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>
                <a:latin typeface="Lucida Console" panose="020B0609040504020204" pitchFamily="49" charset="0"/>
              </a:rPr>
              <a:t>map</a:t>
            </a:r>
            <a:r>
              <a:rPr lang="en-US" altLang="en-US"/>
              <a:t> associative container</a:t>
            </a:r>
          </a:p>
          <a:p>
            <a:pPr lvl="1"/>
            <a:r>
              <a:rPr lang="en-US" altLang="en-US"/>
              <a:t>Used for fast storage and retrieval of keys and associated values (key/value pairs)</a:t>
            </a:r>
          </a:p>
          <a:p>
            <a:pPr lvl="2"/>
            <a:r>
              <a:rPr lang="en-US" altLang="en-US"/>
              <a:t>Stored as </a:t>
            </a:r>
            <a:r>
              <a:rPr lang="en-US" altLang="en-US">
                <a:latin typeface="Lucida Console" panose="020B0609040504020204" pitchFamily="49" charset="0"/>
              </a:rPr>
              <a:t>pair</a:t>
            </a:r>
            <a:r>
              <a:rPr lang="en-US" altLang="en-US"/>
              <a:t> objects</a:t>
            </a:r>
          </a:p>
          <a:p>
            <a:pPr lvl="2"/>
            <a:r>
              <a:rPr lang="en-US" altLang="en-US"/>
              <a:t>Duplicate keys are not allowed (one-to-one mapping)</a:t>
            </a:r>
          </a:p>
          <a:p>
            <a:pPr lvl="3"/>
            <a:r>
              <a:rPr lang="en-US" altLang="en-US"/>
              <a:t>Only one value can be associated with each key</a:t>
            </a:r>
          </a:p>
          <a:p>
            <a:pPr lvl="1"/>
            <a:r>
              <a:rPr lang="en-US" altLang="en-US"/>
              <a:t>Commonly called an associative array</a:t>
            </a:r>
          </a:p>
          <a:p>
            <a:pPr lvl="2"/>
            <a:r>
              <a:rPr lang="en-US" altLang="en-US"/>
              <a:t>Inserting a new key/value pair is called creating an association</a:t>
            </a:r>
          </a:p>
          <a:p>
            <a:pPr lvl="1"/>
            <a:r>
              <a:rPr lang="en-US" altLang="en-US"/>
              <a:t>Insertions and deletions can be made anywhere</a:t>
            </a:r>
          </a:p>
          <a:p>
            <a:pPr lvl="1"/>
            <a:r>
              <a:rPr lang="en-US" altLang="en-US"/>
              <a:t>Requires header file </a:t>
            </a:r>
            <a:r>
              <a:rPr lang="en-US" altLang="en-US">
                <a:latin typeface="Lucida Console" panose="020B0609040504020204" pitchFamily="49" charset="0"/>
              </a:rPr>
              <a:t>&lt;map&gt;</a:t>
            </a:r>
          </a:p>
        </p:txBody>
      </p:sp>
    </p:spTree>
    <p:extLst>
      <p:ext uri="{BB962C8B-B14F-4D97-AF65-F5344CB8AC3E}">
        <p14:creationId xmlns:p14="http://schemas.microsoft.com/office/powerpoint/2010/main" val="672839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F2916-0F31-492D-B7D0-3B79F503EF3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23.1 Introduction to the Standard Template Library (STL) (Cont.)</a:t>
            </a:r>
          </a:p>
        </p:txBody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STL algorithms</a:t>
            </a:r>
          </a:p>
          <a:p>
            <a:pPr lvl="1"/>
            <a:r>
              <a:rPr lang="en-US" altLang="en-US"/>
              <a:t>Perform common data manipulations such as searching, sorting and comparing</a:t>
            </a:r>
          </a:p>
          <a:p>
            <a:pPr lvl="1"/>
            <a:r>
              <a:rPr lang="en-US" altLang="en-US"/>
              <a:t>Mostly use iterators to access container elements</a:t>
            </a:r>
          </a:p>
          <a:p>
            <a:pPr lvl="2"/>
            <a:r>
              <a:rPr lang="en-US" altLang="en-US"/>
              <a:t>Each algorithm has minimum iterator requirements</a:t>
            </a:r>
          </a:p>
          <a:p>
            <a:pPr lvl="3"/>
            <a:r>
              <a:rPr lang="en-US" altLang="en-US"/>
              <a:t>Can be used on any container whose supported iterator type satisfies those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71975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CE19B-E8A5-4439-9AC3-5BCC2B870B92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23.3.4 </a:t>
            </a:r>
            <a:r>
              <a:rPr lang="en-US" altLang="en-US" sz="3200">
                <a:latin typeface="Lucida Console" panose="020B0609040504020204" pitchFamily="49" charset="0"/>
              </a:rPr>
              <a:t>map</a:t>
            </a:r>
            <a:r>
              <a:rPr lang="en-US" altLang="en-US" sz="3200"/>
              <a:t> Associative Container (Cont.)</a:t>
            </a:r>
          </a:p>
        </p:txBody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>
                <a:latin typeface="Lucida Console" panose="020B0609040504020204" pitchFamily="49" charset="0"/>
              </a:rPr>
              <a:t>map</a:t>
            </a:r>
            <a:r>
              <a:rPr lang="en-US" altLang="en-US"/>
              <a:t> associative container (Cont.)</a:t>
            </a:r>
          </a:p>
          <a:p>
            <a:pPr lvl="1"/>
            <a:r>
              <a:rPr lang="en-US" altLang="en-US"/>
              <a:t>Subscript operator </a:t>
            </a:r>
            <a:r>
              <a:rPr lang="en-US" altLang="en-US">
                <a:latin typeface="Lucida Console" panose="020B0609040504020204" pitchFamily="49" charset="0"/>
              </a:rPr>
              <a:t>[]</a:t>
            </a:r>
            <a:r>
              <a:rPr lang="en-US" altLang="en-US"/>
              <a:t> can locate the value associated with a given key</a:t>
            </a:r>
          </a:p>
          <a:p>
            <a:pPr lvl="2"/>
            <a:r>
              <a:rPr lang="en-US" altLang="en-US"/>
              <a:t>When the key is already in the </a:t>
            </a:r>
            <a:r>
              <a:rPr lang="en-US" altLang="en-US">
                <a:latin typeface="Lucida Console" panose="020B0609040504020204" pitchFamily="49" charset="0"/>
              </a:rPr>
              <a:t>map</a:t>
            </a:r>
          </a:p>
          <a:p>
            <a:pPr lvl="3"/>
            <a:r>
              <a:rPr lang="en-US" altLang="en-US"/>
              <a:t>Returns a reference to the associated value</a:t>
            </a:r>
          </a:p>
          <a:p>
            <a:pPr lvl="2"/>
            <a:r>
              <a:rPr lang="en-US" altLang="en-US"/>
              <a:t>When the key is not in the </a:t>
            </a:r>
            <a:r>
              <a:rPr lang="en-US" altLang="en-US">
                <a:latin typeface="Lucida Console" panose="020B0609040504020204" pitchFamily="49" charset="0"/>
              </a:rPr>
              <a:t>map</a:t>
            </a:r>
          </a:p>
          <a:p>
            <a:pPr lvl="3"/>
            <a:r>
              <a:rPr lang="en-US" altLang="en-US"/>
              <a:t>Inserts the key in the </a:t>
            </a:r>
            <a:r>
              <a:rPr lang="en-US" altLang="en-US">
                <a:latin typeface="Lucida Console" panose="020B0609040504020204" pitchFamily="49" charset="0"/>
              </a:rPr>
              <a:t>map</a:t>
            </a:r>
          </a:p>
          <a:p>
            <a:pPr lvl="3"/>
            <a:r>
              <a:rPr lang="en-US" altLang="en-US"/>
              <a:t>Returns a reference to the associated value (so it can be set)</a:t>
            </a:r>
          </a:p>
        </p:txBody>
      </p:sp>
    </p:spTree>
    <p:extLst>
      <p:ext uri="{BB962C8B-B14F-4D97-AF65-F5344CB8AC3E}">
        <p14:creationId xmlns:p14="http://schemas.microsoft.com/office/powerpoint/2010/main" val="2855072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EEDB6-B645-4B83-A514-17E815961243}" type="slidenum">
              <a:rPr lang="en-US" altLang="en-US"/>
              <a:pPr/>
              <a:t>71</a:t>
            </a:fld>
            <a:endParaRPr lang="en-US" altLang="en-US"/>
          </a:p>
        </p:txBody>
      </p:sp>
      <p:graphicFrame>
        <p:nvGraphicFramePr>
          <p:cNvPr id="962562" name="Object 2"/>
          <p:cNvGraphicFramePr>
            <a:graphicFrameLocks noChangeAspect="1"/>
          </p:cNvGraphicFramePr>
          <p:nvPr/>
        </p:nvGraphicFramePr>
        <p:xfrm>
          <a:off x="0" y="0"/>
          <a:ext cx="7075488" cy="563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name="Document" r:id="rId3" imgW="7074123" imgH="5633784" progId="Word.Document.8">
                  <p:embed/>
                </p:oleObj>
              </mc:Choice>
              <mc:Fallback>
                <p:oleObj name="Document" r:id="rId3" imgW="7074123" imgH="5633784" progId="Word.Document.8">
                  <p:embed/>
                  <p:pic>
                    <p:nvPicPr>
                      <p:cNvPr id="962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63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6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62564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Fig23_22.cpp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3)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5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0DD4E-6783-4E14-A422-D19DA15571AF}" type="slidenum">
              <a:rPr lang="en-US" altLang="en-US"/>
              <a:pPr/>
              <a:t>72</a:t>
            </a:fld>
            <a:endParaRPr lang="en-US" altLang="en-US"/>
          </a:p>
        </p:txBody>
      </p:sp>
      <p:graphicFrame>
        <p:nvGraphicFramePr>
          <p:cNvPr id="963586" name="Object 2"/>
          <p:cNvGraphicFramePr>
            <a:graphicFrameLocks noChangeAspect="1"/>
          </p:cNvGraphicFramePr>
          <p:nvPr/>
        </p:nvGraphicFramePr>
        <p:xfrm>
          <a:off x="0" y="0"/>
          <a:ext cx="7037388" cy="449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Document" r:id="rId3" imgW="7074123" imgH="4513572" progId="Word.Document.8">
                  <p:embed/>
                </p:oleObj>
              </mc:Choice>
              <mc:Fallback>
                <p:oleObj name="Document" r:id="rId3" imgW="7074123" imgH="4513572" progId="Word.Document.8">
                  <p:embed/>
                  <p:pic>
                    <p:nvPicPr>
                      <p:cNvPr id="9635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49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587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Fig23_22.cpp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3)</a:t>
            </a:r>
            <a:endParaRPr lang="en-US" altLang="en-US"/>
          </a:p>
        </p:txBody>
      </p:sp>
      <p:sp>
        <p:nvSpPr>
          <p:cNvPr id="963589" name="Text Box 5"/>
          <p:cNvSpPr txBox="1">
            <a:spLocks noChangeArrowheads="1"/>
          </p:cNvSpPr>
          <p:nvPr/>
        </p:nvSpPr>
        <p:spPr bwMode="auto">
          <a:xfrm>
            <a:off x="5562600" y="762000"/>
            <a:ext cx="28956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Replace the value for the key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25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with the new value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9999.99</a:t>
            </a:r>
          </a:p>
        </p:txBody>
      </p:sp>
      <p:sp>
        <p:nvSpPr>
          <p:cNvPr id="963590" name="Line 6"/>
          <p:cNvSpPr>
            <a:spLocks noChangeShapeType="1"/>
          </p:cNvSpPr>
          <p:nvPr/>
        </p:nvSpPr>
        <p:spPr bwMode="auto">
          <a:xfrm flipH="1">
            <a:off x="2438400" y="1143000"/>
            <a:ext cx="3124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63591" name="Text Box 7"/>
          <p:cNvSpPr txBox="1">
            <a:spLocks noChangeArrowheads="1"/>
          </p:cNvSpPr>
          <p:nvPr/>
        </p:nvSpPr>
        <p:spPr bwMode="auto">
          <a:xfrm>
            <a:off x="6781800" y="1905000"/>
            <a:ext cx="2057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Insert a new key/value pair in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map</a:t>
            </a:r>
          </a:p>
        </p:txBody>
      </p:sp>
      <p:sp>
        <p:nvSpPr>
          <p:cNvPr id="963592" name="Line 8"/>
          <p:cNvSpPr>
            <a:spLocks noChangeShapeType="1"/>
          </p:cNvSpPr>
          <p:nvPr/>
        </p:nvSpPr>
        <p:spPr bwMode="auto">
          <a:xfrm flipH="1" flipV="1">
            <a:off x="2438400" y="1828800"/>
            <a:ext cx="434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978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89" grpId="0" animBg="1"/>
      <p:bldP spid="96359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67010-A27A-42FF-99B1-C5C05A330892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964610" name="Rectangle 2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64611" name="Rectangle 3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Fig23_22.cpp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(3 of 3)</a:t>
            </a:r>
            <a:endParaRPr lang="en-US" altLang="en-US"/>
          </a:p>
        </p:txBody>
      </p:sp>
      <p:graphicFrame>
        <p:nvGraphicFramePr>
          <p:cNvPr id="964612" name="Object 4"/>
          <p:cNvGraphicFramePr>
            <a:graphicFrameLocks noChangeAspect="1"/>
          </p:cNvGraphicFramePr>
          <p:nvPr/>
        </p:nvGraphicFramePr>
        <p:xfrm>
          <a:off x="0" y="0"/>
          <a:ext cx="7065963" cy="361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Document" r:id="rId3" imgW="7068771" imgH="3618975" progId="Word.Document.8">
                  <p:embed/>
                </p:oleObj>
              </mc:Choice>
              <mc:Fallback>
                <p:oleObj name="Document" r:id="rId3" imgW="7068771" imgH="3618975" progId="Word.Document.8">
                  <p:embed/>
                  <p:pic>
                    <p:nvPicPr>
                      <p:cNvPr id="964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5963" cy="361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8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CB85-79F0-444A-BEED-108955A0D498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23.4 Container Adapters</a:t>
            </a:r>
          </a:p>
        </p:txBody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container adapters</a:t>
            </a:r>
          </a:p>
          <a:p>
            <a:pPr lvl="1"/>
            <a:r>
              <a:rPr lang="en-US" altLang="en-US"/>
              <a:t>Are not first-class containers</a:t>
            </a:r>
          </a:p>
          <a:p>
            <a:pPr lvl="2"/>
            <a:r>
              <a:rPr lang="en-US" altLang="en-US"/>
              <a:t>Do not provide the actual data structure implementation</a:t>
            </a:r>
          </a:p>
          <a:p>
            <a:pPr lvl="2"/>
            <a:r>
              <a:rPr lang="en-US" altLang="en-US"/>
              <a:t>Do not support iterators</a:t>
            </a:r>
          </a:p>
          <a:p>
            <a:pPr lvl="1"/>
            <a:r>
              <a:rPr lang="en-US" altLang="en-US"/>
              <a:t>Programmer can choose an appropriate underlying data structure</a:t>
            </a:r>
          </a:p>
          <a:p>
            <a:pPr lvl="1"/>
            <a:r>
              <a:rPr lang="en-US" altLang="en-US"/>
              <a:t>Common member functions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push</a:t>
            </a:r>
          </a:p>
          <a:p>
            <a:pPr lvl="3"/>
            <a:r>
              <a:rPr lang="en-US" altLang="en-US"/>
              <a:t>Properly insert an element into data structure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pop</a:t>
            </a:r>
          </a:p>
          <a:p>
            <a:pPr lvl="3"/>
            <a:r>
              <a:rPr lang="en-US" altLang="en-US"/>
              <a:t>Properly remove an element from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902455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6328F-32EA-4F93-860A-BF884CD812A0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23.4.1 </a:t>
            </a:r>
            <a:r>
              <a:rPr lang="en-US" altLang="en-US">
                <a:latin typeface="Lucida Console" panose="020B0609040504020204" pitchFamily="49" charset="0"/>
              </a:rPr>
              <a:t>stack</a:t>
            </a:r>
            <a:r>
              <a:rPr lang="en-US" altLang="en-US"/>
              <a:t> Adapter</a:t>
            </a:r>
          </a:p>
        </p:txBody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Class </a:t>
            </a:r>
            <a:r>
              <a:rPr lang="en-US" altLang="en-US">
                <a:latin typeface="Lucida Console" panose="020B0609040504020204" pitchFamily="49" charset="0"/>
              </a:rPr>
              <a:t>stack</a:t>
            </a:r>
          </a:p>
          <a:p>
            <a:pPr lvl="1"/>
            <a:r>
              <a:rPr lang="en-US" altLang="en-US"/>
              <a:t>Enables insertions and deletions at one end</a:t>
            </a:r>
          </a:p>
          <a:p>
            <a:pPr lvl="2"/>
            <a:r>
              <a:rPr lang="en-US" altLang="en-US"/>
              <a:t>Last-in, first-out data structure</a:t>
            </a:r>
          </a:p>
          <a:p>
            <a:pPr lvl="1"/>
            <a:r>
              <a:rPr lang="en-US" altLang="en-US"/>
              <a:t>Can be implemented with any sequence container</a:t>
            </a:r>
          </a:p>
          <a:p>
            <a:pPr lvl="2"/>
            <a:r>
              <a:rPr lang="en-US" altLang="en-US"/>
              <a:t>Implemented with a </a:t>
            </a:r>
            <a:r>
              <a:rPr lang="en-US" altLang="en-US">
                <a:latin typeface="Lucida Console" panose="020B0609040504020204" pitchFamily="49" charset="0"/>
              </a:rPr>
              <a:t>deque</a:t>
            </a:r>
            <a:r>
              <a:rPr lang="en-US" altLang="en-US"/>
              <a:t> by default</a:t>
            </a:r>
          </a:p>
          <a:p>
            <a:pPr lvl="1"/>
            <a:r>
              <a:rPr lang="en-US" altLang="en-US"/>
              <a:t>Operations (call functions of the underlying container)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push</a:t>
            </a:r>
            <a:r>
              <a:rPr lang="en-US" altLang="en-US"/>
              <a:t> – insert element at top (calls </a:t>
            </a:r>
            <a:r>
              <a:rPr lang="en-US" altLang="en-US">
                <a:latin typeface="Lucida Console" panose="020B0609040504020204" pitchFamily="49" charset="0"/>
              </a:rPr>
              <a:t>push_back</a:t>
            </a:r>
            <a:r>
              <a:rPr lang="en-US" altLang="en-US"/>
              <a:t>)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pop</a:t>
            </a:r>
            <a:r>
              <a:rPr lang="en-US" altLang="en-US"/>
              <a:t> – remove top element (calls </a:t>
            </a:r>
            <a:r>
              <a:rPr lang="en-US" altLang="en-US">
                <a:latin typeface="Lucida Console" panose="020B0609040504020204" pitchFamily="49" charset="0"/>
              </a:rPr>
              <a:t>pop_back</a:t>
            </a:r>
            <a:r>
              <a:rPr lang="en-US" altLang="en-US"/>
              <a:t>)</a:t>
            </a:r>
            <a:endParaRPr lang="en-US" altLang="en-US">
              <a:latin typeface="Lucida Console" panose="020B0609040504020204" pitchFamily="49" charset="0"/>
            </a:endParaRP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top</a:t>
            </a:r>
            <a:r>
              <a:rPr lang="en-US" altLang="en-US"/>
              <a:t> – returns reference to top element (calls </a:t>
            </a:r>
            <a:r>
              <a:rPr lang="en-US" altLang="en-US">
                <a:latin typeface="Lucida Console" panose="020B0609040504020204" pitchFamily="49" charset="0"/>
              </a:rPr>
              <a:t>back</a:t>
            </a:r>
            <a:r>
              <a:rPr lang="en-US" altLang="en-US"/>
              <a:t>)</a:t>
            </a:r>
            <a:endParaRPr lang="en-US" altLang="en-US">
              <a:latin typeface="Lucida Console" panose="020B0609040504020204" pitchFamily="49" charset="0"/>
            </a:endParaRP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empty</a:t>
            </a:r>
            <a:r>
              <a:rPr lang="en-US" altLang="en-US"/>
              <a:t> – determine if the </a:t>
            </a:r>
            <a:r>
              <a:rPr lang="en-US" altLang="en-US">
                <a:latin typeface="Lucida Console" panose="020B0609040504020204" pitchFamily="49" charset="0"/>
              </a:rPr>
              <a:t>stack</a:t>
            </a:r>
            <a:r>
              <a:rPr lang="en-US" altLang="en-US"/>
              <a:t> is empty (calls </a:t>
            </a:r>
            <a:r>
              <a:rPr lang="en-US" altLang="en-US">
                <a:latin typeface="Lucida Console" panose="020B0609040504020204" pitchFamily="49" charset="0"/>
              </a:rPr>
              <a:t>empty</a:t>
            </a:r>
            <a:r>
              <a:rPr lang="en-US" altLang="en-US"/>
              <a:t>)</a:t>
            </a:r>
            <a:endParaRPr lang="en-US" altLang="en-US">
              <a:latin typeface="Lucida Console" panose="020B0609040504020204" pitchFamily="49" charset="0"/>
            </a:endParaRP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size</a:t>
            </a:r>
            <a:r>
              <a:rPr lang="en-US" altLang="en-US"/>
              <a:t> – get the number of elements (calls </a:t>
            </a:r>
            <a:r>
              <a:rPr lang="en-US" altLang="en-US">
                <a:latin typeface="Lucida Console" panose="020B0609040504020204" pitchFamily="49" charset="0"/>
              </a:rPr>
              <a:t>size</a:t>
            </a:r>
            <a:r>
              <a:rPr lang="en-US" altLang="en-US"/>
              <a:t>)</a:t>
            </a:r>
            <a:endParaRPr lang="en-US" altLang="en-US">
              <a:latin typeface="Lucida Console" panose="020B0609040504020204" pitchFamily="49" charset="0"/>
            </a:endParaRPr>
          </a:p>
          <a:p>
            <a:pPr lvl="1"/>
            <a:r>
              <a:rPr lang="en-US" altLang="en-US"/>
              <a:t>Requires header file </a:t>
            </a:r>
            <a:r>
              <a:rPr lang="en-US" altLang="en-US">
                <a:latin typeface="Lucida Console" panose="020B0609040504020204" pitchFamily="49" charset="0"/>
              </a:rPr>
              <a:t>&lt;stack&gt;</a:t>
            </a:r>
          </a:p>
        </p:txBody>
      </p:sp>
    </p:spTree>
    <p:extLst>
      <p:ext uri="{BB962C8B-B14F-4D97-AF65-F5344CB8AC3E}">
        <p14:creationId xmlns:p14="http://schemas.microsoft.com/office/powerpoint/2010/main" val="3624219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4081A-7C30-420A-81DE-EC8DF5278444}" type="slidenum">
              <a:rPr lang="en-US" altLang="en-US"/>
              <a:pPr/>
              <a:t>76</a:t>
            </a:fld>
            <a:endParaRPr lang="en-US" altLang="en-US"/>
          </a:p>
        </p:txBody>
      </p:sp>
      <p:graphicFrame>
        <p:nvGraphicFramePr>
          <p:cNvPr id="968706" name="Object 2"/>
          <p:cNvGraphicFramePr>
            <a:graphicFrameLocks noChangeAspect="1"/>
          </p:cNvGraphicFramePr>
          <p:nvPr/>
        </p:nvGraphicFramePr>
        <p:xfrm>
          <a:off x="0" y="0"/>
          <a:ext cx="7037388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Document" r:id="rId3" imgW="7074123" imgH="5633784" progId="Word.Document.8">
                  <p:embed/>
                </p:oleObj>
              </mc:Choice>
              <mc:Fallback>
                <p:oleObj name="Document" r:id="rId3" imgW="7074123" imgH="5633784" progId="Word.Document.8">
                  <p:embed/>
                  <p:pic>
                    <p:nvPicPr>
                      <p:cNvPr id="9687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61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8707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68708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Fig23_23.cpp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3)</a:t>
            </a:r>
            <a:endParaRPr lang="en-US" altLang="en-US"/>
          </a:p>
        </p:txBody>
      </p:sp>
      <p:sp>
        <p:nvSpPr>
          <p:cNvPr id="968709" name="Text Box 5"/>
          <p:cNvSpPr txBox="1">
            <a:spLocks noChangeArrowheads="1"/>
          </p:cNvSpPr>
          <p:nvPr/>
        </p:nvSpPr>
        <p:spPr bwMode="auto">
          <a:xfrm>
            <a:off x="5410200" y="3048000"/>
            <a:ext cx="33528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Specify integer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stack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 using each of the three sequence containers as the underlying data structure</a:t>
            </a:r>
          </a:p>
        </p:txBody>
      </p:sp>
      <p:sp>
        <p:nvSpPr>
          <p:cNvPr id="968710" name="Line 6"/>
          <p:cNvSpPr>
            <a:spLocks noChangeShapeType="1"/>
          </p:cNvSpPr>
          <p:nvPr/>
        </p:nvSpPr>
        <p:spPr bwMode="auto">
          <a:xfrm flipH="1">
            <a:off x="3886200" y="35814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348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0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852BE-DA0B-4511-A693-59A04ADE2C4D}" type="slidenum">
              <a:rPr lang="en-US" altLang="en-US"/>
              <a:pPr/>
              <a:t>77</a:t>
            </a:fld>
            <a:endParaRPr lang="en-US" altLang="en-US"/>
          </a:p>
        </p:txBody>
      </p:sp>
      <p:graphicFrame>
        <p:nvGraphicFramePr>
          <p:cNvPr id="969730" name="Object 2"/>
          <p:cNvGraphicFramePr>
            <a:graphicFrameLocks noChangeAspect="1"/>
          </p:cNvGraphicFramePr>
          <p:nvPr/>
        </p:nvGraphicFramePr>
        <p:xfrm>
          <a:off x="0" y="0"/>
          <a:ext cx="7075488" cy="647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Document" r:id="rId3" imgW="7074123" imgH="6473493" progId="Word.Document.8">
                  <p:embed/>
                </p:oleObj>
              </mc:Choice>
              <mc:Fallback>
                <p:oleObj name="Document" r:id="rId3" imgW="7074123" imgH="6473493" progId="Word.Document.8">
                  <p:embed/>
                  <p:pic>
                    <p:nvPicPr>
                      <p:cNvPr id="9697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47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9731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69732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Fig23_23.cpp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3)</a:t>
            </a:r>
            <a:endParaRPr lang="en-US" altLang="en-US"/>
          </a:p>
        </p:txBody>
      </p:sp>
      <p:sp>
        <p:nvSpPr>
          <p:cNvPr id="969733" name="Text Box 5"/>
          <p:cNvSpPr txBox="1">
            <a:spLocks noChangeArrowheads="1"/>
          </p:cNvSpPr>
          <p:nvPr/>
        </p:nvSpPr>
        <p:spPr bwMode="auto">
          <a:xfrm>
            <a:off x="5867400" y="4419600"/>
            <a:ext cx="1905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Place an integer on top of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stack</a:t>
            </a:r>
          </a:p>
        </p:txBody>
      </p:sp>
      <p:sp>
        <p:nvSpPr>
          <p:cNvPr id="969734" name="Line 6"/>
          <p:cNvSpPr>
            <a:spLocks noChangeShapeType="1"/>
          </p:cNvSpPr>
          <p:nvPr/>
        </p:nvSpPr>
        <p:spPr bwMode="auto">
          <a:xfrm flipH="1">
            <a:off x="2438400" y="4648200"/>
            <a:ext cx="3429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69735" name="Text Box 7"/>
          <p:cNvSpPr txBox="1">
            <a:spLocks noChangeArrowheads="1"/>
          </p:cNvSpPr>
          <p:nvPr/>
        </p:nvSpPr>
        <p:spPr bwMode="auto">
          <a:xfrm>
            <a:off x="3733800" y="5867400"/>
            <a:ext cx="36576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Retrieve, but not remove, the top element</a:t>
            </a:r>
          </a:p>
        </p:txBody>
      </p:sp>
      <p:sp>
        <p:nvSpPr>
          <p:cNvPr id="969736" name="Line 8"/>
          <p:cNvSpPr>
            <a:spLocks noChangeShapeType="1"/>
          </p:cNvSpPr>
          <p:nvPr/>
        </p:nvSpPr>
        <p:spPr bwMode="auto">
          <a:xfrm flipH="1" flipV="1">
            <a:off x="2667000" y="58674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201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3" grpId="0" animBg="1"/>
      <p:bldP spid="96973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53A64-393B-4F46-9A6C-7792BBAF8642}" type="slidenum">
              <a:rPr lang="en-US" altLang="en-US"/>
              <a:pPr/>
              <a:t>78</a:t>
            </a:fld>
            <a:endParaRPr lang="en-US" altLang="en-US"/>
          </a:p>
        </p:txBody>
      </p:sp>
      <p:graphicFrame>
        <p:nvGraphicFramePr>
          <p:cNvPr id="970754" name="Object 2"/>
          <p:cNvGraphicFramePr>
            <a:graphicFrameLocks noChangeAspect="1"/>
          </p:cNvGraphicFramePr>
          <p:nvPr/>
        </p:nvGraphicFramePr>
        <p:xfrm>
          <a:off x="0" y="0"/>
          <a:ext cx="7075488" cy="405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Document" r:id="rId3" imgW="7074123" imgH="4049664" progId="Word.Document.8">
                  <p:embed/>
                </p:oleObj>
              </mc:Choice>
              <mc:Fallback>
                <p:oleObj name="Document" r:id="rId3" imgW="7074123" imgH="4049664" progId="Word.Document.8">
                  <p:embed/>
                  <p:pic>
                    <p:nvPicPr>
                      <p:cNvPr id="9707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405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0755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70756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Fig23_23.cpp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(3 of 3)</a:t>
            </a:r>
            <a:endParaRPr lang="en-US" altLang="en-US"/>
          </a:p>
        </p:txBody>
      </p:sp>
      <p:sp>
        <p:nvSpPr>
          <p:cNvPr id="970757" name="Text Box 5"/>
          <p:cNvSpPr txBox="1">
            <a:spLocks noChangeArrowheads="1"/>
          </p:cNvSpPr>
          <p:nvPr/>
        </p:nvSpPr>
        <p:spPr bwMode="auto">
          <a:xfrm>
            <a:off x="3733800" y="685800"/>
            <a:ext cx="32004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Retrieve and display the top element</a:t>
            </a:r>
          </a:p>
        </p:txBody>
      </p:sp>
      <p:sp>
        <p:nvSpPr>
          <p:cNvPr id="970758" name="Line 6"/>
          <p:cNvSpPr>
            <a:spLocks noChangeShapeType="1"/>
          </p:cNvSpPr>
          <p:nvPr/>
        </p:nvSpPr>
        <p:spPr bwMode="auto">
          <a:xfrm flipH="1">
            <a:off x="2514600" y="8382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70759" name="Text Box 7"/>
          <p:cNvSpPr txBox="1">
            <a:spLocks noChangeArrowheads="1"/>
          </p:cNvSpPr>
          <p:nvPr/>
        </p:nvSpPr>
        <p:spPr bwMode="auto">
          <a:xfrm>
            <a:off x="4419600" y="1752600"/>
            <a:ext cx="32766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Remove, and discard, the top element</a:t>
            </a:r>
          </a:p>
        </p:txBody>
      </p:sp>
      <p:sp>
        <p:nvSpPr>
          <p:cNvPr id="970760" name="Line 8"/>
          <p:cNvSpPr>
            <a:spLocks noChangeShapeType="1"/>
          </p:cNvSpPr>
          <p:nvPr/>
        </p:nvSpPr>
        <p:spPr bwMode="auto">
          <a:xfrm flipH="1" flipV="1">
            <a:off x="2057400" y="16764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040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57" grpId="0" animBg="1"/>
      <p:bldP spid="97075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652C-C0E6-4E79-933D-CE4C6C0091BC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23.4.2 </a:t>
            </a:r>
            <a:r>
              <a:rPr lang="en-US" altLang="en-US">
                <a:latin typeface="Lucida Console" panose="020B0609040504020204" pitchFamily="49" charset="0"/>
              </a:rPr>
              <a:t>queue</a:t>
            </a:r>
            <a:r>
              <a:rPr lang="en-US" altLang="en-US"/>
              <a:t> Adapter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Class </a:t>
            </a:r>
            <a:r>
              <a:rPr lang="en-US" altLang="en-US">
                <a:latin typeface="Lucida Console" panose="020B0609040504020204" pitchFamily="49" charset="0"/>
              </a:rPr>
              <a:t>queue</a:t>
            </a:r>
          </a:p>
          <a:p>
            <a:pPr lvl="1"/>
            <a:r>
              <a:rPr lang="en-US" altLang="en-US"/>
              <a:t>Enables insertions at back and deletions from front</a:t>
            </a:r>
          </a:p>
          <a:p>
            <a:pPr lvl="2"/>
            <a:r>
              <a:rPr lang="en-US" altLang="en-US"/>
              <a:t>First-in, first-out data structure</a:t>
            </a:r>
          </a:p>
          <a:p>
            <a:pPr lvl="1"/>
            <a:r>
              <a:rPr lang="en-US" altLang="en-US"/>
              <a:t>Can be implemented with data structure </a:t>
            </a:r>
            <a:r>
              <a:rPr lang="en-US" altLang="en-US">
                <a:latin typeface="Lucida Console" panose="020B0609040504020204" pitchFamily="49" charset="0"/>
              </a:rPr>
              <a:t>list</a:t>
            </a:r>
            <a:r>
              <a:rPr lang="en-US" altLang="en-US"/>
              <a:t> or </a:t>
            </a:r>
            <a:r>
              <a:rPr lang="en-US" altLang="en-US">
                <a:latin typeface="Lucida Console" panose="020B0609040504020204" pitchFamily="49" charset="0"/>
              </a:rPr>
              <a:t>deque</a:t>
            </a:r>
          </a:p>
          <a:p>
            <a:pPr lvl="2"/>
            <a:r>
              <a:rPr lang="en-US" altLang="en-US"/>
              <a:t>Implemented with a </a:t>
            </a:r>
            <a:r>
              <a:rPr lang="en-US" altLang="en-US">
                <a:latin typeface="Lucida Console" panose="020B0609040504020204" pitchFamily="49" charset="0"/>
              </a:rPr>
              <a:t>deque</a:t>
            </a:r>
            <a:r>
              <a:rPr lang="en-US" altLang="en-US"/>
              <a:t> by default</a:t>
            </a:r>
          </a:p>
          <a:p>
            <a:pPr lvl="1"/>
            <a:r>
              <a:rPr lang="en-US" altLang="en-US"/>
              <a:t>Operations (call functions of the underlying container)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push</a:t>
            </a:r>
            <a:r>
              <a:rPr lang="en-US" altLang="en-US"/>
              <a:t> – insert element at back (calls </a:t>
            </a:r>
            <a:r>
              <a:rPr lang="en-US" altLang="en-US">
                <a:latin typeface="Lucida Console" panose="020B0609040504020204" pitchFamily="49" charset="0"/>
              </a:rPr>
              <a:t>push_back</a:t>
            </a:r>
            <a:r>
              <a:rPr lang="en-US" altLang="en-US"/>
              <a:t>)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pop</a:t>
            </a:r>
            <a:r>
              <a:rPr lang="en-US" altLang="en-US"/>
              <a:t> – remove element from front (calls </a:t>
            </a:r>
            <a:r>
              <a:rPr lang="en-US" altLang="en-US">
                <a:latin typeface="Lucida Console" panose="020B0609040504020204" pitchFamily="49" charset="0"/>
              </a:rPr>
              <a:t>pop_front</a:t>
            </a:r>
            <a:r>
              <a:rPr lang="en-US" altLang="en-US"/>
              <a:t>)</a:t>
            </a:r>
            <a:endParaRPr lang="en-US" altLang="en-US">
              <a:latin typeface="Lucida Console" panose="020B0609040504020204" pitchFamily="49" charset="0"/>
            </a:endParaRP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front</a:t>
            </a:r>
            <a:r>
              <a:rPr lang="en-US" altLang="en-US"/>
              <a:t> – returns reference to first element (calls </a:t>
            </a:r>
            <a:r>
              <a:rPr lang="en-US" altLang="en-US">
                <a:latin typeface="Lucida Console" panose="020B0609040504020204" pitchFamily="49" charset="0"/>
              </a:rPr>
              <a:t>front</a:t>
            </a:r>
            <a:r>
              <a:rPr lang="en-US" altLang="en-US"/>
              <a:t>)</a:t>
            </a:r>
            <a:endParaRPr lang="en-US" altLang="en-US">
              <a:latin typeface="Lucida Console" panose="020B0609040504020204" pitchFamily="49" charset="0"/>
            </a:endParaRP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empty</a:t>
            </a:r>
            <a:r>
              <a:rPr lang="en-US" altLang="en-US"/>
              <a:t> – determine if the </a:t>
            </a:r>
            <a:r>
              <a:rPr lang="en-US" altLang="en-US">
                <a:latin typeface="Lucida Console" panose="020B0609040504020204" pitchFamily="49" charset="0"/>
              </a:rPr>
              <a:t>queue</a:t>
            </a:r>
            <a:r>
              <a:rPr lang="en-US" altLang="en-US"/>
              <a:t> is empty (calls </a:t>
            </a:r>
            <a:r>
              <a:rPr lang="en-US" altLang="en-US">
                <a:latin typeface="Lucida Console" panose="020B0609040504020204" pitchFamily="49" charset="0"/>
              </a:rPr>
              <a:t>empty</a:t>
            </a:r>
            <a:r>
              <a:rPr lang="en-US" altLang="en-US"/>
              <a:t>)</a:t>
            </a:r>
            <a:endParaRPr lang="en-US" altLang="en-US">
              <a:latin typeface="Lucida Console" panose="020B0609040504020204" pitchFamily="49" charset="0"/>
            </a:endParaRP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size</a:t>
            </a:r>
            <a:r>
              <a:rPr lang="en-US" altLang="en-US"/>
              <a:t> – get the number of elements (calls </a:t>
            </a:r>
            <a:r>
              <a:rPr lang="en-US" altLang="en-US">
                <a:latin typeface="Lucida Console" panose="020B0609040504020204" pitchFamily="49" charset="0"/>
              </a:rPr>
              <a:t>size</a:t>
            </a:r>
            <a:r>
              <a:rPr lang="en-US" altLang="en-US"/>
              <a:t>)</a:t>
            </a:r>
            <a:endParaRPr lang="en-US" altLang="en-US">
              <a:latin typeface="Lucida Console" panose="020B0609040504020204" pitchFamily="49" charset="0"/>
            </a:endParaRPr>
          </a:p>
          <a:p>
            <a:pPr lvl="1"/>
            <a:r>
              <a:rPr lang="en-US" altLang="en-US"/>
              <a:t>Requires header file </a:t>
            </a:r>
            <a:r>
              <a:rPr lang="en-US" altLang="en-US">
                <a:latin typeface="Lucida Console" panose="020B0609040504020204" pitchFamily="49" charset="0"/>
              </a:rPr>
              <a:t>&lt;queue&gt;</a:t>
            </a:r>
          </a:p>
        </p:txBody>
      </p:sp>
    </p:spTree>
    <p:extLst>
      <p:ext uri="{BB962C8B-B14F-4D97-AF65-F5344CB8AC3E}">
        <p14:creationId xmlns:p14="http://schemas.microsoft.com/office/powerpoint/2010/main" val="2135608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AD4-6899-4177-83DD-964671E600B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23.1.1 Introduction to Containers</a:t>
            </a:r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STL containers</a:t>
            </a:r>
          </a:p>
          <a:p>
            <a:pPr lvl="1"/>
            <a:r>
              <a:rPr lang="en-US" altLang="en-US"/>
              <a:t>Three major categories</a:t>
            </a:r>
          </a:p>
          <a:p>
            <a:pPr lvl="2"/>
            <a:r>
              <a:rPr lang="en-US" altLang="en-US"/>
              <a:t>Sequence containers</a:t>
            </a:r>
          </a:p>
          <a:p>
            <a:pPr lvl="3"/>
            <a:r>
              <a:rPr lang="en-US" altLang="en-US"/>
              <a:t>Represent linear data structures</a:t>
            </a:r>
          </a:p>
          <a:p>
            <a:pPr lvl="2"/>
            <a:r>
              <a:rPr lang="en-US" altLang="en-US"/>
              <a:t>Associative containers</a:t>
            </a:r>
          </a:p>
          <a:p>
            <a:pPr lvl="3"/>
            <a:r>
              <a:rPr lang="en-US" altLang="en-US"/>
              <a:t>Nonlinear containers</a:t>
            </a:r>
          </a:p>
          <a:p>
            <a:pPr lvl="3"/>
            <a:r>
              <a:rPr lang="en-US" altLang="en-US"/>
              <a:t>Store key/value pairs </a:t>
            </a:r>
          </a:p>
          <a:p>
            <a:pPr lvl="2"/>
            <a:r>
              <a:rPr lang="en-US" altLang="en-US"/>
              <a:t>Container adapters</a:t>
            </a:r>
          </a:p>
          <a:p>
            <a:pPr lvl="3"/>
            <a:r>
              <a:rPr lang="en-US" altLang="en-US"/>
              <a:t>Implemented as constrained sequence containers</a:t>
            </a:r>
          </a:p>
          <a:p>
            <a:pPr lvl="1"/>
            <a:r>
              <a:rPr lang="en-US" altLang="en-US"/>
              <a:t>“Near-containers”</a:t>
            </a:r>
          </a:p>
          <a:p>
            <a:pPr lvl="2"/>
            <a:r>
              <a:rPr lang="en-US" altLang="en-US"/>
              <a:t>Pointer-based arrays, </a:t>
            </a:r>
            <a:r>
              <a:rPr lang="en-US" altLang="en-US">
                <a:latin typeface="Lucida Console" panose="020B0609040504020204" pitchFamily="49" charset="0"/>
              </a:rPr>
              <a:t>string</a:t>
            </a:r>
            <a:r>
              <a:rPr lang="en-US" altLang="en-US"/>
              <a:t>s, </a:t>
            </a:r>
            <a:r>
              <a:rPr lang="en-US" altLang="en-US">
                <a:latin typeface="Lucida Console" panose="020B0609040504020204" pitchFamily="49" charset="0"/>
              </a:rPr>
              <a:t>bitset</a:t>
            </a:r>
            <a:r>
              <a:rPr lang="en-US" altLang="en-US"/>
              <a:t>s and v</a:t>
            </a:r>
            <a:r>
              <a:rPr lang="en-US" altLang="en-US">
                <a:latin typeface="Lucida Console" panose="020B0609040504020204" pitchFamily="49" charset="0"/>
              </a:rPr>
              <a:t>alarray</a:t>
            </a:r>
            <a:r>
              <a:rPr lang="en-US" altLang="en-US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52631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8BD6-48DF-49FB-93F3-5D91F08C908D}" type="slidenum">
              <a:rPr lang="en-US" altLang="en-US"/>
              <a:pPr/>
              <a:t>80</a:t>
            </a:fld>
            <a:endParaRPr lang="en-US" altLang="en-US"/>
          </a:p>
        </p:txBody>
      </p:sp>
      <p:graphicFrame>
        <p:nvGraphicFramePr>
          <p:cNvPr id="972802" name="Object 2"/>
          <p:cNvGraphicFramePr>
            <a:graphicFrameLocks noChangeAspect="1"/>
          </p:cNvGraphicFramePr>
          <p:nvPr/>
        </p:nvGraphicFramePr>
        <p:xfrm>
          <a:off x="0" y="0"/>
          <a:ext cx="7075488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Document" r:id="rId3" imgW="7074123" imgH="4285214" progId="Word.Document.8">
                  <p:embed/>
                </p:oleObj>
              </mc:Choice>
              <mc:Fallback>
                <p:oleObj name="Document" r:id="rId3" imgW="7074123" imgH="4285214" progId="Word.Document.8">
                  <p:embed/>
                  <p:pic>
                    <p:nvPicPr>
                      <p:cNvPr id="972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0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Fig23_24.cpp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2)</a:t>
            </a:r>
            <a:endParaRPr lang="en-US" altLang="en-US"/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4724400" y="1447800"/>
            <a:ext cx="2286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Instantiate a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queue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that stores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double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values</a:t>
            </a:r>
          </a:p>
        </p:txBody>
      </p:sp>
      <p:sp>
        <p:nvSpPr>
          <p:cNvPr id="972806" name="Line 6"/>
          <p:cNvSpPr>
            <a:spLocks noChangeShapeType="1"/>
          </p:cNvSpPr>
          <p:nvPr/>
        </p:nvSpPr>
        <p:spPr bwMode="auto">
          <a:xfrm flipH="1">
            <a:off x="2590800" y="1676400"/>
            <a:ext cx="2133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72807" name="Text Box 7"/>
          <p:cNvSpPr txBox="1">
            <a:spLocks noChangeArrowheads="1"/>
          </p:cNvSpPr>
          <p:nvPr/>
        </p:nvSpPr>
        <p:spPr bwMode="auto">
          <a:xfrm>
            <a:off x="4495800" y="2971800"/>
            <a:ext cx="25146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Add elements to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queue</a:t>
            </a:r>
          </a:p>
        </p:txBody>
      </p:sp>
      <p:sp>
        <p:nvSpPr>
          <p:cNvPr id="972808" name="Line 8"/>
          <p:cNvSpPr>
            <a:spLocks noChangeShapeType="1"/>
          </p:cNvSpPr>
          <p:nvPr/>
        </p:nvSpPr>
        <p:spPr bwMode="auto">
          <a:xfrm flipH="1">
            <a:off x="2362200" y="3124200"/>
            <a:ext cx="2133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988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05" grpId="0" animBg="1"/>
      <p:bldP spid="97280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EC491-9FAF-40C2-9E58-173743F58110}" type="slidenum">
              <a:rPr lang="en-US" altLang="en-US"/>
              <a:pPr/>
              <a:t>81</a:t>
            </a:fld>
            <a:endParaRPr lang="en-US" altLang="en-US"/>
          </a:p>
        </p:txBody>
      </p:sp>
      <p:graphicFrame>
        <p:nvGraphicFramePr>
          <p:cNvPr id="1053698" name="Object 2"/>
          <p:cNvGraphicFramePr>
            <a:graphicFrameLocks noChangeAspect="1"/>
          </p:cNvGraphicFramePr>
          <p:nvPr/>
        </p:nvGraphicFramePr>
        <p:xfrm>
          <a:off x="0" y="0"/>
          <a:ext cx="7075488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Document" r:id="rId3" imgW="7074123" imgH="3129400" progId="Word.Document.8">
                  <p:embed/>
                </p:oleObj>
              </mc:Choice>
              <mc:Fallback>
                <p:oleObj name="Document" r:id="rId3" imgW="7074123" imgH="3129400" progId="Word.Document.8">
                  <p:embed/>
                  <p:pic>
                    <p:nvPicPr>
                      <p:cNvPr id="1053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313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699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053700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Fig23_24.cpp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2)</a:t>
            </a:r>
            <a:endParaRPr lang="en-US" altLang="en-US"/>
          </a:p>
        </p:txBody>
      </p:sp>
      <p:sp>
        <p:nvSpPr>
          <p:cNvPr id="1053701" name="Text Box 5"/>
          <p:cNvSpPr txBox="1">
            <a:spLocks noChangeArrowheads="1"/>
          </p:cNvSpPr>
          <p:nvPr/>
        </p:nvSpPr>
        <p:spPr bwMode="auto">
          <a:xfrm>
            <a:off x="3733800" y="228600"/>
            <a:ext cx="22098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Read the first element in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queue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for output</a:t>
            </a:r>
          </a:p>
        </p:txBody>
      </p:sp>
      <p:sp>
        <p:nvSpPr>
          <p:cNvPr id="1053702" name="Line 6"/>
          <p:cNvSpPr>
            <a:spLocks noChangeShapeType="1"/>
          </p:cNvSpPr>
          <p:nvPr/>
        </p:nvSpPr>
        <p:spPr bwMode="auto">
          <a:xfrm flipH="1">
            <a:off x="2667000" y="4572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053703" name="Text Box 7"/>
          <p:cNvSpPr txBox="1">
            <a:spLocks noChangeArrowheads="1"/>
          </p:cNvSpPr>
          <p:nvPr/>
        </p:nvSpPr>
        <p:spPr bwMode="auto">
          <a:xfrm>
            <a:off x="4114800" y="1828800"/>
            <a:ext cx="2286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Remove the first element in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queue</a:t>
            </a:r>
          </a:p>
        </p:txBody>
      </p:sp>
      <p:sp>
        <p:nvSpPr>
          <p:cNvPr id="1053704" name="Line 8"/>
          <p:cNvSpPr>
            <a:spLocks noChangeShapeType="1"/>
          </p:cNvSpPr>
          <p:nvPr/>
        </p:nvSpPr>
        <p:spPr bwMode="auto">
          <a:xfrm flipH="1" flipV="1">
            <a:off x="1905000" y="13716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118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animBg="1"/>
      <p:bldP spid="105370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6D445-0BBF-44C1-93F3-9D9DC5878579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23.4.3 </a:t>
            </a:r>
            <a:r>
              <a:rPr lang="en-US" altLang="en-US">
                <a:latin typeface="Lucida Console" panose="020B0609040504020204" pitchFamily="49" charset="0"/>
              </a:rPr>
              <a:t>priority_queue</a:t>
            </a:r>
            <a:r>
              <a:rPr lang="en-US" altLang="en-US"/>
              <a:t> Adapter</a:t>
            </a:r>
          </a:p>
        </p:txBody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Class </a:t>
            </a:r>
            <a:r>
              <a:rPr lang="en-US" altLang="en-US">
                <a:latin typeface="Lucida Console" panose="020B0609040504020204" pitchFamily="49" charset="0"/>
              </a:rPr>
              <a:t>priority_queue</a:t>
            </a:r>
          </a:p>
          <a:p>
            <a:pPr lvl="1"/>
            <a:r>
              <a:rPr lang="en-US" altLang="en-US"/>
              <a:t>Enables insertions in sorted order and deletions from front</a:t>
            </a:r>
          </a:p>
          <a:p>
            <a:pPr lvl="2"/>
            <a:r>
              <a:rPr lang="en-US" altLang="en-US"/>
              <a:t>Elements are inserted in priority order</a:t>
            </a:r>
          </a:p>
          <a:p>
            <a:pPr lvl="2"/>
            <a:r>
              <a:rPr lang="en-US" altLang="en-US"/>
              <a:t>Highest-priority element will be the first to be removed</a:t>
            </a:r>
          </a:p>
          <a:p>
            <a:pPr lvl="2"/>
            <a:r>
              <a:rPr lang="en-US" altLang="en-US"/>
              <a:t>Maintains sorted order via heapsort</a:t>
            </a:r>
          </a:p>
          <a:p>
            <a:pPr lvl="3"/>
            <a:r>
              <a:rPr lang="en-US" altLang="en-US"/>
              <a:t>Heaps keep largest value at the front</a:t>
            </a:r>
          </a:p>
          <a:p>
            <a:pPr lvl="3"/>
            <a:r>
              <a:rPr lang="en-US" altLang="en-US"/>
              <a:t>Comparison of elements is performed with comparator function object </a:t>
            </a:r>
            <a:r>
              <a:rPr lang="en-US" altLang="en-US">
                <a:latin typeface="Lucida Console" panose="020B0609040504020204" pitchFamily="49" charset="0"/>
              </a:rPr>
              <a:t>less&lt; T &gt;</a:t>
            </a:r>
            <a:r>
              <a:rPr lang="en-US" altLang="en-US"/>
              <a:t> by default</a:t>
            </a:r>
          </a:p>
          <a:p>
            <a:pPr lvl="1"/>
            <a:r>
              <a:rPr lang="en-US" altLang="en-US"/>
              <a:t>Can be implemented with data structure </a:t>
            </a:r>
            <a:r>
              <a:rPr lang="en-US" altLang="en-US">
                <a:latin typeface="Lucida Console" panose="020B0609040504020204" pitchFamily="49" charset="0"/>
              </a:rPr>
              <a:t>vector</a:t>
            </a:r>
            <a:r>
              <a:rPr lang="en-US" altLang="en-US"/>
              <a:t> or </a:t>
            </a:r>
            <a:r>
              <a:rPr lang="en-US" altLang="en-US">
                <a:latin typeface="Lucida Console" panose="020B0609040504020204" pitchFamily="49" charset="0"/>
              </a:rPr>
              <a:t>deque</a:t>
            </a:r>
          </a:p>
          <a:p>
            <a:pPr lvl="2"/>
            <a:r>
              <a:rPr lang="en-US" altLang="en-US"/>
              <a:t>Implemented with a </a:t>
            </a:r>
            <a:r>
              <a:rPr lang="en-US" altLang="en-US">
                <a:latin typeface="Lucida Console" panose="020B0609040504020204" pitchFamily="49" charset="0"/>
              </a:rPr>
              <a:t>vector</a:t>
            </a:r>
            <a:r>
              <a:rPr lang="en-US" altLang="en-US"/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2666446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12AE4-E07F-4D95-8E7A-362E359B8FD3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/>
              <a:t>23.4.3 </a:t>
            </a:r>
            <a:r>
              <a:rPr lang="en-US" altLang="en-US" sz="3200">
                <a:latin typeface="Lucida Console" panose="020B0609040504020204" pitchFamily="49" charset="0"/>
              </a:rPr>
              <a:t>priority_queue</a:t>
            </a:r>
            <a:r>
              <a:rPr lang="en-US" altLang="en-US" sz="3200"/>
              <a:t> Adapter (Cont.)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Class </a:t>
            </a:r>
            <a:r>
              <a:rPr lang="en-US" altLang="en-US">
                <a:latin typeface="Lucida Console" panose="020B0609040504020204" pitchFamily="49" charset="0"/>
              </a:rPr>
              <a:t>priority_queue</a:t>
            </a:r>
            <a:r>
              <a:rPr lang="en-US" altLang="en-US"/>
              <a:t> (Cont.)</a:t>
            </a:r>
          </a:p>
          <a:p>
            <a:pPr lvl="1"/>
            <a:r>
              <a:rPr lang="en-US" altLang="en-US"/>
              <a:t>Operations (call functions of the underlying container)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push</a:t>
            </a:r>
            <a:r>
              <a:rPr lang="en-US" altLang="en-US"/>
              <a:t> – insert element at appropriate location to maintain sorted order (calls </a:t>
            </a:r>
            <a:r>
              <a:rPr lang="en-US" altLang="en-US">
                <a:latin typeface="Lucida Console" panose="020B0609040504020204" pitchFamily="49" charset="0"/>
              </a:rPr>
              <a:t>push_back</a:t>
            </a:r>
            <a:r>
              <a:rPr lang="en-US" altLang="en-US"/>
              <a:t>, then reorders elements with heapsort)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pop</a:t>
            </a:r>
            <a:r>
              <a:rPr lang="en-US" altLang="en-US"/>
              <a:t> – remove highest-priority element (moves top element of heap to back, then calls </a:t>
            </a:r>
            <a:r>
              <a:rPr lang="en-US" altLang="en-US">
                <a:latin typeface="Lucida Console" panose="020B0609040504020204" pitchFamily="49" charset="0"/>
              </a:rPr>
              <a:t>pop_back</a:t>
            </a:r>
            <a:r>
              <a:rPr lang="en-US" altLang="en-US"/>
              <a:t>)</a:t>
            </a:r>
            <a:endParaRPr lang="en-US" altLang="en-US">
              <a:latin typeface="Lucida Console" panose="020B0609040504020204" pitchFamily="49" charset="0"/>
            </a:endParaRP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top</a:t>
            </a:r>
            <a:r>
              <a:rPr lang="en-US" altLang="en-US"/>
              <a:t> – returns reference to top element (calls </a:t>
            </a:r>
            <a:r>
              <a:rPr lang="en-US" altLang="en-US">
                <a:latin typeface="Lucida Console" panose="020B0609040504020204" pitchFamily="49" charset="0"/>
              </a:rPr>
              <a:t>front</a:t>
            </a:r>
            <a:r>
              <a:rPr lang="en-US" altLang="en-US"/>
              <a:t>)</a:t>
            </a:r>
            <a:endParaRPr lang="en-US" altLang="en-US">
              <a:latin typeface="Lucida Console" panose="020B0609040504020204" pitchFamily="49" charset="0"/>
            </a:endParaRP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empty</a:t>
            </a:r>
            <a:r>
              <a:rPr lang="en-US" altLang="en-US"/>
              <a:t> – determine if the </a:t>
            </a:r>
            <a:r>
              <a:rPr lang="en-US" altLang="en-US">
                <a:latin typeface="Lucida Console" panose="020B0609040504020204" pitchFamily="49" charset="0"/>
              </a:rPr>
              <a:t>priority_queue</a:t>
            </a:r>
            <a:r>
              <a:rPr lang="en-US" altLang="en-US"/>
              <a:t> is empty (calls </a:t>
            </a:r>
            <a:r>
              <a:rPr lang="en-US" altLang="en-US">
                <a:latin typeface="Lucida Console" panose="020B0609040504020204" pitchFamily="49" charset="0"/>
              </a:rPr>
              <a:t>empty</a:t>
            </a:r>
            <a:r>
              <a:rPr lang="en-US" altLang="en-US"/>
              <a:t>)</a:t>
            </a:r>
            <a:endParaRPr lang="en-US" altLang="en-US">
              <a:latin typeface="Lucida Console" panose="020B0609040504020204" pitchFamily="49" charset="0"/>
            </a:endParaRP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size</a:t>
            </a:r>
            <a:r>
              <a:rPr lang="en-US" altLang="en-US"/>
              <a:t> – get the number of elements (calls </a:t>
            </a:r>
            <a:r>
              <a:rPr lang="en-US" altLang="en-US">
                <a:latin typeface="Lucida Console" panose="020B0609040504020204" pitchFamily="49" charset="0"/>
              </a:rPr>
              <a:t>size</a:t>
            </a:r>
            <a:r>
              <a:rPr lang="en-US" altLang="en-US"/>
              <a:t>)</a:t>
            </a:r>
            <a:endParaRPr lang="en-US" altLang="en-US">
              <a:latin typeface="Lucida Console" panose="020B0609040504020204" pitchFamily="49" charset="0"/>
            </a:endParaRPr>
          </a:p>
          <a:p>
            <a:pPr lvl="1"/>
            <a:r>
              <a:rPr lang="en-US" altLang="en-US"/>
              <a:t>Requires header file </a:t>
            </a:r>
            <a:r>
              <a:rPr lang="en-US" altLang="en-US">
                <a:latin typeface="Lucida Console" panose="020B0609040504020204" pitchFamily="49" charset="0"/>
              </a:rPr>
              <a:t>&lt;queue&gt;</a:t>
            </a:r>
          </a:p>
        </p:txBody>
      </p:sp>
    </p:spTree>
    <p:extLst>
      <p:ext uri="{BB962C8B-B14F-4D97-AF65-F5344CB8AC3E}">
        <p14:creationId xmlns:p14="http://schemas.microsoft.com/office/powerpoint/2010/main" val="1922575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BFF4B-AD98-4BF9-A6B4-CA5C5387C120}" type="slidenum">
              <a:rPr lang="en-US" altLang="en-US"/>
              <a:pPr/>
              <a:t>84</a:t>
            </a:fld>
            <a:endParaRPr lang="en-US" altLang="en-US"/>
          </a:p>
        </p:txBody>
      </p:sp>
      <p:graphicFrame>
        <p:nvGraphicFramePr>
          <p:cNvPr id="974850" name="Object 2"/>
          <p:cNvGraphicFramePr>
            <a:graphicFrameLocks noChangeAspect="1"/>
          </p:cNvGraphicFramePr>
          <p:nvPr/>
        </p:nvGraphicFramePr>
        <p:xfrm>
          <a:off x="0" y="0"/>
          <a:ext cx="7053263" cy="668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Document" r:id="rId3" imgW="7074123" imgH="6685308" progId="Word.Document.8">
                  <p:embed/>
                </p:oleObj>
              </mc:Choice>
              <mc:Fallback>
                <p:oleObj name="Document" r:id="rId3" imgW="7074123" imgH="6685308" progId="Word.Document.8">
                  <p:embed/>
                  <p:pic>
                    <p:nvPicPr>
                      <p:cNvPr id="9748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68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4851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74852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Fig23_25.cpp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1)</a:t>
            </a:r>
            <a:endParaRPr lang="en-US" altLang="en-US"/>
          </a:p>
        </p:txBody>
      </p:sp>
      <p:sp>
        <p:nvSpPr>
          <p:cNvPr id="974853" name="Text Box 5"/>
          <p:cNvSpPr txBox="1">
            <a:spLocks noChangeArrowheads="1"/>
          </p:cNvSpPr>
          <p:nvPr/>
        </p:nvSpPr>
        <p:spPr bwMode="auto">
          <a:xfrm>
            <a:off x="4038600" y="1066800"/>
            <a:ext cx="37338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Instantiate a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priority_queue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that stores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double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values using a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vector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as the underlying data structure</a:t>
            </a:r>
          </a:p>
        </p:txBody>
      </p:sp>
      <p:sp>
        <p:nvSpPr>
          <p:cNvPr id="974854" name="Line 6"/>
          <p:cNvSpPr>
            <a:spLocks noChangeShapeType="1"/>
          </p:cNvSpPr>
          <p:nvPr/>
        </p:nvSpPr>
        <p:spPr bwMode="auto">
          <a:xfrm flipH="1">
            <a:off x="2743200" y="15240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74855" name="Text Box 7"/>
          <p:cNvSpPr txBox="1">
            <a:spLocks noChangeArrowheads="1"/>
          </p:cNvSpPr>
          <p:nvPr/>
        </p:nvSpPr>
        <p:spPr bwMode="auto">
          <a:xfrm>
            <a:off x="4038600" y="2514600"/>
            <a:ext cx="36576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Add elements to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priority_queue</a:t>
            </a:r>
          </a:p>
        </p:txBody>
      </p:sp>
      <p:sp>
        <p:nvSpPr>
          <p:cNvPr id="974856" name="Line 8"/>
          <p:cNvSpPr>
            <a:spLocks noChangeShapeType="1"/>
          </p:cNvSpPr>
          <p:nvPr/>
        </p:nvSpPr>
        <p:spPr bwMode="auto">
          <a:xfrm flipH="1">
            <a:off x="2667000" y="26670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74857" name="Text Box 9"/>
          <p:cNvSpPr txBox="1">
            <a:spLocks noChangeArrowheads="1"/>
          </p:cNvSpPr>
          <p:nvPr/>
        </p:nvSpPr>
        <p:spPr bwMode="auto">
          <a:xfrm>
            <a:off x="4572000" y="3733800"/>
            <a:ext cx="3429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Retrieve the highest-priority element in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priority_queue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for output</a:t>
            </a:r>
          </a:p>
        </p:txBody>
      </p:sp>
      <p:sp>
        <p:nvSpPr>
          <p:cNvPr id="974858" name="Line 10"/>
          <p:cNvSpPr>
            <a:spLocks noChangeShapeType="1"/>
          </p:cNvSpPr>
          <p:nvPr/>
        </p:nvSpPr>
        <p:spPr bwMode="auto">
          <a:xfrm flipH="1">
            <a:off x="2971800" y="40386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74859" name="Text Box 11"/>
          <p:cNvSpPr txBox="1">
            <a:spLocks noChangeArrowheads="1"/>
          </p:cNvSpPr>
          <p:nvPr/>
        </p:nvSpPr>
        <p:spPr bwMode="auto">
          <a:xfrm>
            <a:off x="4038600" y="5562600"/>
            <a:ext cx="3200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Remove the highest-priority element in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priority_queue</a:t>
            </a:r>
          </a:p>
        </p:txBody>
      </p:sp>
      <p:sp>
        <p:nvSpPr>
          <p:cNvPr id="974860" name="Line 12"/>
          <p:cNvSpPr>
            <a:spLocks noChangeShapeType="1"/>
          </p:cNvSpPr>
          <p:nvPr/>
        </p:nvSpPr>
        <p:spPr bwMode="auto">
          <a:xfrm flipH="1" flipV="1">
            <a:off x="2209800" y="5105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0997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853" grpId="0" animBg="1"/>
      <p:bldP spid="974855" grpId="0" animBg="1"/>
      <p:bldP spid="974857" grpId="0" animBg="1"/>
      <p:bldP spid="97485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84A4D-6C6E-4E2D-BAFC-7F5275686CEE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23.5 Algorithms</a:t>
            </a:r>
          </a:p>
        </p:txBody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algorithms</a:t>
            </a:r>
          </a:p>
          <a:p>
            <a:pPr lvl="1"/>
            <a:r>
              <a:rPr lang="en-US" altLang="en-US"/>
              <a:t>Separates algorithms from the containers</a:t>
            </a:r>
          </a:p>
          <a:p>
            <a:pPr lvl="2"/>
            <a:r>
              <a:rPr lang="en-US" altLang="en-US"/>
              <a:t>Elements of containers are accessed through iterators</a:t>
            </a:r>
          </a:p>
          <a:p>
            <a:pPr lvl="2"/>
            <a:r>
              <a:rPr lang="en-US" altLang="en-US"/>
              <a:t>Much easier to add new algorithms</a:t>
            </a:r>
          </a:p>
        </p:txBody>
      </p:sp>
    </p:spTree>
    <p:extLst>
      <p:ext uri="{BB962C8B-B14F-4D97-AF65-F5344CB8AC3E}">
        <p14:creationId xmlns:p14="http://schemas.microsoft.com/office/powerpoint/2010/main" val="2902351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C2510-AC4E-42A6-9A03-FCE02008D266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1325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23.5.1 </a:t>
            </a:r>
            <a:r>
              <a:rPr lang="en-US" altLang="en-US" sz="3200">
                <a:latin typeface="Lucida Console" panose="020B0609040504020204" pitchFamily="49" charset="0"/>
              </a:rPr>
              <a:t>fill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fill_n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generate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generate_n</a:t>
            </a:r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fill</a:t>
            </a:r>
          </a:p>
          <a:p>
            <a:pPr lvl="1"/>
            <a:r>
              <a:rPr lang="en-US" altLang="en-US"/>
              <a:t>Sets every element in a range of container elements to a specific value</a:t>
            </a:r>
          </a:p>
          <a:p>
            <a:pPr lvl="2"/>
            <a:r>
              <a:rPr lang="en-US" altLang="en-US"/>
              <a:t>First and second arguments are iterators specifying the range</a:t>
            </a:r>
          </a:p>
          <a:p>
            <a:pPr lvl="3"/>
            <a:r>
              <a:rPr lang="en-US" altLang="en-US"/>
              <a:t>Must be at least forward iterators</a:t>
            </a:r>
          </a:p>
          <a:p>
            <a:pPr lvl="2"/>
            <a:r>
              <a:rPr lang="en-US" altLang="en-US"/>
              <a:t>Third argument is the value to set</a:t>
            </a:r>
          </a:p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fill_n</a:t>
            </a:r>
          </a:p>
          <a:p>
            <a:pPr lvl="1"/>
            <a:r>
              <a:rPr lang="en-US" altLang="en-US"/>
              <a:t>Sets a specified number of container elements to a specific value</a:t>
            </a:r>
          </a:p>
          <a:p>
            <a:pPr lvl="2"/>
            <a:r>
              <a:rPr lang="en-US" altLang="en-US"/>
              <a:t>First argument is iterator specifying beginning of range</a:t>
            </a:r>
          </a:p>
          <a:p>
            <a:pPr lvl="3"/>
            <a:r>
              <a:rPr lang="en-US" altLang="en-US"/>
              <a:t>Must be at least forward iterator</a:t>
            </a:r>
          </a:p>
          <a:p>
            <a:pPr lvl="2"/>
            <a:r>
              <a:rPr lang="en-US" altLang="en-US"/>
              <a:t>Second argument specifies number of elements to fill</a:t>
            </a:r>
          </a:p>
          <a:p>
            <a:pPr lvl="2"/>
            <a:r>
              <a:rPr lang="en-US" altLang="en-US"/>
              <a:t>Third argument is the value to set</a:t>
            </a:r>
          </a:p>
        </p:txBody>
      </p:sp>
    </p:spTree>
    <p:extLst>
      <p:ext uri="{BB962C8B-B14F-4D97-AF65-F5344CB8AC3E}">
        <p14:creationId xmlns:p14="http://schemas.microsoft.com/office/powerpoint/2010/main" val="2242345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3296E-FD78-48F4-BDD1-73BC141F6BF5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133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23.5.1 </a:t>
            </a:r>
            <a:r>
              <a:rPr lang="en-US" altLang="en-US" sz="3200">
                <a:latin typeface="Lucida Console" panose="020B0609040504020204" pitchFamily="49" charset="0"/>
              </a:rPr>
              <a:t>fill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fill_n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generate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generate_n</a:t>
            </a:r>
            <a:r>
              <a:rPr lang="en-US" altLang="en-US" sz="3200"/>
              <a:t> (Cont.)</a:t>
            </a:r>
          </a:p>
        </p:txBody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generate</a:t>
            </a:r>
          </a:p>
          <a:p>
            <a:pPr lvl="1"/>
            <a:r>
              <a:rPr lang="en-US" altLang="en-US"/>
              <a:t>Uses generator function to create values for every element in a range of a container</a:t>
            </a:r>
          </a:p>
          <a:p>
            <a:pPr lvl="2"/>
            <a:r>
              <a:rPr lang="en-US" altLang="en-US"/>
              <a:t>First and second arguments are iterators specifying the range</a:t>
            </a:r>
          </a:p>
          <a:p>
            <a:pPr lvl="3"/>
            <a:r>
              <a:rPr lang="en-US" altLang="en-US"/>
              <a:t>Must be at least forward iterators</a:t>
            </a:r>
          </a:p>
          <a:p>
            <a:pPr lvl="2"/>
            <a:r>
              <a:rPr lang="en-US" altLang="en-US"/>
              <a:t>Third argument is a pointer to a function</a:t>
            </a:r>
          </a:p>
          <a:p>
            <a:pPr lvl="3"/>
            <a:r>
              <a:rPr lang="en-US" altLang="en-US"/>
              <a:t>This function should takes no arguments and return an element value</a:t>
            </a:r>
          </a:p>
        </p:txBody>
      </p:sp>
    </p:spTree>
    <p:extLst>
      <p:ext uri="{BB962C8B-B14F-4D97-AF65-F5344CB8AC3E}">
        <p14:creationId xmlns:p14="http://schemas.microsoft.com/office/powerpoint/2010/main" val="2319078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C30EB-F0EA-41AB-86A2-A65720C50C8B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1345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23.5.1 </a:t>
            </a:r>
            <a:r>
              <a:rPr lang="en-US" altLang="en-US" sz="3200">
                <a:latin typeface="Lucida Console" panose="020B0609040504020204" pitchFamily="49" charset="0"/>
              </a:rPr>
              <a:t>fill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fill_n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generate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generate_n</a:t>
            </a:r>
            <a:r>
              <a:rPr lang="en-US" altLang="en-US" sz="3200"/>
              <a:t> (Cont.)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generate_n</a:t>
            </a:r>
          </a:p>
          <a:p>
            <a:pPr lvl="1"/>
            <a:r>
              <a:rPr lang="en-US" altLang="en-US"/>
              <a:t>Uses generator function to create values for a specified number of container elements</a:t>
            </a:r>
          </a:p>
          <a:p>
            <a:pPr lvl="2"/>
            <a:r>
              <a:rPr lang="en-US" altLang="en-US"/>
              <a:t>First argument is iterator specifying beginning of range</a:t>
            </a:r>
          </a:p>
          <a:p>
            <a:pPr lvl="3"/>
            <a:r>
              <a:rPr lang="en-US" altLang="en-US"/>
              <a:t>Must be at least forward iterator</a:t>
            </a:r>
          </a:p>
          <a:p>
            <a:pPr lvl="2"/>
            <a:r>
              <a:rPr lang="en-US" altLang="en-US"/>
              <a:t>Second argument specifies number of elements to fill</a:t>
            </a:r>
          </a:p>
          <a:p>
            <a:pPr lvl="2"/>
            <a:r>
              <a:rPr lang="en-US" altLang="en-US"/>
              <a:t>Third argument is a pointer to a function</a:t>
            </a:r>
          </a:p>
          <a:p>
            <a:pPr lvl="3"/>
            <a:r>
              <a:rPr lang="en-US" altLang="en-US"/>
              <a:t>This function should takes no arguments and return an element value</a:t>
            </a:r>
          </a:p>
        </p:txBody>
      </p:sp>
    </p:spTree>
    <p:extLst>
      <p:ext uri="{BB962C8B-B14F-4D97-AF65-F5344CB8AC3E}">
        <p14:creationId xmlns:p14="http://schemas.microsoft.com/office/powerpoint/2010/main" val="2833792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60473-42C9-4057-97CC-FA7CA4E6FA77}" type="slidenum">
              <a:rPr lang="en-US" altLang="en-US"/>
              <a:pPr/>
              <a:t>89</a:t>
            </a:fld>
            <a:endParaRPr lang="en-US" altLang="en-US"/>
          </a:p>
        </p:txBody>
      </p:sp>
      <p:graphicFrame>
        <p:nvGraphicFramePr>
          <p:cNvPr id="977922" name="Object 2"/>
          <p:cNvGraphicFramePr>
            <a:graphicFrameLocks noChangeAspect="1"/>
          </p:cNvGraphicFramePr>
          <p:nvPr/>
        </p:nvGraphicFramePr>
        <p:xfrm>
          <a:off x="0" y="0"/>
          <a:ext cx="7075488" cy="62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" name="Document" r:id="rId3" imgW="7074123" imgH="6263476" progId="Word.Document.8">
                  <p:embed/>
                </p:oleObj>
              </mc:Choice>
              <mc:Fallback>
                <p:oleObj name="Document" r:id="rId3" imgW="7074123" imgH="6263476" progId="Word.Document.8">
                  <p:embed/>
                  <p:pic>
                    <p:nvPicPr>
                      <p:cNvPr id="9779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26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77924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Fig23_26.cpp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2)</a:t>
            </a:r>
            <a:endParaRPr lang="en-US" altLang="en-US"/>
          </a:p>
        </p:txBody>
      </p:sp>
      <p:sp>
        <p:nvSpPr>
          <p:cNvPr id="977925" name="Text Box 5"/>
          <p:cNvSpPr txBox="1">
            <a:spLocks noChangeArrowheads="1"/>
          </p:cNvSpPr>
          <p:nvPr/>
        </p:nvSpPr>
        <p:spPr bwMode="auto">
          <a:xfrm>
            <a:off x="4038600" y="2438400"/>
            <a:ext cx="2667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Define a 10-element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vector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that stores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char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values</a:t>
            </a:r>
          </a:p>
        </p:txBody>
      </p:sp>
      <p:sp>
        <p:nvSpPr>
          <p:cNvPr id="977926" name="Line 6"/>
          <p:cNvSpPr>
            <a:spLocks noChangeShapeType="1"/>
          </p:cNvSpPr>
          <p:nvPr/>
        </p:nvSpPr>
        <p:spPr bwMode="auto">
          <a:xfrm flipH="1">
            <a:off x="2209800" y="26670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77927" name="Text Box 7"/>
          <p:cNvSpPr txBox="1">
            <a:spLocks noChangeArrowheads="1"/>
          </p:cNvSpPr>
          <p:nvPr/>
        </p:nvSpPr>
        <p:spPr bwMode="auto">
          <a:xfrm>
            <a:off x="5410200" y="3581400"/>
            <a:ext cx="25146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Place the character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'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5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'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 every element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chars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</a:p>
        </p:txBody>
      </p:sp>
      <p:sp>
        <p:nvSpPr>
          <p:cNvPr id="977928" name="Line 8"/>
          <p:cNvSpPr>
            <a:spLocks noChangeShapeType="1"/>
          </p:cNvSpPr>
          <p:nvPr/>
        </p:nvSpPr>
        <p:spPr bwMode="auto">
          <a:xfrm flipH="1" flipV="1">
            <a:off x="4114800" y="35814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77929" name="Text Box 9"/>
          <p:cNvSpPr txBox="1">
            <a:spLocks noChangeArrowheads="1"/>
          </p:cNvSpPr>
          <p:nvPr/>
        </p:nvSpPr>
        <p:spPr bwMode="auto">
          <a:xfrm>
            <a:off x="5486400" y="4343400"/>
            <a:ext cx="2819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Place the character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'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'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 the first five elements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chars</a:t>
            </a:r>
          </a:p>
        </p:txBody>
      </p:sp>
      <p:sp>
        <p:nvSpPr>
          <p:cNvPr id="977930" name="Line 10"/>
          <p:cNvSpPr>
            <a:spLocks noChangeShapeType="1"/>
          </p:cNvSpPr>
          <p:nvPr/>
        </p:nvSpPr>
        <p:spPr bwMode="auto">
          <a:xfrm flipH="1">
            <a:off x="37338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77931" name="Text Box 11"/>
          <p:cNvSpPr txBox="1">
            <a:spLocks noChangeArrowheads="1"/>
          </p:cNvSpPr>
          <p:nvPr/>
        </p:nvSpPr>
        <p:spPr bwMode="auto">
          <a:xfrm>
            <a:off x="4572000" y="6267450"/>
            <a:ext cx="3962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Place the result of a call to generator function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nextLetter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 every element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chars</a:t>
            </a:r>
          </a:p>
        </p:txBody>
      </p:sp>
      <p:sp>
        <p:nvSpPr>
          <p:cNvPr id="977932" name="Line 12"/>
          <p:cNvSpPr>
            <a:spLocks noChangeShapeType="1"/>
          </p:cNvSpPr>
          <p:nvPr/>
        </p:nvSpPr>
        <p:spPr bwMode="auto">
          <a:xfrm flipH="1" flipV="1">
            <a:off x="3352800" y="61722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342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5" grpId="0" animBg="1"/>
      <p:bldP spid="977927" grpId="0" animBg="1"/>
      <p:bldP spid="977929" grpId="0" animBg="1"/>
      <p:bldP spid="9779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6EFA-50C0-47A4-8A47-DF13F3E207E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1400">
                <a:solidFill>
                  <a:srgbClr val="4D99FF"/>
                </a:solidFill>
              </a:rPr>
              <a:t>Fig. 23.1</a:t>
            </a:r>
            <a:r>
              <a:rPr lang="en-US" altLang="en-US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cs typeface="Times New Roman" panose="02020603050405020304" pitchFamily="18" charset="0"/>
              </a:rPr>
              <a:t>| Standard Library container classes.  </a:t>
            </a:r>
          </a:p>
        </p:txBody>
      </p:sp>
      <p:graphicFrame>
        <p:nvGraphicFramePr>
          <p:cNvPr id="8960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333500" y="469900"/>
          <a:ext cx="6486525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Document" r:id="rId3" imgW="7056048" imgH="5322584" progId="Word.Document.8">
                  <p:embed/>
                </p:oleObj>
              </mc:Choice>
              <mc:Fallback>
                <p:oleObj name="Document" r:id="rId3" imgW="7056048" imgH="5322584" progId="Word.Document.8">
                  <p:embed/>
                  <p:pic>
                    <p:nvPicPr>
                      <p:cNvPr id="896003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69900"/>
                        <a:ext cx="6486525" cy="488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95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4FE35-E4BC-4035-B7DF-26994A194B17}" type="slidenum">
              <a:rPr lang="en-US" altLang="en-US"/>
              <a:pPr/>
              <a:t>90</a:t>
            </a:fld>
            <a:endParaRPr lang="en-US" altLang="en-US"/>
          </a:p>
        </p:txBody>
      </p:sp>
      <p:graphicFrame>
        <p:nvGraphicFramePr>
          <p:cNvPr id="978946" name="Object 2"/>
          <p:cNvGraphicFramePr>
            <a:graphicFrameLocks noChangeAspect="1"/>
          </p:cNvGraphicFramePr>
          <p:nvPr/>
        </p:nvGraphicFramePr>
        <p:xfrm>
          <a:off x="0" y="0"/>
          <a:ext cx="7075488" cy="632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" name="Document" r:id="rId3" imgW="7074123" imgH="6328926" progId="Word.Document.8">
                  <p:embed/>
                </p:oleObj>
              </mc:Choice>
              <mc:Fallback>
                <p:oleObj name="Document" r:id="rId3" imgW="7074123" imgH="6328926" progId="Word.Document.8">
                  <p:embed/>
                  <p:pic>
                    <p:nvPicPr>
                      <p:cNvPr id="9789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32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8947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78948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Fig23_26.cpp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2)</a:t>
            </a:r>
            <a:endParaRPr lang="en-US" altLang="en-US"/>
          </a:p>
        </p:txBody>
      </p:sp>
      <p:sp>
        <p:nvSpPr>
          <p:cNvPr id="978949" name="Text Box 5"/>
          <p:cNvSpPr txBox="1">
            <a:spLocks noChangeArrowheads="1"/>
          </p:cNvSpPr>
          <p:nvPr/>
        </p:nvSpPr>
        <p:spPr bwMode="auto">
          <a:xfrm>
            <a:off x="4267200" y="1676400"/>
            <a:ext cx="4572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Place the result of a call to generator function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nextLetter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 the first five elements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chars</a:t>
            </a:r>
          </a:p>
        </p:txBody>
      </p:sp>
      <p:sp>
        <p:nvSpPr>
          <p:cNvPr id="978950" name="Line 6"/>
          <p:cNvSpPr>
            <a:spLocks noChangeShapeType="1"/>
          </p:cNvSpPr>
          <p:nvPr/>
        </p:nvSpPr>
        <p:spPr bwMode="auto">
          <a:xfrm flipH="1" flipV="1">
            <a:off x="4495800" y="12954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78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4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F8379-115A-49BA-B23A-F44F2FE7806A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1135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23.5.2 </a:t>
            </a:r>
            <a:r>
              <a:rPr lang="en-US" altLang="en-US" sz="3200">
                <a:latin typeface="Lucida Console" panose="020B0609040504020204" pitchFamily="49" charset="0"/>
              </a:rPr>
              <a:t>equal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mismatch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lexicographical_compare</a:t>
            </a:r>
          </a:p>
        </p:txBody>
      </p:sp>
      <p:sp>
        <p:nvSpPr>
          <p:cNvPr id="113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equal</a:t>
            </a:r>
          </a:p>
          <a:p>
            <a:pPr lvl="1"/>
            <a:r>
              <a:rPr lang="en-US" altLang="en-US"/>
              <a:t>Compares two sequences of values for equality</a:t>
            </a:r>
          </a:p>
          <a:p>
            <a:pPr lvl="2"/>
            <a:r>
              <a:rPr lang="en-US" altLang="en-US"/>
              <a:t>Iterator arguments</a:t>
            </a:r>
          </a:p>
          <a:p>
            <a:pPr lvl="3"/>
            <a:r>
              <a:rPr lang="en-US" altLang="en-US"/>
              <a:t>First and second arguments specify first sequence</a:t>
            </a:r>
          </a:p>
          <a:p>
            <a:pPr lvl="3"/>
            <a:r>
              <a:rPr lang="en-US" altLang="en-US"/>
              <a:t>Third argument specifies beginning of second sequence</a:t>
            </a:r>
          </a:p>
          <a:p>
            <a:pPr lvl="3"/>
            <a:r>
              <a:rPr lang="en-US" altLang="en-US"/>
              <a:t>Must be at least input iterators</a:t>
            </a:r>
          </a:p>
          <a:p>
            <a:pPr lvl="1"/>
            <a:r>
              <a:rPr lang="en-US" altLang="en-US"/>
              <a:t>Considers sequences of uneven length to be unequal</a:t>
            </a:r>
          </a:p>
          <a:p>
            <a:pPr lvl="1"/>
            <a:r>
              <a:rPr lang="en-US" altLang="en-US"/>
              <a:t>Uses </a:t>
            </a:r>
            <a:r>
              <a:rPr lang="en-US" altLang="en-US">
                <a:latin typeface="Lucida Console" panose="020B0609040504020204" pitchFamily="49" charset="0"/>
              </a:rPr>
              <a:t>==</a:t>
            </a:r>
            <a:r>
              <a:rPr lang="en-US" altLang="en-US"/>
              <a:t> operator to compare elements</a:t>
            </a:r>
          </a:p>
          <a:p>
            <a:pPr lvl="2"/>
            <a:r>
              <a:rPr lang="en-US" altLang="en-US"/>
              <a:t>A fourth argument can specify a binary predicate function to use instead</a:t>
            </a:r>
          </a:p>
          <a:p>
            <a:pPr lvl="3"/>
            <a:r>
              <a:rPr lang="en-US" altLang="en-US"/>
              <a:t>Takes two element arguments and returns a </a:t>
            </a:r>
            <a:r>
              <a:rPr lang="en-US" altLang="en-US">
                <a:latin typeface="Lucida Console" panose="020B0609040504020204" pitchFamily="49" charset="0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2040615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A7E01-0EBE-49A6-961E-0DE8A5F25918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1136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23.5.2 </a:t>
            </a:r>
            <a:r>
              <a:rPr lang="en-US" altLang="en-US" sz="3200">
                <a:latin typeface="Lucida Console" panose="020B0609040504020204" pitchFamily="49" charset="0"/>
              </a:rPr>
              <a:t>equal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mismatch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lexicographical_compare</a:t>
            </a:r>
            <a:r>
              <a:rPr lang="en-US" altLang="en-US" sz="3200"/>
              <a:t> (Cont.)</a:t>
            </a:r>
          </a:p>
        </p:txBody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mismatch</a:t>
            </a:r>
          </a:p>
          <a:p>
            <a:pPr lvl="1"/>
            <a:r>
              <a:rPr lang="en-US" altLang="en-US"/>
              <a:t>Locates the earliest pair of corresponding elements in two sequences that do not match</a:t>
            </a:r>
          </a:p>
          <a:p>
            <a:pPr lvl="2"/>
            <a:r>
              <a:rPr lang="en-US" altLang="en-US"/>
              <a:t>Returns a </a:t>
            </a:r>
            <a:r>
              <a:rPr lang="en-US" altLang="en-US">
                <a:latin typeface="Lucida Console" panose="020B0609040504020204" pitchFamily="49" charset="0"/>
              </a:rPr>
              <a:t>pair</a:t>
            </a:r>
            <a:r>
              <a:rPr lang="en-US" altLang="en-US"/>
              <a:t> of iterators indicating the mismatched elements</a:t>
            </a:r>
          </a:p>
          <a:p>
            <a:pPr lvl="2"/>
            <a:r>
              <a:rPr lang="en-US" altLang="en-US"/>
              <a:t>Iterator arguments</a:t>
            </a:r>
          </a:p>
          <a:p>
            <a:pPr lvl="3"/>
            <a:r>
              <a:rPr lang="en-US" altLang="en-US"/>
              <a:t>First and second arguments specify first sequence</a:t>
            </a:r>
          </a:p>
          <a:p>
            <a:pPr lvl="3"/>
            <a:r>
              <a:rPr lang="en-US" altLang="en-US"/>
              <a:t>Third argument specifies beginning of second sequence</a:t>
            </a:r>
          </a:p>
          <a:p>
            <a:pPr lvl="3"/>
            <a:r>
              <a:rPr lang="en-US" altLang="en-US"/>
              <a:t>Must be at least input iterators</a:t>
            </a:r>
          </a:p>
          <a:p>
            <a:pPr lvl="2"/>
            <a:r>
              <a:rPr lang="en-US" altLang="en-US"/>
              <a:t>If all elements match, the returned </a:t>
            </a:r>
            <a:r>
              <a:rPr lang="en-US" altLang="en-US">
                <a:latin typeface="Lucida Console" panose="020B0609040504020204" pitchFamily="49" charset="0"/>
              </a:rPr>
              <a:t>pair</a:t>
            </a:r>
            <a:r>
              <a:rPr lang="en-US" altLang="en-US"/>
              <a:t> of iterators are the last iterators for each sequence</a:t>
            </a:r>
          </a:p>
          <a:p>
            <a:pPr lvl="1"/>
            <a:r>
              <a:rPr lang="en-US" altLang="en-US"/>
              <a:t>A fourth argument can specify a binary predicate function</a:t>
            </a:r>
          </a:p>
          <a:p>
            <a:pPr lvl="2"/>
            <a:r>
              <a:rPr lang="en-US" altLang="en-US"/>
              <a:t>Takes two elements arguments and returns a </a:t>
            </a:r>
            <a:r>
              <a:rPr lang="en-US" altLang="en-US">
                <a:latin typeface="Lucida Console" panose="020B0609040504020204" pitchFamily="49" charset="0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3234302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8A30D-181F-46CB-8892-EC2552C83552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11376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23.5.2 </a:t>
            </a:r>
            <a:r>
              <a:rPr lang="en-US" altLang="en-US" sz="3200">
                <a:latin typeface="Lucida Console" panose="020B0609040504020204" pitchFamily="49" charset="0"/>
              </a:rPr>
              <a:t>equal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mismatch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lexicographical_compare</a:t>
            </a:r>
            <a:r>
              <a:rPr lang="en-US" altLang="en-US" sz="3200"/>
              <a:t> (Cont.)</a:t>
            </a:r>
          </a:p>
        </p:txBody>
      </p:sp>
      <p:sp>
        <p:nvSpPr>
          <p:cNvPr id="113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lexicographical_compare</a:t>
            </a:r>
          </a:p>
          <a:p>
            <a:pPr lvl="1"/>
            <a:r>
              <a:rPr lang="en-US" altLang="en-US"/>
              <a:t>Compares the contents of two sequences</a:t>
            </a:r>
          </a:p>
          <a:p>
            <a:pPr lvl="2"/>
            <a:r>
              <a:rPr lang="en-US" altLang="en-US"/>
              <a:t>Iterator arguments</a:t>
            </a:r>
          </a:p>
          <a:p>
            <a:pPr lvl="3"/>
            <a:r>
              <a:rPr lang="en-US" altLang="en-US"/>
              <a:t>First and second arguments specify first sequence</a:t>
            </a:r>
          </a:p>
          <a:p>
            <a:pPr lvl="3"/>
            <a:r>
              <a:rPr lang="en-US" altLang="en-US"/>
              <a:t>Third  and fourth argument specify second sequence</a:t>
            </a:r>
          </a:p>
          <a:p>
            <a:pPr lvl="3"/>
            <a:r>
              <a:rPr lang="en-US" altLang="en-US"/>
              <a:t>Must be at least input iterators</a:t>
            </a:r>
          </a:p>
          <a:p>
            <a:pPr lvl="2"/>
            <a:r>
              <a:rPr lang="en-US" altLang="en-US"/>
              <a:t>Returns </a:t>
            </a:r>
            <a:r>
              <a:rPr lang="en-US" altLang="en-US">
                <a:latin typeface="Lucida Console" panose="020B0609040504020204" pitchFamily="49" charset="0"/>
              </a:rPr>
              <a:t>true</a:t>
            </a:r>
            <a:r>
              <a:rPr lang="en-US" altLang="en-US"/>
              <a:t> if first sequence is less than second sequence</a:t>
            </a:r>
          </a:p>
          <a:p>
            <a:pPr lvl="2"/>
            <a:r>
              <a:rPr lang="en-US" altLang="en-US"/>
              <a:t>Returns </a:t>
            </a:r>
            <a:r>
              <a:rPr lang="en-US" altLang="en-US">
                <a:latin typeface="Lucida Console" panose="020B0609040504020204" pitchFamily="49" charset="0"/>
              </a:rPr>
              <a:t>false</a:t>
            </a:r>
            <a:r>
              <a:rPr lang="en-US" altLang="en-US"/>
              <a:t> if first sequence is greater than or equal to second sequence</a:t>
            </a:r>
          </a:p>
        </p:txBody>
      </p:sp>
    </p:spTree>
    <p:extLst>
      <p:ext uri="{BB962C8B-B14F-4D97-AF65-F5344CB8AC3E}">
        <p14:creationId xmlns:p14="http://schemas.microsoft.com/office/powerpoint/2010/main" val="882850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90FB0-974D-46EC-B792-F4307A9F46C3}" type="slidenum">
              <a:rPr lang="en-US" altLang="en-US"/>
              <a:pPr/>
              <a:t>94</a:t>
            </a:fld>
            <a:endParaRPr lang="en-US" altLang="en-US"/>
          </a:p>
        </p:txBody>
      </p:sp>
      <p:graphicFrame>
        <p:nvGraphicFramePr>
          <p:cNvPr id="979970" name="Object 2"/>
          <p:cNvGraphicFramePr>
            <a:graphicFrameLocks noChangeAspect="1"/>
          </p:cNvGraphicFramePr>
          <p:nvPr/>
        </p:nvGraphicFramePr>
        <p:xfrm>
          <a:off x="0" y="0"/>
          <a:ext cx="7075488" cy="563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6" name="Document" r:id="rId3" imgW="7078146" imgH="5636233" progId="Word.Document.8">
                  <p:embed/>
                </p:oleObj>
              </mc:Choice>
              <mc:Fallback>
                <p:oleObj name="Document" r:id="rId3" imgW="7078146" imgH="5636233" progId="Word.Document.8">
                  <p:embed/>
                  <p:pic>
                    <p:nvPicPr>
                      <p:cNvPr id="9799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63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9971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79972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Fig23_27.cpp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3)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4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3334F-BE54-4DC0-A4DC-6B217E858348}" type="slidenum">
              <a:rPr lang="en-US" altLang="en-US"/>
              <a:pPr/>
              <a:t>95</a:t>
            </a:fld>
            <a:endParaRPr lang="en-US" altLang="en-US"/>
          </a:p>
        </p:txBody>
      </p:sp>
      <p:graphicFrame>
        <p:nvGraphicFramePr>
          <p:cNvPr id="980994" name="Object 2"/>
          <p:cNvGraphicFramePr>
            <a:graphicFrameLocks noChangeAspect="1"/>
          </p:cNvGraphicFramePr>
          <p:nvPr/>
        </p:nvGraphicFramePr>
        <p:xfrm>
          <a:off x="0" y="0"/>
          <a:ext cx="7075488" cy="521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0" name="Document" r:id="rId3" imgW="7074123" imgH="5213749" progId="Word.Document.8">
                  <p:embed/>
                </p:oleObj>
              </mc:Choice>
              <mc:Fallback>
                <p:oleObj name="Document" r:id="rId3" imgW="7074123" imgH="5213749" progId="Word.Document.8">
                  <p:embed/>
                  <p:pic>
                    <p:nvPicPr>
                      <p:cNvPr id="9809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21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0995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80996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Fig23_27.cpp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3)</a:t>
            </a:r>
            <a:endParaRPr lang="en-US" altLang="en-US"/>
          </a:p>
        </p:txBody>
      </p:sp>
      <p:sp>
        <p:nvSpPr>
          <p:cNvPr id="980997" name="Text Box 5"/>
          <p:cNvSpPr txBox="1">
            <a:spLocks noChangeArrowheads="1"/>
          </p:cNvSpPr>
          <p:nvPr/>
        </p:nvSpPr>
        <p:spPr bwMode="auto">
          <a:xfrm>
            <a:off x="5943600" y="685800"/>
            <a:ext cx="28956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Compare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v1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v2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for equality</a:t>
            </a:r>
          </a:p>
        </p:txBody>
      </p:sp>
      <p:sp>
        <p:nvSpPr>
          <p:cNvPr id="980998" name="Line 6"/>
          <p:cNvSpPr>
            <a:spLocks noChangeShapeType="1"/>
          </p:cNvSpPr>
          <p:nvPr/>
        </p:nvSpPr>
        <p:spPr bwMode="auto">
          <a:xfrm flipH="1" flipV="1">
            <a:off x="5486400" y="6858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80999" name="Text Box 7"/>
          <p:cNvSpPr txBox="1">
            <a:spLocks noChangeArrowheads="1"/>
          </p:cNvSpPr>
          <p:nvPr/>
        </p:nvSpPr>
        <p:spPr bwMode="auto">
          <a:xfrm>
            <a:off x="5791200" y="1752600"/>
            <a:ext cx="28956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Compare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v1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v3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for equality</a:t>
            </a:r>
          </a:p>
        </p:txBody>
      </p:sp>
      <p:sp>
        <p:nvSpPr>
          <p:cNvPr id="981000" name="Line 8"/>
          <p:cNvSpPr>
            <a:spLocks noChangeShapeType="1"/>
          </p:cNvSpPr>
          <p:nvPr/>
        </p:nvSpPr>
        <p:spPr bwMode="auto">
          <a:xfrm flipH="1" flipV="1">
            <a:off x="5181600" y="1752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81001" name="Text Box 9"/>
          <p:cNvSpPr txBox="1">
            <a:spLocks noChangeArrowheads="1"/>
          </p:cNvSpPr>
          <p:nvPr/>
        </p:nvSpPr>
        <p:spPr bwMode="auto">
          <a:xfrm>
            <a:off x="6400800" y="2819400"/>
            <a:ext cx="2362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Locate the mismatched elements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v1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v3</a:t>
            </a:r>
          </a:p>
        </p:txBody>
      </p:sp>
      <p:sp>
        <p:nvSpPr>
          <p:cNvPr id="981002" name="Line 10"/>
          <p:cNvSpPr>
            <a:spLocks noChangeShapeType="1"/>
          </p:cNvSpPr>
          <p:nvPr/>
        </p:nvSpPr>
        <p:spPr bwMode="auto">
          <a:xfrm flipH="1">
            <a:off x="5486400" y="30480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81003" name="Text Box 11"/>
          <p:cNvSpPr txBox="1">
            <a:spLocks noChangeArrowheads="1"/>
          </p:cNvSpPr>
          <p:nvPr/>
        </p:nvSpPr>
        <p:spPr bwMode="auto">
          <a:xfrm>
            <a:off x="6096000" y="3657600"/>
            <a:ext cx="28956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Determine the actual location of the mismatch relative to the beginning of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vector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</a:t>
            </a:r>
          </a:p>
        </p:txBody>
      </p:sp>
      <p:sp>
        <p:nvSpPr>
          <p:cNvPr id="981004" name="Line 12"/>
          <p:cNvSpPr>
            <a:spLocks noChangeShapeType="1"/>
          </p:cNvSpPr>
          <p:nvPr/>
        </p:nvSpPr>
        <p:spPr bwMode="auto">
          <a:xfrm flipH="1">
            <a:off x="3581400" y="3657600"/>
            <a:ext cx="2514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01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7" grpId="0" animBg="1"/>
      <p:bldP spid="980999" grpId="0" animBg="1"/>
      <p:bldP spid="981001" grpId="0" animBg="1"/>
      <p:bldP spid="98100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A2812-7DBA-4C2B-AB8C-B665FEBFBFF8}" type="slidenum">
              <a:rPr lang="en-US" altLang="en-US"/>
              <a:pPr/>
              <a:t>96</a:t>
            </a:fld>
            <a:endParaRPr lang="en-US" altLang="en-US"/>
          </a:p>
        </p:txBody>
      </p:sp>
      <p:graphicFrame>
        <p:nvGraphicFramePr>
          <p:cNvPr id="982018" name="Object 2"/>
          <p:cNvGraphicFramePr>
            <a:graphicFrameLocks noChangeAspect="1"/>
          </p:cNvGraphicFramePr>
          <p:nvPr/>
        </p:nvGraphicFramePr>
        <p:xfrm>
          <a:off x="0" y="0"/>
          <a:ext cx="7075488" cy="382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4" name="Document" r:id="rId3" imgW="7074123" imgH="3824543" progId="Word.Document.8">
                  <p:embed/>
                </p:oleObj>
              </mc:Choice>
              <mc:Fallback>
                <p:oleObj name="Document" r:id="rId3" imgW="7074123" imgH="3824543" progId="Word.Document.8">
                  <p:embed/>
                  <p:pic>
                    <p:nvPicPr>
                      <p:cNvPr id="9820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382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2019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982020" name="Rectangle 4"/>
          <p:cNvSpPr>
            <a:spLocks noChangeArrowheads="1"/>
          </p:cNvSpPr>
          <p:nvPr/>
        </p:nvSpPr>
        <p:spPr bwMode="auto">
          <a:xfrm>
            <a:off x="7162800" y="1068388"/>
            <a:ext cx="198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/>
              <a:t>Fig23_27.cpp</a:t>
            </a:r>
            <a:r>
              <a:rPr lang="en-US" altLang="en-US" sz="1200"/>
              <a:t> </a:t>
            </a:r>
            <a:endParaRPr lang="en-US" altLang="en-US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(3 of 3)</a:t>
            </a:r>
            <a:endParaRPr lang="en-US" altLang="en-US"/>
          </a:p>
        </p:txBody>
      </p:sp>
      <p:sp>
        <p:nvSpPr>
          <p:cNvPr id="982021" name="Text Box 5"/>
          <p:cNvSpPr txBox="1">
            <a:spLocks noChangeArrowheads="1"/>
          </p:cNvSpPr>
          <p:nvPr/>
        </p:nvSpPr>
        <p:spPr bwMode="auto">
          <a:xfrm>
            <a:off x="7010400" y="685800"/>
            <a:ext cx="1981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Compare the contents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c1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c2</a:t>
            </a:r>
          </a:p>
        </p:txBody>
      </p:sp>
      <p:sp>
        <p:nvSpPr>
          <p:cNvPr id="982022" name="Line 6"/>
          <p:cNvSpPr>
            <a:spLocks noChangeShapeType="1"/>
          </p:cNvSpPr>
          <p:nvPr/>
        </p:nvSpPr>
        <p:spPr bwMode="auto">
          <a:xfrm flipH="1" flipV="1">
            <a:off x="6553200" y="685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982023" name="Text Box 7"/>
          <p:cNvSpPr txBox="1">
            <a:spLocks noChangeArrowheads="1"/>
          </p:cNvSpPr>
          <p:nvPr/>
        </p:nvSpPr>
        <p:spPr bwMode="auto">
          <a:xfrm>
            <a:off x="5486400" y="1752600"/>
            <a:ext cx="2819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Pointers into arrays can be used as random-access iterators</a:t>
            </a:r>
          </a:p>
        </p:txBody>
      </p:sp>
      <p:sp>
        <p:nvSpPr>
          <p:cNvPr id="982024" name="Line 8"/>
          <p:cNvSpPr>
            <a:spLocks noChangeShapeType="1"/>
          </p:cNvSpPr>
          <p:nvPr/>
        </p:nvSpPr>
        <p:spPr bwMode="auto">
          <a:xfrm flipH="1" flipV="1">
            <a:off x="5257800" y="6096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75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21" grpId="0" animBg="1"/>
      <p:bldP spid="98202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A4380-4F38-44F9-99EF-625395E1EFFE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1138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/>
              <a:t>23.5.3 </a:t>
            </a:r>
            <a:r>
              <a:rPr lang="en-US" altLang="en-US" sz="3200">
                <a:latin typeface="Lucida Console" panose="020B0609040504020204" pitchFamily="49" charset="0"/>
              </a:rPr>
              <a:t>remove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remove_if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remove_copy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remove_copy_if</a:t>
            </a:r>
          </a:p>
        </p:txBody>
      </p:sp>
      <p:sp>
        <p:nvSpPr>
          <p:cNvPr id="113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remove</a:t>
            </a:r>
          </a:p>
          <a:p>
            <a:pPr lvl="1"/>
            <a:r>
              <a:rPr lang="en-US" altLang="en-US"/>
              <a:t>Eliminates all elements with a specified value in a range </a:t>
            </a:r>
          </a:p>
          <a:p>
            <a:pPr lvl="2"/>
            <a:r>
              <a:rPr lang="en-US" altLang="en-US"/>
              <a:t>First and second iterator arguments must be at least forward iterators</a:t>
            </a:r>
          </a:p>
          <a:p>
            <a:pPr lvl="2"/>
            <a:r>
              <a:rPr lang="en-US" altLang="en-US"/>
              <a:t>Third argument specifies value to remove</a:t>
            </a:r>
          </a:p>
          <a:p>
            <a:pPr lvl="1"/>
            <a:r>
              <a:rPr lang="en-US" altLang="en-US"/>
              <a:t>Does not modify number of elements in the range </a:t>
            </a:r>
          </a:p>
          <a:p>
            <a:pPr lvl="2"/>
            <a:r>
              <a:rPr lang="en-US" altLang="en-US"/>
              <a:t>Moves remaining elements toward the beginning of the range </a:t>
            </a:r>
          </a:p>
          <a:p>
            <a:pPr lvl="3"/>
            <a:r>
              <a:rPr lang="en-US" altLang="en-US"/>
              <a:t>Returns an iterator positioned after last remaining element</a:t>
            </a:r>
          </a:p>
          <a:p>
            <a:pPr lvl="4"/>
            <a:r>
              <a:rPr lang="en-US" altLang="en-US"/>
              <a:t>Elements after that iterator are undefined</a:t>
            </a:r>
          </a:p>
        </p:txBody>
      </p:sp>
    </p:spTree>
    <p:extLst>
      <p:ext uri="{BB962C8B-B14F-4D97-AF65-F5344CB8AC3E}">
        <p14:creationId xmlns:p14="http://schemas.microsoft.com/office/powerpoint/2010/main" val="4077934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68470-5595-40C1-B691-65A0CABDE588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  <a:ln/>
        </p:spPr>
        <p:txBody>
          <a:bodyPr/>
          <a:lstStyle/>
          <a:p>
            <a:r>
              <a:rPr lang="en-US" altLang="en-US" sz="3200"/>
              <a:t>23.5.3 </a:t>
            </a:r>
            <a:r>
              <a:rPr lang="en-US" altLang="en-US" sz="3200">
                <a:latin typeface="Lucida Console" panose="020B0609040504020204" pitchFamily="49" charset="0"/>
              </a:rPr>
              <a:t>remove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remove_if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remove_copy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remove_copy_if</a:t>
            </a:r>
            <a:r>
              <a:rPr lang="en-US" altLang="en-US" sz="3200"/>
              <a:t> (Cont.)</a:t>
            </a:r>
          </a:p>
        </p:txBody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remove_copy</a:t>
            </a:r>
          </a:p>
          <a:p>
            <a:pPr lvl="1"/>
            <a:r>
              <a:rPr lang="en-US" altLang="en-US"/>
              <a:t>Copies all elements not having a specified value from one range to another range </a:t>
            </a:r>
          </a:p>
          <a:p>
            <a:pPr lvl="2"/>
            <a:r>
              <a:rPr lang="en-US" altLang="en-US"/>
              <a:t>First and second arguments specify source range </a:t>
            </a:r>
          </a:p>
          <a:p>
            <a:pPr lvl="3"/>
            <a:r>
              <a:rPr lang="en-US" altLang="en-US"/>
              <a:t>Must be at least input iterators</a:t>
            </a:r>
          </a:p>
          <a:p>
            <a:pPr lvl="2"/>
            <a:r>
              <a:rPr lang="en-US" altLang="en-US"/>
              <a:t>Third argument specifies beginning of destination range </a:t>
            </a:r>
          </a:p>
          <a:p>
            <a:pPr lvl="3"/>
            <a:r>
              <a:rPr lang="en-US" altLang="en-US"/>
              <a:t>Must be at least output iterator</a:t>
            </a:r>
          </a:p>
          <a:p>
            <a:pPr lvl="2"/>
            <a:r>
              <a:rPr lang="en-US" altLang="en-US"/>
              <a:t>Fourth argument specifies value not to copy</a:t>
            </a:r>
          </a:p>
          <a:p>
            <a:pPr lvl="2"/>
            <a:r>
              <a:rPr lang="en-US" altLang="en-US"/>
              <a:t>Returns an iterator positioned after last copied element in destination range </a:t>
            </a:r>
          </a:p>
        </p:txBody>
      </p:sp>
    </p:spTree>
    <p:extLst>
      <p:ext uri="{BB962C8B-B14F-4D97-AF65-F5344CB8AC3E}">
        <p14:creationId xmlns:p14="http://schemas.microsoft.com/office/powerpoint/2010/main" val="3507924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562F-CD0F-45FF-A12F-58B028E0E659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114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  <a:ln/>
        </p:spPr>
        <p:txBody>
          <a:bodyPr/>
          <a:lstStyle/>
          <a:p>
            <a:r>
              <a:rPr lang="en-US" altLang="en-US" sz="3200"/>
              <a:t>23.5.3 </a:t>
            </a:r>
            <a:r>
              <a:rPr lang="en-US" altLang="en-US" sz="3200">
                <a:latin typeface="Lucida Console" panose="020B0609040504020204" pitchFamily="49" charset="0"/>
              </a:rPr>
              <a:t>remove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remove_if</a:t>
            </a:r>
            <a:r>
              <a:rPr lang="en-US" altLang="en-US" sz="3200"/>
              <a:t>, </a:t>
            </a:r>
            <a:r>
              <a:rPr lang="en-US" altLang="en-US" sz="3200">
                <a:latin typeface="Lucida Console" panose="020B0609040504020204" pitchFamily="49" charset="0"/>
              </a:rPr>
              <a:t>remove_copy</a:t>
            </a:r>
            <a:r>
              <a:rPr lang="en-US" altLang="en-US" sz="3200"/>
              <a:t> and </a:t>
            </a:r>
            <a:r>
              <a:rPr lang="en-US" altLang="en-US" sz="3200">
                <a:latin typeface="Lucida Console" panose="020B0609040504020204" pitchFamily="49" charset="0"/>
              </a:rPr>
              <a:t>remove_copy_if</a:t>
            </a:r>
            <a:r>
              <a:rPr lang="en-US" altLang="en-US" sz="3200"/>
              <a:t> (Cont.)</a:t>
            </a:r>
          </a:p>
        </p:txBody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STL algorithm function </a:t>
            </a:r>
            <a:r>
              <a:rPr lang="en-US" altLang="en-US">
                <a:latin typeface="Lucida Console" panose="020B0609040504020204" pitchFamily="49" charset="0"/>
              </a:rPr>
              <a:t>remove_if</a:t>
            </a:r>
          </a:p>
          <a:p>
            <a:pPr lvl="1"/>
            <a:r>
              <a:rPr lang="en-US" altLang="en-US"/>
              <a:t>Eliminates all elements in a range for which a specified unary predicate function returns </a:t>
            </a:r>
            <a:r>
              <a:rPr lang="en-US" altLang="en-US">
                <a:latin typeface="Lucida Console" panose="020B0609040504020204" pitchFamily="49" charset="0"/>
              </a:rPr>
              <a:t>true</a:t>
            </a:r>
          </a:p>
          <a:p>
            <a:pPr lvl="2"/>
            <a:r>
              <a:rPr lang="en-US" altLang="en-US"/>
              <a:t>First and second iterator arguments must be at least forward iterators</a:t>
            </a:r>
          </a:p>
          <a:p>
            <a:pPr lvl="2"/>
            <a:r>
              <a:rPr lang="en-US" altLang="en-US"/>
              <a:t>Third argument is unary predicate function that takes an element and returns a </a:t>
            </a:r>
            <a:r>
              <a:rPr lang="en-US" altLang="en-US">
                <a:latin typeface="Lucida Console" panose="020B0609040504020204" pitchFamily="49" charset="0"/>
              </a:rPr>
              <a:t>bool</a:t>
            </a:r>
          </a:p>
          <a:p>
            <a:pPr lvl="1"/>
            <a:r>
              <a:rPr lang="en-US" altLang="en-US"/>
              <a:t>Does not modify number of elements in the range </a:t>
            </a:r>
          </a:p>
          <a:p>
            <a:pPr lvl="2"/>
            <a:r>
              <a:rPr lang="en-US" altLang="en-US"/>
              <a:t>Moves remaining elements toward the beginning of the range </a:t>
            </a:r>
          </a:p>
          <a:p>
            <a:pPr lvl="3"/>
            <a:r>
              <a:rPr lang="en-US" altLang="en-US"/>
              <a:t>Returns an iterator positioned after last remaining element</a:t>
            </a:r>
          </a:p>
          <a:p>
            <a:pPr lvl="4"/>
            <a:r>
              <a:rPr lang="en-US" altLang="en-US"/>
              <a:t>Elements after that iterator are undefined</a:t>
            </a:r>
          </a:p>
        </p:txBody>
      </p:sp>
    </p:spTree>
    <p:extLst>
      <p:ext uri="{BB962C8B-B14F-4D97-AF65-F5344CB8AC3E}">
        <p14:creationId xmlns:p14="http://schemas.microsoft.com/office/powerpoint/2010/main" val="3831977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111</TotalTime>
  <Words>8135</Words>
  <Application>Microsoft Office PowerPoint</Application>
  <PresentationFormat>On-screen Show (4:3)</PresentationFormat>
  <Paragraphs>1332</Paragraphs>
  <Slides>176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176</vt:i4>
      </vt:variant>
    </vt:vector>
  </HeadingPairs>
  <TitlesOfParts>
    <vt:vector size="188" baseType="lpstr">
      <vt:lpstr>AGaramond</vt:lpstr>
      <vt:lpstr>Arial</vt:lpstr>
      <vt:lpstr>Calibri</vt:lpstr>
      <vt:lpstr>Courier New</vt:lpstr>
      <vt:lpstr>Goudy Sans Medium</vt:lpstr>
      <vt:lpstr>Lucida Console</vt:lpstr>
      <vt:lpstr>Times New Roman</vt:lpstr>
      <vt:lpstr>Tw Cen MT</vt:lpstr>
      <vt:lpstr>Wingdings</vt:lpstr>
      <vt:lpstr>Wingdings 2</vt:lpstr>
      <vt:lpstr>Median</vt:lpstr>
      <vt:lpstr>Microsoft Word Document</vt:lpstr>
      <vt:lpstr>CSC 3530: ADVANCED PROGRAMMING</vt:lpstr>
      <vt:lpstr>PowerPoint Presentation</vt:lpstr>
      <vt:lpstr>PowerPoint Presentation</vt:lpstr>
      <vt:lpstr>23.1 Introduction to the Standard Template Library (STL)</vt:lpstr>
      <vt:lpstr>23.1 Introduction to the Standard Template Library (STL) (Cont.)</vt:lpstr>
      <vt:lpstr>23.1 Introduction to the Standard Template Library (STL) (Cont.)</vt:lpstr>
      <vt:lpstr>23.1 Introduction to the Standard Template Library (STL) (Cont.)</vt:lpstr>
      <vt:lpstr>23.1.1 Introduction to Containers</vt:lpstr>
      <vt:lpstr>Fig. 23.1 | Standard Library container classes.  </vt:lpstr>
      <vt:lpstr>23.1.1 Introduction to Containers (Cont.)</vt:lpstr>
      <vt:lpstr>Fig. 23.2 | STL container common functions. (Part 1 of 2) </vt:lpstr>
      <vt:lpstr>Fig. 23.2 | STL container common functions. (Part 2 of 2) </vt:lpstr>
      <vt:lpstr>Fig. 23.3 | Standard Library container header files.   </vt:lpstr>
      <vt:lpstr>Fig. 23.4 | typedefs found in first-class containers. (part 1 of 2)   </vt:lpstr>
      <vt:lpstr>Fig. 23.4 | typedefs found in first-class containers. (part 2 of 2)    </vt:lpstr>
      <vt:lpstr>23.1.1 Introduction to Containers (Cont.)</vt:lpstr>
      <vt:lpstr>23.1.2 Introduction to Iterators</vt:lpstr>
      <vt:lpstr>23.1.2 Introduction to Iterators (Cont.)</vt:lpstr>
      <vt:lpstr>PowerPoint Presentation</vt:lpstr>
      <vt:lpstr>PowerPoint Presentation</vt:lpstr>
      <vt:lpstr>23.1.2 Introduction to Iterators (Cont.)</vt:lpstr>
      <vt:lpstr>Fig. 23.6 | Iterator categories.     </vt:lpstr>
      <vt:lpstr>Fig. 23.7 | Iterator category hierarchy. </vt:lpstr>
      <vt:lpstr>Fig. 23.8 | Iterator types supported by each Standard Library container.      </vt:lpstr>
      <vt:lpstr>Fig. 23.9 | Iterator typedefs.      </vt:lpstr>
      <vt:lpstr>Fig. 23.10 | Iterator operations for each type of iterator. (Part 1 of 2 )     </vt:lpstr>
      <vt:lpstr>Fig. 23.10 | Iterator operations for each type of iterator. (Part 2 of 2 )    </vt:lpstr>
      <vt:lpstr>23.1.3 Introduction to Algorithms</vt:lpstr>
      <vt:lpstr>Fig. 23.11 | Mutating-sequence algorithms.       </vt:lpstr>
      <vt:lpstr>Fig. 23.12 | Nonmutating sequence algorithms.       </vt:lpstr>
      <vt:lpstr>Fig. 23.13 | Numerical algorithms from header file &lt;numeric&gt;.       </vt:lpstr>
      <vt:lpstr>23.2 Sequence Containers</vt:lpstr>
      <vt:lpstr>23.2.1 vector Sequence Container</vt:lpstr>
      <vt:lpstr>PowerPoint Presentation</vt:lpstr>
      <vt:lpstr>PowerPoint Presentation</vt:lpstr>
      <vt:lpstr>PowerPoint Presentation</vt:lpstr>
      <vt:lpstr>23.2.1 vector Sequence Container (Cont.)</vt:lpstr>
      <vt:lpstr>23.2.1 vector Sequence Container (Cont.)</vt:lpstr>
      <vt:lpstr>PowerPoint Presentation</vt:lpstr>
      <vt:lpstr>PowerPoint Presentation</vt:lpstr>
      <vt:lpstr>PowerPoint Presentation</vt:lpstr>
      <vt:lpstr>Fig. 23.16 | Some STL exception types.       </vt:lpstr>
      <vt:lpstr>23.2.2 list Sequence Container</vt:lpstr>
      <vt:lpstr>23.2.2 list Sequence Container (Cont.)</vt:lpstr>
      <vt:lpstr>23.2.2 list Sequence Container (Cont.)</vt:lpstr>
      <vt:lpstr>23.2.2 list Sequence Container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23.2.3 deque Sequence Container</vt:lpstr>
      <vt:lpstr>PowerPoint Presentation</vt:lpstr>
      <vt:lpstr>PowerPoint Presentation</vt:lpstr>
      <vt:lpstr>23.3 Associative Containers</vt:lpstr>
      <vt:lpstr>23.3.1 multiset Associative Container</vt:lpstr>
      <vt:lpstr>23.3.1 multiset Associative Container (Cont.)</vt:lpstr>
      <vt:lpstr>23.3.1 multiset Associative Container (Cont.)</vt:lpstr>
      <vt:lpstr>23.3.1 multiset Associative Container (Cont.)</vt:lpstr>
      <vt:lpstr>PowerPoint Presentation</vt:lpstr>
      <vt:lpstr>PowerPoint Presentation</vt:lpstr>
      <vt:lpstr>PowerPoint Presentation</vt:lpstr>
      <vt:lpstr>23.3.2 set Associative Container</vt:lpstr>
      <vt:lpstr>PowerPoint Presentation</vt:lpstr>
      <vt:lpstr>PowerPoint Presentation</vt:lpstr>
      <vt:lpstr>23.3.3 multimap Associative Container</vt:lpstr>
      <vt:lpstr>PowerPoint Presentation</vt:lpstr>
      <vt:lpstr>PowerPoint Presentation</vt:lpstr>
      <vt:lpstr>23.3.4 map Associative Container</vt:lpstr>
      <vt:lpstr>23.3.4 map Associative Container (Cont.)</vt:lpstr>
      <vt:lpstr>PowerPoint Presentation</vt:lpstr>
      <vt:lpstr>PowerPoint Presentation</vt:lpstr>
      <vt:lpstr>PowerPoint Presentation</vt:lpstr>
      <vt:lpstr>23.4 Container Adapters</vt:lpstr>
      <vt:lpstr>23.4.1 stack Adapter</vt:lpstr>
      <vt:lpstr>PowerPoint Presentation</vt:lpstr>
      <vt:lpstr>PowerPoint Presentation</vt:lpstr>
      <vt:lpstr>PowerPoint Presentation</vt:lpstr>
      <vt:lpstr>23.4.2 queue Adapter</vt:lpstr>
      <vt:lpstr>PowerPoint Presentation</vt:lpstr>
      <vt:lpstr>PowerPoint Presentation</vt:lpstr>
      <vt:lpstr>23.4.3 priority_queue Adapter</vt:lpstr>
      <vt:lpstr>23.4.3 priority_queue Adapter (Cont.)</vt:lpstr>
      <vt:lpstr>PowerPoint Presentation</vt:lpstr>
      <vt:lpstr>23.5 Algorithms</vt:lpstr>
      <vt:lpstr>23.5.1 fill, fill_n, generate and generate_n</vt:lpstr>
      <vt:lpstr>23.5.1 fill, fill_n, generate and generate_n (Cont.)</vt:lpstr>
      <vt:lpstr>23.5.1 fill, fill_n, generate and generate_n (Cont.)</vt:lpstr>
      <vt:lpstr>PowerPoint Presentation</vt:lpstr>
      <vt:lpstr>PowerPoint Presentation</vt:lpstr>
      <vt:lpstr>23.5.2 equal, mismatch and lexicographical_compare</vt:lpstr>
      <vt:lpstr>23.5.2 equal, mismatch and lexicographical_compare (Cont.)</vt:lpstr>
      <vt:lpstr>23.5.2 equal, mismatch and lexicographical_compare (Cont.)</vt:lpstr>
      <vt:lpstr>PowerPoint Presentation</vt:lpstr>
      <vt:lpstr>PowerPoint Presentation</vt:lpstr>
      <vt:lpstr>PowerPoint Presentation</vt:lpstr>
      <vt:lpstr>23.5.3 remove, remove_if, remove_copy and remove_copy_if</vt:lpstr>
      <vt:lpstr>23.5.3 remove, remove_if, remove_copy and remove_copy_if (Cont.)</vt:lpstr>
      <vt:lpstr>23.5.3 remove, remove_if, remove_copy and remove_copy_if (Cont.)</vt:lpstr>
      <vt:lpstr>23.5.3 remove, remove_if, remove_copy and remove_copy_if (Cont.)</vt:lpstr>
      <vt:lpstr>PowerPoint Presentation</vt:lpstr>
      <vt:lpstr>PowerPoint Presentation</vt:lpstr>
      <vt:lpstr>PowerPoint Presentation</vt:lpstr>
      <vt:lpstr>PowerPoint Presentation</vt:lpstr>
      <vt:lpstr>23.5.4 replace, replace_if, replace_copy and replace_copy_if</vt:lpstr>
      <vt:lpstr>23.5.4 replace, replace_if, replace_copy and replace_copy_if (Cont.)</vt:lpstr>
      <vt:lpstr>23.5.4 replace, replace_if, replace_copy and replace_copy_if (Cont.)</vt:lpstr>
      <vt:lpstr>23.5.4 replace, replace_if, replace_copy and replace_copy_if (Cont.)</vt:lpstr>
      <vt:lpstr>PowerPoint Presentation</vt:lpstr>
      <vt:lpstr>PowerPoint Presentation</vt:lpstr>
      <vt:lpstr>PowerPoint Presentation</vt:lpstr>
      <vt:lpstr>PowerPoint Presentation</vt:lpstr>
      <vt:lpstr>23.5.5 Mathematical Algorithms</vt:lpstr>
      <vt:lpstr>23.5.5 Mathematical Algorithms (Cont.)</vt:lpstr>
      <vt:lpstr>23.5.5 Mathematical Algorithms (Cont.)</vt:lpstr>
      <vt:lpstr>23.5.5 Mathematical Algorithms (Cont.)</vt:lpstr>
      <vt:lpstr>23.5.5 Mathematical Algorithms (Cont.)</vt:lpstr>
      <vt:lpstr>23.5.5 Mathematical Algorithms (Cont.)</vt:lpstr>
      <vt:lpstr>PowerPoint Presentation</vt:lpstr>
      <vt:lpstr>PowerPoint Presentation</vt:lpstr>
      <vt:lpstr>PowerPoint Presentation</vt:lpstr>
      <vt:lpstr>PowerPoint Presentation</vt:lpstr>
      <vt:lpstr>23.5.6 Basic Searching and Sorting Algorithms</vt:lpstr>
      <vt:lpstr>23.5.6 Basic Searching and Sorting Algorithms (Cont.)</vt:lpstr>
      <vt:lpstr>23.5.6 Basic Searching and Sorting Algorithms (Cont.)</vt:lpstr>
      <vt:lpstr>23.5.6 Basic Searching and Sorting Algorithms (Cont.)</vt:lpstr>
      <vt:lpstr>PowerPoint Presentation</vt:lpstr>
      <vt:lpstr>PowerPoint Presentation</vt:lpstr>
      <vt:lpstr>PowerPoint Presentation</vt:lpstr>
      <vt:lpstr>23.5.7 swap, iter_swap and swap_ranges</vt:lpstr>
      <vt:lpstr>23.5.7 swap, iter_swap and swap_ranges (Cont.)</vt:lpstr>
      <vt:lpstr>PowerPoint Presentation</vt:lpstr>
      <vt:lpstr>PowerPoint Presentation</vt:lpstr>
      <vt:lpstr>23.5.8 copy_backward, merge, unique and reverse</vt:lpstr>
      <vt:lpstr>23.5.8 copy_backward, merge, unique and reverse (Cont.)</vt:lpstr>
      <vt:lpstr>23.5.8 copy_backward, merge, unique and reverse (Cont.)</vt:lpstr>
      <vt:lpstr>23.5.8 copy_backward, merge, unique and reverse (Cont.)</vt:lpstr>
      <vt:lpstr>PowerPoint Presentation</vt:lpstr>
      <vt:lpstr>PowerPoint Presentation</vt:lpstr>
      <vt:lpstr>PowerPoint Presentation</vt:lpstr>
      <vt:lpstr>23.5.9 inplace_merge, unique_copy and reverse_copy</vt:lpstr>
      <vt:lpstr>23.5.9 inplace_merge, unique_copy and reverse_copy (Cont.)</vt:lpstr>
      <vt:lpstr>23.5.9 inplace_merge, unique_copy and reverse_copy (Cont.)</vt:lpstr>
      <vt:lpstr>PowerPoint Presentation</vt:lpstr>
      <vt:lpstr>PowerPoint Presentation</vt:lpstr>
      <vt:lpstr>23.5.10 Set Operations</vt:lpstr>
      <vt:lpstr>23.5.10 Set Operations (Cont.)</vt:lpstr>
      <vt:lpstr>23.5.10 Set Operations (Cont.)</vt:lpstr>
      <vt:lpstr>23.5.10 Set Operations (Cont.)</vt:lpstr>
      <vt:lpstr>23.5.10 Set Operations (Cont.)</vt:lpstr>
      <vt:lpstr>PowerPoint Presentation</vt:lpstr>
      <vt:lpstr>PowerPoint Presentation</vt:lpstr>
      <vt:lpstr>PowerPoint Presentation</vt:lpstr>
      <vt:lpstr>23.5.11 lower_bound, upper_bound and equal_range</vt:lpstr>
      <vt:lpstr>23.5.11 lower_bound, upper_bound and equal_range (Cont.)</vt:lpstr>
      <vt:lpstr>23.5.11 lower_bound, upper_bound and equal_range (Cont.)</vt:lpstr>
      <vt:lpstr>PowerPoint Presentation</vt:lpstr>
      <vt:lpstr>PowerPoint Presentation</vt:lpstr>
      <vt:lpstr>PowerPoint Presentation</vt:lpstr>
      <vt:lpstr>PowerPoint Presentation</vt:lpstr>
      <vt:lpstr>23.5.12 Heapsort</vt:lpstr>
      <vt:lpstr>23.5.12 Heapsort (Cont.)</vt:lpstr>
      <vt:lpstr>23.5.12 Heapsort (Cont.)</vt:lpstr>
      <vt:lpstr>23.5.12 Heapsort (Cont.)</vt:lpstr>
      <vt:lpstr>23.5.12 Heapsort (Cont.)</vt:lpstr>
      <vt:lpstr>PowerPoint Presentation</vt:lpstr>
      <vt:lpstr>PowerPoint Presentation</vt:lpstr>
      <vt:lpstr>PowerPoint Presentation</vt:lpstr>
      <vt:lpstr>PowerPoint Presentation</vt:lpstr>
      <vt:lpstr>23.5.13 min and max</vt:lpstr>
      <vt:lpstr>PowerPoint Presentation</vt:lpstr>
      <vt:lpstr>Fig. 23.39 | Algorithms not covered in this chapter. (Part 1 of 5)     </vt:lpstr>
      <vt:lpstr>Fig. 23.39 | Algorithms not covered in this chapter. (Part 2 of 5)       </vt:lpstr>
      <vt:lpstr>Fig. 23.39 | Algorithms not covered in this chapter. (Part 3 of 5)      </vt:lpstr>
      <vt:lpstr>Fig. 23.39 | Algorithms not covered in this chapter. (Part 4 of 5)      </vt:lpstr>
      <vt:lpstr>Fig. 23.39 | Algorithms not covered in this chapter. (Part 5 of 5)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</dc:creator>
  <cp:lastModifiedBy>ICTP1-PCC1</cp:lastModifiedBy>
  <cp:revision>27</cp:revision>
  <dcterms:created xsi:type="dcterms:W3CDTF">2013-01-13T18:32:28Z</dcterms:created>
  <dcterms:modified xsi:type="dcterms:W3CDTF">2018-07-19T07:20:14Z</dcterms:modified>
</cp:coreProperties>
</file>