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5" r:id="rId3"/>
    <p:sldId id="266" r:id="rId4"/>
    <p:sldId id="269" r:id="rId5"/>
    <p:sldId id="283" r:id="rId6"/>
    <p:sldId id="268" r:id="rId7"/>
    <p:sldId id="270" r:id="rId8"/>
    <p:sldId id="271" r:id="rId9"/>
    <p:sldId id="273" r:id="rId10"/>
    <p:sldId id="275" r:id="rId11"/>
    <p:sldId id="282" r:id="rId12"/>
    <p:sldId id="272" r:id="rId13"/>
    <p:sldId id="274" r:id="rId14"/>
    <p:sldId id="284" r:id="rId15"/>
    <p:sldId id="285" r:id="rId16"/>
    <p:sldId id="286" r:id="rId17"/>
    <p:sldId id="287" r:id="rId1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29"/>
  </p:normalViewPr>
  <p:slideViewPr>
    <p:cSldViewPr>
      <p:cViewPr>
        <p:scale>
          <a:sx n="70" d="100"/>
          <a:sy n="70" d="100"/>
        </p:scale>
        <p:origin x="-132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0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102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677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78C8D-C64F-40FD-8863-08EEC9697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4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C405A-4B8C-4B49-9CB0-0F45066DC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6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8502F-AF0E-4090-B55E-705A308FA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47ED8-51E3-4492-B3E7-4BF0AAECD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3A8DC-7CC4-4675-B8CA-7D0A38861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4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3B020-20C3-4433-8222-C2C53D82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4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7F5F5-A364-42D3-88CC-655010BD8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6C171-A695-42AC-9B07-47858A069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8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EC556-5C20-4DE6-B310-746AB289E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30DC7-1667-4DDE-83BB-E6498146D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7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76799-4AF2-4BED-B0A9-CD79070BCF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4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230"/>
            </a:gs>
            <a:gs pos="100000">
              <a:srgbClr val="F5877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40A8F7EA-E02C-498C-BD61-EC1D9550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</p:spPr>
        <p:txBody>
          <a:bodyPr lIns="90488" tIns="44450" rIns="90488" bIns="44450"/>
          <a:lstStyle/>
          <a:p>
            <a:r>
              <a:rPr lang="en-US" altLang="en-US" smtClean="0"/>
              <a:t>Formal Description of a Problem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867400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r>
              <a:rPr lang="en-US" altLang="en-US" sz="2800" dirty="0" smtClean="0"/>
              <a:t>In AI, we will formally define a problem as</a:t>
            </a:r>
          </a:p>
          <a:p>
            <a:pPr lvl="1"/>
            <a:r>
              <a:rPr lang="en-US" altLang="en-US" sz="2400" dirty="0" smtClean="0"/>
              <a:t>a space of all possible configurations where each configuration is called a state</a:t>
            </a:r>
          </a:p>
          <a:p>
            <a:pPr lvl="2"/>
            <a:r>
              <a:rPr lang="en-US" altLang="en-US" sz="2000" dirty="0" smtClean="0"/>
              <a:t>thus, we use the term state space</a:t>
            </a:r>
          </a:p>
          <a:p>
            <a:pPr lvl="1"/>
            <a:r>
              <a:rPr lang="en-US" altLang="en-US" sz="2400" dirty="0" smtClean="0"/>
              <a:t>an initial state</a:t>
            </a:r>
          </a:p>
          <a:p>
            <a:pPr lvl="1"/>
            <a:r>
              <a:rPr lang="en-US" altLang="en-US" sz="2400" dirty="0" smtClean="0"/>
              <a:t>one or more goal states</a:t>
            </a:r>
          </a:p>
          <a:p>
            <a:pPr lvl="1"/>
            <a:r>
              <a:rPr lang="en-US" altLang="en-US" sz="2400" dirty="0" smtClean="0"/>
              <a:t>a set of rules/operators which move the problem from one state to the next</a:t>
            </a:r>
          </a:p>
          <a:p>
            <a:r>
              <a:rPr lang="en-US" altLang="en-US" sz="2800" dirty="0" smtClean="0"/>
              <a:t>In some cases, we may enumerate all possible states (see monkey &amp; banana problem on the next slide)</a:t>
            </a:r>
          </a:p>
          <a:p>
            <a:pPr lvl="1"/>
            <a:r>
              <a:rPr lang="en-US" altLang="en-US" sz="2400" dirty="0" smtClean="0"/>
              <a:t>but usually, such an enumeration will be overwhelmingly large so we only generate a portion of the state space, the portion we are currently examining</a:t>
            </a:r>
          </a:p>
          <a:p>
            <a:pPr lvl="1"/>
            <a:r>
              <a:rPr lang="en-US" altLang="en-US" sz="2400" dirty="0" smtClean="0"/>
              <a:t>we will view our state space as a graph or network and apply graph algorithms to search through the space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Depth-first Search Example</a:t>
            </a:r>
          </a:p>
        </p:txBody>
      </p:sp>
      <p:pic>
        <p:nvPicPr>
          <p:cNvPr id="10243" name="Picture 2" descr="pg103_nl.pct                                                   000260AE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7993063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51325"/>
            <a:ext cx="3729038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Traveling Salesman Problem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76676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9" t="8160" r="13029" b="2083"/>
          <a:stretch>
            <a:fillRect/>
          </a:stretch>
        </p:blipFill>
        <p:spPr bwMode="auto">
          <a:xfrm>
            <a:off x="4495800" y="3246438"/>
            <a:ext cx="434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Breadth-First Search</a:t>
            </a:r>
          </a:p>
        </p:txBody>
      </p:sp>
      <p:pic>
        <p:nvPicPr>
          <p:cNvPr id="12291" name="Picture 2" descr="pg100_code.pct                                                 000260AE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64"/>
          <a:stretch>
            <a:fillRect/>
          </a:stretch>
        </p:blipFill>
        <p:spPr bwMode="auto">
          <a:xfrm>
            <a:off x="228600" y="914400"/>
            <a:ext cx="64770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14400"/>
            <a:ext cx="40386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441325" y="5756275"/>
            <a:ext cx="6289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/>
              <a:t>Starting at node A, our search would generate the </a:t>
            </a:r>
          </a:p>
          <a:p>
            <a:r>
              <a:rPr lang="en-US" altLang="en-US" b="0"/>
              <a:t>nodes in alphabetical order from A to 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altLang="en-US" smtClean="0"/>
              <a:t>Breadth-First Search Example</a:t>
            </a:r>
          </a:p>
        </p:txBody>
      </p:sp>
      <p:pic>
        <p:nvPicPr>
          <p:cNvPr id="13315" name="Picture 2" descr="pg101_nl.pct                                                   000260AE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732838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600450"/>
            <a:ext cx="55435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r>
              <a:rPr lang="en-US" altLang="en-US" smtClean="0"/>
              <a:t>8 Queens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182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Can you place 8 queens on a chess board such that no queen can capture another?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uses a recursive algorithm with backtracking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the more general problem is the N-queens problem (N queens on an NxN chess board)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3400" y="2773363"/>
            <a:ext cx="6497638" cy="377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200" b="0"/>
              <a:t>solve(board, col, row)</a:t>
            </a:r>
          </a:p>
          <a:p>
            <a:r>
              <a:rPr lang="en-US" altLang="en-US" sz="2200" b="0"/>
              <a:t>      if col = n then return true; // success</a:t>
            </a:r>
          </a:p>
          <a:p>
            <a:r>
              <a:rPr lang="en-US" altLang="en-US" sz="2200" b="0"/>
              <a:t>      else</a:t>
            </a:r>
          </a:p>
          <a:p>
            <a:r>
              <a:rPr lang="en-US" altLang="en-US" sz="2200" b="0"/>
              <a:t>           row = 0;   placed = false;</a:t>
            </a:r>
          </a:p>
          <a:p>
            <a:r>
              <a:rPr lang="en-US" altLang="en-US" sz="2200" b="0"/>
              <a:t>           while(row &lt; n &amp;&amp; !placed)</a:t>
            </a:r>
          </a:p>
          <a:p>
            <a:r>
              <a:rPr lang="en-US" altLang="en-US" sz="2200" b="0"/>
              <a:t>                 board[row][col] = true       // place the queen</a:t>
            </a:r>
          </a:p>
          <a:p>
            <a:r>
              <a:rPr lang="en-US" altLang="en-US" sz="2200" b="0"/>
              <a:t>                 if(cannotCapture(board, col)) placed = true</a:t>
            </a:r>
          </a:p>
          <a:p>
            <a:r>
              <a:rPr lang="en-US" altLang="en-US" sz="2200" b="0"/>
              <a:t>	     else </a:t>
            </a:r>
          </a:p>
          <a:p>
            <a:r>
              <a:rPr lang="en-US" altLang="en-US" sz="2200" b="0"/>
              <a:t>	          board[row][col] = false; row++</a:t>
            </a:r>
          </a:p>
          <a:p>
            <a:r>
              <a:rPr lang="en-US" altLang="en-US" sz="2200" b="0"/>
              <a:t>                 if(row = n) </a:t>
            </a:r>
          </a:p>
          <a:p>
            <a:r>
              <a:rPr lang="en-US" altLang="en-US" sz="2200" b="0"/>
              <a:t>                      col--; placed = false; row = 0;  // backtrack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smtClean="0"/>
              <a:t>And/Or Graphs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10600" cy="617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To this point in our consideration of search spaces, a single state (or the path to that state) represents a solution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in some problems, a solution is a combination of states or a combination of paths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we pursue a single path, until we reach a dead end in which case we backtrack, or we find the solution (or we run out of possibilities if no solution exists)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so our state space is an Or graph – every different branch is a different solution, only one of which is required to solve the problem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However, some problems can be decomposed into subproblems where each subproblem must be solved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consider for instance integrating some complex function which can be handled by integration by parts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such as state space would comprise an And/Or graph where a path may lead to a solution, but another path may have multiple subpaths, all of which must lead to solutions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smtClean="0"/>
              <a:t>And/Or Graphs as Search Spaces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"/>
          <a:stretch>
            <a:fillRect/>
          </a:stretch>
        </p:blipFill>
        <p:spPr bwMode="auto">
          <a:xfrm>
            <a:off x="0" y="914400"/>
            <a:ext cx="44958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r="4906"/>
          <a:stretch>
            <a:fillRect/>
          </a:stretch>
        </p:blipFill>
        <p:spPr bwMode="auto">
          <a:xfrm>
            <a:off x="4405313" y="685800"/>
            <a:ext cx="473868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212725" y="5348288"/>
            <a:ext cx="39735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/>
              <a:t>Integration by parts, as used in the </a:t>
            </a:r>
          </a:p>
          <a:p>
            <a:r>
              <a:rPr lang="en-US" altLang="en-US" sz="2000" b="0"/>
              <a:t>MACSYMA expert system – </a:t>
            </a:r>
          </a:p>
          <a:p>
            <a:r>
              <a:rPr lang="en-US" altLang="en-US" sz="2000" b="0"/>
              <a:t>if we use the middle branch, we must</a:t>
            </a:r>
          </a:p>
          <a:p>
            <a:r>
              <a:rPr lang="en-US" altLang="en-US" sz="2000" b="0"/>
              <a:t>solve all 3 parts (in the final row)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4495800" y="5851525"/>
            <a:ext cx="434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/>
              <a:t>Our Financial Advisor system from chapter 2 – each possible investment </a:t>
            </a:r>
          </a:p>
          <a:p>
            <a:r>
              <a:rPr lang="en-US" altLang="en-US" sz="2000" b="0"/>
              <a:t>solution requires proving 3 things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altLang="en-US" smtClean="0"/>
              <a:t>Data-driven Example:  Parsing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762000"/>
            <a:ext cx="86106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We wrap up this chapter by considering an example of syntactically parsing an English sentence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we have the following five rules: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sentence </a:t>
            </a:r>
            <a:r>
              <a:rPr lang="en-US" altLang="en-US" sz="1800" smtClean="0">
                <a:sym typeface="Wingdings" pitchFamily="2" charset="2"/>
              </a:rPr>
              <a:t> np vp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>
                <a:sym typeface="Wingdings" pitchFamily="2" charset="2"/>
              </a:rPr>
              <a:t>np  n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>
                <a:sym typeface="Wingdings" pitchFamily="2" charset="2"/>
              </a:rPr>
              <a:t>np  art n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>
                <a:sym typeface="Wingdings" pitchFamily="2" charset="2"/>
              </a:rPr>
              <a:t>vp  v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>
                <a:sym typeface="Wingdings" pitchFamily="2" charset="2"/>
              </a:rPr>
              <a:t>vp  v np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3352800"/>
            <a:ext cx="3810000" cy="32004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2000" smtClean="0"/>
              <a:t>n is noun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man or dog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v is verb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likes or bites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Art is article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a or the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Parse the following sentence: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The dog bites the man.</a:t>
            </a:r>
          </a:p>
        </p:txBody>
      </p:sp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2"/>
          <a:stretch>
            <a:fillRect/>
          </a:stretch>
        </p:blipFill>
        <p:spPr bwMode="auto">
          <a:xfrm>
            <a:off x="3581400" y="1905000"/>
            <a:ext cx="5305425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Line 8"/>
          <p:cNvSpPr>
            <a:spLocks noChangeShapeType="1"/>
          </p:cNvSpPr>
          <p:nvPr/>
        </p:nvSpPr>
        <p:spPr bwMode="auto">
          <a:xfrm flipV="1">
            <a:off x="1600200" y="5105400"/>
            <a:ext cx="3124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1981200" y="5105400"/>
            <a:ext cx="3733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V="1">
            <a:off x="2362200" y="4724400"/>
            <a:ext cx="50292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 flipV="1">
            <a:off x="6248400" y="6096000"/>
            <a:ext cx="1219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12"/>
          <p:cNvSpPr>
            <a:spLocks noChangeShapeType="1"/>
          </p:cNvSpPr>
          <p:nvPr/>
        </p:nvSpPr>
        <p:spPr bwMode="auto">
          <a:xfrm flipV="1">
            <a:off x="7772400" y="60960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>
            <a:off x="3276600" y="6324600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14"/>
          <p:cNvSpPr>
            <a:spLocks noChangeShapeType="1"/>
          </p:cNvSpPr>
          <p:nvPr/>
        </p:nvSpPr>
        <p:spPr bwMode="auto">
          <a:xfrm flipH="1" flipV="1">
            <a:off x="2971800" y="6019800"/>
            <a:ext cx="3276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15"/>
          <p:cNvSpPr>
            <a:spLocks noChangeShapeType="1"/>
          </p:cNvSpPr>
          <p:nvPr/>
        </p:nvSpPr>
        <p:spPr bwMode="auto">
          <a:xfrm flipH="1">
            <a:off x="2819400" y="60198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The Monkey &amp; Bananas Problem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220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smtClean="0"/>
              <a:t>A monkey is in a cage and bananas are suspended from the ceiling, the monkey wants to eat a banana but cannot reach them 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in the room are a chair and a stick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if the monkey stands on the chair and waves the stick, he can knock a banana down to eat it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what are the actions the monkey should take?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0"/>
            <a:ext cx="492601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156325" y="3214688"/>
            <a:ext cx="2376488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/>
              <a:t>Initial state:</a:t>
            </a:r>
          </a:p>
          <a:p>
            <a:r>
              <a:rPr lang="en-US" altLang="en-US" sz="2000" b="0"/>
              <a:t>    monkey on ground</a:t>
            </a:r>
          </a:p>
          <a:p>
            <a:r>
              <a:rPr lang="en-US" altLang="en-US" sz="2000" b="0"/>
              <a:t>    with empty hand</a:t>
            </a:r>
          </a:p>
          <a:p>
            <a:r>
              <a:rPr lang="en-US" altLang="en-US" sz="2000" b="0"/>
              <a:t>    bananas suspended</a:t>
            </a:r>
          </a:p>
          <a:p>
            <a:r>
              <a:rPr lang="en-US" altLang="en-US" sz="2000" b="0"/>
              <a:t>Goal state:</a:t>
            </a:r>
          </a:p>
          <a:p>
            <a:r>
              <a:rPr lang="en-US" altLang="en-US" sz="2000" b="0"/>
              <a:t>    monkey eating </a:t>
            </a:r>
          </a:p>
          <a:p>
            <a:r>
              <a:rPr lang="en-US" altLang="en-US" sz="2000" b="0"/>
              <a:t>Actions:</a:t>
            </a:r>
          </a:p>
          <a:p>
            <a:r>
              <a:rPr lang="en-US" altLang="en-US" sz="2000" b="0"/>
              <a:t>    climb chair/get off</a:t>
            </a:r>
          </a:p>
          <a:p>
            <a:r>
              <a:rPr lang="en-US" altLang="en-US" sz="2000" b="0"/>
              <a:t>    grab X</a:t>
            </a:r>
          </a:p>
          <a:p>
            <a:r>
              <a:rPr lang="en-US" altLang="en-US" sz="2000" b="0"/>
              <a:t>    wave X</a:t>
            </a:r>
          </a:p>
          <a:p>
            <a:r>
              <a:rPr lang="en-US" altLang="en-US" sz="2000" b="0"/>
              <a:t>    eat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altLang="en-US" smtClean="0"/>
              <a:t>Missionaries and Cannibals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17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3 missionaries and 3 cannibals are on one side of the river with a boat that can take exactly 2 people across the river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how can we move the 3 missionaries and 3 cannibals across the river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with the constraint that the cannibals never outnumber the missionaries on either side of the river (lest the cannibals start eating the missionaries!)??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We can represent a state as a 6-item tuple: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(a, b, c, d, e, f) 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 smtClean="0"/>
              <a:t>a/b = number of missionaries/cannibals on left shore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 smtClean="0"/>
              <a:t>c/d = number of missionaries/cannibals in boat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 smtClean="0"/>
              <a:t>e/f = number of missionaries/cannibals on right shore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 smtClean="0"/>
              <a:t>where a + b + c + d + e + f = 6 and c + d &lt;= 2, c + d &gt;= 1 to move the boat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 smtClean="0"/>
              <a:t>a &gt;= b unless a = 0, c &gt;= d unless c = 0, e &gt;= f unless e = 0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Legal operations (moves) are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0, 1, 2 missionaries get into boat (c + d must be &lt;= 2)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0, 1, 2 missionaries get out of boat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0, 1, 2 cannibals get into boat (c + d must be &lt;= 2)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0, 1, 2 missionaries get out of boat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boat sails from left shore to right shore (c + d must be &gt;= 1)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boat sails from right shore to left shore (c + d must be &gt;= 1)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 smtClean="0"/>
              <a:t>drawing the state space will be left as a homework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8 Puzzle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4009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066800" y="617220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/>
              <a:t>The 8 puzzle search space consists of 8! states (40320)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 smtClean="0"/>
              <a:t>Graph/Network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graph is denoted as G = {V, E}</a:t>
            </a:r>
          </a:p>
          <a:p>
            <a:pPr lvl="1"/>
            <a:r>
              <a:rPr lang="en-US" dirty="0" smtClean="0"/>
              <a:t>V = set of vertices (nodes)</a:t>
            </a:r>
          </a:p>
          <a:p>
            <a:pPr lvl="1"/>
            <a:r>
              <a:rPr lang="en-US" dirty="0" smtClean="0"/>
              <a:t>E = set of edges</a:t>
            </a:r>
          </a:p>
          <a:p>
            <a:pPr lvl="2"/>
            <a:r>
              <a:rPr lang="en-US" dirty="0" smtClean="0"/>
              <a:t>an edge is denoted as (a, b) to indicate an edge exists between node a and node b</a:t>
            </a:r>
          </a:p>
          <a:p>
            <a:pPr lvl="2"/>
            <a:r>
              <a:rPr lang="en-US" dirty="0" smtClean="0"/>
              <a:t>a network is a graph in which edges have weights (the cost of traversing from one node to another)</a:t>
            </a:r>
          </a:p>
          <a:p>
            <a:pPr lvl="1"/>
            <a:r>
              <a:rPr lang="en-US" dirty="0" smtClean="0"/>
              <a:t>A graph is </a:t>
            </a:r>
            <a:r>
              <a:rPr lang="en-US" i="1" dirty="0" smtClean="0"/>
              <a:t>directed</a:t>
            </a:r>
            <a:r>
              <a:rPr lang="en-US" dirty="0" smtClean="0"/>
              <a:t> if an edge can only be traversed in one direction</a:t>
            </a:r>
          </a:p>
          <a:p>
            <a:pPr lvl="2"/>
            <a:r>
              <a:rPr lang="en-US" dirty="0" smtClean="0"/>
              <a:t>in a directed graph, (a, b) does not mean there exists (b, a) but in an undirected graph, (a, b) = (b, a)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path </a:t>
            </a:r>
            <a:r>
              <a:rPr lang="en-US" dirty="0" smtClean="0"/>
              <a:t>is a set of 1 or more edges that lead you from one node to another </a:t>
            </a:r>
          </a:p>
          <a:p>
            <a:pPr lvl="1"/>
            <a:r>
              <a:rPr lang="en-US" dirty="0" smtClean="0"/>
              <a:t>A graph contains a </a:t>
            </a:r>
            <a:r>
              <a:rPr lang="en-US" i="1" dirty="0" smtClean="0"/>
              <a:t>cycle</a:t>
            </a:r>
            <a:r>
              <a:rPr lang="en-US" dirty="0" smtClean="0"/>
              <a:t> if there is a path whose length &gt; 1 such that you can go from a node back to itself</a:t>
            </a:r>
          </a:p>
          <a:p>
            <a:pPr lvl="1"/>
            <a:r>
              <a:rPr lang="en-US" dirty="0" smtClean="0"/>
              <a:t>A tree is a special case of a graph which contains no cycles and nodes are given relationships of parents and children – the root of a tree is the topmost node (has no parents) and leafs are nodes that have no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8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altLang="en-US" smtClean="0"/>
              <a:t>Search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763000" cy="601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Given a problem expressed as a state space (whether explicitly or implicitly)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with operators/actions, an initial state and a goal state, how do we find the sequence of operators needed to solve the problem?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this requires search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Formally, we define a search space as [N, A, S, GD]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N = set of nodes or states of a graph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A = set of arcs (edges) between nodes that correspond to the steps in the problem (the legal actions or operators)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S = a nonempty subset of N that represents start states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GD = a nonempty subset of N that represents goal states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Our problem becomes one of traversing the graph from a node in S to a node in GD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we can use any of the numerous graph traversal techniques for this but in general, they divide into two categories:</a:t>
            </a:r>
          </a:p>
          <a:p>
            <a:pPr lvl="2">
              <a:lnSpc>
                <a:spcPct val="80000"/>
              </a:lnSpc>
            </a:pPr>
            <a:r>
              <a:rPr lang="en-US" altLang="en-US" sz="2000" smtClean="0"/>
              <a:t>brute force – unguided search</a:t>
            </a:r>
          </a:p>
          <a:p>
            <a:pPr lvl="2">
              <a:lnSpc>
                <a:spcPct val="80000"/>
              </a:lnSpc>
            </a:pPr>
            <a:r>
              <a:rPr lang="en-US" altLang="en-US" sz="2000" smtClean="0"/>
              <a:t>heuristic – guided search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altLang="en-US" smtClean="0"/>
              <a:t>Consequences of Search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As shown a few slides back, the 8-puzzle has over 40000 different states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what about the 15 puzzle?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A brute force search means try all possible states </a:t>
            </a:r>
            <a:r>
              <a:rPr lang="en-US" altLang="en-US" sz="2400" i="1" dirty="0" smtClean="0"/>
              <a:t>blindly</a:t>
            </a:r>
            <a:r>
              <a:rPr lang="en-US" altLang="en-US" sz="2400" dirty="0" smtClean="0"/>
              <a:t> until you find the solution (blindly means without knowledge guiding you)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if a problem has a state space  that consists of n moves where each move has m possible choices, then there are 2</a:t>
            </a:r>
            <a:r>
              <a:rPr lang="en-US" altLang="en-US" sz="2000" baseline="30000" dirty="0" smtClean="0"/>
              <a:t>m*n</a:t>
            </a:r>
            <a:r>
              <a:rPr lang="en-US" altLang="en-US" sz="2000" dirty="0" smtClean="0"/>
              <a:t> states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two forms of brute force search are:  </a:t>
            </a:r>
            <a:r>
              <a:rPr lang="en-US" altLang="en-US" sz="1800" dirty="0" smtClean="0"/>
              <a:t>depth first search, breath first search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A guided search uses some heuristic (a function) to determine how good a particular state is to help determine which state to move on to - goodness is a judgment of how likely this node is to lead you to a goal state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hill climbing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best-first search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A/A* algorithm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Minimax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While a good heuristic can reduce the complexity from 2</a:t>
            </a:r>
            <a:r>
              <a:rPr lang="en-US" altLang="en-US" sz="2400" baseline="30000" dirty="0" smtClean="0"/>
              <a:t>m*n</a:t>
            </a:r>
            <a:r>
              <a:rPr lang="en-US" altLang="en-US" sz="2400" dirty="0" smtClean="0"/>
              <a:t> to something tractable, there is no guarantee so any form of search is O(2</a:t>
            </a:r>
            <a:r>
              <a:rPr lang="en-US" altLang="en-US" sz="2400" baseline="30000" dirty="0" smtClean="0"/>
              <a:t>n</a:t>
            </a:r>
            <a:r>
              <a:rPr lang="en-US" altLang="en-US" sz="2400" dirty="0" smtClean="0"/>
              <a:t>) in the worst case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Forward vs Backward Search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The common form of reasoning starts with data and leads to conclusions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for instance, diagnosis is data-driven – given the patient symptoms, we work toward disease hypotheses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we often think of this form of reasoning as “forward chaining” through rules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Backward search reasons from goals to 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Planning and design are often goal-driven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“backward chaining”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32250"/>
            <a:ext cx="4271963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44196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pic>
        <p:nvPicPr>
          <p:cNvPr id="9219" name="Picture 2" descr="pg102_code.pct                                                 000260AE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90"/>
          <a:stretch>
            <a:fillRect/>
          </a:stretch>
        </p:blipFill>
        <p:spPr bwMode="auto">
          <a:xfrm>
            <a:off x="152400" y="914400"/>
            <a:ext cx="609600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3" y="914400"/>
            <a:ext cx="3729037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669925" y="5222875"/>
            <a:ext cx="54625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/>
              <a:t>Starting at node A, our search gives us:</a:t>
            </a:r>
          </a:p>
          <a:p>
            <a:r>
              <a:rPr lang="en-US" altLang="en-US" b="0"/>
              <a:t>A, B, E, K, S, L, T, F, M, C, G, N, H, O, P,</a:t>
            </a:r>
          </a:p>
          <a:p>
            <a:r>
              <a:rPr lang="en-US" altLang="en-US" b="0"/>
              <a:t>U, D, I, Q, J, 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792</TotalTime>
  <Pages>4</Pages>
  <Words>1595</Words>
  <Application>Microsoft Office PowerPoint</Application>
  <PresentationFormat>On-screen Show (4:3)</PresentationFormat>
  <Paragraphs>146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Blank Presentation</vt:lpstr>
      <vt:lpstr>Formal Description of a Problem</vt:lpstr>
      <vt:lpstr>The Monkey &amp; Bananas Problem</vt:lpstr>
      <vt:lpstr>Missionaries and Cannibals</vt:lpstr>
      <vt:lpstr>8 Puzzle</vt:lpstr>
      <vt:lpstr>Graph/Network Theory</vt:lpstr>
      <vt:lpstr>Search</vt:lpstr>
      <vt:lpstr>Consequences of Search</vt:lpstr>
      <vt:lpstr>Forward vs Backward Search</vt:lpstr>
      <vt:lpstr>Depth-first Search</vt:lpstr>
      <vt:lpstr>Depth-first Search Example</vt:lpstr>
      <vt:lpstr>Traveling Salesman Problem</vt:lpstr>
      <vt:lpstr>Breadth-First Search</vt:lpstr>
      <vt:lpstr>Breadth-First Search Example</vt:lpstr>
      <vt:lpstr>8 Queens</vt:lpstr>
      <vt:lpstr>And/Or Graphs</vt:lpstr>
      <vt:lpstr>And/Or Graphs as Search Spaces</vt:lpstr>
      <vt:lpstr>Data-driven Example:  Parsing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Problems, Problem Spaces, Search</dc:title>
  <dc:creator>Authorized Gateway Customer</dc:creator>
  <cp:lastModifiedBy>Administrator</cp:lastModifiedBy>
  <cp:revision>26</cp:revision>
  <cp:lastPrinted>1997-01-14T14:31:02Z</cp:lastPrinted>
  <dcterms:created xsi:type="dcterms:W3CDTF">1996-12-11T14:56:00Z</dcterms:created>
  <dcterms:modified xsi:type="dcterms:W3CDTF">2015-08-03T14:48:37Z</dcterms:modified>
</cp:coreProperties>
</file>