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62" r:id="rId8"/>
    <p:sldId id="263" r:id="rId9"/>
    <p:sldId id="272" r:id="rId10"/>
    <p:sldId id="273" r:id="rId11"/>
    <p:sldId id="274" r:id="rId12"/>
    <p:sldId id="276"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C4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5" autoAdjust="0"/>
    <p:restoredTop sz="94660"/>
  </p:normalViewPr>
  <p:slideViewPr>
    <p:cSldViewPr snapToGrid="0">
      <p:cViewPr varScale="1">
        <p:scale>
          <a:sx n="86" d="100"/>
          <a:sy n="86" d="100"/>
        </p:scale>
        <p:origin x="47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4.png"/><Relationship Id="rId7"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6D516C-6435-4CBE-959B-A3E5A9E094F7}"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14A87DC5-12E3-4743-B132-C6044BB8F018}">
      <dgm:prSet/>
      <dgm:spPr/>
      <dgm:t>
        <a:bodyPr/>
        <a:lstStyle/>
        <a:p>
          <a:r>
            <a:rPr lang="en-US" b="0" i="0"/>
            <a:t>To monitor and detect polluted vehicle with its range of pollution which helps to control pollution and reduce global warming by using IoT.</a:t>
          </a:r>
          <a:endParaRPr lang="en-US"/>
        </a:p>
      </dgm:t>
    </dgm:pt>
    <dgm:pt modelId="{C332BD23-514A-48A7-AC39-305F0D731DF7}" type="parTrans" cxnId="{5789FFD3-8215-42A3-BB25-0F63AB445F60}">
      <dgm:prSet/>
      <dgm:spPr/>
      <dgm:t>
        <a:bodyPr/>
        <a:lstStyle/>
        <a:p>
          <a:endParaRPr lang="en-US"/>
        </a:p>
      </dgm:t>
    </dgm:pt>
    <dgm:pt modelId="{EB83E3DD-6E66-462E-ABC6-CE005C408587}" type="sibTrans" cxnId="{5789FFD3-8215-42A3-BB25-0F63AB445F60}">
      <dgm:prSet/>
      <dgm:spPr/>
      <dgm:t>
        <a:bodyPr/>
        <a:lstStyle/>
        <a:p>
          <a:endParaRPr lang="en-US"/>
        </a:p>
      </dgm:t>
    </dgm:pt>
    <dgm:pt modelId="{12091812-646D-4576-A77F-ED4861CB2D50}">
      <dgm:prSet/>
      <dgm:spPr/>
      <dgm:t>
        <a:bodyPr/>
        <a:lstStyle/>
        <a:p>
          <a:r>
            <a:rPr lang="en-US" b="0" i="0"/>
            <a:t>Real time monitoring </a:t>
          </a:r>
          <a:endParaRPr lang="en-US"/>
        </a:p>
      </dgm:t>
    </dgm:pt>
    <dgm:pt modelId="{79558F87-FC51-499E-B0FD-D8B220377695}" type="parTrans" cxnId="{0E47A902-FEC5-4620-A36E-D4D9A31A5832}">
      <dgm:prSet/>
      <dgm:spPr/>
      <dgm:t>
        <a:bodyPr/>
        <a:lstStyle/>
        <a:p>
          <a:endParaRPr lang="en-US"/>
        </a:p>
      </dgm:t>
    </dgm:pt>
    <dgm:pt modelId="{48A4E287-D966-4B78-9ED2-EA7A7ED75DBA}" type="sibTrans" cxnId="{0E47A902-FEC5-4620-A36E-D4D9A31A5832}">
      <dgm:prSet/>
      <dgm:spPr/>
      <dgm:t>
        <a:bodyPr/>
        <a:lstStyle/>
        <a:p>
          <a:endParaRPr lang="en-US"/>
        </a:p>
      </dgm:t>
    </dgm:pt>
    <dgm:pt modelId="{464A7FF7-681E-4F74-8509-87D5D6C9A61D}" type="pres">
      <dgm:prSet presAssocID="{A56D516C-6435-4CBE-959B-A3E5A9E094F7}" presName="root" presStyleCnt="0">
        <dgm:presLayoutVars>
          <dgm:dir/>
          <dgm:resizeHandles val="exact"/>
        </dgm:presLayoutVars>
      </dgm:prSet>
      <dgm:spPr/>
    </dgm:pt>
    <dgm:pt modelId="{6E2AB074-7019-4D08-A99F-CA712F778A26}" type="pres">
      <dgm:prSet presAssocID="{14A87DC5-12E3-4743-B132-C6044BB8F018}" presName="compNode" presStyleCnt="0"/>
      <dgm:spPr/>
    </dgm:pt>
    <dgm:pt modelId="{2429CC4B-003A-46DE-BE1A-E660B7855F5B}" type="pres">
      <dgm:prSet presAssocID="{14A87DC5-12E3-4743-B132-C6044BB8F018}" presName="bgRect" presStyleLbl="bgShp" presStyleIdx="0" presStyleCnt="2"/>
      <dgm:spPr/>
    </dgm:pt>
    <dgm:pt modelId="{0832144D-DD4B-4762-B1A1-95DA98384F9B}" type="pres">
      <dgm:prSet presAssocID="{14A87DC5-12E3-4743-B132-C6044BB8F01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 Car"/>
        </a:ext>
      </dgm:extLst>
    </dgm:pt>
    <dgm:pt modelId="{7E0D7763-53FC-4298-9FD2-E92223CC1A68}" type="pres">
      <dgm:prSet presAssocID="{14A87DC5-12E3-4743-B132-C6044BB8F018}" presName="spaceRect" presStyleCnt="0"/>
      <dgm:spPr/>
    </dgm:pt>
    <dgm:pt modelId="{3F1A6C2D-2DA0-4A19-A0B7-0B1AFF485974}" type="pres">
      <dgm:prSet presAssocID="{14A87DC5-12E3-4743-B132-C6044BB8F018}" presName="parTx" presStyleLbl="revTx" presStyleIdx="0" presStyleCnt="2">
        <dgm:presLayoutVars>
          <dgm:chMax val="0"/>
          <dgm:chPref val="0"/>
        </dgm:presLayoutVars>
      </dgm:prSet>
      <dgm:spPr/>
    </dgm:pt>
    <dgm:pt modelId="{F8D013A9-E34F-4147-B330-C8238FF26849}" type="pres">
      <dgm:prSet presAssocID="{EB83E3DD-6E66-462E-ABC6-CE005C408587}" presName="sibTrans" presStyleCnt="0"/>
      <dgm:spPr/>
    </dgm:pt>
    <dgm:pt modelId="{6E77C584-9EE4-4B7A-A9E1-3A78B1AB4844}" type="pres">
      <dgm:prSet presAssocID="{12091812-646D-4576-A77F-ED4861CB2D50}" presName="compNode" presStyleCnt="0"/>
      <dgm:spPr/>
    </dgm:pt>
    <dgm:pt modelId="{EB57E75C-5F4E-47E8-B9A4-9E915AC2876A}" type="pres">
      <dgm:prSet presAssocID="{12091812-646D-4576-A77F-ED4861CB2D50}" presName="bgRect" presStyleLbl="bgShp" presStyleIdx="1" presStyleCnt="2"/>
      <dgm:spPr/>
    </dgm:pt>
    <dgm:pt modelId="{D71E33F4-EC24-4900-A5B4-8A3E8096FA6F}" type="pres">
      <dgm:prSet presAssocID="{12091812-646D-4576-A77F-ED4861CB2D5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05F22C88-C853-48AE-9A54-8E7F04CE23F4}" type="pres">
      <dgm:prSet presAssocID="{12091812-646D-4576-A77F-ED4861CB2D50}" presName="spaceRect" presStyleCnt="0"/>
      <dgm:spPr/>
    </dgm:pt>
    <dgm:pt modelId="{29A9D129-BDD3-4C9F-9F15-07306D235ADD}" type="pres">
      <dgm:prSet presAssocID="{12091812-646D-4576-A77F-ED4861CB2D50}" presName="parTx" presStyleLbl="revTx" presStyleIdx="1" presStyleCnt="2">
        <dgm:presLayoutVars>
          <dgm:chMax val="0"/>
          <dgm:chPref val="0"/>
        </dgm:presLayoutVars>
      </dgm:prSet>
      <dgm:spPr/>
    </dgm:pt>
  </dgm:ptLst>
  <dgm:cxnLst>
    <dgm:cxn modelId="{0E47A902-FEC5-4620-A36E-D4D9A31A5832}" srcId="{A56D516C-6435-4CBE-959B-A3E5A9E094F7}" destId="{12091812-646D-4576-A77F-ED4861CB2D50}" srcOrd="1" destOrd="0" parTransId="{79558F87-FC51-499E-B0FD-D8B220377695}" sibTransId="{48A4E287-D966-4B78-9ED2-EA7A7ED75DBA}"/>
    <dgm:cxn modelId="{596A3236-FB37-4580-ABD5-825EF72D4F12}" type="presOf" srcId="{A56D516C-6435-4CBE-959B-A3E5A9E094F7}" destId="{464A7FF7-681E-4F74-8509-87D5D6C9A61D}" srcOrd="0" destOrd="0" presId="urn:microsoft.com/office/officeart/2018/2/layout/IconVerticalSolidList"/>
    <dgm:cxn modelId="{D353C0A7-D200-4765-8559-8443433469F5}" type="presOf" srcId="{14A87DC5-12E3-4743-B132-C6044BB8F018}" destId="{3F1A6C2D-2DA0-4A19-A0B7-0B1AFF485974}" srcOrd="0" destOrd="0" presId="urn:microsoft.com/office/officeart/2018/2/layout/IconVerticalSolidList"/>
    <dgm:cxn modelId="{5789FFD3-8215-42A3-BB25-0F63AB445F60}" srcId="{A56D516C-6435-4CBE-959B-A3E5A9E094F7}" destId="{14A87DC5-12E3-4743-B132-C6044BB8F018}" srcOrd="0" destOrd="0" parTransId="{C332BD23-514A-48A7-AC39-305F0D731DF7}" sibTransId="{EB83E3DD-6E66-462E-ABC6-CE005C408587}"/>
    <dgm:cxn modelId="{6E9E56DE-85DF-4CF6-8E06-F618E9AD61E6}" type="presOf" srcId="{12091812-646D-4576-A77F-ED4861CB2D50}" destId="{29A9D129-BDD3-4C9F-9F15-07306D235ADD}" srcOrd="0" destOrd="0" presId="urn:microsoft.com/office/officeart/2018/2/layout/IconVerticalSolidList"/>
    <dgm:cxn modelId="{E0779AEA-6F9B-4DC0-AF9A-C477B89CC4A9}" type="presParOf" srcId="{464A7FF7-681E-4F74-8509-87D5D6C9A61D}" destId="{6E2AB074-7019-4D08-A99F-CA712F778A26}" srcOrd="0" destOrd="0" presId="urn:microsoft.com/office/officeart/2018/2/layout/IconVerticalSolidList"/>
    <dgm:cxn modelId="{B8FF7518-43FC-42F3-B256-4DF6B0534FC3}" type="presParOf" srcId="{6E2AB074-7019-4D08-A99F-CA712F778A26}" destId="{2429CC4B-003A-46DE-BE1A-E660B7855F5B}" srcOrd="0" destOrd="0" presId="urn:microsoft.com/office/officeart/2018/2/layout/IconVerticalSolidList"/>
    <dgm:cxn modelId="{51A8F3BB-1597-44BC-9006-A975BF7A1CA5}" type="presParOf" srcId="{6E2AB074-7019-4D08-A99F-CA712F778A26}" destId="{0832144D-DD4B-4762-B1A1-95DA98384F9B}" srcOrd="1" destOrd="0" presId="urn:microsoft.com/office/officeart/2018/2/layout/IconVerticalSolidList"/>
    <dgm:cxn modelId="{E7F5D712-BCFB-45AF-BFB7-B374DA41ABB0}" type="presParOf" srcId="{6E2AB074-7019-4D08-A99F-CA712F778A26}" destId="{7E0D7763-53FC-4298-9FD2-E92223CC1A68}" srcOrd="2" destOrd="0" presId="urn:microsoft.com/office/officeart/2018/2/layout/IconVerticalSolidList"/>
    <dgm:cxn modelId="{9F837D52-1C3D-4EC1-921D-BCCD86BC8DF2}" type="presParOf" srcId="{6E2AB074-7019-4D08-A99F-CA712F778A26}" destId="{3F1A6C2D-2DA0-4A19-A0B7-0B1AFF485974}" srcOrd="3" destOrd="0" presId="urn:microsoft.com/office/officeart/2018/2/layout/IconVerticalSolidList"/>
    <dgm:cxn modelId="{51C26045-8B44-4CAB-BB29-6C1BB8F16B87}" type="presParOf" srcId="{464A7FF7-681E-4F74-8509-87D5D6C9A61D}" destId="{F8D013A9-E34F-4147-B330-C8238FF26849}" srcOrd="1" destOrd="0" presId="urn:microsoft.com/office/officeart/2018/2/layout/IconVerticalSolidList"/>
    <dgm:cxn modelId="{DDDC2ED3-7AA1-470E-B0C4-87EFFAC19F5B}" type="presParOf" srcId="{464A7FF7-681E-4F74-8509-87D5D6C9A61D}" destId="{6E77C584-9EE4-4B7A-A9E1-3A78B1AB4844}" srcOrd="2" destOrd="0" presId="urn:microsoft.com/office/officeart/2018/2/layout/IconVerticalSolidList"/>
    <dgm:cxn modelId="{E5F74160-FE36-4445-9930-7C160C5D436B}" type="presParOf" srcId="{6E77C584-9EE4-4B7A-A9E1-3A78B1AB4844}" destId="{EB57E75C-5F4E-47E8-B9A4-9E915AC2876A}" srcOrd="0" destOrd="0" presId="urn:microsoft.com/office/officeart/2018/2/layout/IconVerticalSolidList"/>
    <dgm:cxn modelId="{B497BC28-2B72-44B1-A69F-845944761752}" type="presParOf" srcId="{6E77C584-9EE4-4B7A-A9E1-3A78B1AB4844}" destId="{D71E33F4-EC24-4900-A5B4-8A3E8096FA6F}" srcOrd="1" destOrd="0" presId="urn:microsoft.com/office/officeart/2018/2/layout/IconVerticalSolidList"/>
    <dgm:cxn modelId="{15F5D91E-26E8-4016-8879-986EED65D241}" type="presParOf" srcId="{6E77C584-9EE4-4B7A-A9E1-3A78B1AB4844}" destId="{05F22C88-C853-48AE-9A54-8E7F04CE23F4}" srcOrd="2" destOrd="0" presId="urn:microsoft.com/office/officeart/2018/2/layout/IconVerticalSolidList"/>
    <dgm:cxn modelId="{A50DE0C3-8FC1-411D-AEA2-FAB4FF270E2B}" type="presParOf" srcId="{6E77C584-9EE4-4B7A-A9E1-3A78B1AB4844}" destId="{29A9D129-BDD3-4C9F-9F15-07306D235AD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CD99BF-F32D-49CC-838D-36633041E48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3C93B8-01B7-4D5F-A035-69092712C7DD}">
      <dgm:prSet/>
      <dgm:spPr/>
      <dgm:t>
        <a:bodyPr/>
        <a:lstStyle/>
        <a:p>
          <a:r>
            <a:rPr lang="en-IN" b="0" i="0"/>
            <a:t>This project would provide us with an effective way of vehicular pollution management, addresses the cause of  major pollution in the urban areas.</a:t>
          </a:r>
          <a:endParaRPr lang="en-US"/>
        </a:p>
      </dgm:t>
    </dgm:pt>
    <dgm:pt modelId="{ACBEEDD8-E9DF-43E0-B5C1-7205EDE33EED}" type="parTrans" cxnId="{98C14C6D-6B40-49DF-899C-E30C39298760}">
      <dgm:prSet/>
      <dgm:spPr/>
      <dgm:t>
        <a:bodyPr/>
        <a:lstStyle/>
        <a:p>
          <a:endParaRPr lang="en-US"/>
        </a:p>
      </dgm:t>
    </dgm:pt>
    <dgm:pt modelId="{F306EAC3-4DFC-4564-8A83-290D773F21B4}" type="sibTrans" cxnId="{98C14C6D-6B40-49DF-899C-E30C39298760}">
      <dgm:prSet/>
      <dgm:spPr/>
      <dgm:t>
        <a:bodyPr/>
        <a:lstStyle/>
        <a:p>
          <a:endParaRPr lang="en-US"/>
        </a:p>
      </dgm:t>
    </dgm:pt>
    <dgm:pt modelId="{72CF5786-5115-49E6-BC55-E7104E21E7AA}">
      <dgm:prSet/>
      <dgm:spPr/>
      <dgm:t>
        <a:bodyPr/>
        <a:lstStyle/>
        <a:p>
          <a:r>
            <a:rPr lang="en-IN" b="0" i="0"/>
            <a:t>Currently , the pollution of the individual vehicles are tested at emission testing centres at periodic long intervals specified by the motor vehicle department and this wouldn’t provide a real time status of the vehicle's emission data. This project addresses this major concern. </a:t>
          </a:r>
          <a:endParaRPr lang="en-US"/>
        </a:p>
      </dgm:t>
    </dgm:pt>
    <dgm:pt modelId="{068BE9D5-4B8F-4D0A-9C98-B6D6F4E12EBA}" type="parTrans" cxnId="{F74B305F-984E-4D6A-9A05-9F4F844372FD}">
      <dgm:prSet/>
      <dgm:spPr/>
      <dgm:t>
        <a:bodyPr/>
        <a:lstStyle/>
        <a:p>
          <a:endParaRPr lang="en-US"/>
        </a:p>
      </dgm:t>
    </dgm:pt>
    <dgm:pt modelId="{D29F23A8-F39F-4C47-B8CE-C1CC7D8997CE}" type="sibTrans" cxnId="{F74B305F-984E-4D6A-9A05-9F4F844372FD}">
      <dgm:prSet/>
      <dgm:spPr/>
      <dgm:t>
        <a:bodyPr/>
        <a:lstStyle/>
        <a:p>
          <a:endParaRPr lang="en-US"/>
        </a:p>
      </dgm:t>
    </dgm:pt>
    <dgm:pt modelId="{BA728AE5-6B7D-4396-9C69-2D17C7A5A7CC}">
      <dgm:prSet/>
      <dgm:spPr/>
      <dgm:t>
        <a:bodyPr/>
        <a:lstStyle/>
        <a:p>
          <a:r>
            <a:rPr lang="en-IN" b="0" i="0"/>
            <a:t>Motor vehicle department catches and fines any illegal vehicle  on the road during their random inspection on the road; a relatively non efficient way of enforcement of the law. This project addresses this issue where any vehicle on road with illegal emission can be easily tracked and booked.</a:t>
          </a:r>
          <a:endParaRPr lang="en-US"/>
        </a:p>
      </dgm:t>
    </dgm:pt>
    <dgm:pt modelId="{53F9EAB3-975A-44A8-BFCD-ED55302E2E2E}" type="parTrans" cxnId="{BAAF73E6-5C80-4D1F-B7A8-74AF3DEA7985}">
      <dgm:prSet/>
      <dgm:spPr/>
      <dgm:t>
        <a:bodyPr/>
        <a:lstStyle/>
        <a:p>
          <a:endParaRPr lang="en-US"/>
        </a:p>
      </dgm:t>
    </dgm:pt>
    <dgm:pt modelId="{52D032D8-A9C2-4FDA-8879-22B5586C18FD}" type="sibTrans" cxnId="{BAAF73E6-5C80-4D1F-B7A8-74AF3DEA7985}">
      <dgm:prSet/>
      <dgm:spPr/>
      <dgm:t>
        <a:bodyPr/>
        <a:lstStyle/>
        <a:p>
          <a:endParaRPr lang="en-US"/>
        </a:p>
      </dgm:t>
    </dgm:pt>
    <dgm:pt modelId="{76B3E708-BE50-4594-B430-8A02A25FEBAF}" type="pres">
      <dgm:prSet presAssocID="{24CD99BF-F32D-49CC-838D-36633041E48F}" presName="root" presStyleCnt="0">
        <dgm:presLayoutVars>
          <dgm:dir/>
          <dgm:resizeHandles val="exact"/>
        </dgm:presLayoutVars>
      </dgm:prSet>
      <dgm:spPr/>
    </dgm:pt>
    <dgm:pt modelId="{EDA26C02-B312-4525-9919-24AA9E5FE34A}" type="pres">
      <dgm:prSet presAssocID="{C13C93B8-01B7-4D5F-A035-69092712C7DD}" presName="compNode" presStyleCnt="0"/>
      <dgm:spPr/>
    </dgm:pt>
    <dgm:pt modelId="{1F495DCC-304A-44B1-9F1B-9774B6F6F441}" type="pres">
      <dgm:prSet presAssocID="{C13C93B8-01B7-4D5F-A035-69092712C7DD}" presName="bgRect" presStyleLbl="bgShp" presStyleIdx="0" presStyleCnt="3"/>
      <dgm:spPr/>
    </dgm:pt>
    <dgm:pt modelId="{39779261-869B-44FE-AF91-5B43E199C799}" type="pres">
      <dgm:prSet presAssocID="{C13C93B8-01B7-4D5F-A035-69092712C7D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E12A1BBE-CDDB-4A2C-B975-96F23AC77685}" type="pres">
      <dgm:prSet presAssocID="{C13C93B8-01B7-4D5F-A035-69092712C7DD}" presName="spaceRect" presStyleCnt="0"/>
      <dgm:spPr/>
    </dgm:pt>
    <dgm:pt modelId="{35944DDE-9570-479A-A018-F8FEE4ECB7EA}" type="pres">
      <dgm:prSet presAssocID="{C13C93B8-01B7-4D5F-A035-69092712C7DD}" presName="parTx" presStyleLbl="revTx" presStyleIdx="0" presStyleCnt="3">
        <dgm:presLayoutVars>
          <dgm:chMax val="0"/>
          <dgm:chPref val="0"/>
        </dgm:presLayoutVars>
      </dgm:prSet>
      <dgm:spPr/>
    </dgm:pt>
    <dgm:pt modelId="{5CA9C0EE-31F7-4B07-ACD2-B3B5FC265134}" type="pres">
      <dgm:prSet presAssocID="{F306EAC3-4DFC-4564-8A83-290D773F21B4}" presName="sibTrans" presStyleCnt="0"/>
      <dgm:spPr/>
    </dgm:pt>
    <dgm:pt modelId="{5A376C36-FB16-4786-AD6C-62086B6E1B42}" type="pres">
      <dgm:prSet presAssocID="{72CF5786-5115-49E6-BC55-E7104E21E7AA}" presName="compNode" presStyleCnt="0"/>
      <dgm:spPr/>
    </dgm:pt>
    <dgm:pt modelId="{0E266475-57A6-4851-BF8D-6E414299FF69}" type="pres">
      <dgm:prSet presAssocID="{72CF5786-5115-49E6-BC55-E7104E21E7AA}" presName="bgRect" presStyleLbl="bgShp" presStyleIdx="1" presStyleCnt="3"/>
      <dgm:spPr/>
    </dgm:pt>
    <dgm:pt modelId="{B1D46E5B-347A-42D9-8FA2-987971611523}" type="pres">
      <dgm:prSet presAssocID="{72CF5786-5115-49E6-BC55-E7104E21E7A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ooter"/>
        </a:ext>
      </dgm:extLst>
    </dgm:pt>
    <dgm:pt modelId="{DA4BE6E4-BC7E-4FA1-97CB-D8FDB176DF32}" type="pres">
      <dgm:prSet presAssocID="{72CF5786-5115-49E6-BC55-E7104E21E7AA}" presName="spaceRect" presStyleCnt="0"/>
      <dgm:spPr/>
    </dgm:pt>
    <dgm:pt modelId="{C29B2569-7FBD-4BB7-9148-382EA949B188}" type="pres">
      <dgm:prSet presAssocID="{72CF5786-5115-49E6-BC55-E7104E21E7AA}" presName="parTx" presStyleLbl="revTx" presStyleIdx="1" presStyleCnt="3">
        <dgm:presLayoutVars>
          <dgm:chMax val="0"/>
          <dgm:chPref val="0"/>
        </dgm:presLayoutVars>
      </dgm:prSet>
      <dgm:spPr/>
    </dgm:pt>
    <dgm:pt modelId="{6F3C76F8-CE7F-48B0-A179-FBBD674E209B}" type="pres">
      <dgm:prSet presAssocID="{D29F23A8-F39F-4C47-B8CE-C1CC7D8997CE}" presName="sibTrans" presStyleCnt="0"/>
      <dgm:spPr/>
    </dgm:pt>
    <dgm:pt modelId="{D94A2F58-91EF-4101-83DA-A258338B0AFB}" type="pres">
      <dgm:prSet presAssocID="{BA728AE5-6B7D-4396-9C69-2D17C7A5A7CC}" presName="compNode" presStyleCnt="0"/>
      <dgm:spPr/>
    </dgm:pt>
    <dgm:pt modelId="{D350D1FD-E5FD-435B-BF50-325853BE9BA0}" type="pres">
      <dgm:prSet presAssocID="{BA728AE5-6B7D-4396-9C69-2D17C7A5A7CC}" presName="bgRect" presStyleLbl="bgShp" presStyleIdx="2" presStyleCnt="3"/>
      <dgm:spPr/>
    </dgm:pt>
    <dgm:pt modelId="{E4F6AB7E-8D04-4548-8B79-938CC678FD28}" type="pres">
      <dgm:prSet presAssocID="{BA728AE5-6B7D-4396-9C69-2D17C7A5A7C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r"/>
        </a:ext>
      </dgm:extLst>
    </dgm:pt>
    <dgm:pt modelId="{1494A57B-C69F-4A0F-8591-E5E74D39ED03}" type="pres">
      <dgm:prSet presAssocID="{BA728AE5-6B7D-4396-9C69-2D17C7A5A7CC}" presName="spaceRect" presStyleCnt="0"/>
      <dgm:spPr/>
    </dgm:pt>
    <dgm:pt modelId="{C5407428-08ED-4B1D-B105-F821B866A938}" type="pres">
      <dgm:prSet presAssocID="{BA728AE5-6B7D-4396-9C69-2D17C7A5A7CC}" presName="parTx" presStyleLbl="revTx" presStyleIdx="2" presStyleCnt="3">
        <dgm:presLayoutVars>
          <dgm:chMax val="0"/>
          <dgm:chPref val="0"/>
        </dgm:presLayoutVars>
      </dgm:prSet>
      <dgm:spPr/>
    </dgm:pt>
  </dgm:ptLst>
  <dgm:cxnLst>
    <dgm:cxn modelId="{82A73F5D-7EDE-40D7-9C08-ADC4F2E3D940}" type="presOf" srcId="{72CF5786-5115-49E6-BC55-E7104E21E7AA}" destId="{C29B2569-7FBD-4BB7-9148-382EA949B188}" srcOrd="0" destOrd="0" presId="urn:microsoft.com/office/officeart/2018/2/layout/IconVerticalSolidList"/>
    <dgm:cxn modelId="{F74B305F-984E-4D6A-9A05-9F4F844372FD}" srcId="{24CD99BF-F32D-49CC-838D-36633041E48F}" destId="{72CF5786-5115-49E6-BC55-E7104E21E7AA}" srcOrd="1" destOrd="0" parTransId="{068BE9D5-4B8F-4D0A-9C98-B6D6F4E12EBA}" sibTransId="{D29F23A8-F39F-4C47-B8CE-C1CC7D8997CE}"/>
    <dgm:cxn modelId="{98C14C6D-6B40-49DF-899C-E30C39298760}" srcId="{24CD99BF-F32D-49CC-838D-36633041E48F}" destId="{C13C93B8-01B7-4D5F-A035-69092712C7DD}" srcOrd="0" destOrd="0" parTransId="{ACBEEDD8-E9DF-43E0-B5C1-7205EDE33EED}" sibTransId="{F306EAC3-4DFC-4564-8A83-290D773F21B4}"/>
    <dgm:cxn modelId="{EDF5B69D-B6AB-4B3A-9960-489C3FBDD784}" type="presOf" srcId="{C13C93B8-01B7-4D5F-A035-69092712C7DD}" destId="{35944DDE-9570-479A-A018-F8FEE4ECB7EA}" srcOrd="0" destOrd="0" presId="urn:microsoft.com/office/officeart/2018/2/layout/IconVerticalSolidList"/>
    <dgm:cxn modelId="{CEC3C0B8-C8FE-45B6-BC16-7D1C9334BC5E}" type="presOf" srcId="{24CD99BF-F32D-49CC-838D-36633041E48F}" destId="{76B3E708-BE50-4594-B430-8A02A25FEBAF}" srcOrd="0" destOrd="0" presId="urn:microsoft.com/office/officeart/2018/2/layout/IconVerticalSolidList"/>
    <dgm:cxn modelId="{0443BBE0-44E6-4D99-B097-FBCC22338B00}" type="presOf" srcId="{BA728AE5-6B7D-4396-9C69-2D17C7A5A7CC}" destId="{C5407428-08ED-4B1D-B105-F821B866A938}" srcOrd="0" destOrd="0" presId="urn:microsoft.com/office/officeart/2018/2/layout/IconVerticalSolidList"/>
    <dgm:cxn modelId="{BAAF73E6-5C80-4D1F-B7A8-74AF3DEA7985}" srcId="{24CD99BF-F32D-49CC-838D-36633041E48F}" destId="{BA728AE5-6B7D-4396-9C69-2D17C7A5A7CC}" srcOrd="2" destOrd="0" parTransId="{53F9EAB3-975A-44A8-BFCD-ED55302E2E2E}" sibTransId="{52D032D8-A9C2-4FDA-8879-22B5586C18FD}"/>
    <dgm:cxn modelId="{64217B05-006F-4E21-8D33-E70894AF6DA1}" type="presParOf" srcId="{76B3E708-BE50-4594-B430-8A02A25FEBAF}" destId="{EDA26C02-B312-4525-9919-24AA9E5FE34A}" srcOrd="0" destOrd="0" presId="urn:microsoft.com/office/officeart/2018/2/layout/IconVerticalSolidList"/>
    <dgm:cxn modelId="{233ACBEA-C769-4418-8305-9AF180A20128}" type="presParOf" srcId="{EDA26C02-B312-4525-9919-24AA9E5FE34A}" destId="{1F495DCC-304A-44B1-9F1B-9774B6F6F441}" srcOrd="0" destOrd="0" presId="urn:microsoft.com/office/officeart/2018/2/layout/IconVerticalSolidList"/>
    <dgm:cxn modelId="{C95E92C1-1467-4F23-B47F-0453ADEEB1CD}" type="presParOf" srcId="{EDA26C02-B312-4525-9919-24AA9E5FE34A}" destId="{39779261-869B-44FE-AF91-5B43E199C799}" srcOrd="1" destOrd="0" presId="urn:microsoft.com/office/officeart/2018/2/layout/IconVerticalSolidList"/>
    <dgm:cxn modelId="{98A261B0-F929-4EBB-BBE1-EA2F15431346}" type="presParOf" srcId="{EDA26C02-B312-4525-9919-24AA9E5FE34A}" destId="{E12A1BBE-CDDB-4A2C-B975-96F23AC77685}" srcOrd="2" destOrd="0" presId="urn:microsoft.com/office/officeart/2018/2/layout/IconVerticalSolidList"/>
    <dgm:cxn modelId="{58C6DEF3-B502-48E9-9073-C65D86F69772}" type="presParOf" srcId="{EDA26C02-B312-4525-9919-24AA9E5FE34A}" destId="{35944DDE-9570-479A-A018-F8FEE4ECB7EA}" srcOrd="3" destOrd="0" presId="urn:microsoft.com/office/officeart/2018/2/layout/IconVerticalSolidList"/>
    <dgm:cxn modelId="{C04BEDB7-E562-4831-997D-8825B6E16840}" type="presParOf" srcId="{76B3E708-BE50-4594-B430-8A02A25FEBAF}" destId="{5CA9C0EE-31F7-4B07-ACD2-B3B5FC265134}" srcOrd="1" destOrd="0" presId="urn:microsoft.com/office/officeart/2018/2/layout/IconVerticalSolidList"/>
    <dgm:cxn modelId="{E35815D5-6C81-4CB2-866E-D69850952EA5}" type="presParOf" srcId="{76B3E708-BE50-4594-B430-8A02A25FEBAF}" destId="{5A376C36-FB16-4786-AD6C-62086B6E1B42}" srcOrd="2" destOrd="0" presId="urn:microsoft.com/office/officeart/2018/2/layout/IconVerticalSolidList"/>
    <dgm:cxn modelId="{0BFD7178-924A-4580-9ABC-D092EB5AC4DC}" type="presParOf" srcId="{5A376C36-FB16-4786-AD6C-62086B6E1B42}" destId="{0E266475-57A6-4851-BF8D-6E414299FF69}" srcOrd="0" destOrd="0" presId="urn:microsoft.com/office/officeart/2018/2/layout/IconVerticalSolidList"/>
    <dgm:cxn modelId="{8E3DDA7C-7096-4481-BE07-95566F6C742B}" type="presParOf" srcId="{5A376C36-FB16-4786-AD6C-62086B6E1B42}" destId="{B1D46E5B-347A-42D9-8FA2-987971611523}" srcOrd="1" destOrd="0" presId="urn:microsoft.com/office/officeart/2018/2/layout/IconVerticalSolidList"/>
    <dgm:cxn modelId="{7C44D53D-4F7D-44E1-991E-0A753F40A51C}" type="presParOf" srcId="{5A376C36-FB16-4786-AD6C-62086B6E1B42}" destId="{DA4BE6E4-BC7E-4FA1-97CB-D8FDB176DF32}" srcOrd="2" destOrd="0" presId="urn:microsoft.com/office/officeart/2018/2/layout/IconVerticalSolidList"/>
    <dgm:cxn modelId="{A841D0B2-A531-4BA6-B05C-AF6A4D64D804}" type="presParOf" srcId="{5A376C36-FB16-4786-AD6C-62086B6E1B42}" destId="{C29B2569-7FBD-4BB7-9148-382EA949B188}" srcOrd="3" destOrd="0" presId="urn:microsoft.com/office/officeart/2018/2/layout/IconVerticalSolidList"/>
    <dgm:cxn modelId="{91505F5C-9671-468C-9461-F03C6B3D8B58}" type="presParOf" srcId="{76B3E708-BE50-4594-B430-8A02A25FEBAF}" destId="{6F3C76F8-CE7F-48B0-A179-FBBD674E209B}" srcOrd="3" destOrd="0" presId="urn:microsoft.com/office/officeart/2018/2/layout/IconVerticalSolidList"/>
    <dgm:cxn modelId="{2D316EDC-8814-449A-9859-CC298D323309}" type="presParOf" srcId="{76B3E708-BE50-4594-B430-8A02A25FEBAF}" destId="{D94A2F58-91EF-4101-83DA-A258338B0AFB}" srcOrd="4" destOrd="0" presId="urn:microsoft.com/office/officeart/2018/2/layout/IconVerticalSolidList"/>
    <dgm:cxn modelId="{9084FDE1-F2D7-4C69-9B3F-42279D89893B}" type="presParOf" srcId="{D94A2F58-91EF-4101-83DA-A258338B0AFB}" destId="{D350D1FD-E5FD-435B-BF50-325853BE9BA0}" srcOrd="0" destOrd="0" presId="urn:microsoft.com/office/officeart/2018/2/layout/IconVerticalSolidList"/>
    <dgm:cxn modelId="{2D1A5A7B-C92E-4DB2-912E-C06432070F49}" type="presParOf" srcId="{D94A2F58-91EF-4101-83DA-A258338B0AFB}" destId="{E4F6AB7E-8D04-4548-8B79-938CC678FD28}" srcOrd="1" destOrd="0" presId="urn:microsoft.com/office/officeart/2018/2/layout/IconVerticalSolidList"/>
    <dgm:cxn modelId="{806146F9-ACA8-412D-9474-65DEB0A0F294}" type="presParOf" srcId="{D94A2F58-91EF-4101-83DA-A258338B0AFB}" destId="{1494A57B-C69F-4A0F-8591-E5E74D39ED03}" srcOrd="2" destOrd="0" presId="urn:microsoft.com/office/officeart/2018/2/layout/IconVerticalSolidList"/>
    <dgm:cxn modelId="{B186B2AC-F32E-48D1-9984-CC7EC0465984}" type="presParOf" srcId="{D94A2F58-91EF-4101-83DA-A258338B0AFB}" destId="{C5407428-08ED-4B1D-B105-F821B866A93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9C95B7-4FE1-40DC-9BC4-F67835A43F7D}"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D5AF630-DF21-4EA5-82AA-9D2D6E20AA50}">
      <dgm:prSet/>
      <dgm:spPr/>
      <dgm:t>
        <a:bodyPr/>
        <a:lstStyle/>
        <a:p>
          <a:r>
            <a:rPr lang="en-IN"/>
            <a:t>Detection of potential accidents</a:t>
          </a:r>
          <a:endParaRPr lang="en-US"/>
        </a:p>
      </dgm:t>
    </dgm:pt>
    <dgm:pt modelId="{2EECC579-49BE-4094-9939-8D0069C8A6C7}" type="parTrans" cxnId="{D7C34566-5112-4B56-9578-9D937EA331F4}">
      <dgm:prSet/>
      <dgm:spPr/>
      <dgm:t>
        <a:bodyPr/>
        <a:lstStyle/>
        <a:p>
          <a:endParaRPr lang="en-US"/>
        </a:p>
      </dgm:t>
    </dgm:pt>
    <dgm:pt modelId="{880030C9-FDEE-4661-9803-7C55D71B11DF}" type="sibTrans" cxnId="{D7C34566-5112-4B56-9578-9D937EA331F4}">
      <dgm:prSet/>
      <dgm:spPr/>
      <dgm:t>
        <a:bodyPr/>
        <a:lstStyle/>
        <a:p>
          <a:endParaRPr lang="en-US"/>
        </a:p>
      </dgm:t>
    </dgm:pt>
    <dgm:pt modelId="{8C146164-C4E5-45DB-B6C8-D79E7DB46666}">
      <dgm:prSet/>
      <dgm:spPr/>
      <dgm:t>
        <a:bodyPr/>
        <a:lstStyle/>
        <a:p>
          <a:r>
            <a:rPr lang="en-IN"/>
            <a:t>In case of high pollution, automatic switching off the engine remotely from the motor vehicle department.</a:t>
          </a:r>
          <a:endParaRPr lang="en-US"/>
        </a:p>
      </dgm:t>
    </dgm:pt>
    <dgm:pt modelId="{5D0D6786-6A6C-42EE-881B-BD28A9D119F0}" type="parTrans" cxnId="{28C08F0B-9614-4E36-8F96-0275E323AA75}">
      <dgm:prSet/>
      <dgm:spPr/>
      <dgm:t>
        <a:bodyPr/>
        <a:lstStyle/>
        <a:p>
          <a:endParaRPr lang="en-US"/>
        </a:p>
      </dgm:t>
    </dgm:pt>
    <dgm:pt modelId="{EAFD0CB1-E114-4554-94DB-A311D9073ADA}" type="sibTrans" cxnId="{28C08F0B-9614-4E36-8F96-0275E323AA75}">
      <dgm:prSet/>
      <dgm:spPr/>
      <dgm:t>
        <a:bodyPr/>
        <a:lstStyle/>
        <a:p>
          <a:endParaRPr lang="en-US"/>
        </a:p>
      </dgm:t>
    </dgm:pt>
    <dgm:pt modelId="{FCE0A721-1188-42B4-98E7-8B5A65123642}">
      <dgm:prSet/>
      <dgm:spPr/>
      <dgm:t>
        <a:bodyPr/>
        <a:lstStyle/>
        <a:p>
          <a:r>
            <a:rPr lang="en-IN"/>
            <a:t>Upcoming Ambulance and fire engine detection and alert the vehicles on the way.</a:t>
          </a:r>
          <a:endParaRPr lang="en-US"/>
        </a:p>
      </dgm:t>
    </dgm:pt>
    <dgm:pt modelId="{BA6BDC3A-6B2B-4EDF-B176-D81FBAE5836B}" type="parTrans" cxnId="{17D7E02E-A269-48F5-B596-4517B23F2271}">
      <dgm:prSet/>
      <dgm:spPr/>
      <dgm:t>
        <a:bodyPr/>
        <a:lstStyle/>
        <a:p>
          <a:endParaRPr lang="en-US"/>
        </a:p>
      </dgm:t>
    </dgm:pt>
    <dgm:pt modelId="{4D6E3FEA-374C-4BC8-890D-8C8D4F56E22D}" type="sibTrans" cxnId="{17D7E02E-A269-48F5-B596-4517B23F2271}">
      <dgm:prSet/>
      <dgm:spPr/>
      <dgm:t>
        <a:bodyPr/>
        <a:lstStyle/>
        <a:p>
          <a:endParaRPr lang="en-US"/>
        </a:p>
      </dgm:t>
    </dgm:pt>
    <dgm:pt modelId="{4F7D3BFD-61DE-4F5A-9C78-CB49989E82C5}">
      <dgm:prSet/>
      <dgm:spPr/>
      <dgm:t>
        <a:bodyPr/>
        <a:lstStyle/>
        <a:p>
          <a:r>
            <a:rPr lang="en-IN"/>
            <a:t>This system can also be used for measuring air quality of any area so that authorities can take prompt action such as possible evacuation or sending emergency response team</a:t>
          </a:r>
          <a:endParaRPr lang="en-US"/>
        </a:p>
      </dgm:t>
    </dgm:pt>
    <dgm:pt modelId="{5FAB1AF0-853A-4CCA-98A9-CE81A071E1C5}" type="parTrans" cxnId="{4B75F17E-EA0C-4E2F-8396-D667D5A4EDDE}">
      <dgm:prSet/>
      <dgm:spPr/>
      <dgm:t>
        <a:bodyPr/>
        <a:lstStyle/>
        <a:p>
          <a:endParaRPr lang="en-US"/>
        </a:p>
      </dgm:t>
    </dgm:pt>
    <dgm:pt modelId="{70A84838-7C9E-4061-A422-0800088A20B6}" type="sibTrans" cxnId="{4B75F17E-EA0C-4E2F-8396-D667D5A4EDDE}">
      <dgm:prSet/>
      <dgm:spPr/>
      <dgm:t>
        <a:bodyPr/>
        <a:lstStyle/>
        <a:p>
          <a:endParaRPr lang="en-US"/>
        </a:p>
      </dgm:t>
    </dgm:pt>
    <dgm:pt modelId="{8937A518-4AFD-46AF-9CF9-88A583276B05}" type="pres">
      <dgm:prSet presAssocID="{319C95B7-4FE1-40DC-9BC4-F67835A43F7D}" presName="root" presStyleCnt="0">
        <dgm:presLayoutVars>
          <dgm:dir/>
          <dgm:resizeHandles val="exact"/>
        </dgm:presLayoutVars>
      </dgm:prSet>
      <dgm:spPr/>
    </dgm:pt>
    <dgm:pt modelId="{53AAD9EC-6B80-42C5-8D03-6590B725FFD0}" type="pres">
      <dgm:prSet presAssocID="{319C95B7-4FE1-40DC-9BC4-F67835A43F7D}" presName="container" presStyleCnt="0">
        <dgm:presLayoutVars>
          <dgm:dir/>
          <dgm:resizeHandles val="exact"/>
        </dgm:presLayoutVars>
      </dgm:prSet>
      <dgm:spPr/>
    </dgm:pt>
    <dgm:pt modelId="{E86E176A-10F8-4A7F-9029-0134DE88D234}" type="pres">
      <dgm:prSet presAssocID="{7D5AF630-DF21-4EA5-82AA-9D2D6E20AA50}" presName="compNode" presStyleCnt="0"/>
      <dgm:spPr/>
    </dgm:pt>
    <dgm:pt modelId="{56C97404-7207-4104-BBB4-F5C34BEB7B20}" type="pres">
      <dgm:prSet presAssocID="{7D5AF630-DF21-4EA5-82AA-9D2D6E20AA50}" presName="iconBgRect" presStyleLbl="bgShp" presStyleIdx="0" presStyleCnt="4"/>
      <dgm:spPr/>
    </dgm:pt>
    <dgm:pt modelId="{E7DFB7F2-DAC7-4341-B0CB-5D205645B8D2}" type="pres">
      <dgm:prSet presAssocID="{7D5AF630-DF21-4EA5-82AA-9D2D6E20AA5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6C7F8E7F-D27E-4D32-B37C-0D894E401A78}" type="pres">
      <dgm:prSet presAssocID="{7D5AF630-DF21-4EA5-82AA-9D2D6E20AA50}" presName="spaceRect" presStyleCnt="0"/>
      <dgm:spPr/>
    </dgm:pt>
    <dgm:pt modelId="{F6533545-FD04-43B3-88D1-7E09FB47E6AE}" type="pres">
      <dgm:prSet presAssocID="{7D5AF630-DF21-4EA5-82AA-9D2D6E20AA50}" presName="textRect" presStyleLbl="revTx" presStyleIdx="0" presStyleCnt="4">
        <dgm:presLayoutVars>
          <dgm:chMax val="1"/>
          <dgm:chPref val="1"/>
        </dgm:presLayoutVars>
      </dgm:prSet>
      <dgm:spPr/>
    </dgm:pt>
    <dgm:pt modelId="{E4253C27-7AA7-4CF7-9832-AF55B913DF6D}" type="pres">
      <dgm:prSet presAssocID="{880030C9-FDEE-4661-9803-7C55D71B11DF}" presName="sibTrans" presStyleLbl="sibTrans2D1" presStyleIdx="0" presStyleCnt="0"/>
      <dgm:spPr/>
    </dgm:pt>
    <dgm:pt modelId="{3798DF4B-CEE2-4A87-9E7A-BB519D2B73D2}" type="pres">
      <dgm:prSet presAssocID="{8C146164-C4E5-45DB-B6C8-D79E7DB46666}" presName="compNode" presStyleCnt="0"/>
      <dgm:spPr/>
    </dgm:pt>
    <dgm:pt modelId="{008F7E74-0925-4F34-98AF-E49594C6FE5A}" type="pres">
      <dgm:prSet presAssocID="{8C146164-C4E5-45DB-B6C8-D79E7DB46666}" presName="iconBgRect" presStyleLbl="bgShp" presStyleIdx="1" presStyleCnt="4"/>
      <dgm:spPr/>
    </dgm:pt>
    <dgm:pt modelId="{C43679A3-1F7A-44F5-A4AC-F58382E5492F}" type="pres">
      <dgm:prSet presAssocID="{8C146164-C4E5-45DB-B6C8-D79E7DB4666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ooter"/>
        </a:ext>
      </dgm:extLst>
    </dgm:pt>
    <dgm:pt modelId="{D98223A0-EB9F-421C-8FEB-06035FE05865}" type="pres">
      <dgm:prSet presAssocID="{8C146164-C4E5-45DB-B6C8-D79E7DB46666}" presName="spaceRect" presStyleCnt="0"/>
      <dgm:spPr/>
    </dgm:pt>
    <dgm:pt modelId="{404D7451-EB20-4573-8035-E5CA4F116386}" type="pres">
      <dgm:prSet presAssocID="{8C146164-C4E5-45DB-B6C8-D79E7DB46666}" presName="textRect" presStyleLbl="revTx" presStyleIdx="1" presStyleCnt="4">
        <dgm:presLayoutVars>
          <dgm:chMax val="1"/>
          <dgm:chPref val="1"/>
        </dgm:presLayoutVars>
      </dgm:prSet>
      <dgm:spPr/>
    </dgm:pt>
    <dgm:pt modelId="{E274B0F9-C737-4B86-870A-93F9A62F4186}" type="pres">
      <dgm:prSet presAssocID="{EAFD0CB1-E114-4554-94DB-A311D9073ADA}" presName="sibTrans" presStyleLbl="sibTrans2D1" presStyleIdx="0" presStyleCnt="0"/>
      <dgm:spPr/>
    </dgm:pt>
    <dgm:pt modelId="{CD3C9866-FEF0-466A-8274-FD7B49F498E9}" type="pres">
      <dgm:prSet presAssocID="{FCE0A721-1188-42B4-98E7-8B5A65123642}" presName="compNode" presStyleCnt="0"/>
      <dgm:spPr/>
    </dgm:pt>
    <dgm:pt modelId="{41DF60D5-6BE5-4FF5-9078-012F5AA55A20}" type="pres">
      <dgm:prSet presAssocID="{FCE0A721-1188-42B4-98E7-8B5A65123642}" presName="iconBgRect" presStyleLbl="bgShp" presStyleIdx="2" presStyleCnt="4"/>
      <dgm:spPr/>
    </dgm:pt>
    <dgm:pt modelId="{69E87D6E-6E39-491C-9FD3-5D5C6AD28111}" type="pres">
      <dgm:prSet presAssocID="{FCE0A721-1188-42B4-98E7-8B5A6512364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ren"/>
        </a:ext>
      </dgm:extLst>
    </dgm:pt>
    <dgm:pt modelId="{65F5F9F1-827D-4D93-9217-513E866069CF}" type="pres">
      <dgm:prSet presAssocID="{FCE0A721-1188-42B4-98E7-8B5A65123642}" presName="spaceRect" presStyleCnt="0"/>
      <dgm:spPr/>
    </dgm:pt>
    <dgm:pt modelId="{3FFD7CA8-D8F8-44FE-885F-6E5D46A43E9C}" type="pres">
      <dgm:prSet presAssocID="{FCE0A721-1188-42B4-98E7-8B5A65123642}" presName="textRect" presStyleLbl="revTx" presStyleIdx="2" presStyleCnt="4">
        <dgm:presLayoutVars>
          <dgm:chMax val="1"/>
          <dgm:chPref val="1"/>
        </dgm:presLayoutVars>
      </dgm:prSet>
      <dgm:spPr/>
    </dgm:pt>
    <dgm:pt modelId="{439F94D6-9383-4B97-9CE5-2B55AF9750C8}" type="pres">
      <dgm:prSet presAssocID="{4D6E3FEA-374C-4BC8-890D-8C8D4F56E22D}" presName="sibTrans" presStyleLbl="sibTrans2D1" presStyleIdx="0" presStyleCnt="0"/>
      <dgm:spPr/>
    </dgm:pt>
    <dgm:pt modelId="{E614C875-7CEB-4296-86F4-1BE760BCF57D}" type="pres">
      <dgm:prSet presAssocID="{4F7D3BFD-61DE-4F5A-9C78-CB49989E82C5}" presName="compNode" presStyleCnt="0"/>
      <dgm:spPr/>
    </dgm:pt>
    <dgm:pt modelId="{2D2DBA71-DA17-4B9B-8DC4-08B50DB15643}" type="pres">
      <dgm:prSet presAssocID="{4F7D3BFD-61DE-4F5A-9C78-CB49989E82C5}" presName="iconBgRect" presStyleLbl="bgShp" presStyleIdx="3" presStyleCnt="4"/>
      <dgm:spPr/>
    </dgm:pt>
    <dgm:pt modelId="{17D24827-C8C5-4278-BE11-738284D2007D}" type="pres">
      <dgm:prSet presAssocID="{4F7D3BFD-61DE-4F5A-9C78-CB49989E82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peed Bump"/>
        </a:ext>
      </dgm:extLst>
    </dgm:pt>
    <dgm:pt modelId="{22EAC06B-5D10-4EC2-B3A4-577C25992E0E}" type="pres">
      <dgm:prSet presAssocID="{4F7D3BFD-61DE-4F5A-9C78-CB49989E82C5}" presName="spaceRect" presStyleCnt="0"/>
      <dgm:spPr/>
    </dgm:pt>
    <dgm:pt modelId="{D6EC1806-6C1E-4F0F-B862-BF5CF6E18B46}" type="pres">
      <dgm:prSet presAssocID="{4F7D3BFD-61DE-4F5A-9C78-CB49989E82C5}" presName="textRect" presStyleLbl="revTx" presStyleIdx="3" presStyleCnt="4">
        <dgm:presLayoutVars>
          <dgm:chMax val="1"/>
          <dgm:chPref val="1"/>
        </dgm:presLayoutVars>
      </dgm:prSet>
      <dgm:spPr/>
    </dgm:pt>
  </dgm:ptLst>
  <dgm:cxnLst>
    <dgm:cxn modelId="{28C08F0B-9614-4E36-8F96-0275E323AA75}" srcId="{319C95B7-4FE1-40DC-9BC4-F67835A43F7D}" destId="{8C146164-C4E5-45DB-B6C8-D79E7DB46666}" srcOrd="1" destOrd="0" parTransId="{5D0D6786-6A6C-42EE-881B-BD28A9D119F0}" sibTransId="{EAFD0CB1-E114-4554-94DB-A311D9073ADA}"/>
    <dgm:cxn modelId="{C7BA0E16-F9D3-463D-B90D-E24B96EA35D6}" type="presOf" srcId="{7D5AF630-DF21-4EA5-82AA-9D2D6E20AA50}" destId="{F6533545-FD04-43B3-88D1-7E09FB47E6AE}" srcOrd="0" destOrd="0" presId="urn:microsoft.com/office/officeart/2018/2/layout/IconCircleList"/>
    <dgm:cxn modelId="{8ABAB11B-3BF6-40B6-8410-C2CFF9B460F7}" type="presOf" srcId="{319C95B7-4FE1-40DC-9BC4-F67835A43F7D}" destId="{8937A518-4AFD-46AF-9CF9-88A583276B05}" srcOrd="0" destOrd="0" presId="urn:microsoft.com/office/officeart/2018/2/layout/IconCircleList"/>
    <dgm:cxn modelId="{293F3B27-FDE5-4736-807B-2CDEA14A9B18}" type="presOf" srcId="{880030C9-FDEE-4661-9803-7C55D71B11DF}" destId="{E4253C27-7AA7-4CF7-9832-AF55B913DF6D}" srcOrd="0" destOrd="0" presId="urn:microsoft.com/office/officeart/2018/2/layout/IconCircleList"/>
    <dgm:cxn modelId="{17D7E02E-A269-48F5-B596-4517B23F2271}" srcId="{319C95B7-4FE1-40DC-9BC4-F67835A43F7D}" destId="{FCE0A721-1188-42B4-98E7-8B5A65123642}" srcOrd="2" destOrd="0" parTransId="{BA6BDC3A-6B2B-4EDF-B176-D81FBAE5836B}" sibTransId="{4D6E3FEA-374C-4BC8-890D-8C8D4F56E22D}"/>
    <dgm:cxn modelId="{B1C53637-C9E8-4E1E-9C9B-BA0F95E5C6AC}" type="presOf" srcId="{4D6E3FEA-374C-4BC8-890D-8C8D4F56E22D}" destId="{439F94D6-9383-4B97-9CE5-2B55AF9750C8}" srcOrd="0" destOrd="0" presId="urn:microsoft.com/office/officeart/2018/2/layout/IconCircleList"/>
    <dgm:cxn modelId="{07B1AF3B-EA9F-4FC1-A402-69C2DB5BE619}" type="presOf" srcId="{EAFD0CB1-E114-4554-94DB-A311D9073ADA}" destId="{E274B0F9-C737-4B86-870A-93F9A62F4186}" srcOrd="0" destOrd="0" presId="urn:microsoft.com/office/officeart/2018/2/layout/IconCircleList"/>
    <dgm:cxn modelId="{D7C34566-5112-4B56-9578-9D937EA331F4}" srcId="{319C95B7-4FE1-40DC-9BC4-F67835A43F7D}" destId="{7D5AF630-DF21-4EA5-82AA-9D2D6E20AA50}" srcOrd="0" destOrd="0" parTransId="{2EECC579-49BE-4094-9939-8D0069C8A6C7}" sibTransId="{880030C9-FDEE-4661-9803-7C55D71B11DF}"/>
    <dgm:cxn modelId="{4814D751-AD6A-4E5A-8EA0-373CFB550B2B}" type="presOf" srcId="{4F7D3BFD-61DE-4F5A-9C78-CB49989E82C5}" destId="{D6EC1806-6C1E-4F0F-B862-BF5CF6E18B46}" srcOrd="0" destOrd="0" presId="urn:microsoft.com/office/officeart/2018/2/layout/IconCircleList"/>
    <dgm:cxn modelId="{4B75F17E-EA0C-4E2F-8396-D667D5A4EDDE}" srcId="{319C95B7-4FE1-40DC-9BC4-F67835A43F7D}" destId="{4F7D3BFD-61DE-4F5A-9C78-CB49989E82C5}" srcOrd="3" destOrd="0" parTransId="{5FAB1AF0-853A-4CCA-98A9-CE81A071E1C5}" sibTransId="{70A84838-7C9E-4061-A422-0800088A20B6}"/>
    <dgm:cxn modelId="{AA6D3CDC-964C-44E5-B86A-E27F6697C11B}" type="presOf" srcId="{8C146164-C4E5-45DB-B6C8-D79E7DB46666}" destId="{404D7451-EB20-4573-8035-E5CA4F116386}" srcOrd="0" destOrd="0" presId="urn:microsoft.com/office/officeart/2018/2/layout/IconCircleList"/>
    <dgm:cxn modelId="{82A59BF6-01E5-4B13-82B3-887F947DA9FE}" type="presOf" srcId="{FCE0A721-1188-42B4-98E7-8B5A65123642}" destId="{3FFD7CA8-D8F8-44FE-885F-6E5D46A43E9C}" srcOrd="0" destOrd="0" presId="urn:microsoft.com/office/officeart/2018/2/layout/IconCircleList"/>
    <dgm:cxn modelId="{6222D763-8DE8-4C14-B629-DEF8E1EC9240}" type="presParOf" srcId="{8937A518-4AFD-46AF-9CF9-88A583276B05}" destId="{53AAD9EC-6B80-42C5-8D03-6590B725FFD0}" srcOrd="0" destOrd="0" presId="urn:microsoft.com/office/officeart/2018/2/layout/IconCircleList"/>
    <dgm:cxn modelId="{24D382CF-2BF2-4F55-923D-BCC50DA7E7FE}" type="presParOf" srcId="{53AAD9EC-6B80-42C5-8D03-6590B725FFD0}" destId="{E86E176A-10F8-4A7F-9029-0134DE88D234}" srcOrd="0" destOrd="0" presId="urn:microsoft.com/office/officeart/2018/2/layout/IconCircleList"/>
    <dgm:cxn modelId="{8AB38301-03D8-4E36-B7BA-4ADE4F1D6490}" type="presParOf" srcId="{E86E176A-10F8-4A7F-9029-0134DE88D234}" destId="{56C97404-7207-4104-BBB4-F5C34BEB7B20}" srcOrd="0" destOrd="0" presId="urn:microsoft.com/office/officeart/2018/2/layout/IconCircleList"/>
    <dgm:cxn modelId="{7A6AB908-C5BA-43E7-A4B6-C0C8A754CC65}" type="presParOf" srcId="{E86E176A-10F8-4A7F-9029-0134DE88D234}" destId="{E7DFB7F2-DAC7-4341-B0CB-5D205645B8D2}" srcOrd="1" destOrd="0" presId="urn:microsoft.com/office/officeart/2018/2/layout/IconCircleList"/>
    <dgm:cxn modelId="{21085518-91A9-42CC-B036-BDD7AA82DD3A}" type="presParOf" srcId="{E86E176A-10F8-4A7F-9029-0134DE88D234}" destId="{6C7F8E7F-D27E-4D32-B37C-0D894E401A78}" srcOrd="2" destOrd="0" presId="urn:microsoft.com/office/officeart/2018/2/layout/IconCircleList"/>
    <dgm:cxn modelId="{AC0B07F6-C1D0-44E2-990D-882009213DBA}" type="presParOf" srcId="{E86E176A-10F8-4A7F-9029-0134DE88D234}" destId="{F6533545-FD04-43B3-88D1-7E09FB47E6AE}" srcOrd="3" destOrd="0" presId="urn:microsoft.com/office/officeart/2018/2/layout/IconCircleList"/>
    <dgm:cxn modelId="{0608952C-799F-4FDC-A04D-3994E09DA591}" type="presParOf" srcId="{53AAD9EC-6B80-42C5-8D03-6590B725FFD0}" destId="{E4253C27-7AA7-4CF7-9832-AF55B913DF6D}" srcOrd="1" destOrd="0" presId="urn:microsoft.com/office/officeart/2018/2/layout/IconCircleList"/>
    <dgm:cxn modelId="{8A505B8D-03B6-4AFC-9910-4A007DF505AE}" type="presParOf" srcId="{53AAD9EC-6B80-42C5-8D03-6590B725FFD0}" destId="{3798DF4B-CEE2-4A87-9E7A-BB519D2B73D2}" srcOrd="2" destOrd="0" presId="urn:microsoft.com/office/officeart/2018/2/layout/IconCircleList"/>
    <dgm:cxn modelId="{57F198AD-56A1-4345-AF36-14DC11665E0E}" type="presParOf" srcId="{3798DF4B-CEE2-4A87-9E7A-BB519D2B73D2}" destId="{008F7E74-0925-4F34-98AF-E49594C6FE5A}" srcOrd="0" destOrd="0" presId="urn:microsoft.com/office/officeart/2018/2/layout/IconCircleList"/>
    <dgm:cxn modelId="{839DF502-5381-43CD-8FE3-F45D81699AE0}" type="presParOf" srcId="{3798DF4B-CEE2-4A87-9E7A-BB519D2B73D2}" destId="{C43679A3-1F7A-44F5-A4AC-F58382E5492F}" srcOrd="1" destOrd="0" presId="urn:microsoft.com/office/officeart/2018/2/layout/IconCircleList"/>
    <dgm:cxn modelId="{952AA23F-75E2-4BCF-8846-4395A7BE1372}" type="presParOf" srcId="{3798DF4B-CEE2-4A87-9E7A-BB519D2B73D2}" destId="{D98223A0-EB9F-421C-8FEB-06035FE05865}" srcOrd="2" destOrd="0" presId="urn:microsoft.com/office/officeart/2018/2/layout/IconCircleList"/>
    <dgm:cxn modelId="{0C2D7E66-4F3C-441F-AB55-F6BAC2EA9FE9}" type="presParOf" srcId="{3798DF4B-CEE2-4A87-9E7A-BB519D2B73D2}" destId="{404D7451-EB20-4573-8035-E5CA4F116386}" srcOrd="3" destOrd="0" presId="urn:microsoft.com/office/officeart/2018/2/layout/IconCircleList"/>
    <dgm:cxn modelId="{690C5CC4-1020-42CB-920E-74121CE08A75}" type="presParOf" srcId="{53AAD9EC-6B80-42C5-8D03-6590B725FFD0}" destId="{E274B0F9-C737-4B86-870A-93F9A62F4186}" srcOrd="3" destOrd="0" presId="urn:microsoft.com/office/officeart/2018/2/layout/IconCircleList"/>
    <dgm:cxn modelId="{CFC36608-3A78-42E8-AABA-3020A0C5CE9B}" type="presParOf" srcId="{53AAD9EC-6B80-42C5-8D03-6590B725FFD0}" destId="{CD3C9866-FEF0-466A-8274-FD7B49F498E9}" srcOrd="4" destOrd="0" presId="urn:microsoft.com/office/officeart/2018/2/layout/IconCircleList"/>
    <dgm:cxn modelId="{23FB6E31-A49F-4E4C-93D5-1091AC93D8D3}" type="presParOf" srcId="{CD3C9866-FEF0-466A-8274-FD7B49F498E9}" destId="{41DF60D5-6BE5-4FF5-9078-012F5AA55A20}" srcOrd="0" destOrd="0" presId="urn:microsoft.com/office/officeart/2018/2/layout/IconCircleList"/>
    <dgm:cxn modelId="{740A604A-68D8-47F7-B99A-669FA0FF4B89}" type="presParOf" srcId="{CD3C9866-FEF0-466A-8274-FD7B49F498E9}" destId="{69E87D6E-6E39-491C-9FD3-5D5C6AD28111}" srcOrd="1" destOrd="0" presId="urn:microsoft.com/office/officeart/2018/2/layout/IconCircleList"/>
    <dgm:cxn modelId="{8115163A-1B87-4D61-8714-0FE95D49F0B8}" type="presParOf" srcId="{CD3C9866-FEF0-466A-8274-FD7B49F498E9}" destId="{65F5F9F1-827D-4D93-9217-513E866069CF}" srcOrd="2" destOrd="0" presId="urn:microsoft.com/office/officeart/2018/2/layout/IconCircleList"/>
    <dgm:cxn modelId="{268DE624-36AC-47B0-BFBC-38A353D28AFF}" type="presParOf" srcId="{CD3C9866-FEF0-466A-8274-FD7B49F498E9}" destId="{3FFD7CA8-D8F8-44FE-885F-6E5D46A43E9C}" srcOrd="3" destOrd="0" presId="urn:microsoft.com/office/officeart/2018/2/layout/IconCircleList"/>
    <dgm:cxn modelId="{9A677AB8-DDBF-4FD4-AB6A-CF2AD5ED053B}" type="presParOf" srcId="{53AAD9EC-6B80-42C5-8D03-6590B725FFD0}" destId="{439F94D6-9383-4B97-9CE5-2B55AF9750C8}" srcOrd="5" destOrd="0" presId="urn:microsoft.com/office/officeart/2018/2/layout/IconCircleList"/>
    <dgm:cxn modelId="{61508A84-CAB4-47E5-8B99-ACEAA94C9AF0}" type="presParOf" srcId="{53AAD9EC-6B80-42C5-8D03-6590B725FFD0}" destId="{E614C875-7CEB-4296-86F4-1BE760BCF57D}" srcOrd="6" destOrd="0" presId="urn:microsoft.com/office/officeart/2018/2/layout/IconCircleList"/>
    <dgm:cxn modelId="{D4117E9D-C97D-4213-BB3A-D6A3374570BF}" type="presParOf" srcId="{E614C875-7CEB-4296-86F4-1BE760BCF57D}" destId="{2D2DBA71-DA17-4B9B-8DC4-08B50DB15643}" srcOrd="0" destOrd="0" presId="urn:microsoft.com/office/officeart/2018/2/layout/IconCircleList"/>
    <dgm:cxn modelId="{B89508A5-ECEB-4A56-9A26-4F95DF9B2A37}" type="presParOf" srcId="{E614C875-7CEB-4296-86F4-1BE760BCF57D}" destId="{17D24827-C8C5-4278-BE11-738284D2007D}" srcOrd="1" destOrd="0" presId="urn:microsoft.com/office/officeart/2018/2/layout/IconCircleList"/>
    <dgm:cxn modelId="{61BB8584-1B87-4BC0-8AC2-FA543E40A140}" type="presParOf" srcId="{E614C875-7CEB-4296-86F4-1BE760BCF57D}" destId="{22EAC06B-5D10-4EC2-B3A4-577C25992E0E}" srcOrd="2" destOrd="0" presId="urn:microsoft.com/office/officeart/2018/2/layout/IconCircleList"/>
    <dgm:cxn modelId="{2F9790FC-6B6A-46F6-9D3D-C4EF4681038B}" type="presParOf" srcId="{E614C875-7CEB-4296-86F4-1BE760BCF57D}" destId="{D6EC1806-6C1E-4F0F-B862-BF5CF6E18B4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9CC4B-003A-46DE-BE1A-E660B7855F5B}">
      <dsp:nvSpPr>
        <dsp:cNvPr id="0" name=""/>
        <dsp:cNvSpPr/>
      </dsp:nvSpPr>
      <dsp:spPr>
        <a:xfrm>
          <a:off x="0" y="553195"/>
          <a:ext cx="10895369" cy="10212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32144D-DD4B-4762-B1A1-95DA98384F9B}">
      <dsp:nvSpPr>
        <dsp:cNvPr id="0" name=""/>
        <dsp:cNvSpPr/>
      </dsp:nvSpPr>
      <dsp:spPr>
        <a:xfrm>
          <a:off x="308938" y="782983"/>
          <a:ext cx="561705" cy="5617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1A6C2D-2DA0-4A19-A0B7-0B1AFF485974}">
      <dsp:nvSpPr>
        <dsp:cNvPr id="0" name=""/>
        <dsp:cNvSpPr/>
      </dsp:nvSpPr>
      <dsp:spPr>
        <a:xfrm>
          <a:off x="1179581" y="553195"/>
          <a:ext cx="9715788" cy="1021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86" tIns="108086" rIns="108086" bIns="108086" numCol="1" spcCol="1270" anchor="ctr" anchorCtr="0">
          <a:noAutofit/>
        </a:bodyPr>
        <a:lstStyle/>
        <a:p>
          <a:pPr marL="0" lvl="0" indent="0" algn="l" defTabSz="933450">
            <a:lnSpc>
              <a:spcPct val="90000"/>
            </a:lnSpc>
            <a:spcBef>
              <a:spcPct val="0"/>
            </a:spcBef>
            <a:spcAft>
              <a:spcPct val="35000"/>
            </a:spcAft>
            <a:buNone/>
          </a:pPr>
          <a:r>
            <a:rPr lang="en-US" sz="2100" b="0" i="0" kern="1200"/>
            <a:t>To monitor and detect polluted vehicle with its range of pollution which helps to control pollution and reduce global warming by using IoT.</a:t>
          </a:r>
          <a:endParaRPr lang="en-US" sz="2100" kern="1200"/>
        </a:p>
      </dsp:txBody>
      <dsp:txXfrm>
        <a:off x="1179581" y="553195"/>
        <a:ext cx="9715788" cy="1021283"/>
      </dsp:txXfrm>
    </dsp:sp>
    <dsp:sp modelId="{EB57E75C-5F4E-47E8-B9A4-9E915AC2876A}">
      <dsp:nvSpPr>
        <dsp:cNvPr id="0" name=""/>
        <dsp:cNvSpPr/>
      </dsp:nvSpPr>
      <dsp:spPr>
        <a:xfrm>
          <a:off x="0" y="1829798"/>
          <a:ext cx="10895369" cy="10212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1E33F4-EC24-4900-A5B4-8A3E8096FA6F}">
      <dsp:nvSpPr>
        <dsp:cNvPr id="0" name=""/>
        <dsp:cNvSpPr/>
      </dsp:nvSpPr>
      <dsp:spPr>
        <a:xfrm>
          <a:off x="308938" y="2059587"/>
          <a:ext cx="561705" cy="5617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9A9D129-BDD3-4C9F-9F15-07306D235ADD}">
      <dsp:nvSpPr>
        <dsp:cNvPr id="0" name=""/>
        <dsp:cNvSpPr/>
      </dsp:nvSpPr>
      <dsp:spPr>
        <a:xfrm>
          <a:off x="1179581" y="1829798"/>
          <a:ext cx="9715788" cy="1021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086" tIns="108086" rIns="108086" bIns="108086" numCol="1" spcCol="1270" anchor="ctr" anchorCtr="0">
          <a:noAutofit/>
        </a:bodyPr>
        <a:lstStyle/>
        <a:p>
          <a:pPr marL="0" lvl="0" indent="0" algn="l" defTabSz="933450">
            <a:lnSpc>
              <a:spcPct val="90000"/>
            </a:lnSpc>
            <a:spcBef>
              <a:spcPct val="0"/>
            </a:spcBef>
            <a:spcAft>
              <a:spcPct val="35000"/>
            </a:spcAft>
            <a:buNone/>
          </a:pPr>
          <a:r>
            <a:rPr lang="en-US" sz="2100" b="0" i="0" kern="1200"/>
            <a:t>Real time monitoring </a:t>
          </a:r>
          <a:endParaRPr lang="en-US" sz="2100" kern="1200"/>
        </a:p>
      </dsp:txBody>
      <dsp:txXfrm>
        <a:off x="1179581" y="1829798"/>
        <a:ext cx="9715788" cy="10212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95DCC-304A-44B1-9F1B-9774B6F6F441}">
      <dsp:nvSpPr>
        <dsp:cNvPr id="0" name=""/>
        <dsp:cNvSpPr/>
      </dsp:nvSpPr>
      <dsp:spPr>
        <a:xfrm>
          <a:off x="0" y="415"/>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779261-869B-44FE-AF91-5B43E199C799}">
      <dsp:nvSpPr>
        <dsp:cNvPr id="0" name=""/>
        <dsp:cNvSpPr/>
      </dsp:nvSpPr>
      <dsp:spPr>
        <a:xfrm>
          <a:off x="294154" y="219208"/>
          <a:ext cx="534827" cy="5348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944DDE-9570-479A-A018-F8FEE4ECB7EA}">
      <dsp:nvSpPr>
        <dsp:cNvPr id="0" name=""/>
        <dsp:cNvSpPr/>
      </dsp:nvSpPr>
      <dsp:spPr>
        <a:xfrm>
          <a:off x="1123137" y="415"/>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666750">
            <a:lnSpc>
              <a:spcPct val="90000"/>
            </a:lnSpc>
            <a:spcBef>
              <a:spcPct val="0"/>
            </a:spcBef>
            <a:spcAft>
              <a:spcPct val="35000"/>
            </a:spcAft>
            <a:buNone/>
          </a:pPr>
          <a:r>
            <a:rPr lang="en-IN" sz="1500" b="0" i="0" kern="1200"/>
            <a:t>This project would provide us with an effective way of vehicular pollution management, addresses the cause of  major pollution in the urban areas.</a:t>
          </a:r>
          <a:endParaRPr lang="en-US" sz="1500" kern="1200"/>
        </a:p>
      </dsp:txBody>
      <dsp:txXfrm>
        <a:off x="1123137" y="415"/>
        <a:ext cx="9772232" cy="972413"/>
      </dsp:txXfrm>
    </dsp:sp>
    <dsp:sp modelId="{0E266475-57A6-4851-BF8D-6E414299FF69}">
      <dsp:nvSpPr>
        <dsp:cNvPr id="0" name=""/>
        <dsp:cNvSpPr/>
      </dsp:nvSpPr>
      <dsp:spPr>
        <a:xfrm>
          <a:off x="0" y="1215931"/>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D46E5B-347A-42D9-8FA2-987971611523}">
      <dsp:nvSpPr>
        <dsp:cNvPr id="0" name=""/>
        <dsp:cNvSpPr/>
      </dsp:nvSpPr>
      <dsp:spPr>
        <a:xfrm>
          <a:off x="294154" y="1434724"/>
          <a:ext cx="534827" cy="5348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29B2569-7FBD-4BB7-9148-382EA949B188}">
      <dsp:nvSpPr>
        <dsp:cNvPr id="0" name=""/>
        <dsp:cNvSpPr/>
      </dsp:nvSpPr>
      <dsp:spPr>
        <a:xfrm>
          <a:off x="1123137" y="1215931"/>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666750">
            <a:lnSpc>
              <a:spcPct val="90000"/>
            </a:lnSpc>
            <a:spcBef>
              <a:spcPct val="0"/>
            </a:spcBef>
            <a:spcAft>
              <a:spcPct val="35000"/>
            </a:spcAft>
            <a:buNone/>
          </a:pPr>
          <a:r>
            <a:rPr lang="en-IN" sz="1500" b="0" i="0" kern="1200"/>
            <a:t>Currently , the pollution of the individual vehicles are tested at emission testing centres at periodic long intervals specified by the motor vehicle department and this wouldn’t provide a real time status of the vehicle's emission data. This project addresses this major concern. </a:t>
          </a:r>
          <a:endParaRPr lang="en-US" sz="1500" kern="1200"/>
        </a:p>
      </dsp:txBody>
      <dsp:txXfrm>
        <a:off x="1123137" y="1215931"/>
        <a:ext cx="9772232" cy="972413"/>
      </dsp:txXfrm>
    </dsp:sp>
    <dsp:sp modelId="{D350D1FD-E5FD-435B-BF50-325853BE9BA0}">
      <dsp:nvSpPr>
        <dsp:cNvPr id="0" name=""/>
        <dsp:cNvSpPr/>
      </dsp:nvSpPr>
      <dsp:spPr>
        <a:xfrm>
          <a:off x="0" y="2431448"/>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F6AB7E-8D04-4548-8B79-938CC678FD28}">
      <dsp:nvSpPr>
        <dsp:cNvPr id="0" name=""/>
        <dsp:cNvSpPr/>
      </dsp:nvSpPr>
      <dsp:spPr>
        <a:xfrm>
          <a:off x="294154" y="2650241"/>
          <a:ext cx="534827" cy="5348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407428-08ED-4B1D-B105-F821B866A938}">
      <dsp:nvSpPr>
        <dsp:cNvPr id="0" name=""/>
        <dsp:cNvSpPr/>
      </dsp:nvSpPr>
      <dsp:spPr>
        <a:xfrm>
          <a:off x="1123137" y="2431448"/>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666750">
            <a:lnSpc>
              <a:spcPct val="90000"/>
            </a:lnSpc>
            <a:spcBef>
              <a:spcPct val="0"/>
            </a:spcBef>
            <a:spcAft>
              <a:spcPct val="35000"/>
            </a:spcAft>
            <a:buNone/>
          </a:pPr>
          <a:r>
            <a:rPr lang="en-IN" sz="1500" b="0" i="0" kern="1200"/>
            <a:t>Motor vehicle department catches and fines any illegal vehicle  on the road during their random inspection on the road; a relatively non efficient way of enforcement of the law. This project addresses this issue where any vehicle on road with illegal emission can be easily tracked and booked.</a:t>
          </a:r>
          <a:endParaRPr lang="en-US" sz="1500" kern="1200"/>
        </a:p>
      </dsp:txBody>
      <dsp:txXfrm>
        <a:off x="1123137" y="2431448"/>
        <a:ext cx="9772232" cy="97241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97404-7207-4104-BBB4-F5C34BEB7B20}">
      <dsp:nvSpPr>
        <dsp:cNvPr id="0" name=""/>
        <dsp:cNvSpPr/>
      </dsp:nvSpPr>
      <dsp:spPr>
        <a:xfrm>
          <a:off x="276718" y="43630"/>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DFB7F2-DAC7-4341-B0CB-5D205645B8D2}">
      <dsp:nvSpPr>
        <dsp:cNvPr id="0" name=""/>
        <dsp:cNvSpPr/>
      </dsp:nvSpPr>
      <dsp:spPr>
        <a:xfrm>
          <a:off x="564238" y="331150"/>
          <a:ext cx="794104" cy="794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533545-FD04-43B3-88D1-7E09FB47E6AE}">
      <dsp:nvSpPr>
        <dsp:cNvPr id="0" name=""/>
        <dsp:cNvSpPr/>
      </dsp:nvSpPr>
      <dsp:spPr>
        <a:xfrm>
          <a:off x="193925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Detection of potential accidents</a:t>
          </a:r>
          <a:endParaRPr lang="en-US" sz="1600" kern="1200"/>
        </a:p>
      </dsp:txBody>
      <dsp:txXfrm>
        <a:off x="1939251" y="43630"/>
        <a:ext cx="3227270" cy="1369144"/>
      </dsp:txXfrm>
    </dsp:sp>
    <dsp:sp modelId="{008F7E74-0925-4F34-98AF-E49594C6FE5A}">
      <dsp:nvSpPr>
        <dsp:cNvPr id="0" name=""/>
        <dsp:cNvSpPr/>
      </dsp:nvSpPr>
      <dsp:spPr>
        <a:xfrm>
          <a:off x="5728848" y="43630"/>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3679A3-1F7A-44F5-A4AC-F58382E5492F}">
      <dsp:nvSpPr>
        <dsp:cNvPr id="0" name=""/>
        <dsp:cNvSpPr/>
      </dsp:nvSpPr>
      <dsp:spPr>
        <a:xfrm>
          <a:off x="6016369" y="331150"/>
          <a:ext cx="794104" cy="794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04D7451-EB20-4573-8035-E5CA4F116386}">
      <dsp:nvSpPr>
        <dsp:cNvPr id="0" name=""/>
        <dsp:cNvSpPr/>
      </dsp:nvSpPr>
      <dsp:spPr>
        <a:xfrm>
          <a:off x="7391381" y="43630"/>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In case of high pollution, automatic switching off the engine remotely from the motor vehicle department.</a:t>
          </a:r>
          <a:endParaRPr lang="en-US" sz="1600" kern="1200"/>
        </a:p>
      </dsp:txBody>
      <dsp:txXfrm>
        <a:off x="7391381" y="43630"/>
        <a:ext cx="3227270" cy="1369144"/>
      </dsp:txXfrm>
    </dsp:sp>
    <dsp:sp modelId="{41DF60D5-6BE5-4FF5-9078-012F5AA55A20}">
      <dsp:nvSpPr>
        <dsp:cNvPr id="0" name=""/>
        <dsp:cNvSpPr/>
      </dsp:nvSpPr>
      <dsp:spPr>
        <a:xfrm>
          <a:off x="276718" y="1991502"/>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E87D6E-6E39-491C-9FD3-5D5C6AD28111}">
      <dsp:nvSpPr>
        <dsp:cNvPr id="0" name=""/>
        <dsp:cNvSpPr/>
      </dsp:nvSpPr>
      <dsp:spPr>
        <a:xfrm>
          <a:off x="564238" y="2279022"/>
          <a:ext cx="794104" cy="794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FFD7CA8-D8F8-44FE-885F-6E5D46A43E9C}">
      <dsp:nvSpPr>
        <dsp:cNvPr id="0" name=""/>
        <dsp:cNvSpPr/>
      </dsp:nvSpPr>
      <dsp:spPr>
        <a:xfrm>
          <a:off x="193925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Upcoming Ambulance and fire engine detection and alert the vehicles on the way.</a:t>
          </a:r>
          <a:endParaRPr lang="en-US" sz="1600" kern="1200"/>
        </a:p>
      </dsp:txBody>
      <dsp:txXfrm>
        <a:off x="1939251" y="1991502"/>
        <a:ext cx="3227270" cy="1369144"/>
      </dsp:txXfrm>
    </dsp:sp>
    <dsp:sp modelId="{2D2DBA71-DA17-4B9B-8DC4-08B50DB15643}">
      <dsp:nvSpPr>
        <dsp:cNvPr id="0" name=""/>
        <dsp:cNvSpPr/>
      </dsp:nvSpPr>
      <dsp:spPr>
        <a:xfrm>
          <a:off x="5728848" y="1991502"/>
          <a:ext cx="1369144" cy="136914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24827-C8C5-4278-BE11-738284D2007D}">
      <dsp:nvSpPr>
        <dsp:cNvPr id="0" name=""/>
        <dsp:cNvSpPr/>
      </dsp:nvSpPr>
      <dsp:spPr>
        <a:xfrm>
          <a:off x="6016369" y="2279022"/>
          <a:ext cx="794104" cy="794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EC1806-6C1E-4F0F-B862-BF5CF6E18B46}">
      <dsp:nvSpPr>
        <dsp:cNvPr id="0" name=""/>
        <dsp:cNvSpPr/>
      </dsp:nvSpPr>
      <dsp:spPr>
        <a:xfrm>
          <a:off x="7391381" y="1991502"/>
          <a:ext cx="3227270" cy="1369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IN" sz="1600" kern="1200"/>
            <a:t>This system can also be used for measuring air quality of any area so that authorities can take prompt action such as possible evacuation or sending emergency response team</a:t>
          </a:r>
          <a:endParaRPr lang="en-US" sz="1600" kern="1200"/>
        </a:p>
      </dsp:txBody>
      <dsp:txXfrm>
        <a:off x="7391381" y="1991502"/>
        <a:ext cx="3227270" cy="136914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7581D7-5E0C-4B2A-B0D8-EB32E6577B3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421684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581D7-5E0C-4B2A-B0D8-EB32E6577B3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3397206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7581D7-5E0C-4B2A-B0D8-EB32E6577B3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1039716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7581D7-5E0C-4B2A-B0D8-EB32E6577B3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83ED2-D1E1-4C27-806E-6045E54F6F3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87798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581D7-5E0C-4B2A-B0D8-EB32E6577B3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2591857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7581D7-5E0C-4B2A-B0D8-EB32E6577B33}" type="datetimeFigureOut">
              <a:rPr lang="en-US" smtClean="0"/>
              <a:t>4/27/2020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3289633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7581D7-5E0C-4B2A-B0D8-EB32E6577B33}" type="datetimeFigureOut">
              <a:rPr lang="en-US" smtClean="0"/>
              <a:t>4/27/2020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2733700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81D7-5E0C-4B2A-B0D8-EB32E6577B3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42949019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7581D7-5E0C-4B2A-B0D8-EB32E6577B3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2037641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7581D7-5E0C-4B2A-B0D8-EB32E6577B3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483744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7581D7-5E0C-4B2A-B0D8-EB32E6577B33}" type="datetimeFigureOut">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1873232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7581D7-5E0C-4B2A-B0D8-EB32E6577B3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1103878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7581D7-5E0C-4B2A-B0D8-EB32E6577B33}" type="datetimeFigureOut">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4105621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7581D7-5E0C-4B2A-B0D8-EB32E6577B33}" type="datetimeFigureOut">
              <a:rPr lang="en-US" smtClean="0"/>
              <a:t>4/27/2020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196255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7581D7-5E0C-4B2A-B0D8-EB32E6577B33}" type="datetimeFigureOut">
              <a:rPr lang="en-US" smtClean="0"/>
              <a:t>4/27/2020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342596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7581D7-5E0C-4B2A-B0D8-EB32E6577B33}" type="datetimeFigureOut">
              <a:rPr lang="en-US" smtClean="0"/>
              <a:t>4/27/2020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342199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7581D7-5E0C-4B2A-B0D8-EB32E6577B33}" type="datetimeFigureOut">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A83ED2-D1E1-4C27-806E-6045E54F6F3A}" type="slidenum">
              <a:rPr lang="en-US" smtClean="0"/>
              <a:t>‹#›</a:t>
            </a:fld>
            <a:endParaRPr lang="en-US"/>
          </a:p>
        </p:txBody>
      </p:sp>
    </p:spTree>
    <p:extLst>
      <p:ext uri="{BB962C8B-B14F-4D97-AF65-F5344CB8AC3E}">
        <p14:creationId xmlns:p14="http://schemas.microsoft.com/office/powerpoint/2010/main" val="307458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7581D7-5E0C-4B2A-B0D8-EB32E6577B33}" type="datetimeFigureOut">
              <a:rPr lang="en-US" smtClean="0"/>
              <a:t>4/27/2020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2A83ED2-D1E1-4C27-806E-6045E54F6F3A}" type="slidenum">
              <a:rPr lang="en-US" smtClean="0"/>
              <a:t>‹#›</a:t>
            </a:fld>
            <a:endParaRPr lang="en-US"/>
          </a:p>
        </p:txBody>
      </p:sp>
    </p:spTree>
    <p:extLst>
      <p:ext uri="{BB962C8B-B14F-4D97-AF65-F5344CB8AC3E}">
        <p14:creationId xmlns:p14="http://schemas.microsoft.com/office/powerpoint/2010/main" val="832373903"/>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6A81905-F480-46A4-BC10-215D24EA1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A73AF1-15A0-474A-964D-065293D97C2D}"/>
              </a:ext>
            </a:extLst>
          </p:cNvPr>
          <p:cNvSpPr>
            <a:spLocks noGrp="1"/>
          </p:cNvSpPr>
          <p:nvPr>
            <p:ph type="ctrTitle"/>
          </p:nvPr>
        </p:nvSpPr>
        <p:spPr>
          <a:xfrm>
            <a:off x="4872012" y="1447800"/>
            <a:ext cx="5222325" cy="3329581"/>
          </a:xfrm>
        </p:spPr>
        <p:txBody>
          <a:bodyPr>
            <a:normAutofit/>
          </a:bodyPr>
          <a:lstStyle/>
          <a:p>
            <a:pPr>
              <a:lnSpc>
                <a:spcPct val="90000"/>
              </a:lnSpc>
            </a:pPr>
            <a:r>
              <a:rPr lang="en-IN" sz="5600" dirty="0">
                <a:solidFill>
                  <a:srgbClr val="EBEBEB"/>
                </a:solidFill>
              </a:rPr>
              <a:t>Vehicular Pollution monitoring using IoT</a:t>
            </a:r>
            <a:endParaRPr lang="en-US" sz="5600" dirty="0">
              <a:solidFill>
                <a:srgbClr val="EBEBEB"/>
              </a:solidFill>
            </a:endParaRPr>
          </a:p>
        </p:txBody>
      </p:sp>
      <p:sp>
        <p:nvSpPr>
          <p:cNvPr id="23" name="Freeform 8">
            <a:extLst>
              <a:ext uri="{FF2B5EF4-FFF2-40B4-BE49-F238E27FC236}">
                <a16:creationId xmlns:a16="http://schemas.microsoft.com/office/drawing/2014/main" id="{36FD4D9D-3784-41E8-8405-A42B72F5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5692"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09811DF6-66E4-43D5-B564-31517965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81964" cy="6858000"/>
          </a:xfrm>
          <a:custGeom>
            <a:avLst/>
            <a:gdLst>
              <a:gd name="connsiteX0" fmla="*/ 3137249 w 4481964"/>
              <a:gd name="connsiteY0" fmla="*/ 0 h 6858000"/>
              <a:gd name="connsiteX1" fmla="*/ 4480787 w 4481964"/>
              <a:gd name="connsiteY1" fmla="*/ 0 h 6858000"/>
              <a:gd name="connsiteX2" fmla="*/ 4455742 w 4481964"/>
              <a:gd name="connsiteY2" fmla="*/ 155676 h 6858000"/>
              <a:gd name="connsiteX3" fmla="*/ 4431873 w 4481964"/>
              <a:gd name="connsiteY3" fmla="*/ 310667 h 6858000"/>
              <a:gd name="connsiteX4" fmla="*/ 4408509 w 4481964"/>
              <a:gd name="connsiteY4" fmla="*/ 466344 h 6858000"/>
              <a:gd name="connsiteX5" fmla="*/ 4388506 w 4481964"/>
              <a:gd name="connsiteY5" fmla="*/ 622706 h 6858000"/>
              <a:gd name="connsiteX6" fmla="*/ 4368335 w 4481964"/>
              <a:gd name="connsiteY6" fmla="*/ 778383 h 6858000"/>
              <a:gd name="connsiteX7" fmla="*/ 4349509 w 4481964"/>
              <a:gd name="connsiteY7" fmla="*/ 934745 h 6858000"/>
              <a:gd name="connsiteX8" fmla="*/ 4333373 w 4481964"/>
              <a:gd name="connsiteY8" fmla="*/ 1089050 h 6858000"/>
              <a:gd name="connsiteX9" fmla="*/ 4318077 w 4481964"/>
              <a:gd name="connsiteY9" fmla="*/ 1245413 h 6858000"/>
              <a:gd name="connsiteX10" fmla="*/ 4304125 w 4481964"/>
              <a:gd name="connsiteY10" fmla="*/ 1401089 h 6858000"/>
              <a:gd name="connsiteX11" fmla="*/ 4292023 w 4481964"/>
              <a:gd name="connsiteY11" fmla="*/ 1554023 h 6858000"/>
              <a:gd name="connsiteX12" fmla="*/ 4279920 w 4481964"/>
              <a:gd name="connsiteY12" fmla="*/ 1709013 h 6858000"/>
              <a:gd name="connsiteX13" fmla="*/ 4269835 w 4481964"/>
              <a:gd name="connsiteY13" fmla="*/ 1861947 h 6858000"/>
              <a:gd name="connsiteX14" fmla="*/ 4261935 w 4481964"/>
              <a:gd name="connsiteY14" fmla="*/ 2014880 h 6858000"/>
              <a:gd name="connsiteX15" fmla="*/ 4253698 w 4481964"/>
              <a:gd name="connsiteY15" fmla="*/ 2167128 h 6858000"/>
              <a:gd name="connsiteX16" fmla="*/ 4246807 w 4481964"/>
              <a:gd name="connsiteY16" fmla="*/ 2318004 h 6858000"/>
              <a:gd name="connsiteX17" fmla="*/ 4241932 w 4481964"/>
              <a:gd name="connsiteY17" fmla="*/ 2467508 h 6858000"/>
              <a:gd name="connsiteX18" fmla="*/ 4237730 w 4481964"/>
              <a:gd name="connsiteY18" fmla="*/ 2617013 h 6858000"/>
              <a:gd name="connsiteX19" fmla="*/ 4233696 w 4481964"/>
              <a:gd name="connsiteY19" fmla="*/ 2765145 h 6858000"/>
              <a:gd name="connsiteX20" fmla="*/ 4231847 w 4481964"/>
              <a:gd name="connsiteY20" fmla="*/ 2911221 h 6858000"/>
              <a:gd name="connsiteX21" fmla="*/ 4229830 w 4481964"/>
              <a:gd name="connsiteY21" fmla="*/ 3057296 h 6858000"/>
              <a:gd name="connsiteX22" fmla="*/ 4228821 w 4481964"/>
              <a:gd name="connsiteY22" fmla="*/ 3201314 h 6858000"/>
              <a:gd name="connsiteX23" fmla="*/ 4229830 w 4481964"/>
              <a:gd name="connsiteY23" fmla="*/ 3343960 h 6858000"/>
              <a:gd name="connsiteX24" fmla="*/ 4229830 w 4481964"/>
              <a:gd name="connsiteY24" fmla="*/ 3485235 h 6858000"/>
              <a:gd name="connsiteX25" fmla="*/ 4231847 w 4481964"/>
              <a:gd name="connsiteY25" fmla="*/ 3625138 h 6858000"/>
              <a:gd name="connsiteX26" fmla="*/ 4234872 w 4481964"/>
              <a:gd name="connsiteY26" fmla="*/ 3762298 h 6858000"/>
              <a:gd name="connsiteX27" fmla="*/ 4237730 w 4481964"/>
              <a:gd name="connsiteY27" fmla="*/ 3898087 h 6858000"/>
              <a:gd name="connsiteX28" fmla="*/ 4240924 w 4481964"/>
              <a:gd name="connsiteY28" fmla="*/ 4031132 h 6858000"/>
              <a:gd name="connsiteX29" fmla="*/ 4245798 w 4481964"/>
              <a:gd name="connsiteY29" fmla="*/ 4163491 h 6858000"/>
              <a:gd name="connsiteX30" fmla="*/ 4251009 w 4481964"/>
              <a:gd name="connsiteY30" fmla="*/ 4293793 h 6858000"/>
              <a:gd name="connsiteX31" fmla="*/ 4255715 w 4481964"/>
              <a:gd name="connsiteY31" fmla="*/ 4421352 h 6858000"/>
              <a:gd name="connsiteX32" fmla="*/ 4268995 w 4481964"/>
              <a:gd name="connsiteY32" fmla="*/ 4670298 h 6858000"/>
              <a:gd name="connsiteX33" fmla="*/ 4283114 w 4481964"/>
              <a:gd name="connsiteY33" fmla="*/ 4908956 h 6858000"/>
              <a:gd name="connsiteX34" fmla="*/ 4297906 w 4481964"/>
              <a:gd name="connsiteY34" fmla="*/ 5138013 h 6858000"/>
              <a:gd name="connsiteX35" fmla="*/ 4314211 w 4481964"/>
              <a:gd name="connsiteY35" fmla="*/ 5354726 h 6858000"/>
              <a:gd name="connsiteX36" fmla="*/ 4331188 w 4481964"/>
              <a:gd name="connsiteY36" fmla="*/ 5561838 h 6858000"/>
              <a:gd name="connsiteX37" fmla="*/ 4349509 w 4481964"/>
              <a:gd name="connsiteY37" fmla="*/ 5753862 h 6858000"/>
              <a:gd name="connsiteX38" fmla="*/ 4367495 w 4481964"/>
              <a:gd name="connsiteY38" fmla="*/ 5934227 h 6858000"/>
              <a:gd name="connsiteX39" fmla="*/ 4385480 w 4481964"/>
              <a:gd name="connsiteY39" fmla="*/ 6100191 h 6858000"/>
              <a:gd name="connsiteX40" fmla="*/ 4402457 w 4481964"/>
              <a:gd name="connsiteY40" fmla="*/ 6252438 h 6858000"/>
              <a:gd name="connsiteX41" fmla="*/ 4418594 w 4481964"/>
              <a:gd name="connsiteY41" fmla="*/ 6387541 h 6858000"/>
              <a:gd name="connsiteX42" fmla="*/ 4433890 w 4481964"/>
              <a:gd name="connsiteY42" fmla="*/ 6509613 h 6858000"/>
              <a:gd name="connsiteX43" fmla="*/ 4446665 w 4481964"/>
              <a:gd name="connsiteY43" fmla="*/ 6612483 h 6858000"/>
              <a:gd name="connsiteX44" fmla="*/ 4458767 w 4481964"/>
              <a:gd name="connsiteY44" fmla="*/ 6698894 h 6858000"/>
              <a:gd name="connsiteX45" fmla="*/ 4476081 w 4481964"/>
              <a:gd name="connsiteY45" fmla="*/ 6817538 h 6858000"/>
              <a:gd name="connsiteX46" fmla="*/ 4481964 w 4481964"/>
              <a:gd name="connsiteY46" fmla="*/ 6858000 h 6858000"/>
              <a:gd name="connsiteX47" fmla="*/ 3577807 w 4481964"/>
              <a:gd name="connsiteY47" fmla="*/ 6858000 h 6858000"/>
              <a:gd name="connsiteX48" fmla="*/ 3577807 w 4481964"/>
              <a:gd name="connsiteY48" fmla="*/ 6858000 h 6858000"/>
              <a:gd name="connsiteX49" fmla="*/ 0 w 4481964"/>
              <a:gd name="connsiteY49" fmla="*/ 6858000 h 6858000"/>
              <a:gd name="connsiteX50" fmla="*/ 0 w 4481964"/>
              <a:gd name="connsiteY50" fmla="*/ 0 h 6858000"/>
              <a:gd name="connsiteX51" fmla="*/ 3137249 w 448196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481964" h="6858000">
                <a:moveTo>
                  <a:pt x="3137249" y="0"/>
                </a:move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3577807" y="6858000"/>
                </a:lnTo>
                <a:lnTo>
                  <a:pt x="0" y="6858000"/>
                </a:lnTo>
                <a:lnTo>
                  <a:pt x="0" y="0"/>
                </a:lnTo>
                <a:lnTo>
                  <a:pt x="313724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Rectangle 26">
            <a:extLst>
              <a:ext uri="{FF2B5EF4-FFF2-40B4-BE49-F238E27FC236}">
                <a16:creationId xmlns:a16="http://schemas.microsoft.com/office/drawing/2014/main" id="{60817A52-B891-4228-A61E-0C0A57632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6" name="Graphic 5" descr="Car">
            <a:extLst>
              <a:ext uri="{FF2B5EF4-FFF2-40B4-BE49-F238E27FC236}">
                <a16:creationId xmlns:a16="http://schemas.microsoft.com/office/drawing/2014/main" id="{9320B04E-9DAC-497A-A637-E49F1B1D04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240" y="2074882"/>
            <a:ext cx="2936836" cy="2936836"/>
          </a:xfrm>
          <a:prstGeom prst="rect">
            <a:avLst/>
          </a:prstGeom>
          <a:effectLst/>
        </p:spPr>
      </p:pic>
    </p:spTree>
    <p:extLst>
      <p:ext uri="{BB962C8B-B14F-4D97-AF65-F5344CB8AC3E}">
        <p14:creationId xmlns:p14="http://schemas.microsoft.com/office/powerpoint/2010/main" val="169364739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4">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22D05-A50A-4A28-9D84-E196A6A1B66E}"/>
              </a:ext>
            </a:extLst>
          </p:cNvPr>
          <p:cNvSpPr>
            <a:spLocks noGrp="1"/>
          </p:cNvSpPr>
          <p:nvPr>
            <p:ph type="title"/>
          </p:nvPr>
        </p:nvSpPr>
        <p:spPr>
          <a:xfrm>
            <a:off x="384123" y="194264"/>
            <a:ext cx="4822675" cy="1622321"/>
          </a:xfrm>
        </p:spPr>
        <p:txBody>
          <a:bodyPr vert="horz" lIns="91440" tIns="45720" rIns="91440" bIns="45720" rtlCol="0" anchor="t">
            <a:noAutofit/>
          </a:bodyPr>
          <a:lstStyle/>
          <a:p>
            <a:pPr>
              <a:lnSpc>
                <a:spcPct val="90000"/>
              </a:lnSpc>
            </a:pPr>
            <a:r>
              <a:rPr lang="en-US" sz="3100" b="0" i="0" kern="1200" dirty="0">
                <a:solidFill>
                  <a:srgbClr val="EBEBEB"/>
                </a:solidFill>
                <a:latin typeface="+mj-lt"/>
                <a:ea typeface="+mj-ea"/>
                <a:cs typeface="+mj-cs"/>
              </a:rPr>
              <a:t>The real time monitoring of vehicular pollution system using IoT</a:t>
            </a:r>
          </a:p>
        </p:txBody>
      </p:sp>
      <p:sp>
        <p:nvSpPr>
          <p:cNvPr id="17"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9" name="Freeform: Shape 18">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a:extLst>
              <a:ext uri="{FF2B5EF4-FFF2-40B4-BE49-F238E27FC236}">
                <a16:creationId xmlns:a16="http://schemas.microsoft.com/office/drawing/2014/main" id="{D9EFAD8C-4C14-4549-8CB1-6C641F8DBB1F}"/>
              </a:ext>
            </a:extLst>
          </p:cNvPr>
          <p:cNvPicPr/>
          <p:nvPr/>
        </p:nvPicPr>
        <p:blipFill rotWithShape="1">
          <a:blip r:embed="rId2"/>
          <a:srcRect l="7390" r="1388"/>
          <a:stretch/>
        </p:blipFill>
        <p:spPr>
          <a:xfrm>
            <a:off x="5534699" y="1250096"/>
            <a:ext cx="5449889" cy="4943745"/>
          </a:xfrm>
          <a:prstGeom prst="rect">
            <a:avLst/>
          </a:prstGeom>
          <a:effectLst/>
        </p:spPr>
      </p:pic>
      <p:sp>
        <p:nvSpPr>
          <p:cNvPr id="21" name="Rectangle 20">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1B78816E-28E3-4AB7-9F06-DF5956CF5404}"/>
              </a:ext>
            </a:extLst>
          </p:cNvPr>
          <p:cNvSpPr/>
          <p:nvPr/>
        </p:nvSpPr>
        <p:spPr>
          <a:xfrm>
            <a:off x="287011" y="1659506"/>
            <a:ext cx="4919788" cy="4373914"/>
          </a:xfrm>
          <a:prstGeom prst="rect">
            <a:avLst/>
          </a:prstGeom>
        </p:spPr>
        <p:txBody>
          <a:bodyPr vert="horz" lIns="91440" tIns="45720" rIns="91440" bIns="45720" rtlCol="0">
            <a:noAutofit/>
          </a:bodyPr>
          <a:lstStyle/>
          <a:p>
            <a:pPr>
              <a:lnSpc>
                <a:spcPct val="90000"/>
              </a:lnSpc>
              <a:spcBef>
                <a:spcPts val="1000"/>
              </a:spcBef>
              <a:buClr>
                <a:schemeClr val="bg2">
                  <a:lumMod val="40000"/>
                  <a:lumOff val="60000"/>
                </a:schemeClr>
              </a:buClr>
              <a:buSzPct val="80000"/>
              <a:buFont typeface="Wingdings 3" charset="2"/>
              <a:buChar char=""/>
            </a:pPr>
            <a:r>
              <a:rPr lang="en-US" sz="1600" dirty="0">
                <a:solidFill>
                  <a:srgbClr val="EBEBEB"/>
                </a:solidFill>
                <a:latin typeface="+mj-lt"/>
                <a:ea typeface="+mj-ea"/>
                <a:cs typeface="+mj-cs"/>
              </a:rPr>
              <a:t>At monitor location, the RFID reader, wireless gas sensors are integrated along with microcontroller. This entire system is placed in either of the road. Whenever the vehicles equipped with RFID tags passed through the sensor node, RFID reader presented in the monitoring system detects the vehicles and the sensors measures quality of the air produced by that vehicle. The sensed continuous data is sent to the microcontroller for verification of the pollution level of the vehicle. The microcontroller verifies the levels of the pollutants of the air produced by the vehicle. If the pollutants levels are beyond the threshold levels, then it sends the warning message to the vehicle owner. The same data is displayed on the Liquid Crystal Display (LCD). The information about the levels of CO2 and </a:t>
            </a:r>
            <a:r>
              <a:rPr lang="en-US" sz="1600" dirty="0" err="1">
                <a:solidFill>
                  <a:srgbClr val="EBEBEB"/>
                </a:solidFill>
                <a:latin typeface="+mj-lt"/>
                <a:ea typeface="+mj-ea"/>
                <a:cs typeface="+mj-cs"/>
              </a:rPr>
              <a:t>SOx</a:t>
            </a:r>
            <a:r>
              <a:rPr lang="en-US" sz="1600" dirty="0">
                <a:solidFill>
                  <a:srgbClr val="EBEBEB"/>
                </a:solidFill>
                <a:latin typeface="+mj-lt"/>
                <a:ea typeface="+mj-ea"/>
                <a:cs typeface="+mj-cs"/>
              </a:rPr>
              <a:t>, vehicular number, RFID of the vehicle and time and date of vehicle are also sent to the server of the authorized agencies. This information is stored in the server database for future analysis. </a:t>
            </a:r>
          </a:p>
        </p:txBody>
      </p:sp>
    </p:spTree>
    <p:extLst>
      <p:ext uri="{BB962C8B-B14F-4D97-AF65-F5344CB8AC3E}">
        <p14:creationId xmlns:p14="http://schemas.microsoft.com/office/powerpoint/2010/main" val="8286131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AAB68-C78C-4DFF-ADD6-24F40B183792}"/>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300" b="0" i="0" kern="1200">
                <a:solidFill>
                  <a:srgbClr val="EBEBEB"/>
                </a:solidFill>
                <a:latin typeface="+mj-lt"/>
                <a:ea typeface="+mj-ea"/>
                <a:cs typeface="+mj-cs"/>
              </a:rPr>
              <a:t>Block diagram of vehicular pollution monitoring system </a:t>
            </a:r>
          </a:p>
        </p:txBody>
      </p:sp>
      <p:sp>
        <p:nvSpPr>
          <p:cNvPr id="12"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4"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a:extLst>
              <a:ext uri="{FF2B5EF4-FFF2-40B4-BE49-F238E27FC236}">
                <a16:creationId xmlns:a16="http://schemas.microsoft.com/office/drawing/2014/main" id="{1299E244-FA16-45A8-8699-FFCB87D4FD66}"/>
              </a:ext>
            </a:extLst>
          </p:cNvPr>
          <p:cNvPicPr>
            <a:picLocks noChangeAspect="1"/>
          </p:cNvPicPr>
          <p:nvPr/>
        </p:nvPicPr>
        <p:blipFill>
          <a:blip r:embed="rId2"/>
          <a:stretch>
            <a:fillRect/>
          </a:stretch>
        </p:blipFill>
        <p:spPr>
          <a:xfrm>
            <a:off x="6093992" y="1282824"/>
            <a:ext cx="5449889" cy="5000273"/>
          </a:xfrm>
          <a:prstGeom prst="rect">
            <a:avLst/>
          </a:prstGeom>
          <a:effectLst/>
        </p:spPr>
      </p:pic>
      <p:sp>
        <p:nvSpPr>
          <p:cNvPr id="16"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B0AAF4FF-0376-4EF4-9864-99CF7AEB5846}"/>
              </a:ext>
            </a:extLst>
          </p:cNvPr>
          <p:cNvSpPr/>
          <p:nvPr/>
        </p:nvSpPr>
        <p:spPr>
          <a:xfrm>
            <a:off x="648931" y="2438400"/>
            <a:ext cx="4344669" cy="378541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700" dirty="0">
                <a:solidFill>
                  <a:srgbClr val="EBEBEB"/>
                </a:solidFill>
                <a:latin typeface="+mj-lt"/>
                <a:ea typeface="+mj-ea"/>
                <a:cs typeface="+mj-cs"/>
              </a:rPr>
              <a:t>The development of the proposed system is categorized into two parts: (</a:t>
            </a:r>
            <a:r>
              <a:rPr lang="en-US" sz="1700" dirty="0" err="1">
                <a:solidFill>
                  <a:srgbClr val="EBEBEB"/>
                </a:solidFill>
                <a:latin typeface="+mj-lt"/>
                <a:ea typeface="+mj-ea"/>
                <a:cs typeface="+mj-cs"/>
              </a:rPr>
              <a:t>i</a:t>
            </a:r>
            <a:r>
              <a:rPr lang="en-US" sz="1700" dirty="0">
                <a:solidFill>
                  <a:srgbClr val="EBEBEB"/>
                </a:solidFill>
                <a:latin typeface="+mj-lt"/>
                <a:ea typeface="+mj-ea"/>
                <a:cs typeface="+mj-cs"/>
              </a:rPr>
              <a:t>) hardware implementation and (ii) software implementation. a. Hardware implementation: The hardware of the proposed air pollution monitoring system mainly consists of </a:t>
            </a:r>
            <a:r>
              <a:rPr lang="en-US" sz="1700" dirty="0" err="1">
                <a:solidFill>
                  <a:srgbClr val="EBEBEB"/>
                </a:solidFill>
                <a:latin typeface="+mj-lt"/>
                <a:ea typeface="+mj-ea"/>
                <a:cs typeface="+mj-cs"/>
              </a:rPr>
              <a:t>arduino</a:t>
            </a:r>
            <a:r>
              <a:rPr lang="en-US" sz="1700" dirty="0">
                <a:solidFill>
                  <a:srgbClr val="EBEBEB"/>
                </a:solidFill>
                <a:latin typeface="+mj-lt"/>
                <a:ea typeface="+mj-ea"/>
                <a:cs typeface="+mj-cs"/>
              </a:rPr>
              <a:t> microcontroller development board, ATmega328 microcontroller, MQ Gas sensors, EM-18 RFID reader and RFID tag. </a:t>
            </a:r>
          </a:p>
        </p:txBody>
      </p:sp>
    </p:spTree>
    <p:extLst>
      <p:ext uri="{BB962C8B-B14F-4D97-AF65-F5344CB8AC3E}">
        <p14:creationId xmlns:p14="http://schemas.microsoft.com/office/powerpoint/2010/main" val="36400027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99A9-3722-4AE7-A9F8-263424D1C4FC}"/>
              </a:ext>
            </a:extLst>
          </p:cNvPr>
          <p:cNvSpPr>
            <a:spLocks noGrp="1"/>
          </p:cNvSpPr>
          <p:nvPr>
            <p:ph type="title"/>
          </p:nvPr>
        </p:nvSpPr>
        <p:spPr>
          <a:xfrm>
            <a:off x="413891" y="199105"/>
            <a:ext cx="6815283" cy="1020096"/>
          </a:xfrm>
        </p:spPr>
        <p:txBody>
          <a:bodyPr vert="horz" lIns="91440" tIns="45720" rIns="91440" bIns="45720" rtlCol="0" anchor="t">
            <a:normAutofit fontScale="90000"/>
          </a:bodyPr>
          <a:lstStyle/>
          <a:p>
            <a:r>
              <a:rPr lang="en-US" dirty="0">
                <a:solidFill>
                  <a:srgbClr val="EBEBEB"/>
                </a:solidFill>
              </a:rPr>
              <a:t>Hardware and software deployment</a:t>
            </a:r>
          </a:p>
        </p:txBody>
      </p:sp>
      <p:sp>
        <p:nvSpPr>
          <p:cNvPr id="4" name="Rectangle 3">
            <a:extLst>
              <a:ext uri="{FF2B5EF4-FFF2-40B4-BE49-F238E27FC236}">
                <a16:creationId xmlns:a16="http://schemas.microsoft.com/office/drawing/2014/main" id="{9BB31C78-88C1-4B82-B42F-DE4ED7DD3BCD}"/>
              </a:ext>
            </a:extLst>
          </p:cNvPr>
          <p:cNvSpPr/>
          <p:nvPr/>
        </p:nvSpPr>
        <p:spPr>
          <a:xfrm>
            <a:off x="307292" y="1384916"/>
            <a:ext cx="6791598" cy="5362113"/>
          </a:xfrm>
          <a:prstGeom prst="rect">
            <a:avLst/>
          </a:prstGeom>
        </p:spPr>
        <p:txBody>
          <a:bodyPr vert="horz" lIns="91440" tIns="45720" rIns="91440" bIns="45720" rtlCol="0">
            <a:noAutofit/>
          </a:bodyPr>
          <a:lstStyle/>
          <a:p>
            <a:pPr>
              <a:lnSpc>
                <a:spcPct val="90000"/>
              </a:lnSpc>
              <a:spcBef>
                <a:spcPts val="1000"/>
              </a:spcBef>
              <a:buClr>
                <a:schemeClr val="bg2">
                  <a:lumMod val="40000"/>
                  <a:lumOff val="60000"/>
                </a:schemeClr>
              </a:buClr>
              <a:buSzPct val="80000"/>
            </a:pPr>
            <a:r>
              <a:rPr lang="en-US" sz="1700" dirty="0" err="1">
                <a:solidFill>
                  <a:srgbClr val="FFFFFF"/>
                </a:solidFill>
                <a:latin typeface="+mj-lt"/>
                <a:ea typeface="+mj-ea"/>
                <a:cs typeface="+mj-cs"/>
              </a:rPr>
              <a:t>i</a:t>
            </a:r>
            <a:r>
              <a:rPr lang="en-US" sz="1700" dirty="0">
                <a:solidFill>
                  <a:srgbClr val="FFFFFF"/>
                </a:solidFill>
                <a:latin typeface="+mj-lt"/>
                <a:ea typeface="+mj-ea"/>
                <a:cs typeface="+mj-cs"/>
              </a:rPr>
              <a:t>. ATmega328 microcontroller: It is a low power and high-performance microcontroller used to read and control the data from sensors and RFID reader. It sends the data to server and LCD display for displaying the pollution level and RFID ID.</a:t>
            </a:r>
          </a:p>
          <a:p>
            <a:pPr>
              <a:lnSpc>
                <a:spcPct val="90000"/>
              </a:lnSpc>
              <a:spcBef>
                <a:spcPts val="1000"/>
              </a:spcBef>
              <a:buClr>
                <a:schemeClr val="bg2">
                  <a:lumMod val="40000"/>
                  <a:lumOff val="60000"/>
                </a:schemeClr>
              </a:buClr>
              <a:buSzPct val="80000"/>
            </a:pPr>
            <a:r>
              <a:rPr lang="en-US" sz="1700" dirty="0" err="1">
                <a:solidFill>
                  <a:srgbClr val="FFFFFF"/>
                </a:solidFill>
                <a:latin typeface="+mj-lt"/>
                <a:ea typeface="+mj-ea"/>
                <a:cs typeface="+mj-cs"/>
              </a:rPr>
              <a:t>ii.Arduino</a:t>
            </a:r>
            <a:r>
              <a:rPr lang="en-US" sz="1700" dirty="0">
                <a:solidFill>
                  <a:srgbClr val="FFFFFF"/>
                </a:solidFill>
                <a:latin typeface="+mj-lt"/>
                <a:ea typeface="+mj-ea"/>
                <a:cs typeface="+mj-cs"/>
              </a:rPr>
              <a:t> board: Arduino is a hardware source platform that can work with different communication technologies and sensor devices. Due to its simplicity and number of hardware extensions more users and developers are used the Arduino.</a:t>
            </a:r>
          </a:p>
          <a:p>
            <a:pPr>
              <a:lnSpc>
                <a:spcPct val="90000"/>
              </a:lnSpc>
              <a:spcBef>
                <a:spcPts val="1000"/>
              </a:spcBef>
              <a:buClr>
                <a:schemeClr val="bg2">
                  <a:lumMod val="40000"/>
                  <a:lumOff val="60000"/>
                </a:schemeClr>
              </a:buClr>
              <a:buSzPct val="80000"/>
            </a:pPr>
            <a:r>
              <a:rPr lang="en-US" sz="1700" dirty="0">
                <a:solidFill>
                  <a:srgbClr val="FFFFFF"/>
                </a:solidFill>
                <a:latin typeface="+mj-lt"/>
                <a:ea typeface="+mj-ea"/>
                <a:cs typeface="+mj-cs"/>
              </a:rPr>
              <a:t>iii. Wireless Gas Sensors: In this research work MQ-7, MQ-2 gas sensor is used to measure the carbon dioxide and </a:t>
            </a:r>
            <a:r>
              <a:rPr lang="en-US" sz="1700" dirty="0" err="1">
                <a:solidFill>
                  <a:srgbClr val="FFFFFF"/>
                </a:solidFill>
                <a:latin typeface="+mj-lt"/>
                <a:ea typeface="+mj-ea"/>
                <a:cs typeface="+mj-cs"/>
              </a:rPr>
              <a:t>sulpher</a:t>
            </a:r>
            <a:r>
              <a:rPr lang="en-US" sz="1700" dirty="0">
                <a:solidFill>
                  <a:srgbClr val="FFFFFF"/>
                </a:solidFill>
                <a:latin typeface="+mj-lt"/>
                <a:ea typeface="+mj-ea"/>
                <a:cs typeface="+mj-cs"/>
              </a:rPr>
              <a:t> oxides concentration in air. It is simple and low cost gas sensors. There are widely used because of they provide high performance and better accuracy.</a:t>
            </a:r>
          </a:p>
          <a:p>
            <a:pPr>
              <a:lnSpc>
                <a:spcPct val="90000"/>
              </a:lnSpc>
              <a:spcBef>
                <a:spcPts val="1000"/>
              </a:spcBef>
              <a:buClr>
                <a:schemeClr val="bg2">
                  <a:lumMod val="40000"/>
                  <a:lumOff val="60000"/>
                </a:schemeClr>
              </a:buClr>
              <a:buSzPct val="80000"/>
            </a:pPr>
            <a:r>
              <a:rPr lang="en-US" sz="1700" dirty="0">
                <a:solidFill>
                  <a:srgbClr val="FFFFFF"/>
                </a:solidFill>
                <a:latin typeface="+mj-lt"/>
                <a:ea typeface="+mj-ea"/>
                <a:cs typeface="+mj-cs"/>
              </a:rPr>
              <a:t> iv. Radio Frequency Identification: RFID technology is used for detecting, tracking and finding location of vehicles. In this proposed system Em-18 RFID reader and RFID card is used. RFID card is inserted to vehicles, it has 12 byte data. RFID reader detects RFID card and it sends the data to microcontroller. </a:t>
            </a:r>
          </a:p>
          <a:p>
            <a:pPr>
              <a:lnSpc>
                <a:spcPct val="90000"/>
              </a:lnSpc>
              <a:spcBef>
                <a:spcPts val="1000"/>
              </a:spcBef>
              <a:buClr>
                <a:schemeClr val="bg2">
                  <a:lumMod val="40000"/>
                  <a:lumOff val="60000"/>
                </a:schemeClr>
              </a:buClr>
              <a:buSzPct val="80000"/>
            </a:pPr>
            <a:r>
              <a:rPr lang="en-US" sz="1600" b="1" dirty="0"/>
              <a:t>The information of RFID card sends serially to Arduino board through active RFID reader. The Arduino microcontroller board read the data and also sends the data to terminal and server using IoT</a:t>
            </a:r>
            <a:endParaRPr lang="en-US" sz="1700" b="1"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4973453B-D4BF-4FFE-B60B-93356866616B}"/>
              </a:ext>
            </a:extLst>
          </p:cNvPr>
          <p:cNvPicPr>
            <a:picLocks noChangeAspect="1"/>
          </p:cNvPicPr>
          <p:nvPr/>
        </p:nvPicPr>
        <p:blipFill rotWithShape="1">
          <a:blip r:embed="rId2"/>
          <a:srcRect l="15049" r="33929" b="-1"/>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4910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B295567-2A14-43D2-905F-ACF9F6AF0FEC}"/>
              </a:ext>
            </a:extLst>
          </p:cNvPr>
          <p:cNvSpPr>
            <a:spLocks noGrp="1"/>
          </p:cNvSpPr>
          <p:nvPr>
            <p:ph type="title"/>
          </p:nvPr>
        </p:nvSpPr>
        <p:spPr>
          <a:xfrm>
            <a:off x="413892" y="199105"/>
            <a:ext cx="9324912" cy="1020096"/>
          </a:xfrm>
        </p:spPr>
        <p:txBody>
          <a:bodyPr vert="horz" lIns="91440" tIns="45720" rIns="91440" bIns="45720" rtlCol="0" anchor="t">
            <a:normAutofit fontScale="90000"/>
          </a:bodyPr>
          <a:lstStyle/>
          <a:p>
            <a:r>
              <a:rPr lang="en-US" dirty="0">
                <a:solidFill>
                  <a:srgbClr val="EBEBEB"/>
                </a:solidFill>
              </a:rPr>
              <a:t>Hardware and software deployment</a:t>
            </a:r>
          </a:p>
        </p:txBody>
      </p:sp>
      <p:sp>
        <p:nvSpPr>
          <p:cNvPr id="6" name="Rectangle 5">
            <a:extLst>
              <a:ext uri="{FF2B5EF4-FFF2-40B4-BE49-F238E27FC236}">
                <a16:creationId xmlns:a16="http://schemas.microsoft.com/office/drawing/2014/main" id="{D0937132-1346-42E6-8397-A2DD09E25C40}"/>
              </a:ext>
            </a:extLst>
          </p:cNvPr>
          <p:cNvSpPr/>
          <p:nvPr/>
        </p:nvSpPr>
        <p:spPr>
          <a:xfrm>
            <a:off x="195309" y="1261619"/>
            <a:ext cx="11221374" cy="5235279"/>
          </a:xfrm>
          <a:prstGeom prst="rect">
            <a:avLst/>
          </a:prstGeom>
        </p:spPr>
        <p:txBody>
          <a:bodyPr wrap="square">
            <a:spAutoFit/>
          </a:bodyPr>
          <a:lstStyle/>
          <a:p>
            <a:pPr>
              <a:lnSpc>
                <a:spcPct val="90000"/>
              </a:lnSpc>
              <a:spcBef>
                <a:spcPts val="1000"/>
              </a:spcBef>
              <a:buClr>
                <a:schemeClr val="bg2">
                  <a:lumMod val="40000"/>
                  <a:lumOff val="60000"/>
                </a:schemeClr>
              </a:buClr>
              <a:buSzPct val="80000"/>
            </a:pPr>
            <a:r>
              <a:rPr lang="en-US" dirty="0"/>
              <a:t>The server is developed using the java language. It uses Receiver Transmitter Communication (</a:t>
            </a:r>
            <a:r>
              <a:rPr lang="en-US" dirty="0" err="1"/>
              <a:t>RxTxComm</a:t>
            </a:r>
            <a:r>
              <a:rPr lang="en-US" dirty="0"/>
              <a:t>) library. This </a:t>
            </a:r>
            <a:r>
              <a:rPr lang="en-US" dirty="0" err="1"/>
              <a:t>RxTxComm</a:t>
            </a:r>
            <a:r>
              <a:rPr lang="en-US" dirty="0"/>
              <a:t> library is used for serial communication between server and client. The server performs four main functions. These are: </a:t>
            </a:r>
          </a:p>
          <a:p>
            <a:pPr marL="400050" indent="-400050">
              <a:lnSpc>
                <a:spcPct val="90000"/>
              </a:lnSpc>
              <a:spcBef>
                <a:spcPts val="1000"/>
              </a:spcBef>
              <a:buClr>
                <a:schemeClr val="bg2">
                  <a:lumMod val="40000"/>
                  <a:lumOff val="60000"/>
                </a:schemeClr>
              </a:buClr>
              <a:buSzPct val="80000"/>
              <a:buAutoNum type="romanLcParenBoth"/>
            </a:pPr>
            <a:r>
              <a:rPr lang="en-US" dirty="0"/>
              <a:t>Receives and displays the data of the wireless sensors through microcontroller, </a:t>
            </a:r>
          </a:p>
          <a:p>
            <a:pPr lvl="2">
              <a:lnSpc>
                <a:spcPct val="90000"/>
              </a:lnSpc>
              <a:spcBef>
                <a:spcPts val="1000"/>
              </a:spcBef>
              <a:buClr>
                <a:schemeClr val="bg2">
                  <a:lumMod val="40000"/>
                  <a:lumOff val="60000"/>
                </a:schemeClr>
              </a:buClr>
              <a:buSzPct val="80000"/>
            </a:pPr>
            <a:r>
              <a:rPr lang="en-US" dirty="0"/>
              <a:t>The first function of the server is a real time collection of data from sensors on the road when a vehicle passes through the node</a:t>
            </a:r>
          </a:p>
          <a:p>
            <a:pPr marL="400050" indent="-400050">
              <a:lnSpc>
                <a:spcPct val="90000"/>
              </a:lnSpc>
              <a:spcBef>
                <a:spcPts val="1000"/>
              </a:spcBef>
              <a:buClr>
                <a:schemeClr val="bg2">
                  <a:lumMod val="40000"/>
                  <a:lumOff val="60000"/>
                </a:schemeClr>
              </a:buClr>
              <a:buSzPct val="80000"/>
              <a:buAutoNum type="romanLcParenBoth"/>
            </a:pPr>
            <a:r>
              <a:rPr lang="en-US" dirty="0"/>
              <a:t>Stores sensors data in the database for future analysis, </a:t>
            </a:r>
          </a:p>
          <a:p>
            <a:pPr lvl="1">
              <a:lnSpc>
                <a:spcPct val="90000"/>
              </a:lnSpc>
              <a:spcBef>
                <a:spcPts val="1000"/>
              </a:spcBef>
              <a:buClr>
                <a:schemeClr val="bg2">
                  <a:lumMod val="40000"/>
                  <a:lumOff val="60000"/>
                </a:schemeClr>
              </a:buClr>
              <a:buSzPct val="80000"/>
            </a:pPr>
            <a:r>
              <a:rPr lang="en-US" dirty="0"/>
              <a:t>	 The second function is for storing the data of vehicles pollution levels using MySQL</a:t>
            </a:r>
          </a:p>
          <a:p>
            <a:pPr marL="400050" indent="-400050">
              <a:lnSpc>
                <a:spcPct val="90000"/>
              </a:lnSpc>
              <a:spcBef>
                <a:spcPts val="1000"/>
              </a:spcBef>
              <a:buClr>
                <a:schemeClr val="bg2">
                  <a:lumMod val="40000"/>
                  <a:lumOff val="60000"/>
                </a:schemeClr>
              </a:buClr>
              <a:buSzPct val="80000"/>
              <a:buAutoNum type="romanLcParenBoth"/>
            </a:pPr>
            <a:r>
              <a:rPr lang="en-US" dirty="0"/>
              <a:t>Sends the sensors data to client to analyze the data, and </a:t>
            </a:r>
          </a:p>
          <a:p>
            <a:pPr marL="400050" indent="-400050">
              <a:lnSpc>
                <a:spcPct val="90000"/>
              </a:lnSpc>
              <a:spcBef>
                <a:spcPts val="1000"/>
              </a:spcBef>
              <a:buClr>
                <a:schemeClr val="bg2">
                  <a:lumMod val="40000"/>
                  <a:lumOff val="60000"/>
                </a:schemeClr>
              </a:buClr>
              <a:buSzPct val="80000"/>
              <a:buAutoNum type="romanLcParenBoth"/>
            </a:pPr>
            <a:r>
              <a:rPr lang="en-US" dirty="0"/>
              <a:t>Sends warning messages to vehicle owners when the pollutants levels exceeds threshold level.</a:t>
            </a:r>
          </a:p>
          <a:p>
            <a:pPr>
              <a:lnSpc>
                <a:spcPct val="90000"/>
              </a:lnSpc>
              <a:spcBef>
                <a:spcPts val="1000"/>
              </a:spcBef>
              <a:buClr>
                <a:schemeClr val="bg2">
                  <a:lumMod val="40000"/>
                  <a:lumOff val="60000"/>
                </a:schemeClr>
              </a:buClr>
              <a:buSzPct val="80000"/>
            </a:pPr>
            <a:r>
              <a:rPr lang="en-US" dirty="0"/>
              <a:t>		 The Third &amp; Fourth functions are for making the data available to all the users and control 			agencies through IoT. </a:t>
            </a:r>
          </a:p>
          <a:p>
            <a:pPr>
              <a:lnSpc>
                <a:spcPct val="90000"/>
              </a:lnSpc>
              <a:spcBef>
                <a:spcPts val="1000"/>
              </a:spcBef>
              <a:buClr>
                <a:schemeClr val="bg2">
                  <a:lumMod val="40000"/>
                  <a:lumOff val="60000"/>
                </a:schemeClr>
              </a:buClr>
              <a:buSzPct val="80000"/>
            </a:pPr>
            <a:endParaRPr lang="en-US" dirty="0"/>
          </a:p>
          <a:p>
            <a:pPr>
              <a:lnSpc>
                <a:spcPct val="90000"/>
              </a:lnSpc>
              <a:spcBef>
                <a:spcPts val="1000"/>
              </a:spcBef>
              <a:buClr>
                <a:schemeClr val="bg2">
                  <a:lumMod val="40000"/>
                  <a:lumOff val="60000"/>
                </a:schemeClr>
              </a:buClr>
              <a:buSzPct val="80000"/>
            </a:pPr>
            <a:r>
              <a:rPr lang="en-US" dirty="0"/>
              <a:t>The client page is implemented in java language. The page uses library of </a:t>
            </a:r>
            <a:r>
              <a:rPr lang="en-US" dirty="0" err="1"/>
              <a:t>RxTxComm</a:t>
            </a:r>
            <a:r>
              <a:rPr lang="en-US" dirty="0"/>
              <a:t>. The main function of client is to receive wireless sensors data from server using IoT. Client page analyses the data that contains pollution levels of vehicles in a specified area. </a:t>
            </a:r>
            <a:endParaRPr lang="en-US" sz="2000" dirty="0">
              <a:solidFill>
                <a:srgbClr val="FFFFFF"/>
              </a:solidFill>
            </a:endParaRPr>
          </a:p>
        </p:txBody>
      </p:sp>
    </p:spTree>
    <p:extLst>
      <p:ext uri="{BB962C8B-B14F-4D97-AF65-F5344CB8AC3E}">
        <p14:creationId xmlns:p14="http://schemas.microsoft.com/office/powerpoint/2010/main" val="553534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8"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6"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7"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0" name="Rectangle 20">
            <a:extLst>
              <a:ext uri="{FF2B5EF4-FFF2-40B4-BE49-F238E27FC236}">
                <a16:creationId xmlns:a16="http://schemas.microsoft.com/office/drawing/2014/main" id="{C72330AA-E11E-458E-8798-12C7F7738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1" name="Freeform 7">
            <a:extLst>
              <a:ext uri="{FF2B5EF4-FFF2-40B4-BE49-F238E27FC236}">
                <a16:creationId xmlns:a16="http://schemas.microsoft.com/office/drawing/2014/main" id="{A6BDC1B0-0C91-4230-BFEB-9C8ED19B9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2449"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chemeClr val="bg1">
                  <a:alpha val="20000"/>
                </a:schemeClr>
              </a:solidFill>
            </a:endParaRPr>
          </a:p>
        </p:txBody>
      </p:sp>
      <p:sp useBgFill="1">
        <p:nvSpPr>
          <p:cNvPr id="42" name="Freeform: Shape 24">
            <a:extLst>
              <a:ext uri="{FF2B5EF4-FFF2-40B4-BE49-F238E27FC236}">
                <a16:creationId xmlns:a16="http://schemas.microsoft.com/office/drawing/2014/main" id="{68E0A26E-4EA8-4E6C-97A2-7B6C1C13F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814824" y="480824"/>
            <a:ext cx="6858001" cy="5896352"/>
          </a:xfrm>
          <a:custGeom>
            <a:avLst/>
            <a:gdLst>
              <a:gd name="connsiteX0" fmla="*/ 6858001 w 6858001"/>
              <a:gd name="connsiteY0" fmla="*/ 1177 h 5896352"/>
              <a:gd name="connsiteX1" fmla="*/ 6858001 w 6858001"/>
              <a:gd name="connsiteY1" fmla="*/ 1344715 h 5896352"/>
              <a:gd name="connsiteX2" fmla="*/ 6858000 w 6858001"/>
              <a:gd name="connsiteY2" fmla="*/ 1344715 h 5896352"/>
              <a:gd name="connsiteX3" fmla="*/ 6858000 w 6858001"/>
              <a:gd name="connsiteY3" fmla="*/ 5896352 h 5896352"/>
              <a:gd name="connsiteX4" fmla="*/ 0 w 6858001"/>
              <a:gd name="connsiteY4" fmla="*/ 5896351 h 5896352"/>
              <a:gd name="connsiteX5" fmla="*/ 0 w 6858001"/>
              <a:gd name="connsiteY5" fmla="*/ 904459 h 5896352"/>
              <a:gd name="connsiteX6" fmla="*/ 1 w 6858001"/>
              <a:gd name="connsiteY6" fmla="*/ 904459 h 5896352"/>
              <a:gd name="connsiteX7" fmla="*/ 1 w 6858001"/>
              <a:gd name="connsiteY7" fmla="*/ 0 h 5896352"/>
              <a:gd name="connsiteX8" fmla="*/ 40463 w 6858001"/>
              <a:gd name="connsiteY8" fmla="*/ 5883 h 5896352"/>
              <a:gd name="connsiteX9" fmla="*/ 159107 w 6858001"/>
              <a:gd name="connsiteY9" fmla="*/ 23196 h 5896352"/>
              <a:gd name="connsiteX10" fmla="*/ 245518 w 6858001"/>
              <a:gd name="connsiteY10" fmla="*/ 35299 h 5896352"/>
              <a:gd name="connsiteX11" fmla="*/ 348388 w 6858001"/>
              <a:gd name="connsiteY11" fmla="*/ 48073 h 5896352"/>
              <a:gd name="connsiteX12" fmla="*/ 470460 w 6858001"/>
              <a:gd name="connsiteY12" fmla="*/ 63369 h 5896352"/>
              <a:gd name="connsiteX13" fmla="*/ 605563 w 6858001"/>
              <a:gd name="connsiteY13" fmla="*/ 79506 h 5896352"/>
              <a:gd name="connsiteX14" fmla="*/ 757810 w 6858001"/>
              <a:gd name="connsiteY14" fmla="*/ 96483 h 5896352"/>
              <a:gd name="connsiteX15" fmla="*/ 923774 w 6858001"/>
              <a:gd name="connsiteY15" fmla="*/ 114469 h 5896352"/>
              <a:gd name="connsiteX16" fmla="*/ 1104139 w 6858001"/>
              <a:gd name="connsiteY16" fmla="*/ 132454 h 5896352"/>
              <a:gd name="connsiteX17" fmla="*/ 1296163 w 6858001"/>
              <a:gd name="connsiteY17" fmla="*/ 150776 h 5896352"/>
              <a:gd name="connsiteX18" fmla="*/ 1503275 w 6858001"/>
              <a:gd name="connsiteY18" fmla="*/ 167753 h 5896352"/>
              <a:gd name="connsiteX19" fmla="*/ 1719988 w 6858001"/>
              <a:gd name="connsiteY19" fmla="*/ 184058 h 5896352"/>
              <a:gd name="connsiteX20" fmla="*/ 1949045 w 6858001"/>
              <a:gd name="connsiteY20" fmla="*/ 198849 h 5896352"/>
              <a:gd name="connsiteX21" fmla="*/ 2187703 w 6858001"/>
              <a:gd name="connsiteY21" fmla="*/ 212969 h 5896352"/>
              <a:gd name="connsiteX22" fmla="*/ 2436649 w 6858001"/>
              <a:gd name="connsiteY22" fmla="*/ 226248 h 5896352"/>
              <a:gd name="connsiteX23" fmla="*/ 2564208 w 6858001"/>
              <a:gd name="connsiteY23" fmla="*/ 230955 h 5896352"/>
              <a:gd name="connsiteX24" fmla="*/ 2694509 w 6858001"/>
              <a:gd name="connsiteY24" fmla="*/ 236165 h 5896352"/>
              <a:gd name="connsiteX25" fmla="*/ 2826868 w 6858001"/>
              <a:gd name="connsiteY25" fmla="*/ 241040 h 5896352"/>
              <a:gd name="connsiteX26" fmla="*/ 2959914 w 6858001"/>
              <a:gd name="connsiteY26" fmla="*/ 244234 h 5896352"/>
              <a:gd name="connsiteX27" fmla="*/ 3095702 w 6858001"/>
              <a:gd name="connsiteY27" fmla="*/ 247091 h 5896352"/>
              <a:gd name="connsiteX28" fmla="*/ 3232862 w 6858001"/>
              <a:gd name="connsiteY28" fmla="*/ 250117 h 5896352"/>
              <a:gd name="connsiteX29" fmla="*/ 3372765 w 6858001"/>
              <a:gd name="connsiteY29" fmla="*/ 252134 h 5896352"/>
              <a:gd name="connsiteX30" fmla="*/ 3514040 w 6858001"/>
              <a:gd name="connsiteY30" fmla="*/ 252134 h 5896352"/>
              <a:gd name="connsiteX31" fmla="*/ 3656686 w 6858001"/>
              <a:gd name="connsiteY31" fmla="*/ 253142 h 5896352"/>
              <a:gd name="connsiteX32" fmla="*/ 3800704 w 6858001"/>
              <a:gd name="connsiteY32" fmla="*/ 252134 h 5896352"/>
              <a:gd name="connsiteX33" fmla="*/ 3946780 w 6858001"/>
              <a:gd name="connsiteY33" fmla="*/ 250117 h 5896352"/>
              <a:gd name="connsiteX34" fmla="*/ 4092855 w 6858001"/>
              <a:gd name="connsiteY34" fmla="*/ 248268 h 5896352"/>
              <a:gd name="connsiteX35" fmla="*/ 4240988 w 6858001"/>
              <a:gd name="connsiteY35" fmla="*/ 244234 h 5896352"/>
              <a:gd name="connsiteX36" fmla="*/ 4390492 w 6858001"/>
              <a:gd name="connsiteY36" fmla="*/ 240032 h 5896352"/>
              <a:gd name="connsiteX37" fmla="*/ 4539997 w 6858001"/>
              <a:gd name="connsiteY37" fmla="*/ 235157 h 5896352"/>
              <a:gd name="connsiteX38" fmla="*/ 4690873 w 6858001"/>
              <a:gd name="connsiteY38" fmla="*/ 228266 h 5896352"/>
              <a:gd name="connsiteX39" fmla="*/ 4843120 w 6858001"/>
              <a:gd name="connsiteY39" fmla="*/ 220029 h 5896352"/>
              <a:gd name="connsiteX40" fmla="*/ 4996054 w 6858001"/>
              <a:gd name="connsiteY40" fmla="*/ 212129 h 5896352"/>
              <a:gd name="connsiteX41" fmla="*/ 5148987 w 6858001"/>
              <a:gd name="connsiteY41" fmla="*/ 202044 h 5896352"/>
              <a:gd name="connsiteX42" fmla="*/ 5303978 w 6858001"/>
              <a:gd name="connsiteY42" fmla="*/ 189941 h 5896352"/>
              <a:gd name="connsiteX43" fmla="*/ 5456911 w 6858001"/>
              <a:gd name="connsiteY43" fmla="*/ 177839 h 5896352"/>
              <a:gd name="connsiteX44" fmla="*/ 5612588 w 6858001"/>
              <a:gd name="connsiteY44" fmla="*/ 163887 h 5896352"/>
              <a:gd name="connsiteX45" fmla="*/ 5768950 w 6858001"/>
              <a:gd name="connsiteY45" fmla="*/ 148591 h 5896352"/>
              <a:gd name="connsiteX46" fmla="*/ 5923255 w 6858001"/>
              <a:gd name="connsiteY46" fmla="*/ 132455 h 5896352"/>
              <a:gd name="connsiteX47" fmla="*/ 6079618 w 6858001"/>
              <a:gd name="connsiteY47" fmla="*/ 113629 h 5896352"/>
              <a:gd name="connsiteX48" fmla="*/ 6235294 w 6858001"/>
              <a:gd name="connsiteY48" fmla="*/ 93458 h 5896352"/>
              <a:gd name="connsiteX49" fmla="*/ 6391657 w 6858001"/>
              <a:gd name="connsiteY49" fmla="*/ 73455 h 5896352"/>
              <a:gd name="connsiteX50" fmla="*/ 6547333 w 6858001"/>
              <a:gd name="connsiteY50" fmla="*/ 50091 h 5896352"/>
              <a:gd name="connsiteX51" fmla="*/ 6702324 w 6858001"/>
              <a:gd name="connsiteY51" fmla="*/ 26222 h 589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896352">
                <a:moveTo>
                  <a:pt x="6858001" y="1177"/>
                </a:moveTo>
                <a:lnTo>
                  <a:pt x="6858001" y="1344715"/>
                </a:lnTo>
                <a:lnTo>
                  <a:pt x="6858000" y="1344715"/>
                </a:lnTo>
                <a:lnTo>
                  <a:pt x="6858000" y="5896352"/>
                </a:lnTo>
                <a:lnTo>
                  <a:pt x="0" y="5896351"/>
                </a:lnTo>
                <a:lnTo>
                  <a:pt x="0" y="904459"/>
                </a:lnTo>
                <a:lnTo>
                  <a:pt x="1" y="904459"/>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sp>
        <p:nvSpPr>
          <p:cNvPr id="27" name="Rectangle 26">
            <a:extLst>
              <a:ext uri="{FF2B5EF4-FFF2-40B4-BE49-F238E27FC236}">
                <a16:creationId xmlns:a16="http://schemas.microsoft.com/office/drawing/2014/main" id="{C1841CC0-B7A9-4828-B82F-9C6B433BD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29" name="Group 28">
            <a:extLst>
              <a:ext uri="{FF2B5EF4-FFF2-40B4-BE49-F238E27FC236}">
                <a16:creationId xmlns:a16="http://schemas.microsoft.com/office/drawing/2014/main" id="{08E05919-D800-40FD-A3BD-4B9CC4078E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428412" cy="6858000"/>
            <a:chOff x="0" y="0"/>
            <a:chExt cx="11428412" cy="6858000"/>
          </a:xfrm>
        </p:grpSpPr>
        <p:pic>
          <p:nvPicPr>
            <p:cNvPr id="30" name="Picture 29">
              <a:extLst>
                <a:ext uri="{FF2B5EF4-FFF2-40B4-BE49-F238E27FC236}">
                  <a16:creationId xmlns:a16="http://schemas.microsoft.com/office/drawing/2014/main" id="{DE70C79C-8688-4786-8FCD-43A4B5D5B7D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9A6338A0-2BDA-4E79-A762-AAD8608C0C2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2" name="Oval 31">
              <a:extLst>
                <a:ext uri="{FF2B5EF4-FFF2-40B4-BE49-F238E27FC236}">
                  <a16:creationId xmlns:a16="http://schemas.microsoft.com/office/drawing/2014/main" id="{B685624D-3645-4129-9FF6-0C59DBF23B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tx2">
                    <a:alpha val="7000"/>
                    <a:lumMod val="60000"/>
                    <a:lumOff val="40000"/>
                  </a:schemeClr>
                </a:gs>
                <a:gs pos="69000">
                  <a:schemeClr val="tx2">
                    <a:alpha val="0"/>
                    <a:lumMod val="60000"/>
                    <a:lumOff val="40000"/>
                  </a:schemeClr>
                </a:gs>
                <a:gs pos="36000">
                  <a:schemeClr val="tx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3" name="Picture 32">
              <a:extLst>
                <a:ext uri="{FF2B5EF4-FFF2-40B4-BE49-F238E27FC236}">
                  <a16:creationId xmlns:a16="http://schemas.microsoft.com/office/drawing/2014/main" id="{03F24C1B-E4C1-43E7-84B3-DD476F3836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33">
              <a:extLst>
                <a:ext uri="{FF2B5EF4-FFF2-40B4-BE49-F238E27FC236}">
                  <a16:creationId xmlns:a16="http://schemas.microsoft.com/office/drawing/2014/main" id="{8725CE5D-088A-4522-9817-4B485D6E7F8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grpSp>
      <p:sp>
        <p:nvSpPr>
          <p:cNvPr id="2" name="Title 1">
            <a:extLst>
              <a:ext uri="{FF2B5EF4-FFF2-40B4-BE49-F238E27FC236}">
                <a16:creationId xmlns:a16="http://schemas.microsoft.com/office/drawing/2014/main" id="{830E4E8F-3CEA-47E1-B7EA-EAAD8F143B1A}"/>
              </a:ext>
            </a:extLst>
          </p:cNvPr>
          <p:cNvSpPr>
            <a:spLocks noGrp="1"/>
          </p:cNvSpPr>
          <p:nvPr>
            <p:ph type="title"/>
          </p:nvPr>
        </p:nvSpPr>
        <p:spPr>
          <a:xfrm>
            <a:off x="1154955" y="1979720"/>
            <a:ext cx="4752399" cy="2797661"/>
          </a:xfrm>
        </p:spPr>
        <p:txBody>
          <a:bodyPr vert="horz" lIns="91440" tIns="45720" rIns="91440" bIns="45720" rtlCol="0" anchor="b">
            <a:normAutofit/>
          </a:bodyPr>
          <a:lstStyle/>
          <a:p>
            <a:pPr>
              <a:lnSpc>
                <a:spcPct val="90000"/>
              </a:lnSpc>
            </a:pPr>
            <a:r>
              <a:rPr lang="en-US" sz="3400" dirty="0">
                <a:solidFill>
                  <a:srgbClr val="EBEBEB"/>
                </a:solidFill>
              </a:rPr>
              <a:t>Flowchart of The </a:t>
            </a:r>
            <a:r>
              <a:rPr lang="en-US" sz="3400" b="0" i="0" kern="1200" dirty="0">
                <a:solidFill>
                  <a:srgbClr val="EBEBEB"/>
                </a:solidFill>
                <a:latin typeface="+mj-lt"/>
                <a:ea typeface="+mj-ea"/>
                <a:cs typeface="+mj-cs"/>
              </a:rPr>
              <a:t>software implementation of the proposed system</a:t>
            </a:r>
          </a:p>
        </p:txBody>
      </p:sp>
      <p:pic>
        <p:nvPicPr>
          <p:cNvPr id="4" name="Picture 3">
            <a:extLst>
              <a:ext uri="{FF2B5EF4-FFF2-40B4-BE49-F238E27FC236}">
                <a16:creationId xmlns:a16="http://schemas.microsoft.com/office/drawing/2014/main" id="{3B019022-F906-488D-9725-1303202B034E}"/>
              </a:ext>
            </a:extLst>
          </p:cNvPr>
          <p:cNvPicPr>
            <a:picLocks noChangeAspect="1"/>
          </p:cNvPicPr>
          <p:nvPr/>
        </p:nvPicPr>
        <p:blipFill>
          <a:blip r:embed="rId6"/>
          <a:stretch>
            <a:fillRect/>
          </a:stretch>
        </p:blipFill>
        <p:spPr>
          <a:xfrm>
            <a:off x="6798321" y="218766"/>
            <a:ext cx="3321140" cy="6427839"/>
          </a:xfrm>
          <a:prstGeom prst="rect">
            <a:avLst/>
          </a:prstGeom>
          <a:effectLst/>
        </p:spPr>
      </p:pic>
    </p:spTree>
    <p:extLst>
      <p:ext uri="{BB962C8B-B14F-4D97-AF65-F5344CB8AC3E}">
        <p14:creationId xmlns:p14="http://schemas.microsoft.com/office/powerpoint/2010/main" val="231310797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7" name="Freeform: Shape 11">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A1865B1-3D9F-4449-A928-9A7D00519D8E}"/>
              </a:ext>
            </a:extLst>
          </p:cNvPr>
          <p:cNvSpPr>
            <a:spLocks noGrp="1"/>
          </p:cNvSpPr>
          <p:nvPr>
            <p:ph type="title"/>
          </p:nvPr>
        </p:nvSpPr>
        <p:spPr>
          <a:xfrm>
            <a:off x="653143" y="1645920"/>
            <a:ext cx="3522879" cy="4470821"/>
          </a:xfrm>
        </p:spPr>
        <p:txBody>
          <a:bodyPr>
            <a:normAutofit/>
          </a:bodyPr>
          <a:lstStyle/>
          <a:p>
            <a:pPr algn="r"/>
            <a:r>
              <a:rPr lang="en-IN">
                <a:solidFill>
                  <a:srgbClr val="FFFFFF"/>
                </a:solidFill>
              </a:rPr>
              <a:t>Team : Group #10</a:t>
            </a:r>
            <a:endParaRPr lang="en-US">
              <a:solidFill>
                <a:srgbClr val="FFFFFF"/>
              </a:solidFill>
            </a:endParaRPr>
          </a:p>
        </p:txBody>
      </p:sp>
      <p:sp>
        <p:nvSpPr>
          <p:cNvPr id="3" name="Content Placeholder 2">
            <a:extLst>
              <a:ext uri="{FF2B5EF4-FFF2-40B4-BE49-F238E27FC236}">
                <a16:creationId xmlns:a16="http://schemas.microsoft.com/office/drawing/2014/main" id="{2A2ED19B-CEBD-427C-8E24-FBF3BB61574D}"/>
              </a:ext>
            </a:extLst>
          </p:cNvPr>
          <p:cNvSpPr>
            <a:spLocks noGrp="1"/>
          </p:cNvSpPr>
          <p:nvPr>
            <p:ph idx="1"/>
          </p:nvPr>
        </p:nvSpPr>
        <p:spPr>
          <a:xfrm>
            <a:off x="5204109" y="1645920"/>
            <a:ext cx="5919503" cy="4470821"/>
          </a:xfrm>
        </p:spPr>
        <p:txBody>
          <a:bodyPr>
            <a:normAutofit/>
          </a:bodyPr>
          <a:lstStyle/>
          <a:p>
            <a:pPr marL="0" indent="0">
              <a:buNone/>
            </a:pPr>
            <a:r>
              <a:rPr lang="en-IN" b="1" u="sng"/>
              <a:t>Members:</a:t>
            </a:r>
          </a:p>
          <a:p>
            <a:pPr marL="0" indent="0">
              <a:buNone/>
            </a:pPr>
            <a:endParaRPr lang="en-IN"/>
          </a:p>
          <a:p>
            <a:pPr lvl="1"/>
            <a:r>
              <a:rPr lang="en-IN"/>
              <a:t>Akshat Mathur</a:t>
            </a:r>
          </a:p>
          <a:p>
            <a:pPr lvl="1"/>
            <a:r>
              <a:rPr lang="en-IN"/>
              <a:t>Muhammed Rihaj K S</a:t>
            </a:r>
          </a:p>
          <a:p>
            <a:pPr lvl="1"/>
            <a:r>
              <a:rPr lang="en-IN"/>
              <a:t>Prasun Karmakar</a:t>
            </a:r>
          </a:p>
          <a:p>
            <a:pPr lvl="1"/>
            <a:r>
              <a:rPr lang="en-IN"/>
              <a:t>SMD RAFFI</a:t>
            </a:r>
            <a:endParaRPr lang="en-US" dirty="0"/>
          </a:p>
        </p:txBody>
      </p:sp>
    </p:spTree>
    <p:extLst>
      <p:ext uri="{BB962C8B-B14F-4D97-AF65-F5344CB8AC3E}">
        <p14:creationId xmlns:p14="http://schemas.microsoft.com/office/powerpoint/2010/main" val="95611047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3"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6"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61352097-9FFF-482B-A038-9C256248AC76}"/>
              </a:ext>
            </a:extLst>
          </p:cNvPr>
          <p:cNvSpPr>
            <a:spLocks noGrp="1"/>
          </p:cNvSpPr>
          <p:nvPr>
            <p:ph type="title"/>
          </p:nvPr>
        </p:nvSpPr>
        <p:spPr>
          <a:xfrm>
            <a:off x="1103312" y="452718"/>
            <a:ext cx="8947522" cy="1400530"/>
          </a:xfrm>
        </p:spPr>
        <p:txBody>
          <a:bodyPr anchor="ctr">
            <a:normAutofit/>
          </a:bodyPr>
          <a:lstStyle/>
          <a:p>
            <a:r>
              <a:rPr lang="en-IN" b="1">
                <a:solidFill>
                  <a:srgbClr val="FFFFFF"/>
                </a:solidFill>
              </a:rPr>
              <a:t>Abstract</a:t>
            </a:r>
            <a:endParaRPr lang="en-US" b="1">
              <a:solidFill>
                <a:srgbClr val="FFFFFF"/>
              </a:solidFill>
            </a:endParaRPr>
          </a:p>
        </p:txBody>
      </p:sp>
      <p:sp>
        <p:nvSpPr>
          <p:cNvPr id="3" name="Content Placeholder 2">
            <a:extLst>
              <a:ext uri="{FF2B5EF4-FFF2-40B4-BE49-F238E27FC236}">
                <a16:creationId xmlns:a16="http://schemas.microsoft.com/office/drawing/2014/main" id="{E63B0C24-A8B0-4291-88AB-2951E17F9D92}"/>
              </a:ext>
            </a:extLst>
          </p:cNvPr>
          <p:cNvSpPr>
            <a:spLocks noGrp="1"/>
          </p:cNvSpPr>
          <p:nvPr>
            <p:ph idx="1"/>
          </p:nvPr>
        </p:nvSpPr>
        <p:spPr>
          <a:xfrm>
            <a:off x="1103312" y="2763520"/>
            <a:ext cx="8946541" cy="3484879"/>
          </a:xfrm>
        </p:spPr>
        <p:txBody>
          <a:bodyPr>
            <a:normAutofit/>
          </a:bodyPr>
          <a:lstStyle/>
          <a:p>
            <a:pPr marL="0" indent="0">
              <a:buNone/>
            </a:pPr>
            <a:r>
              <a:rPr lang="en-IN" dirty="0"/>
              <a:t>The environmental problems are growing rapidly. Transportation can be responsible for more than 50% of carbon monoxide in the environment which is a major cause of health issues in urban places. The objective of this proposed project is to monitor air pollution on the roads and track vehicle that causes pollution more than a specified limit. The proposed project will also report the status of air quality  whenever needed to the agencies . The measured data is also shared to the vehicle owner , traffic department and other various agencies.</a:t>
            </a:r>
            <a:endParaRPr lang="en-US"/>
          </a:p>
        </p:txBody>
      </p:sp>
    </p:spTree>
    <p:extLst>
      <p:ext uri="{BB962C8B-B14F-4D97-AF65-F5344CB8AC3E}">
        <p14:creationId xmlns:p14="http://schemas.microsoft.com/office/powerpoint/2010/main" val="394525342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27F5C5A-41C9-4A82-A8FE-214B79A64E68}"/>
              </a:ext>
            </a:extLst>
          </p:cNvPr>
          <p:cNvSpPr>
            <a:spLocks noGrp="1"/>
          </p:cNvSpPr>
          <p:nvPr>
            <p:ph type="title"/>
          </p:nvPr>
        </p:nvSpPr>
        <p:spPr>
          <a:xfrm>
            <a:off x="648930" y="629267"/>
            <a:ext cx="9252154" cy="1016654"/>
          </a:xfrm>
        </p:spPr>
        <p:txBody>
          <a:bodyPr>
            <a:normAutofit/>
          </a:bodyPr>
          <a:lstStyle/>
          <a:p>
            <a:r>
              <a:rPr lang="en-IN">
                <a:solidFill>
                  <a:srgbClr val="EBEBEB"/>
                </a:solidFill>
              </a:rPr>
              <a:t>Project Objectives</a:t>
            </a:r>
            <a:endParaRPr lang="en-US">
              <a:solidFill>
                <a:srgbClr val="EBEBEB"/>
              </a:solidFill>
            </a:endParaRP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7140C5AC-7F5C-47FE-B90F-273D88D0E5DA}"/>
              </a:ext>
            </a:extLst>
          </p:cNvPr>
          <p:cNvGraphicFramePr>
            <a:graphicFrameLocks noGrp="1"/>
          </p:cNvGraphicFramePr>
          <p:nvPr>
            <p:ph idx="1"/>
            <p:extLst>
              <p:ext uri="{D42A27DB-BD31-4B8C-83A1-F6EECF244321}">
                <p14:modId xmlns:p14="http://schemas.microsoft.com/office/powerpoint/2010/main" val="864245378"/>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524122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565C5823-881E-4630-AA4E-F3B5EB8332C1}"/>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Project deliverables</a:t>
            </a:r>
            <a:endParaRPr lang="en-US">
              <a:solidFill>
                <a:srgbClr val="FFFFFF"/>
              </a:solidFill>
            </a:endParaRPr>
          </a:p>
        </p:txBody>
      </p:sp>
      <p:sp>
        <p:nvSpPr>
          <p:cNvPr id="3" name="Content Placeholder 2">
            <a:extLst>
              <a:ext uri="{FF2B5EF4-FFF2-40B4-BE49-F238E27FC236}">
                <a16:creationId xmlns:a16="http://schemas.microsoft.com/office/drawing/2014/main" id="{0A753FBE-8BB1-4FEA-B095-AE5111754869}"/>
              </a:ext>
            </a:extLst>
          </p:cNvPr>
          <p:cNvSpPr>
            <a:spLocks noGrp="1"/>
          </p:cNvSpPr>
          <p:nvPr>
            <p:ph idx="1"/>
          </p:nvPr>
        </p:nvSpPr>
        <p:spPr>
          <a:xfrm>
            <a:off x="1103312" y="2763520"/>
            <a:ext cx="8946541" cy="3484879"/>
          </a:xfrm>
        </p:spPr>
        <p:txBody>
          <a:bodyPr>
            <a:normAutofit/>
          </a:bodyPr>
          <a:lstStyle/>
          <a:p>
            <a:pPr marL="0" indent="0">
              <a:buNone/>
            </a:pPr>
            <a:r>
              <a:rPr lang="en-US" dirty="0"/>
              <a:t>Track the vehicle's  GPS location in the form of latitude and longitude. After that using a gas sensor , sense the pollution ranges of the Vehicle. This pollution ranges compared with standard reference level. If the pollution level is higher than standard value, then send mail/SMS/or alert via a Mobile app to RTO control station. If pollution level is normal, then continuously compare pollution with standard reference level until our pollution ranges changes.</a:t>
            </a:r>
          </a:p>
        </p:txBody>
      </p:sp>
    </p:spTree>
    <p:extLst>
      <p:ext uri="{BB962C8B-B14F-4D97-AF65-F5344CB8AC3E}">
        <p14:creationId xmlns:p14="http://schemas.microsoft.com/office/powerpoint/2010/main" val="167846709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4C1DEDD-7841-468F-A31B-4DA3AF790C1E}"/>
              </a:ext>
            </a:extLst>
          </p:cNvPr>
          <p:cNvSpPr>
            <a:spLocks noGrp="1"/>
          </p:cNvSpPr>
          <p:nvPr>
            <p:ph type="title"/>
          </p:nvPr>
        </p:nvSpPr>
        <p:spPr>
          <a:xfrm>
            <a:off x="648930" y="629267"/>
            <a:ext cx="9252154" cy="1016654"/>
          </a:xfrm>
        </p:spPr>
        <p:txBody>
          <a:bodyPr>
            <a:normAutofit/>
          </a:bodyPr>
          <a:lstStyle/>
          <a:p>
            <a:pPr>
              <a:lnSpc>
                <a:spcPct val="90000"/>
              </a:lnSpc>
            </a:pPr>
            <a:r>
              <a:rPr lang="en-US" sz="3300">
                <a:solidFill>
                  <a:srgbClr val="EBEBEB"/>
                </a:solidFill>
              </a:rPr>
              <a:t>Problems intended to be addressed by the project:</a:t>
            </a:r>
          </a:p>
        </p:txBody>
      </p:sp>
      <p:sp>
        <p:nvSpPr>
          <p:cNvPr id="14"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E16057FF-4C63-4A56-A312-1752D0FB86C9}"/>
              </a:ext>
            </a:extLst>
          </p:cNvPr>
          <p:cNvGraphicFramePr>
            <a:graphicFrameLocks noGrp="1"/>
          </p:cNvGraphicFramePr>
          <p:nvPr>
            <p:ph idx="1"/>
            <p:extLst>
              <p:ext uri="{D42A27DB-BD31-4B8C-83A1-F6EECF244321}">
                <p14:modId xmlns:p14="http://schemas.microsoft.com/office/powerpoint/2010/main" val="404707649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57031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CD04E166-0819-49D1-90AA-8953722754C0}"/>
              </a:ext>
            </a:extLst>
          </p:cNvPr>
          <p:cNvSpPr>
            <a:spLocks noGrp="1"/>
          </p:cNvSpPr>
          <p:nvPr>
            <p:ph type="title"/>
          </p:nvPr>
        </p:nvSpPr>
        <p:spPr>
          <a:xfrm>
            <a:off x="648930" y="629267"/>
            <a:ext cx="9252154" cy="1016654"/>
          </a:xfrm>
        </p:spPr>
        <p:txBody>
          <a:bodyPr>
            <a:normAutofit/>
          </a:bodyPr>
          <a:lstStyle/>
          <a:p>
            <a:pPr>
              <a:lnSpc>
                <a:spcPct val="90000"/>
              </a:lnSpc>
            </a:pPr>
            <a:r>
              <a:rPr lang="en-US" sz="2900">
                <a:solidFill>
                  <a:srgbClr val="EBEBEB"/>
                </a:solidFill>
              </a:rPr>
              <a:t>Applicability/ usage and future potential of the outputs/Technologies of proposed project:</a:t>
            </a:r>
          </a:p>
        </p:txBody>
      </p:sp>
      <p:sp>
        <p:nvSpPr>
          <p:cNvPr id="9" name="Rectangle 1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1" name="Freeform: Shape 1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0A21ED2D-80F4-4EFC-8DB4-D976ACE46714}"/>
              </a:ext>
            </a:extLst>
          </p:cNvPr>
          <p:cNvGraphicFramePr>
            <a:graphicFrameLocks noGrp="1"/>
          </p:cNvGraphicFramePr>
          <p:nvPr>
            <p:ph idx="1"/>
            <p:extLst>
              <p:ext uri="{D42A27DB-BD31-4B8C-83A1-F6EECF244321}">
                <p14:modId xmlns:p14="http://schemas.microsoft.com/office/powerpoint/2010/main" val="2719930255"/>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940017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sp>
      <p:sp>
        <p:nvSpPr>
          <p:cNvPr id="2" name="Title 1">
            <a:extLst>
              <a:ext uri="{FF2B5EF4-FFF2-40B4-BE49-F238E27FC236}">
                <a16:creationId xmlns:a16="http://schemas.microsoft.com/office/drawing/2014/main" id="{E4B772D6-0B3C-48C3-9D53-A4721BAE88BE}"/>
              </a:ext>
            </a:extLst>
          </p:cNvPr>
          <p:cNvSpPr>
            <a:spLocks noGrp="1"/>
          </p:cNvSpPr>
          <p:nvPr>
            <p:ph type="title"/>
          </p:nvPr>
        </p:nvSpPr>
        <p:spPr>
          <a:xfrm>
            <a:off x="1103312" y="452718"/>
            <a:ext cx="8947522" cy="1400530"/>
          </a:xfrm>
        </p:spPr>
        <p:txBody>
          <a:bodyPr anchor="ctr">
            <a:normAutofit/>
          </a:bodyPr>
          <a:lstStyle/>
          <a:p>
            <a:r>
              <a:rPr lang="en-IN">
                <a:solidFill>
                  <a:srgbClr val="FFFFFF"/>
                </a:solidFill>
              </a:rPr>
              <a:t>International and National status</a:t>
            </a:r>
            <a:endParaRPr lang="en-US">
              <a:solidFill>
                <a:srgbClr val="FFFFFF"/>
              </a:solidFill>
            </a:endParaRPr>
          </a:p>
        </p:txBody>
      </p:sp>
      <p:sp>
        <p:nvSpPr>
          <p:cNvPr id="3" name="Content Placeholder 2">
            <a:extLst>
              <a:ext uri="{FF2B5EF4-FFF2-40B4-BE49-F238E27FC236}">
                <a16:creationId xmlns:a16="http://schemas.microsoft.com/office/drawing/2014/main" id="{B6AD3E04-7450-4E41-87A4-468A34F0372B}"/>
              </a:ext>
            </a:extLst>
          </p:cNvPr>
          <p:cNvSpPr>
            <a:spLocks noGrp="1"/>
          </p:cNvSpPr>
          <p:nvPr>
            <p:ph idx="1"/>
          </p:nvPr>
        </p:nvSpPr>
        <p:spPr>
          <a:xfrm>
            <a:off x="1103312" y="2763520"/>
            <a:ext cx="8946541" cy="3484879"/>
          </a:xfrm>
        </p:spPr>
        <p:txBody>
          <a:bodyPr>
            <a:normAutofit/>
          </a:bodyPr>
          <a:lstStyle/>
          <a:p>
            <a:pPr marL="0" indent="0">
              <a:buNone/>
            </a:pPr>
            <a:r>
              <a:rPr lang="en-IN" dirty="0"/>
              <a:t>International:</a:t>
            </a:r>
          </a:p>
          <a:p>
            <a:pPr marL="0" indent="0">
              <a:buNone/>
            </a:pPr>
            <a:r>
              <a:rPr lang="en-IN" dirty="0"/>
              <a:t>I</a:t>
            </a:r>
            <a:r>
              <a:rPr lang="en-US" dirty="0"/>
              <a:t>n Glasgow, Scotland, the University of Strathclyde Institute for Future Cities and the industry-led Centre for Sensor and Imaging Systems (CENSIS) uses a sensor network on vehicles to monitor carbon monoxide (CO), particulate matter (PM), temperature, humidity, pressure, nitric oxide (NO), nitric dioxide (NO</a:t>
            </a:r>
            <a:r>
              <a:rPr lang="en-US" baseline="-25000" dirty="0"/>
              <a:t>2</a:t>
            </a:r>
            <a:r>
              <a:rPr lang="en-US" dirty="0"/>
              <a:t>), ozone (O</a:t>
            </a:r>
            <a:r>
              <a:rPr lang="en-US" baseline="-25000" dirty="0"/>
              <a:t>3</a:t>
            </a:r>
            <a:r>
              <a:rPr lang="en-US" dirty="0"/>
              <a:t>) and position.</a:t>
            </a:r>
            <a:endParaRPr lang="en-US"/>
          </a:p>
          <a:p>
            <a:pPr marL="0" indent="0">
              <a:buNone/>
            </a:pPr>
            <a:endParaRPr lang="en-US" dirty="0"/>
          </a:p>
          <a:p>
            <a:pPr marL="0" indent="0">
              <a:buNone/>
            </a:pPr>
            <a:r>
              <a:rPr lang="en-US" dirty="0"/>
              <a:t>National:</a:t>
            </a:r>
          </a:p>
          <a:p>
            <a:pPr marL="0" indent="0">
              <a:buNone/>
            </a:pPr>
            <a:r>
              <a:rPr lang="en-US" dirty="0"/>
              <a:t>As per our knowledge, there is no used cases yet.</a:t>
            </a:r>
          </a:p>
        </p:txBody>
      </p:sp>
    </p:spTree>
    <p:extLst>
      <p:ext uri="{BB962C8B-B14F-4D97-AF65-F5344CB8AC3E}">
        <p14:creationId xmlns:p14="http://schemas.microsoft.com/office/powerpoint/2010/main" val="188820415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1F8AF3-31AD-4C4B-AE1E-F40E62447E4A}"/>
              </a:ext>
            </a:extLst>
          </p:cNvPr>
          <p:cNvSpPr>
            <a:spLocks noGrp="1"/>
          </p:cNvSpPr>
          <p:nvPr>
            <p:ph type="title"/>
          </p:nvPr>
        </p:nvSpPr>
        <p:spPr>
          <a:xfrm>
            <a:off x="648931" y="629266"/>
            <a:ext cx="4166510" cy="1622321"/>
          </a:xfrm>
        </p:spPr>
        <p:txBody>
          <a:bodyPr vert="horz" lIns="91440" tIns="45720" rIns="91440" bIns="45720" rtlCol="0" anchor="t">
            <a:normAutofit/>
          </a:bodyPr>
          <a:lstStyle/>
          <a:p>
            <a:pPr>
              <a:lnSpc>
                <a:spcPct val="90000"/>
              </a:lnSpc>
            </a:pPr>
            <a:r>
              <a:rPr lang="en-US" sz="3600" b="0" i="0" kern="1200" dirty="0">
                <a:solidFill>
                  <a:srgbClr val="EBEBEB"/>
                </a:solidFill>
                <a:latin typeface="+mj-lt"/>
                <a:ea typeface="+mj-ea"/>
                <a:cs typeface="+mj-cs"/>
              </a:rPr>
              <a:t>DESIGN OF THE PRPOSED SYSTEM </a:t>
            </a:r>
          </a:p>
        </p:txBody>
      </p:sp>
      <p:sp>
        <p:nvSpPr>
          <p:cNvPr id="1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0" name="Freeform: Shape 13">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a:extLst>
              <a:ext uri="{FF2B5EF4-FFF2-40B4-BE49-F238E27FC236}">
                <a16:creationId xmlns:a16="http://schemas.microsoft.com/office/drawing/2014/main" id="{E36673D3-E7BE-4AD2-AF44-2642330A030C}"/>
              </a:ext>
            </a:extLst>
          </p:cNvPr>
          <p:cNvPicPr>
            <a:picLocks noChangeAspect="1"/>
          </p:cNvPicPr>
          <p:nvPr/>
        </p:nvPicPr>
        <p:blipFill>
          <a:blip r:embed="rId2"/>
          <a:stretch>
            <a:fillRect/>
          </a:stretch>
        </p:blipFill>
        <p:spPr>
          <a:xfrm>
            <a:off x="5732072" y="1258530"/>
            <a:ext cx="6243618" cy="4965290"/>
          </a:xfrm>
          <a:prstGeom prst="rect">
            <a:avLst/>
          </a:prstGeom>
          <a:effectLst/>
        </p:spPr>
      </p:pic>
      <p:sp>
        <p:nvSpPr>
          <p:cNvPr id="21" name="Rectangle 15">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170B85DC-F0A1-42B5-91EE-33F21B273861}"/>
              </a:ext>
            </a:extLst>
          </p:cNvPr>
          <p:cNvSpPr/>
          <p:nvPr/>
        </p:nvSpPr>
        <p:spPr>
          <a:xfrm>
            <a:off x="648931" y="2438400"/>
            <a:ext cx="4166509" cy="378541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The framework of the proposed system uses IoT to address the vehicular pollution in real-time applications. Two gas sensors CO2, </a:t>
            </a:r>
            <a:r>
              <a:rPr lang="en-US" dirty="0" err="1">
                <a:solidFill>
                  <a:srgbClr val="EBEBEB"/>
                </a:solidFill>
                <a:latin typeface="+mj-lt"/>
                <a:ea typeface="+mj-ea"/>
                <a:cs typeface="+mj-cs"/>
              </a:rPr>
              <a:t>SOx</a:t>
            </a:r>
            <a:r>
              <a:rPr lang="en-US" dirty="0">
                <a:solidFill>
                  <a:srgbClr val="EBEBEB"/>
                </a:solidFill>
                <a:latin typeface="+mj-lt"/>
                <a:ea typeface="+mj-ea"/>
                <a:cs typeface="+mj-cs"/>
              </a:rPr>
              <a:t> are used to monitor the pollutants continuously to maintain the quality of the air.</a:t>
            </a:r>
          </a:p>
          <a:p>
            <a:pPr>
              <a:spcBef>
                <a:spcPts val="1000"/>
              </a:spcBef>
              <a:buClr>
                <a:schemeClr val="bg2">
                  <a:lumMod val="40000"/>
                  <a:lumOff val="60000"/>
                </a:schemeClr>
              </a:buClr>
              <a:buSzPct val="80000"/>
              <a:buFont typeface="Wingdings 3" charset="2"/>
              <a:buChar char=""/>
            </a:pPr>
            <a:r>
              <a:rPr lang="en-US" dirty="0">
                <a:solidFill>
                  <a:srgbClr val="EBEBEB"/>
                </a:solidFill>
                <a:latin typeface="+mj-lt"/>
                <a:ea typeface="+mj-ea"/>
                <a:cs typeface="+mj-cs"/>
              </a:rPr>
              <a:t>The block diagram of the proposed air pollution monitoring system is shown in Fig </a:t>
            </a:r>
          </a:p>
        </p:txBody>
      </p:sp>
      <p:sp>
        <p:nvSpPr>
          <p:cNvPr id="6" name="Rectangle 5">
            <a:extLst>
              <a:ext uri="{FF2B5EF4-FFF2-40B4-BE49-F238E27FC236}">
                <a16:creationId xmlns:a16="http://schemas.microsoft.com/office/drawing/2014/main" id="{9957F8FC-FA23-4528-8D6D-E822FA2BCA8F}"/>
              </a:ext>
            </a:extLst>
          </p:cNvPr>
          <p:cNvSpPr/>
          <p:nvPr/>
        </p:nvSpPr>
        <p:spPr>
          <a:xfrm>
            <a:off x="6603104" y="6304003"/>
            <a:ext cx="4652236" cy="369332"/>
          </a:xfrm>
          <a:prstGeom prst="rect">
            <a:avLst/>
          </a:prstGeom>
        </p:spPr>
        <p:txBody>
          <a:bodyPr wrap="none">
            <a:spAutoFit/>
          </a:bodyPr>
          <a:lstStyle/>
          <a:p>
            <a:r>
              <a:rPr lang="en-US" dirty="0"/>
              <a:t>Proposed monitoring system using RFIDs </a:t>
            </a:r>
          </a:p>
        </p:txBody>
      </p:sp>
    </p:spTree>
    <p:extLst>
      <p:ext uri="{BB962C8B-B14F-4D97-AF65-F5344CB8AC3E}">
        <p14:creationId xmlns:p14="http://schemas.microsoft.com/office/powerpoint/2010/main" val="302598915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14</TotalTime>
  <Words>1300</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Vehicular Pollution monitoring using IoT</vt:lpstr>
      <vt:lpstr>Team : Group #10</vt:lpstr>
      <vt:lpstr>Abstract</vt:lpstr>
      <vt:lpstr>Project Objectives</vt:lpstr>
      <vt:lpstr>Project deliverables</vt:lpstr>
      <vt:lpstr>Problems intended to be addressed by the project:</vt:lpstr>
      <vt:lpstr>Applicability/ usage and future potential of the outputs/Technologies of proposed project:</vt:lpstr>
      <vt:lpstr>International and National status</vt:lpstr>
      <vt:lpstr>DESIGN OF THE PRPOSED SYSTEM </vt:lpstr>
      <vt:lpstr>The real time monitoring of vehicular pollution system using IoT</vt:lpstr>
      <vt:lpstr>Block diagram of vehicular pollution monitoring system </vt:lpstr>
      <vt:lpstr>Hardware and software deployment</vt:lpstr>
      <vt:lpstr>Hardware and software deployment</vt:lpstr>
      <vt:lpstr>Flowchart of The software implementation of the proposed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Vehicular Pollution monitoring using IoT</dc:title>
  <dc:creator>raffi smd</dc:creator>
  <cp:lastModifiedBy>raffi smd</cp:lastModifiedBy>
  <cp:revision>4</cp:revision>
  <dcterms:created xsi:type="dcterms:W3CDTF">2020-04-27T02:25:40Z</dcterms:created>
  <dcterms:modified xsi:type="dcterms:W3CDTF">2020-04-27T02:40:10Z</dcterms:modified>
</cp:coreProperties>
</file>