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58" r:id="rId4"/>
    <p:sldId id="261" r:id="rId5"/>
    <p:sldId id="262" r:id="rId6"/>
    <p:sldId id="265" r:id="rId7"/>
    <p:sldId id="259" r:id="rId8"/>
    <p:sldId id="260"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9" d="100"/>
          <a:sy n="109"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3/21/23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F646F3F-274D-499B-ABBE-824EB4ABDC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629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669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27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5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9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3/21/23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76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3/21/23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229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3/21/23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778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3/21/23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8219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3/21/23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510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99CE6B-5DE6-4A2D-B72E-5E8969F9F56F}" type="datetime1">
              <a:rPr lang="en-US" smtClean="0"/>
              <a:t>3/21/23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08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81A142-DA77-4A5F-AD1F-14E6C18F0F5F}" type="datetime1">
              <a:rPr lang="en-US" smtClean="0"/>
              <a:t>3/21/23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646F3F-274D-499B-ABBE-824EB4ABDC3D}"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96212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world/mkhuzaima/ipl-data-till-201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iquid art">
            <a:extLst>
              <a:ext uri="{FF2B5EF4-FFF2-40B4-BE49-F238E27FC236}">
                <a16:creationId xmlns:a16="http://schemas.microsoft.com/office/drawing/2014/main" id="{F29EB3B9-5893-408E-4489-33C203E728B3}"/>
              </a:ext>
            </a:extLst>
          </p:cNvPr>
          <p:cNvPicPr>
            <a:picLocks noChangeAspect="1"/>
          </p:cNvPicPr>
          <p:nvPr/>
        </p:nvPicPr>
        <p:blipFill rotWithShape="1">
          <a:blip r:embed="rId2">
            <a:duotone>
              <a:schemeClr val="bg2">
                <a:shade val="45000"/>
                <a:satMod val="135000"/>
              </a:schemeClr>
              <a:prstClr val="white"/>
            </a:duotone>
            <a:alphaModFix amt="50000"/>
          </a:blip>
          <a:srcRect t="10152" r="-1" b="9489"/>
          <a:stretch/>
        </p:blipFill>
        <p:spPr>
          <a:xfrm>
            <a:off x="305" y="10"/>
            <a:ext cx="12191695"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6AA34-92E5-5CCC-6AEC-B6A16FADEFED}"/>
              </a:ext>
            </a:extLst>
          </p:cNvPr>
          <p:cNvSpPr>
            <a:spLocks noGrp="1"/>
          </p:cNvSpPr>
          <p:nvPr>
            <p:ph type="ctrTitle"/>
          </p:nvPr>
        </p:nvSpPr>
        <p:spPr>
          <a:xfrm>
            <a:off x="2417779" y="802298"/>
            <a:ext cx="8637073" cy="2541431"/>
          </a:xfrm>
        </p:spPr>
        <p:txBody>
          <a:bodyPr>
            <a:normAutofit/>
          </a:bodyPr>
          <a:lstStyle/>
          <a:p>
            <a:r>
              <a:rPr lang="en-US" dirty="0"/>
              <a:t>IST 652 : Scripting for data analysis</a:t>
            </a:r>
          </a:p>
        </p:txBody>
      </p:sp>
      <p:sp>
        <p:nvSpPr>
          <p:cNvPr id="3" name="Subtitle 2">
            <a:extLst>
              <a:ext uri="{FF2B5EF4-FFF2-40B4-BE49-F238E27FC236}">
                <a16:creationId xmlns:a16="http://schemas.microsoft.com/office/drawing/2014/main" id="{483BF6A0-CE6E-379A-681B-E94E34143308}"/>
              </a:ext>
            </a:extLst>
          </p:cNvPr>
          <p:cNvSpPr>
            <a:spLocks noGrp="1"/>
          </p:cNvSpPr>
          <p:nvPr>
            <p:ph type="subTitle" idx="1"/>
          </p:nvPr>
        </p:nvSpPr>
        <p:spPr>
          <a:xfrm>
            <a:off x="2417780" y="3531205"/>
            <a:ext cx="8637072" cy="614812"/>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Final project proposal </a:t>
            </a:r>
          </a:p>
          <a:p>
            <a:endParaRPr lang="en-US" dirty="0"/>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99BC859-BF9D-031A-5C88-9B3D2EEA632C}"/>
              </a:ext>
            </a:extLst>
          </p:cNvPr>
          <p:cNvSpPr txBox="1"/>
          <p:nvPr/>
        </p:nvSpPr>
        <p:spPr>
          <a:xfrm>
            <a:off x="9543348" y="4441378"/>
            <a:ext cx="1511504" cy="1477328"/>
          </a:xfrm>
          <a:prstGeom prst="rect">
            <a:avLst/>
          </a:prstGeom>
          <a:noFill/>
        </p:spPr>
        <p:txBody>
          <a:bodyPr wrap="none" rtlCol="0">
            <a:spAutoFit/>
          </a:bodyPr>
          <a:lstStyle/>
          <a:p>
            <a:r>
              <a:rPr lang="en-US" dirty="0"/>
              <a:t>Presented by :</a:t>
            </a:r>
          </a:p>
          <a:p>
            <a:r>
              <a:rPr lang="en-US" dirty="0"/>
              <a:t>Adarsh</a:t>
            </a:r>
          </a:p>
          <a:p>
            <a:r>
              <a:rPr lang="en-US" dirty="0"/>
              <a:t>Nandita P</a:t>
            </a:r>
          </a:p>
          <a:p>
            <a:r>
              <a:rPr lang="en-US" dirty="0" err="1"/>
              <a:t>Prasun</a:t>
            </a:r>
            <a:r>
              <a:rPr lang="en-US" dirty="0"/>
              <a:t> S</a:t>
            </a:r>
          </a:p>
          <a:p>
            <a:r>
              <a:rPr lang="en-US" dirty="0" err="1"/>
              <a:t>Tarun</a:t>
            </a:r>
            <a:r>
              <a:rPr lang="en-US" dirty="0"/>
              <a:t> T</a:t>
            </a:r>
          </a:p>
        </p:txBody>
      </p:sp>
    </p:spTree>
    <p:extLst>
      <p:ext uri="{BB962C8B-B14F-4D97-AF65-F5344CB8AC3E}">
        <p14:creationId xmlns:p14="http://schemas.microsoft.com/office/powerpoint/2010/main" val="176897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6304-D7C9-55F9-B015-34801016C54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FB511D9-E9CF-C61C-8366-5EDA094FFF05}"/>
              </a:ext>
            </a:extLst>
          </p:cNvPr>
          <p:cNvSpPr>
            <a:spLocks noGrp="1"/>
          </p:cNvSpPr>
          <p:nvPr>
            <p:ph idx="1"/>
          </p:nvPr>
        </p:nvSpPr>
        <p:spPr/>
        <p:txBody>
          <a:bodyPr/>
          <a:lstStyle/>
          <a:p>
            <a:r>
              <a:rPr lang="en-US" dirty="0"/>
              <a:t>Any questions or suggestions are welcome!</a:t>
            </a:r>
          </a:p>
          <a:p>
            <a:endParaRPr lang="en-US" dirty="0"/>
          </a:p>
          <a:p>
            <a:r>
              <a:rPr lang="en-US" dirty="0"/>
              <a:t>THANK YOU!!!!!</a:t>
            </a:r>
          </a:p>
        </p:txBody>
      </p:sp>
    </p:spTree>
    <p:extLst>
      <p:ext uri="{BB962C8B-B14F-4D97-AF65-F5344CB8AC3E}">
        <p14:creationId xmlns:p14="http://schemas.microsoft.com/office/powerpoint/2010/main" val="82651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13132F-E5DF-49CA-B1C8-B553986199F4}"/>
              </a:ext>
            </a:extLst>
          </p:cNvPr>
          <p:cNvSpPr txBox="1"/>
          <p:nvPr/>
        </p:nvSpPr>
        <p:spPr>
          <a:xfrm>
            <a:off x="682224" y="1289890"/>
            <a:ext cx="3735576" cy="923330"/>
          </a:xfrm>
          <a:prstGeom prst="rect">
            <a:avLst/>
          </a:prstGeom>
          <a:noFill/>
        </p:spPr>
        <p:txBody>
          <a:bodyPr wrap="square" rtlCol="0">
            <a:spAutoFit/>
          </a:bodyPr>
          <a:lstStyle/>
          <a:p>
            <a:r>
              <a:rPr lang="en-US" sz="5400" dirty="0"/>
              <a:t>AGENDA</a:t>
            </a:r>
          </a:p>
        </p:txBody>
      </p:sp>
      <p:sp>
        <p:nvSpPr>
          <p:cNvPr id="6" name="TextBox 5">
            <a:extLst>
              <a:ext uri="{FF2B5EF4-FFF2-40B4-BE49-F238E27FC236}">
                <a16:creationId xmlns:a16="http://schemas.microsoft.com/office/drawing/2014/main" id="{062A9CE2-9AC3-321A-73E6-3BCA3EF88E92}"/>
              </a:ext>
            </a:extLst>
          </p:cNvPr>
          <p:cNvSpPr txBox="1"/>
          <p:nvPr/>
        </p:nvSpPr>
        <p:spPr>
          <a:xfrm>
            <a:off x="5733535" y="1352980"/>
            <a:ext cx="4324389"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Dataset description</a:t>
            </a:r>
          </a:p>
          <a:p>
            <a:pPr marL="285750" indent="-285750">
              <a:buFont typeface="Arial" panose="020B0604020202020204" pitchFamily="34" charset="0"/>
              <a:buChar char="•"/>
            </a:pPr>
            <a:r>
              <a:rPr lang="en-US" sz="2400" dirty="0"/>
              <a:t>Target analysis </a:t>
            </a:r>
          </a:p>
          <a:p>
            <a:pPr marL="285750" indent="-285750">
              <a:buFont typeface="Arial" panose="020B0604020202020204" pitchFamily="34" charset="0"/>
              <a:buChar char="•"/>
            </a:pPr>
            <a:r>
              <a:rPr lang="en-US" sz="2400" dirty="0"/>
              <a:t>Team member task breakdown</a:t>
            </a:r>
          </a:p>
          <a:p>
            <a:pPr marL="285750" indent="-285750">
              <a:buFont typeface="Arial" panose="020B0604020202020204" pitchFamily="34" charset="0"/>
              <a:buChar char="•"/>
            </a:pPr>
            <a:r>
              <a:rPr lang="en-US" sz="2400" dirty="0"/>
              <a:t>Discussion</a:t>
            </a:r>
          </a:p>
        </p:txBody>
      </p:sp>
    </p:spTree>
    <p:extLst>
      <p:ext uri="{BB962C8B-B14F-4D97-AF65-F5344CB8AC3E}">
        <p14:creationId xmlns:p14="http://schemas.microsoft.com/office/powerpoint/2010/main" val="57644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7D47-8AAC-0561-70A2-8072F8A50E83}"/>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73C705AD-8DD2-878E-3AB7-2480AA724B8D}"/>
              </a:ext>
            </a:extLst>
          </p:cNvPr>
          <p:cNvSpPr>
            <a:spLocks noGrp="1"/>
          </p:cNvSpPr>
          <p:nvPr>
            <p:ph idx="1"/>
          </p:nvPr>
        </p:nvSpPr>
        <p:spPr/>
        <p:txBody>
          <a:bodyPr/>
          <a:lstStyle/>
          <a:p>
            <a:r>
              <a:rPr lang="en-US" b="0" i="0" dirty="0">
                <a:solidFill>
                  <a:srgbClr val="374151"/>
                </a:solidFill>
                <a:effectLst/>
                <a:latin typeface="Söhne"/>
              </a:rPr>
              <a:t>This dataset is about the Indian Premier League (IPL), which is a professional Twenty20 cricket league in India. The dataset contains information about all the IPL matches that were played until 2017. It includes data on the teams, players, venues, umpires, and match outcomes.</a:t>
            </a:r>
          </a:p>
          <a:p>
            <a:r>
              <a:rPr lang="en-US" dirty="0">
                <a:solidFill>
                  <a:srgbClr val="374151"/>
                </a:solidFill>
                <a:latin typeface="Söhne"/>
              </a:rPr>
              <a:t>Here is the link to the dataset : </a:t>
            </a:r>
            <a:br>
              <a:rPr lang="en-US" dirty="0">
                <a:solidFill>
                  <a:srgbClr val="374151"/>
                </a:solidFill>
                <a:latin typeface="Söhne"/>
              </a:rPr>
            </a:br>
            <a:r>
              <a:rPr lang="en-US" b="0" i="0" dirty="0">
                <a:solidFill>
                  <a:srgbClr val="0070C0"/>
                </a:solidFill>
                <a:effectLst/>
                <a:latin typeface="Söhne"/>
                <a:hlinkClick r:id="rId2"/>
              </a:rPr>
              <a:t>https://data.world/mkhuzaima/ipl-data-till-2017</a:t>
            </a:r>
            <a:endParaRPr lang="en-US" b="0" i="0" dirty="0">
              <a:solidFill>
                <a:srgbClr val="0070C0"/>
              </a:solidFill>
              <a:effectLst/>
              <a:latin typeface="Söhne"/>
            </a:endParaRPr>
          </a:p>
          <a:p>
            <a:endParaRPr lang="en-US" dirty="0"/>
          </a:p>
        </p:txBody>
      </p:sp>
    </p:spTree>
    <p:extLst>
      <p:ext uri="{BB962C8B-B14F-4D97-AF65-F5344CB8AC3E}">
        <p14:creationId xmlns:p14="http://schemas.microsoft.com/office/powerpoint/2010/main" val="375055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EEAA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able&#10;&#10;Description automatically generated">
            <a:extLst>
              <a:ext uri="{FF2B5EF4-FFF2-40B4-BE49-F238E27FC236}">
                <a16:creationId xmlns:a16="http://schemas.microsoft.com/office/drawing/2014/main" id="{FA422B2A-78E0-B6F2-29B3-04208287851B}"/>
              </a:ext>
            </a:extLst>
          </p:cNvPr>
          <p:cNvPicPr>
            <a:picLocks noChangeAspect="1"/>
          </p:cNvPicPr>
          <p:nvPr/>
        </p:nvPicPr>
        <p:blipFill>
          <a:blip r:embed="rId3"/>
          <a:stretch>
            <a:fillRect/>
          </a:stretch>
        </p:blipFill>
        <p:spPr>
          <a:xfrm>
            <a:off x="984929" y="643467"/>
            <a:ext cx="10222142" cy="5571066"/>
          </a:xfrm>
          <a:prstGeom prst="rect">
            <a:avLst/>
          </a:prstGeom>
        </p:spPr>
      </p:pic>
    </p:spTree>
    <p:extLst>
      <p:ext uri="{BB962C8B-B14F-4D97-AF65-F5344CB8AC3E}">
        <p14:creationId xmlns:p14="http://schemas.microsoft.com/office/powerpoint/2010/main" val="373235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0A9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table, Excel&#10;&#10;Description automatically generated">
            <a:extLst>
              <a:ext uri="{FF2B5EF4-FFF2-40B4-BE49-F238E27FC236}">
                <a16:creationId xmlns:a16="http://schemas.microsoft.com/office/drawing/2014/main" id="{ACAF10AE-A9CA-DF53-F09C-490B3169CFE5}"/>
              </a:ext>
            </a:extLst>
          </p:cNvPr>
          <p:cNvPicPr>
            <a:picLocks noGrp="1" noChangeAspect="1"/>
          </p:cNvPicPr>
          <p:nvPr>
            <p:ph idx="1"/>
          </p:nvPr>
        </p:nvPicPr>
        <p:blipFill>
          <a:blip r:embed="rId3"/>
          <a:stretch>
            <a:fillRect/>
          </a:stretch>
        </p:blipFill>
        <p:spPr>
          <a:xfrm>
            <a:off x="1810564" y="643467"/>
            <a:ext cx="8570871" cy="5571066"/>
          </a:xfrm>
          <a:prstGeom prst="rect">
            <a:avLst/>
          </a:prstGeom>
        </p:spPr>
      </p:pic>
    </p:spTree>
    <p:extLst>
      <p:ext uri="{BB962C8B-B14F-4D97-AF65-F5344CB8AC3E}">
        <p14:creationId xmlns:p14="http://schemas.microsoft.com/office/powerpoint/2010/main" val="206779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9FAA-341D-A2E3-DC5C-1FB928796E5D}"/>
              </a:ext>
            </a:extLst>
          </p:cNvPr>
          <p:cNvSpPr>
            <a:spLocks noGrp="1"/>
          </p:cNvSpPr>
          <p:nvPr>
            <p:ph type="title"/>
          </p:nvPr>
        </p:nvSpPr>
        <p:spPr/>
        <p:txBody>
          <a:bodyPr/>
          <a:lstStyle/>
          <a:p>
            <a:r>
              <a:rPr lang="en-US" dirty="0"/>
              <a:t>Other datasets</a:t>
            </a:r>
          </a:p>
        </p:txBody>
      </p:sp>
      <p:sp>
        <p:nvSpPr>
          <p:cNvPr id="3" name="Content Placeholder 2">
            <a:extLst>
              <a:ext uri="{FF2B5EF4-FFF2-40B4-BE49-F238E27FC236}">
                <a16:creationId xmlns:a16="http://schemas.microsoft.com/office/drawing/2014/main" id="{4B61CBB7-A802-D5F4-1ACE-A54E4069ECDB}"/>
              </a:ext>
            </a:extLst>
          </p:cNvPr>
          <p:cNvSpPr>
            <a:spLocks noGrp="1"/>
          </p:cNvSpPr>
          <p:nvPr>
            <p:ph idx="1"/>
          </p:nvPr>
        </p:nvSpPr>
        <p:spPr/>
        <p:txBody>
          <a:bodyPr>
            <a:normAutofit fontScale="85000" lnSpcReduction="10000"/>
          </a:bodyPr>
          <a:lstStyle/>
          <a:p>
            <a:r>
              <a:rPr lang="en-US" dirty="0"/>
              <a:t>Restaurant food inspection results dataset: The dataset contains information on the last inspection results for food service establishments in New York State. It includes data such as the name of the establishment, location, inspection date, inspection type, violation codes, violation descriptions, and other related details. The dataset contains 20,900 rows and 26 columns. </a:t>
            </a:r>
          </a:p>
          <a:p>
            <a:r>
              <a:rPr lang="en-US" dirty="0"/>
              <a:t>Link: </a:t>
            </a:r>
            <a:r>
              <a:rPr lang="en-US" dirty="0">
                <a:solidFill>
                  <a:srgbClr val="0070C0"/>
                </a:solidFill>
              </a:rPr>
              <a:t>https://</a:t>
            </a:r>
            <a:r>
              <a:rPr lang="en-US" dirty="0" err="1">
                <a:solidFill>
                  <a:srgbClr val="0070C0"/>
                </a:solidFill>
              </a:rPr>
              <a:t>health.data.ny.gov</a:t>
            </a:r>
            <a:r>
              <a:rPr lang="en-US" dirty="0">
                <a:solidFill>
                  <a:srgbClr val="0070C0"/>
                </a:solidFill>
              </a:rPr>
              <a:t>/Health/Food-Service-Establishment-</a:t>
            </a:r>
            <a:r>
              <a:rPr lang="en-US" dirty="0" err="1">
                <a:solidFill>
                  <a:srgbClr val="0070C0"/>
                </a:solidFill>
              </a:rPr>
              <a:t>LastInspection</a:t>
            </a:r>
            <a:r>
              <a:rPr lang="en-US" dirty="0">
                <a:solidFill>
                  <a:srgbClr val="0070C0"/>
                </a:solidFill>
              </a:rPr>
              <a:t>/cnih-y5dw </a:t>
            </a:r>
          </a:p>
          <a:p>
            <a:r>
              <a:rPr lang="en-US" dirty="0"/>
              <a:t>Adult arrests dataset: This dataset contains historical information on adult arrests in New York State, starting from the year 1970. The data is organized by county and is available for all counties in the state. It contains 3255 rows and 13 columns. </a:t>
            </a:r>
          </a:p>
          <a:p>
            <a:r>
              <a:rPr lang="en-US" dirty="0"/>
              <a:t>Link: </a:t>
            </a:r>
            <a:r>
              <a:rPr lang="en-US" dirty="0">
                <a:solidFill>
                  <a:srgbClr val="0070C0"/>
                </a:solidFill>
              </a:rPr>
              <a:t>https://</a:t>
            </a:r>
            <a:r>
              <a:rPr lang="en-US" dirty="0" err="1">
                <a:solidFill>
                  <a:srgbClr val="0070C0"/>
                </a:solidFill>
              </a:rPr>
              <a:t>data.ny.gov</a:t>
            </a:r>
            <a:r>
              <a:rPr lang="en-US" dirty="0">
                <a:solidFill>
                  <a:srgbClr val="0070C0"/>
                </a:solidFill>
              </a:rPr>
              <a:t>/Public-Safety/Adult-Arrests-18-and-Older-by-CountyBeginning-197/rikd-mt35</a:t>
            </a:r>
          </a:p>
        </p:txBody>
      </p:sp>
    </p:spTree>
    <p:extLst>
      <p:ext uri="{BB962C8B-B14F-4D97-AF65-F5344CB8AC3E}">
        <p14:creationId xmlns:p14="http://schemas.microsoft.com/office/powerpoint/2010/main" val="26249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489E-2423-B69E-525E-48185EA6E139}"/>
              </a:ext>
            </a:extLst>
          </p:cNvPr>
          <p:cNvSpPr>
            <a:spLocks noGrp="1"/>
          </p:cNvSpPr>
          <p:nvPr>
            <p:ph type="title"/>
          </p:nvPr>
        </p:nvSpPr>
        <p:spPr/>
        <p:txBody>
          <a:bodyPr/>
          <a:lstStyle/>
          <a:p>
            <a:r>
              <a:rPr lang="en-US" dirty="0"/>
              <a:t>Target analysis</a:t>
            </a:r>
          </a:p>
        </p:txBody>
      </p:sp>
      <p:sp>
        <p:nvSpPr>
          <p:cNvPr id="3" name="Content Placeholder 2">
            <a:extLst>
              <a:ext uri="{FF2B5EF4-FFF2-40B4-BE49-F238E27FC236}">
                <a16:creationId xmlns:a16="http://schemas.microsoft.com/office/drawing/2014/main" id="{FA9BDE3E-E56F-A1D6-24C5-63877C869CD5}"/>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rgbClr val="374151"/>
                </a:solidFill>
                <a:effectLst/>
                <a:latin typeface="Söhne"/>
              </a:rPr>
              <a:t>Team performance: The dataset can be used to analyze the performance of different IPL teams over the years, based on factors such as the number of wins, losses, and draws.</a:t>
            </a:r>
          </a:p>
          <a:p>
            <a:pPr algn="l">
              <a:buFont typeface="+mj-lt"/>
              <a:buAutoNum type="arabicPeriod"/>
            </a:pPr>
            <a:r>
              <a:rPr lang="en-US" b="0" i="0" dirty="0">
                <a:solidFill>
                  <a:srgbClr val="374151"/>
                </a:solidFill>
                <a:effectLst/>
                <a:latin typeface="Söhne"/>
              </a:rPr>
              <a:t>Player performance: The dataset can also be used to analyze the performance of individual players based on factors such as the number of runs scored, wickets taken, and catches.</a:t>
            </a:r>
          </a:p>
          <a:p>
            <a:pPr algn="l">
              <a:buFont typeface="+mj-lt"/>
              <a:buAutoNum type="arabicPeriod"/>
            </a:pPr>
            <a:r>
              <a:rPr lang="en-US" b="0" i="0" dirty="0">
                <a:solidFill>
                  <a:srgbClr val="374151"/>
                </a:solidFill>
                <a:effectLst/>
                <a:latin typeface="Söhne"/>
              </a:rPr>
              <a:t>Match outcomes: The dataset contains information about the outcomes of all the IPL matches played until 2016, which can be analyzed to identify patterns and trends.</a:t>
            </a:r>
          </a:p>
          <a:p>
            <a:pPr algn="l">
              <a:buFont typeface="+mj-lt"/>
              <a:buAutoNum type="arabicPeriod"/>
            </a:pPr>
            <a:r>
              <a:rPr lang="en-US" b="0" i="0" dirty="0">
                <a:solidFill>
                  <a:srgbClr val="374151"/>
                </a:solidFill>
                <a:effectLst/>
                <a:latin typeface="Söhne"/>
              </a:rPr>
              <a:t>Venue analysis: The dataset contains information about the venues where the matches were played, which can be used to analyze the impact of the venue on match outcomes.</a:t>
            </a:r>
          </a:p>
          <a:p>
            <a:pPr algn="l">
              <a:buFont typeface="+mj-lt"/>
              <a:buAutoNum type="arabicPeriod"/>
            </a:pPr>
            <a:r>
              <a:rPr lang="en-US" b="0" i="0" dirty="0">
                <a:solidFill>
                  <a:srgbClr val="374151"/>
                </a:solidFill>
                <a:effectLst/>
                <a:latin typeface="Söhne"/>
              </a:rPr>
              <a:t>Toss analysis: The dataset contains information about the tosses in each match, which can be analyzed to identify any patterns or trends.</a:t>
            </a:r>
          </a:p>
          <a:p>
            <a:endParaRPr lang="en-US" dirty="0"/>
          </a:p>
        </p:txBody>
      </p:sp>
    </p:spTree>
    <p:extLst>
      <p:ext uri="{BB962C8B-B14F-4D97-AF65-F5344CB8AC3E}">
        <p14:creationId xmlns:p14="http://schemas.microsoft.com/office/powerpoint/2010/main" val="105938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ACB7-E6AC-59B6-B495-789124BF1933}"/>
              </a:ext>
            </a:extLst>
          </p:cNvPr>
          <p:cNvSpPr>
            <a:spLocks noGrp="1"/>
          </p:cNvSpPr>
          <p:nvPr>
            <p:ph type="title"/>
          </p:nvPr>
        </p:nvSpPr>
        <p:spPr/>
        <p:txBody>
          <a:bodyPr/>
          <a:lstStyle/>
          <a:p>
            <a:r>
              <a:rPr lang="en-US" dirty="0"/>
              <a:t>Target analysis</a:t>
            </a:r>
          </a:p>
        </p:txBody>
      </p:sp>
      <p:sp>
        <p:nvSpPr>
          <p:cNvPr id="3" name="Content Placeholder 2">
            <a:extLst>
              <a:ext uri="{FF2B5EF4-FFF2-40B4-BE49-F238E27FC236}">
                <a16:creationId xmlns:a16="http://schemas.microsoft.com/office/drawing/2014/main" id="{329B3E9D-4CB9-0DD9-F4CC-1544BEAAC458}"/>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Umpire analysis: The dataset contains information about the umpires who officiated in each match, which can be analyzed to identify any patterns or trends.</a:t>
            </a:r>
          </a:p>
          <a:p>
            <a:pPr algn="l">
              <a:buFont typeface="+mj-lt"/>
              <a:buAutoNum type="arabicPeriod"/>
            </a:pPr>
            <a:r>
              <a:rPr lang="en-US" b="0" i="0" dirty="0">
                <a:solidFill>
                  <a:srgbClr val="374151"/>
                </a:solidFill>
                <a:effectLst/>
                <a:latin typeface="Söhne"/>
              </a:rPr>
              <a:t>Innings analysis: The dataset contains information about the innings played by each team, which can be analyzed to identify any patterns or trends.</a:t>
            </a:r>
          </a:p>
          <a:p>
            <a:pPr algn="l">
              <a:buFont typeface="+mj-lt"/>
              <a:buAutoNum type="arabicPeriod"/>
            </a:pPr>
            <a:r>
              <a:rPr lang="en-US" b="0" i="0" dirty="0">
                <a:solidFill>
                  <a:srgbClr val="374151"/>
                </a:solidFill>
                <a:effectLst/>
                <a:latin typeface="Söhne"/>
              </a:rPr>
              <a:t>Run rate analysis: The dataset contains information about the run rate of each team, which can be analyzed to identify any patterns or trends.</a:t>
            </a:r>
          </a:p>
          <a:p>
            <a:pPr algn="l">
              <a:buFont typeface="+mj-lt"/>
              <a:buAutoNum type="arabicPeriod"/>
            </a:pPr>
            <a:r>
              <a:rPr lang="en-US" b="0" i="0" dirty="0">
                <a:solidFill>
                  <a:srgbClr val="374151"/>
                </a:solidFill>
                <a:effectLst/>
                <a:latin typeface="Söhne"/>
              </a:rPr>
              <a:t>Boundary analysis: The dataset contains information about the number of boundaries scored by each team, which can be analyzed to identify any patterns or trends.</a:t>
            </a:r>
          </a:p>
          <a:p>
            <a:endParaRPr lang="en-US" dirty="0"/>
          </a:p>
        </p:txBody>
      </p:sp>
    </p:spTree>
    <p:extLst>
      <p:ext uri="{BB962C8B-B14F-4D97-AF65-F5344CB8AC3E}">
        <p14:creationId xmlns:p14="http://schemas.microsoft.com/office/powerpoint/2010/main" val="429496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80F72-2465-76A9-27F5-353108BA098D}"/>
              </a:ext>
            </a:extLst>
          </p:cNvPr>
          <p:cNvSpPr>
            <a:spLocks noGrp="1"/>
          </p:cNvSpPr>
          <p:nvPr>
            <p:ph type="title"/>
          </p:nvPr>
        </p:nvSpPr>
        <p:spPr>
          <a:xfrm>
            <a:off x="844476" y="1600199"/>
            <a:ext cx="3539266" cy="4297680"/>
          </a:xfrm>
        </p:spPr>
        <p:txBody>
          <a:bodyPr anchor="ctr">
            <a:normAutofit/>
          </a:bodyPr>
          <a:lstStyle/>
          <a:p>
            <a:r>
              <a:rPr lang="en-US"/>
              <a:t>Team member task breakdown</a:t>
            </a:r>
            <a:endParaRPr lang="en-US" dirty="0"/>
          </a:p>
        </p:txBody>
      </p:sp>
      <p:cxnSp>
        <p:nvCxnSpPr>
          <p:cNvPr id="18"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FA6B4C-7D1B-56CE-0313-0F399CCC6C41}"/>
              </a:ext>
            </a:extLst>
          </p:cNvPr>
          <p:cNvSpPr>
            <a:spLocks noGrp="1"/>
          </p:cNvSpPr>
          <p:nvPr>
            <p:ph idx="1"/>
          </p:nvPr>
        </p:nvSpPr>
        <p:spPr>
          <a:xfrm>
            <a:off x="4924851" y="1600199"/>
            <a:ext cx="6130003" cy="4297680"/>
          </a:xfrm>
        </p:spPr>
        <p:txBody>
          <a:bodyPr anchor="ctr">
            <a:normAutofit/>
          </a:bodyPr>
          <a:lstStyle/>
          <a:p>
            <a:r>
              <a:rPr lang="en-US" dirty="0"/>
              <a:t>Data cleaning and organizing : Nandita P and </a:t>
            </a:r>
            <a:r>
              <a:rPr lang="en-US" dirty="0" err="1"/>
              <a:t>Prasun</a:t>
            </a:r>
            <a:r>
              <a:rPr lang="en-US" dirty="0"/>
              <a:t> s</a:t>
            </a:r>
          </a:p>
          <a:p>
            <a:r>
              <a:rPr lang="en-US" dirty="0"/>
              <a:t>Data analysis : </a:t>
            </a:r>
            <a:r>
              <a:rPr lang="en-US" dirty="0" err="1"/>
              <a:t>Tarun</a:t>
            </a:r>
            <a:r>
              <a:rPr lang="en-US" dirty="0"/>
              <a:t> T and Adarsh</a:t>
            </a:r>
          </a:p>
          <a:p>
            <a:r>
              <a:rPr lang="en-US" dirty="0"/>
              <a:t>Data visualization (including interactions) :  To be done by all the team members for different analysis factors</a:t>
            </a:r>
          </a:p>
          <a:p>
            <a:endParaRPr lang="en-US" dirty="0"/>
          </a:p>
        </p:txBody>
      </p:sp>
    </p:spTree>
    <p:extLst>
      <p:ext uri="{BB962C8B-B14F-4D97-AF65-F5344CB8AC3E}">
        <p14:creationId xmlns:p14="http://schemas.microsoft.com/office/powerpoint/2010/main" val="9101128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{1AC7E3DF-5F4C-2346-A4E1-E47E95569476}tf10001119</Template>
  <TotalTime>1111</TotalTime>
  <Words>563</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Söhne</vt:lpstr>
      <vt:lpstr>Verdana</vt:lpstr>
      <vt:lpstr>Gallery</vt:lpstr>
      <vt:lpstr>IST 652 : Scripting for data analysis</vt:lpstr>
      <vt:lpstr>PowerPoint Presentation</vt:lpstr>
      <vt:lpstr>Dataset description</vt:lpstr>
      <vt:lpstr>PowerPoint Presentation</vt:lpstr>
      <vt:lpstr>PowerPoint Presentation</vt:lpstr>
      <vt:lpstr>Other datasets</vt:lpstr>
      <vt:lpstr>Target analysis</vt:lpstr>
      <vt:lpstr>Target analysis</vt:lpstr>
      <vt:lpstr>Team member task breakdown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652 : Scripting for data analysis</dc:title>
  <dc:creator>Nandita Pathardikar</dc:creator>
  <cp:lastModifiedBy>Nandita Pathardikar</cp:lastModifiedBy>
  <cp:revision>2</cp:revision>
  <dcterms:created xsi:type="dcterms:W3CDTF">2023-03-21T19:16:23Z</dcterms:created>
  <dcterms:modified xsi:type="dcterms:W3CDTF">2023-03-22T13:48:03Z</dcterms:modified>
</cp:coreProperties>
</file>