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309" r:id="rId7"/>
    <p:sldId id="310" r:id="rId8"/>
    <p:sldId id="340" r:id="rId9"/>
    <p:sldId id="313" r:id="rId10"/>
    <p:sldId id="297" r:id="rId11"/>
    <p:sldId id="341" r:id="rId12"/>
    <p:sldId id="263" r:id="rId13"/>
    <p:sldId id="300" r:id="rId14"/>
    <p:sldId id="369" r:id="rId15"/>
    <p:sldId id="306" r:id="rId16"/>
    <p:sldId id="377" r:id="rId17"/>
    <p:sldId id="378" r:id="rId18"/>
    <p:sldId id="379" r:id="rId19"/>
    <p:sldId id="3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CF8B-8443-4904-B8C7-825DB436F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FE43C-FF73-4B0A-9FFF-FEBFB02A4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0E5B3-7787-469B-9DD7-815B6C72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DB51-9A77-4D0F-B482-784C6E5FE690}" type="datetimeFigureOut">
              <a:rPr lang="en-IN" smtClean="0"/>
              <a:t>28/11/2018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3FEA6-2453-44CC-9FB8-4040E960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E5392-7946-4D1C-85CB-88E1DD31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0771-75AD-4580-B5B0-88F6D64B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14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1ABC-26C9-4734-A8FD-44678CEF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6B27B-65AF-408C-946E-6188B1AE4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DFF81-46B4-4C06-8B22-FC5E60A5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DB51-9A77-4D0F-B482-784C6E5FE690}" type="datetimeFigureOut">
              <a:rPr lang="en-IN" smtClean="0"/>
              <a:t>28/11/2018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9B580-B3F1-4B8D-9F92-20A77B01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3F28E-51CF-418A-ADF5-CCCA1737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0771-75AD-4580-B5B0-88F6D64B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7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C1CE2-395B-453D-B123-DCDF4866E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81BB7-F14D-41A5-B2C4-BF31CB5E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DC30-92C3-4545-B784-CF936467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DB51-9A77-4D0F-B482-784C6E5FE690}" type="datetimeFigureOut">
              <a:rPr lang="en-IN" smtClean="0"/>
              <a:t>28/11/2018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AE8DA-5D5D-43B5-B8E1-9FB352CD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F672E-AB31-4594-9CEE-F9DE57F6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0771-75AD-4580-B5B0-88F6D64B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67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6DE2-FBD6-42EA-ACFB-34F547309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A3EA5-616B-409A-B98A-04EA412D2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288F5-D343-4495-A103-209FE253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DB51-9A77-4D0F-B482-784C6E5FE690}" type="datetimeFigureOut">
              <a:rPr lang="en-IN" smtClean="0"/>
              <a:t>28/11/2018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5E104-2CD3-476F-8CCA-48D4EAEB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1A23B-E682-431A-A2F8-1827D4D2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0771-75AD-4580-B5B0-88F6D64B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1861-6C20-4BB1-9DAF-6885BDC9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B205F-BAF2-4AB0-8D31-DBB33EDB9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4B259-B147-4945-B5C0-835BDAAB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DB51-9A77-4D0F-B482-784C6E5FE690}" type="datetimeFigureOut">
              <a:rPr lang="en-IN" smtClean="0"/>
              <a:t>28/11/2018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8013F-D6A7-4882-BCDF-0CE0827A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4CD0-1837-459A-BD91-F15AB1A1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0771-75AD-4580-B5B0-88F6D64B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58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4734-E021-47D9-A2EA-72448C9C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511A-1B3C-4EF7-A81D-B58B98BC3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2FEB0-7F05-491A-920C-A0FE2D5E6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0697B-F695-4034-ABA8-E40B4158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DB51-9A77-4D0F-B482-784C6E5FE690}" type="datetimeFigureOut">
              <a:rPr lang="en-IN" smtClean="0"/>
              <a:t>28/11/2018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9DD76-9D7E-483B-B151-549D5A59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A15FD-5058-4275-B844-AC48D590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0771-75AD-4580-B5B0-88F6D64B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66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42D4-BBEF-4321-A416-D7EB9157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F2555-4D87-4DA1-A407-A8BFE54DC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9F23D-F2CA-4E73-BD66-48EBC8476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A851F-3206-4294-BF78-BD0016792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4EB52-0DFF-4998-A8ED-95B136EBC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C8BBA-0429-4C56-A2ED-3D6477DE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DB51-9A77-4D0F-B482-784C6E5FE690}" type="datetimeFigureOut">
              <a:rPr lang="en-IN" smtClean="0"/>
              <a:t>28/11/2018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D6D11-5B94-4BBC-9EB7-3DAC9F4E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DF9F3-0B53-405B-B407-27F2DA22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0771-75AD-4580-B5B0-88F6D64B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73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7EA1-C06F-4EAC-9ABD-0780C728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BD95E-AA82-4572-8881-F058DBA5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DB51-9A77-4D0F-B482-784C6E5FE690}" type="datetimeFigureOut">
              <a:rPr lang="en-IN" smtClean="0"/>
              <a:t>28/11/2018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B442E-8D0F-4B6C-A28B-A40A3456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29664-160E-494A-8CFA-E516526F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0771-75AD-4580-B5B0-88F6D64B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90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D354A-BCC8-4948-AED8-A3F9EEFE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DB51-9A77-4D0F-B482-784C6E5FE690}" type="datetimeFigureOut">
              <a:rPr lang="en-IN" smtClean="0"/>
              <a:t>28/11/2018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7A2B5-92BB-45B2-A841-6B02D168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784EE-3AF3-4083-9A89-ECF239CC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0771-75AD-4580-B5B0-88F6D64B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61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513C-EBB9-4139-933B-2C236510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41183-FD9A-4881-B8C6-3113F77C7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4B79B-3F7F-44A2-B264-D0E68FAD4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FE3D2-D6F8-4DF4-897E-149D4FD6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DB51-9A77-4D0F-B482-784C6E5FE690}" type="datetimeFigureOut">
              <a:rPr lang="en-IN" smtClean="0"/>
              <a:t>28/11/2018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9548F-D990-4129-9DCB-A39F24B2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49D1D-9261-4916-93B5-192D598A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0771-75AD-4580-B5B0-88F6D64B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88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0387-586C-47BF-AE86-7AFDB2F0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5DE5A-EE14-4173-AEB9-304F14CDF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74A2E-01DA-40D0-B2B6-E89AB1C82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FF2EA-C04A-403B-B9A1-EB3A5DB3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DB51-9A77-4D0F-B482-784C6E5FE690}" type="datetimeFigureOut">
              <a:rPr lang="en-IN" smtClean="0"/>
              <a:t>28/11/2018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3EDC0-3818-4DFE-AB6E-DD23F742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42BA0-E84D-477C-B176-0CC0D569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0771-75AD-4580-B5B0-88F6D64B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52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82E0E-2649-4D65-904B-8110911B5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273AB-C618-4FC2-9259-0134A6F84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4033-7DAC-44C2-9C53-92612C3F2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BDB51-9A77-4D0F-B482-784C6E5FE690}" type="datetimeFigureOut">
              <a:rPr lang="en-IN" smtClean="0"/>
              <a:t>28/11/2018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D8C2E-2B34-45AC-B73E-D824B58A1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A1628-B780-4BF1-8EA2-95752E7E2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40771-75AD-4580-B5B0-88F6D64B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09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11.png"/><Relationship Id="rId21" Type="http://schemas.openxmlformats.org/officeDocument/2006/relationships/image" Target="../media/image27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10.jpe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2.png"/><Relationship Id="rId19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2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10.jpe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0.png"/><Relationship Id="rId5" Type="http://schemas.openxmlformats.org/officeDocument/2006/relationships/image" Target="../media/image12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1.png"/><Relationship Id="rId9" Type="http://schemas.openxmlformats.org/officeDocument/2006/relationships/image" Target="../media/image16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2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31.png"/><Relationship Id="rId17" Type="http://schemas.openxmlformats.org/officeDocument/2006/relationships/image" Target="../media/image40.png"/><Relationship Id="rId2" Type="http://schemas.openxmlformats.org/officeDocument/2006/relationships/image" Target="../media/image10.jpe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0.png"/><Relationship Id="rId5" Type="http://schemas.openxmlformats.org/officeDocument/2006/relationships/image" Target="../media/image12.png"/><Relationship Id="rId15" Type="http://schemas.openxmlformats.org/officeDocument/2006/relationships/image" Target="../media/image38.png"/><Relationship Id="rId10" Type="http://schemas.openxmlformats.org/officeDocument/2006/relationships/image" Target="../media/image29.png"/><Relationship Id="rId4" Type="http://schemas.openxmlformats.org/officeDocument/2006/relationships/image" Target="../media/image1.png"/><Relationship Id="rId9" Type="http://schemas.openxmlformats.org/officeDocument/2006/relationships/image" Target="../media/image16.png"/><Relationship Id="rId1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18" Type="http://schemas.openxmlformats.org/officeDocument/2006/relationships/image" Target="../media/image45.png"/><Relationship Id="rId26" Type="http://schemas.openxmlformats.org/officeDocument/2006/relationships/image" Target="../media/image13.jpg"/><Relationship Id="rId3" Type="http://schemas.openxmlformats.org/officeDocument/2006/relationships/image" Target="../media/image1.png"/><Relationship Id="rId21" Type="http://schemas.openxmlformats.org/officeDocument/2006/relationships/image" Target="../media/image48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52.png"/><Relationship Id="rId2" Type="http://schemas.openxmlformats.org/officeDocument/2006/relationships/image" Target="../media/image11.png"/><Relationship Id="rId16" Type="http://schemas.openxmlformats.org/officeDocument/2006/relationships/image" Target="../media/image2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24" Type="http://schemas.openxmlformats.org/officeDocument/2006/relationships/image" Target="../media/image51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23" Type="http://schemas.openxmlformats.org/officeDocument/2006/relationships/image" Target="../media/image50.png"/><Relationship Id="rId10" Type="http://schemas.openxmlformats.org/officeDocument/2006/relationships/image" Target="../media/image17.png"/><Relationship Id="rId19" Type="http://schemas.openxmlformats.org/officeDocument/2006/relationships/image" Target="../media/image46.png"/><Relationship Id="rId4" Type="http://schemas.openxmlformats.org/officeDocument/2006/relationships/image" Target="../media/image12.png"/><Relationship Id="rId9" Type="http://schemas.openxmlformats.org/officeDocument/2006/relationships/image" Target="../media/image2.png"/><Relationship Id="rId14" Type="http://schemas.openxmlformats.org/officeDocument/2006/relationships/image" Target="../media/image21.png"/><Relationship Id="rId22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847498D-51E7-4A58-828D-2E2C54488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924" y="435222"/>
            <a:ext cx="10448896" cy="2262781"/>
          </a:xfrm>
        </p:spPr>
        <p:txBody>
          <a:bodyPr>
            <a:normAutofit/>
          </a:bodyPr>
          <a:lstStyle/>
          <a:p>
            <a:r>
              <a:rPr lang="en-US" altLang="zh-CN" dirty="0"/>
              <a:t>Dynamic Auctions in Cloud Using Bank Account Mechanisms</a:t>
            </a:r>
            <a:endParaRPr lang="zh-CN" altLang="en-US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92688D9B-2386-4938-8354-1934EEBF2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8151" y="4010083"/>
            <a:ext cx="8267328" cy="2133744"/>
          </a:xfrm>
        </p:spPr>
        <p:txBody>
          <a:bodyPr/>
          <a:lstStyle/>
          <a:p>
            <a:r>
              <a:rPr lang="en-US" altLang="zh-CN" sz="2400" dirty="0"/>
              <a:t>P. </a:t>
            </a:r>
            <a:r>
              <a:rPr lang="en-US" altLang="zh-CN" sz="2400" dirty="0" err="1"/>
              <a:t>Suryapratap</a:t>
            </a:r>
            <a:r>
              <a:rPr lang="en-US" altLang="zh-CN" sz="2400" dirty="0"/>
              <a:t> 						Prasun Joshi </a:t>
            </a:r>
          </a:p>
          <a:p>
            <a:r>
              <a:rPr lang="en-US" altLang="zh-CN" sz="2400" dirty="0"/>
              <a:t>MT2017075						MT2017083</a:t>
            </a:r>
          </a:p>
          <a:p>
            <a:r>
              <a:rPr lang="en-US" altLang="zh-CN" sz="2400" dirty="0"/>
              <a:t>			</a:t>
            </a:r>
            <a:endParaRPr lang="en-US" altLang="zh-CN" dirty="0"/>
          </a:p>
          <a:p>
            <a:r>
              <a:rPr lang="en-US" altLang="zh-CN" dirty="0"/>
              <a:t>28 November 2018</a:t>
            </a:r>
          </a:p>
        </p:txBody>
      </p:sp>
    </p:spTree>
    <p:extLst>
      <p:ext uri="{BB962C8B-B14F-4D97-AF65-F5344CB8AC3E}">
        <p14:creationId xmlns:p14="http://schemas.microsoft.com/office/powerpoint/2010/main" val="2205937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Results overview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342484"/>
              </p:ext>
            </p:extLst>
          </p:nvPr>
        </p:nvGraphicFramePr>
        <p:xfrm>
          <a:off x="1683027" y="2133600"/>
          <a:ext cx="9821584" cy="3564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5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2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10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00866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Simple Format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High</a:t>
                      </a:r>
                      <a:r>
                        <a:rPr lang="en-US" altLang="zh-CN" sz="1400" baseline="0" dirty="0"/>
                        <a:t> Revenue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Buyer Flexibility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Optimality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Efficient</a:t>
                      </a:r>
                      <a:r>
                        <a:rPr lang="en-US" altLang="zh-CN" sz="1400" baseline="0" dirty="0"/>
                        <a:t> </a:t>
                      </a:r>
                      <a:r>
                        <a:rPr lang="en-US" altLang="zh-CN" sz="1400" dirty="0"/>
                        <a:t>Computation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Forecast-free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237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Static</a:t>
                      </a:r>
                      <a:r>
                        <a:rPr lang="en-US" altLang="zh-CN" sz="1400" baseline="0" dirty="0"/>
                        <a:t> Auctions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Arbitrarily</a:t>
                      </a:r>
                      <a:r>
                        <a:rPr lang="en-US" altLang="zh-CN" sz="1400" baseline="0" dirty="0"/>
                        <a:t> large gap</a:t>
                      </a:r>
                      <a:endParaRPr lang="zh-CN" alt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  <a:p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T-free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86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Dynamic</a:t>
                      </a:r>
                      <a:r>
                        <a:rPr lang="en-US" altLang="zh-CN" sz="1400" baseline="0" dirty="0"/>
                        <a:t> </a:t>
                      </a:r>
                      <a:r>
                        <a:rPr lang="en-US" altLang="zh-CN" sz="1400" dirty="0"/>
                        <a:t>Auctions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Maybe YES</a:t>
                      </a:r>
                      <a:endParaRPr lang="zh-CN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Unknown</a:t>
                      </a:r>
                      <a:r>
                        <a:rPr lang="en-US" altLang="zh-CN" sz="1400" baseline="0" dirty="0"/>
                        <a:t> (exponential?)</a:t>
                      </a:r>
                      <a:endParaRPr lang="zh-CN" alt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866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Bank Account Mechanisms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somehow YES</a:t>
                      </a:r>
                    </a:p>
                    <a:p>
                      <a:r>
                        <a:rPr lang="en-US" altLang="zh-CN" sz="1400" dirty="0"/>
                        <a:t>FPTAS</a:t>
                      </a:r>
                      <a:r>
                        <a:rPr lang="en-US" altLang="zh-CN" sz="1400" baseline="0" dirty="0"/>
                        <a:t> </a:t>
                      </a:r>
                      <a:r>
                        <a:rPr lang="en-US" altLang="zh-CN" sz="1400" dirty="0"/>
                        <a:t>poly(T)</a:t>
                      </a:r>
                      <a:endParaRPr lang="zh-CN" alt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22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Environment: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778667"/>
            <a:ext cx="8915400" cy="429126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Seller has a sequence of items to sell to buyers.</a:t>
            </a:r>
          </a:p>
          <a:p>
            <a:r>
              <a:rPr lang="en-US" altLang="zh-CN" sz="2400" dirty="0"/>
              <a:t>Items arrive over time.</a:t>
            </a:r>
          </a:p>
          <a:p>
            <a:pPr lvl="1"/>
            <a:r>
              <a:rPr lang="en-US" altLang="zh-CN" sz="2200" dirty="0"/>
              <a:t>Each period, one item for sale.</a:t>
            </a:r>
          </a:p>
          <a:p>
            <a:pPr lvl="1"/>
            <a:r>
              <a:rPr lang="en-US" altLang="zh-CN" sz="2200" dirty="0"/>
              <a:t>The item will be destroyed, if not sold.</a:t>
            </a:r>
          </a:p>
          <a:p>
            <a:r>
              <a:rPr lang="en-US" altLang="zh-CN" sz="2400" dirty="0"/>
              <a:t>Unknown actual value until the t-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 period.</a:t>
            </a:r>
          </a:p>
          <a:p>
            <a:pPr lvl="1"/>
            <a:r>
              <a:rPr lang="en-US" altLang="zh-CN" sz="2200" dirty="0"/>
              <a:t>Stage-wise independent, commonly known priors.</a:t>
            </a:r>
          </a:p>
          <a:p>
            <a:pPr lvl="1"/>
            <a:r>
              <a:rPr lang="en-US" altLang="zh-CN" sz="2200" dirty="0"/>
              <a:t>Additive valuation.</a:t>
            </a:r>
          </a:p>
          <a:p>
            <a:r>
              <a:rPr lang="en-US" altLang="zh-CN" sz="2400" dirty="0"/>
              <a:t>Seller's allocation rule and payment rule could depend on past periods.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111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6775" y="1836569"/>
            <a:ext cx="8915400" cy="429126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Seller has a sequence of items to sell to buyers.</a:t>
            </a:r>
          </a:p>
          <a:p>
            <a:r>
              <a:rPr lang="en-US" altLang="zh-CN" sz="2400" dirty="0"/>
              <a:t>Items arrive over time.</a:t>
            </a:r>
          </a:p>
          <a:p>
            <a:pPr lvl="1"/>
            <a:r>
              <a:rPr lang="en-US" altLang="zh-CN" sz="2200" dirty="0"/>
              <a:t>Each period, one item for sale.</a:t>
            </a:r>
          </a:p>
          <a:p>
            <a:pPr lvl="1"/>
            <a:r>
              <a:rPr lang="en-US" altLang="zh-CN" sz="2200" dirty="0"/>
              <a:t>The item will be destroyed, if not sold.</a:t>
            </a:r>
          </a:p>
          <a:p>
            <a:r>
              <a:rPr lang="en-US" altLang="zh-CN" sz="2400" dirty="0"/>
              <a:t>Unknown actual value until the t-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 period.</a:t>
            </a:r>
          </a:p>
          <a:p>
            <a:pPr lvl="1"/>
            <a:r>
              <a:rPr lang="en-US" altLang="zh-CN" sz="2200" dirty="0"/>
              <a:t>Stage-wise independent, commonly known priors.</a:t>
            </a:r>
          </a:p>
          <a:p>
            <a:pPr lvl="1"/>
            <a:r>
              <a:rPr lang="en-US" altLang="zh-CN" sz="2200" dirty="0"/>
              <a:t>Additive valuation.</a:t>
            </a:r>
          </a:p>
          <a:p>
            <a:r>
              <a:rPr lang="en-US" altLang="zh-CN" sz="2400" dirty="0"/>
              <a:t>Seller's allocation rule and payment rule could depend on past periods.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Environment: Application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24954" y="1866145"/>
            <a:ext cx="8193505" cy="3910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Google sells ad impressions to advertisers.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24954" y="2257172"/>
            <a:ext cx="8193505" cy="1285375"/>
          </a:xfrm>
          <a:prstGeom prst="roundRect">
            <a:avLst>
              <a:gd name="adj" fmla="val 45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Impressions may come from users' searches on search engines. </a:t>
            </a:r>
          </a:p>
          <a:p>
            <a:r>
              <a:rPr lang="en-US" altLang="zh-CN" sz="2400" dirty="0">
                <a:solidFill>
                  <a:schemeClr val="accent1"/>
                </a:solidFill>
              </a:rPr>
              <a:t> - </a:t>
            </a:r>
            <a:r>
              <a:rPr lang="en-US" altLang="zh-CN" sz="2000" dirty="0">
                <a:solidFill>
                  <a:schemeClr val="accent1"/>
                </a:solidFill>
              </a:rPr>
              <a:t>Arrive over time, destroyed immediately if not sold.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24953" y="3542547"/>
            <a:ext cx="8193505" cy="1243264"/>
          </a:xfrm>
          <a:prstGeom prst="roundRect">
            <a:avLst>
              <a:gd name="adj" fmla="val 46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The value of each impression varies with (at least) the user's information (location, time, age, gender, cookies, etc.).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24953" y="4779878"/>
            <a:ext cx="8193505" cy="882317"/>
          </a:xfrm>
          <a:prstGeom prst="roundRect">
            <a:avLst>
              <a:gd name="adj" fmla="val 46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Currently, the auctions are rarely conducted dynamically.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pic>
        <p:nvPicPr>
          <p:cNvPr id="2050" name="Picture 2" descr="https://edge45.co.uk/wp-content/uploads/2016/05/google-adwords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868" y="292773"/>
            <a:ext cx="2655054" cy="136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57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Non-clairvoyance: </a:t>
            </a:r>
            <a:r>
              <a:rPr kumimoji="1" lang="en-US" altLang="zh-CN" dirty="0">
                <a:solidFill>
                  <a:srgbClr val="FF0000"/>
                </a:solidFill>
              </a:rPr>
              <a:t>importance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8200" y="1738106"/>
            <a:ext cx="9049996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/>
              <a:t>In practice, the seller (Google) cannot predict the type of the next item (impression).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/>
              <a:t>More importantly, even if the seller could predict the types, the buyers might not trust the seller’s prediction. (Common knowledge assumption violated)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016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Bank Account Mechanism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4755"/>
                <a:ext cx="8915400" cy="247866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2400" dirty="0"/>
                  <a:t>Maintains a state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sz="2400" dirty="0"/>
                  <a:t> for each buyer</a:t>
                </a:r>
              </a:p>
              <a:p>
                <a:pPr lvl="1"/>
                <a:r>
                  <a:rPr kumimoji="1" lang="en-US" altLang="zh-CN" sz="2200" dirty="0"/>
                  <a:t>Instead of keeping all bidding histories</a:t>
                </a:r>
              </a:p>
              <a:p>
                <a:r>
                  <a:rPr kumimoji="1" lang="en-US" altLang="zh-CN" sz="2400" dirty="0"/>
                  <a:t>The outcome for each item only depends on the bids on this item and the bank account balances</a:t>
                </a:r>
              </a:p>
              <a:p>
                <a:pPr lvl="1"/>
                <a:r>
                  <a:rPr kumimoji="1" lang="en-US" altLang="zh-CN" sz="2200" dirty="0"/>
                  <a:t>Easy to implement</a:t>
                </a:r>
              </a:p>
              <a:p>
                <a:endParaRPr kumimoji="1" lang="en-US" altLang="zh-CN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4755"/>
                <a:ext cx="8915400" cy="2478662"/>
              </a:xfrm>
              <a:blipFill>
                <a:blip r:embed="rId2"/>
                <a:stretch>
                  <a:fillRect l="-958" t="-34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2589212" y="3889248"/>
            <a:ext cx="84954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Every dynamic auction is “isomorphic” to a bank account mechanism.</a:t>
            </a:r>
            <a:endParaRPr kumimoji="1" lang="zh-CN" altLang="en-US" sz="2800" b="1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D686-D051-480C-91B7-21EB5E7B629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89212" y="5218176"/>
            <a:ext cx="80544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</a:rPr>
              <a:t>No loss of generality by restricting to bank account mechanisms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Bank Account Mechanism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104968" y="1861160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2400" dirty="0"/>
                  <a:t>Keeps a state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sz="2400" dirty="0"/>
                  <a:t> for each buyer</a:t>
                </a:r>
              </a:p>
              <a:p>
                <a:r>
                  <a:rPr kumimoji="1" lang="en-US" altLang="zh-CN" sz="2400" dirty="0"/>
                  <a:t>Based on the balance: </a:t>
                </a:r>
              </a:p>
              <a:p>
                <a:pPr lvl="1"/>
                <a:r>
                  <a:rPr kumimoji="1" lang="en-US" altLang="zh-CN" sz="2200" dirty="0"/>
                  <a:t>Charges a upfront fee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2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2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sz="2200" b="0" i="1" smtClean="0">
                        <a:latin typeface="Cambria Math" charset="0"/>
                      </a:rPr>
                      <m:t>≤</m:t>
                    </m:r>
                    <m:sSub>
                      <m:sSubPr>
                        <m:ctrlP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200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2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zh-CN" sz="2200" dirty="0"/>
              </a:p>
              <a:p>
                <a:pPr lvl="1"/>
                <a:r>
                  <a:rPr kumimoji="1" lang="en-US" altLang="zh-CN" sz="2200" dirty="0"/>
                  <a:t>Chooses a per-period IC-IR mechanism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200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200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sz="2200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sz="2200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2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1" lang="en-US" altLang="zh-CN" sz="2200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sz="2200" b="0" i="1" smtClean="0">
                            <a:latin typeface="Cambria Math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200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200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  <m:sup>
                            <m:r>
                              <a:rPr kumimoji="1" lang="en-US" altLang="zh-CN" sz="2200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200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sz="2200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sz="2200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2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1" lang="en-US" altLang="zh-CN" sz="2200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kumimoji="1" lang="en-US" altLang="zh-CN" sz="2200" dirty="0"/>
              </a:p>
              <a:p>
                <a:pPr marL="0" indent="0">
                  <a:buNone/>
                </a:pPr>
                <a:r>
                  <a:rPr kumimoji="1" lang="en-US" altLang="zh-CN" sz="2400" dirty="0"/>
                  <a:t>	satisfying the balance-independent property: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−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charset="0"/>
                        </a:rPr>
                        <m:t>𝑐𝑜𝑛𝑠𝑡</m:t>
                      </m:r>
                      <m:r>
                        <a:rPr kumimoji="1" lang="en-US" altLang="zh-CN" sz="2400" b="0" i="1" smtClean="0">
                          <a:latin typeface="Cambria Math" charset="0"/>
                        </a:rPr>
                        <m:t>≥0</m:t>
                      </m:r>
                    </m:oMath>
                  </m:oMathPara>
                </a14:m>
                <a:endParaRPr kumimoji="1" lang="en-US" altLang="zh-CN" sz="2400" dirty="0"/>
              </a:p>
              <a:p>
                <a:r>
                  <a:rPr kumimoji="1" lang="en-US" altLang="zh-CN" sz="2400" dirty="0"/>
                  <a:t>Update balance: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charset="0"/>
                        </a:rPr>
                        <m:t>0≤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968" y="1861160"/>
                <a:ext cx="8915400" cy="3777622"/>
              </a:xfrm>
              <a:blipFill>
                <a:blip r:embed="rId2"/>
                <a:stretch>
                  <a:fillRect l="-889" t="-22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91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&amp; Why it works?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864519"/>
            <a:ext cx="8915400" cy="43180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How:</a:t>
            </a:r>
          </a:p>
          <a:p>
            <a:pPr lvl="1"/>
            <a:r>
              <a:rPr lang="en-US" altLang="zh-CN" sz="2000" dirty="0"/>
              <a:t>Bank account as a summary of the history</a:t>
            </a:r>
          </a:p>
          <a:p>
            <a:pPr lvl="1"/>
            <a:r>
              <a:rPr lang="en-US" altLang="zh-CN" sz="2000" dirty="0"/>
              <a:t>Buyers put their surplus into their bank accounts</a:t>
            </a:r>
          </a:p>
          <a:p>
            <a:pPr lvl="1"/>
            <a:r>
              <a:rPr lang="en-US" altLang="zh-CN" sz="2000" dirty="0"/>
              <a:t>Unspent balances will be returned</a:t>
            </a:r>
          </a:p>
          <a:p>
            <a:pPr lvl="1"/>
            <a:r>
              <a:rPr lang="en-US" altLang="zh-CN" sz="2000" dirty="0"/>
              <a:t>Spent = E[utility with discounts] – E[utility without discounts]</a:t>
            </a:r>
          </a:p>
          <a:p>
            <a:r>
              <a:rPr lang="en-US" altLang="zh-CN" sz="2400" dirty="0"/>
              <a:t>Why:</a:t>
            </a:r>
          </a:p>
          <a:p>
            <a:pPr lvl="1"/>
            <a:r>
              <a:rPr lang="en-US" altLang="zh-CN" sz="2000" dirty="0"/>
              <a:t>Increasing the efficiency of the allocation, higher social welfare</a:t>
            </a:r>
          </a:p>
          <a:p>
            <a:pPr lvl="1"/>
            <a:r>
              <a:rPr lang="en-US" altLang="zh-CN" sz="2000" dirty="0"/>
              <a:t>Buyer utilities not increase</a:t>
            </a:r>
          </a:p>
          <a:p>
            <a:pPr lvl="1"/>
            <a:r>
              <a:rPr lang="en-US" altLang="zh-CN" sz="2000" dirty="0"/>
              <a:t>Therefore, revenue = social welfare – buyer utilities, increases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D686-D051-480C-91B7-21EB5E7B629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51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ED4E-4328-47DF-984B-1A6DB86F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6F3FF-389C-498A-8689-9C017972E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2300"/>
            <a:ext cx="78867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35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5C4D-FD0F-4555-8977-8BB92F37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FC47B-4813-4B2B-87E3-15FF66964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Dynamic auctions gives better revenue as compared to static auctions</a:t>
            </a:r>
          </a:p>
          <a:p>
            <a:endParaRPr lang="en-IN" dirty="0"/>
          </a:p>
          <a:p>
            <a:r>
              <a:rPr lang="en-IN" dirty="0"/>
              <a:t>Bank Account Mechanism is simplest way to implement Dynamic Auctions and generate optimal revenue.</a:t>
            </a:r>
          </a:p>
        </p:txBody>
      </p:sp>
    </p:spTree>
    <p:extLst>
      <p:ext uri="{BB962C8B-B14F-4D97-AF65-F5344CB8AC3E}">
        <p14:creationId xmlns:p14="http://schemas.microsoft.com/office/powerpoint/2010/main" val="1879971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DDC1-215D-4C85-A4EC-60B52021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Thanks!!</a:t>
            </a:r>
          </a:p>
        </p:txBody>
      </p:sp>
    </p:spTree>
    <p:extLst>
      <p:ext uri="{BB962C8B-B14F-4D97-AF65-F5344CB8AC3E}">
        <p14:creationId xmlns:p14="http://schemas.microsoft.com/office/powerpoint/2010/main" val="287292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CCF5-B785-4910-8488-720FD1B9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23B11-91E3-4810-9677-F88FEC442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statement and goal of the project</a:t>
            </a:r>
          </a:p>
          <a:p>
            <a:r>
              <a:rPr lang="en-IN" dirty="0"/>
              <a:t>Theory</a:t>
            </a:r>
          </a:p>
          <a:p>
            <a:r>
              <a:rPr lang="en-IN" dirty="0"/>
              <a:t>Algorithm</a:t>
            </a:r>
          </a:p>
          <a:p>
            <a:r>
              <a:rPr lang="en-IN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91036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C640-67C6-49B2-9C12-0EEE74C2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967B-2EA8-4E5C-9716-7DC1BCDFB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Implementation of research paper “Dynamic Auctions with Bank” Accounts by </a:t>
            </a:r>
            <a:r>
              <a:rPr lang="en-IN" dirty="0" err="1"/>
              <a:t>Vahab</a:t>
            </a:r>
            <a:r>
              <a:rPr lang="en-IN" dirty="0"/>
              <a:t> </a:t>
            </a:r>
            <a:r>
              <a:rPr lang="en-IN" dirty="0" err="1"/>
              <a:t>Mirrokni</a:t>
            </a:r>
            <a:r>
              <a:rPr lang="en-IN" dirty="0"/>
              <a:t> et al.</a:t>
            </a:r>
          </a:p>
          <a:p>
            <a:r>
              <a:rPr lang="en-IN" dirty="0"/>
              <a:t>Compare the results of the paper to that of our implementation.</a:t>
            </a:r>
          </a:p>
          <a:p>
            <a:r>
              <a:rPr lang="en-IN" dirty="0"/>
              <a:t>Proving this type of Dynamic Auction is better than the static Myerson Auctions.</a:t>
            </a:r>
          </a:p>
        </p:txBody>
      </p:sp>
    </p:spTree>
    <p:extLst>
      <p:ext uri="{BB962C8B-B14F-4D97-AF65-F5344CB8AC3E}">
        <p14:creationId xmlns:p14="http://schemas.microsoft.com/office/powerpoint/2010/main" val="45065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4F29FC3-CD9C-4C95-8EE2-995A0C48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227" y="184903"/>
            <a:ext cx="8911687" cy="128089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Auction Goal: maximize revenue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824EED50-526C-4C1E-A2D2-E18F1F41F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60" y="1344916"/>
            <a:ext cx="1363047" cy="1363047"/>
          </a:xfrm>
          <a:prstGeom prst="rect">
            <a:avLst/>
          </a:prstGeom>
        </p:spPr>
      </p:pic>
      <p:pic>
        <p:nvPicPr>
          <p:cNvPr id="8" name="图片 5">
            <a:extLst>
              <a:ext uri="{FF2B5EF4-FFF2-40B4-BE49-F238E27FC236}">
                <a16:creationId xmlns:a16="http://schemas.microsoft.com/office/drawing/2014/main" id="{A109B179-AAE1-4387-8982-0B1D8F51E1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39" y="1218095"/>
            <a:ext cx="1548291" cy="16176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6">
                <a:extLst>
                  <a:ext uri="{FF2B5EF4-FFF2-40B4-BE49-F238E27FC236}">
                    <a16:creationId xmlns:a16="http://schemas.microsoft.com/office/drawing/2014/main" id="{E84A8796-B966-44BA-B624-E7011EE00C60}"/>
                  </a:ext>
                </a:extLst>
              </p:cNvPr>
              <p:cNvSpPr txBox="1"/>
              <p:nvPr/>
            </p:nvSpPr>
            <p:spPr>
              <a:xfrm>
                <a:off x="4047728" y="3253417"/>
                <a:ext cx="980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charset="0"/>
                        </a:rPr>
                        <m:t>𝑣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~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𝐹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9" name="文本框 6">
                <a:extLst>
                  <a:ext uri="{FF2B5EF4-FFF2-40B4-BE49-F238E27FC236}">
                    <a16:creationId xmlns:a16="http://schemas.microsoft.com/office/drawing/2014/main" id="{E84A8796-B966-44BA-B624-E7011EE00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728" y="3253417"/>
                <a:ext cx="98026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7">
                <a:extLst>
                  <a:ext uri="{FF2B5EF4-FFF2-40B4-BE49-F238E27FC236}">
                    <a16:creationId xmlns:a16="http://schemas.microsoft.com/office/drawing/2014/main" id="{308A37F4-069E-4DEB-8902-5600CE7DDC5A}"/>
                  </a:ext>
                </a:extLst>
              </p:cNvPr>
              <p:cNvSpPr txBox="1"/>
              <p:nvPr/>
            </p:nvSpPr>
            <p:spPr>
              <a:xfrm>
                <a:off x="8234504" y="3037972"/>
                <a:ext cx="247696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b="0" dirty="0"/>
                  <a:t>private value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charset="0"/>
                        </a:rPr>
                        <m:t>𝑣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0" name="文本框 7">
                <a:extLst>
                  <a:ext uri="{FF2B5EF4-FFF2-40B4-BE49-F238E27FC236}">
                    <a16:creationId xmlns:a16="http://schemas.microsoft.com/office/drawing/2014/main" id="{308A37F4-069E-4DEB-8902-5600CE7D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504" y="3037972"/>
                <a:ext cx="2476960" cy="954107"/>
              </a:xfrm>
              <a:prstGeom prst="rect">
                <a:avLst/>
              </a:prstGeom>
              <a:blipFill>
                <a:blip r:embed="rId5"/>
                <a:stretch>
                  <a:fillRect l="-5172" t="-57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8">
            <a:extLst>
              <a:ext uri="{FF2B5EF4-FFF2-40B4-BE49-F238E27FC236}">
                <a16:creationId xmlns:a16="http://schemas.microsoft.com/office/drawing/2014/main" id="{023CB544-4BBA-4844-AD68-A23A0B9649A8}"/>
              </a:ext>
            </a:extLst>
          </p:cNvPr>
          <p:cNvSpPr txBox="1"/>
          <p:nvPr/>
        </p:nvSpPr>
        <p:spPr>
          <a:xfrm>
            <a:off x="991598" y="3284194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information</a:t>
            </a:r>
            <a:endParaRPr kumimoji="1"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9">
                <a:extLst>
                  <a:ext uri="{FF2B5EF4-FFF2-40B4-BE49-F238E27FC236}">
                    <a16:creationId xmlns:a16="http://schemas.microsoft.com/office/drawing/2014/main" id="{7668D6FC-AEB7-4BDD-B6C2-ABFB51A19540}"/>
                  </a:ext>
                </a:extLst>
              </p:cNvPr>
              <p:cNvSpPr txBox="1"/>
              <p:nvPr/>
            </p:nvSpPr>
            <p:spPr>
              <a:xfrm>
                <a:off x="3313584" y="3992079"/>
                <a:ext cx="244855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800" dirty="0"/>
                  <a:t>a</a:t>
                </a:r>
                <a:r>
                  <a:rPr kumimoji="1" lang="en-US" altLang="zh-CN" sz="2800" b="0" dirty="0"/>
                  <a:t>llocate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charset="0"/>
                      </a:rPr>
                      <m:t>𝑥</m:t>
                    </m:r>
                    <m:d>
                      <m:d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kumimoji="1" lang="en-US" altLang="zh-CN" sz="2800" b="0" dirty="0"/>
              </a:p>
              <a:p>
                <a:pPr algn="ctr"/>
                <a:r>
                  <a:rPr kumimoji="1" lang="en-US" altLang="zh-CN" sz="2800" dirty="0"/>
                  <a:t>charge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2" name="文本框 9">
                <a:extLst>
                  <a:ext uri="{FF2B5EF4-FFF2-40B4-BE49-F238E27FC236}">
                    <a16:creationId xmlns:a16="http://schemas.microsoft.com/office/drawing/2014/main" id="{7668D6FC-AEB7-4BDD-B6C2-ABFB51A19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584" y="3992079"/>
                <a:ext cx="2448555" cy="954107"/>
              </a:xfrm>
              <a:prstGeom prst="rect">
                <a:avLst/>
              </a:prstGeom>
              <a:blipFill>
                <a:blip r:embed="rId6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1">
                <a:extLst>
                  <a:ext uri="{FF2B5EF4-FFF2-40B4-BE49-F238E27FC236}">
                    <a16:creationId xmlns:a16="http://schemas.microsoft.com/office/drawing/2014/main" id="{B63E5906-FE05-4292-91D2-7B350A208A00}"/>
                  </a:ext>
                </a:extLst>
              </p:cNvPr>
              <p:cNvSpPr txBox="1"/>
              <p:nvPr/>
            </p:nvSpPr>
            <p:spPr>
              <a:xfrm>
                <a:off x="8274130" y="4220603"/>
                <a:ext cx="23977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b="0"/>
                  <a:t>my value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𝑣</m:t>
                        </m:r>
                      </m:e>
                    </m:acc>
                  </m:oMath>
                </a14:m>
                <a:endParaRPr kumimoji="1" lang="en-US" altLang="zh-CN" sz="2800" b="0" dirty="0"/>
              </a:p>
            </p:txBody>
          </p:sp>
        </mc:Choice>
        <mc:Fallback>
          <p:sp>
            <p:nvSpPr>
              <p:cNvPr id="13" name="文本框 11">
                <a:extLst>
                  <a:ext uri="{FF2B5EF4-FFF2-40B4-BE49-F238E27FC236}">
                    <a16:creationId xmlns:a16="http://schemas.microsoft.com/office/drawing/2014/main" id="{B63E5906-FE05-4292-91D2-7B350A208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130" y="4220603"/>
                <a:ext cx="2397708" cy="523220"/>
              </a:xfrm>
              <a:prstGeom prst="rect">
                <a:avLst/>
              </a:prstGeom>
              <a:blipFill>
                <a:blip r:embed="rId7"/>
                <a:stretch>
                  <a:fillRect l="-5076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671A5BE-AE0C-4F2F-9A10-9856EB09DE97}"/>
              </a:ext>
            </a:extLst>
          </p:cNvPr>
          <p:cNvCxnSpPr/>
          <p:nvPr/>
        </p:nvCxnSpPr>
        <p:spPr>
          <a:xfrm>
            <a:off x="991598" y="3923736"/>
            <a:ext cx="9850406" cy="6834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FA8E1355-4BB2-4FCB-ACC7-86234EEAF965}"/>
              </a:ext>
            </a:extLst>
          </p:cNvPr>
          <p:cNvCxnSpPr/>
          <p:nvPr/>
        </p:nvCxnSpPr>
        <p:spPr>
          <a:xfrm>
            <a:off x="991598" y="4972347"/>
            <a:ext cx="9850406" cy="6834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0">
            <a:extLst>
              <a:ext uri="{FF2B5EF4-FFF2-40B4-BE49-F238E27FC236}">
                <a16:creationId xmlns:a16="http://schemas.microsoft.com/office/drawing/2014/main" id="{6BE0045E-8837-4520-9D15-6F515865358C}"/>
              </a:ext>
            </a:extLst>
          </p:cNvPr>
          <p:cNvSpPr txBox="1"/>
          <p:nvPr/>
        </p:nvSpPr>
        <p:spPr>
          <a:xfrm>
            <a:off x="991598" y="4184628"/>
            <a:ext cx="1451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actions</a:t>
            </a:r>
            <a:endParaRPr kumimoji="1" lang="zh-CN" altLang="en-US" sz="2400" dirty="0"/>
          </a:p>
        </p:txBody>
      </p:sp>
      <p:sp>
        <p:nvSpPr>
          <p:cNvPr id="17" name="文本框 21">
            <a:extLst>
              <a:ext uri="{FF2B5EF4-FFF2-40B4-BE49-F238E27FC236}">
                <a16:creationId xmlns:a16="http://schemas.microsoft.com/office/drawing/2014/main" id="{9CC075A7-58F1-40E3-8046-A5612AD8E433}"/>
              </a:ext>
            </a:extLst>
          </p:cNvPr>
          <p:cNvSpPr txBox="1"/>
          <p:nvPr/>
        </p:nvSpPr>
        <p:spPr>
          <a:xfrm>
            <a:off x="991598" y="5345142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/>
              <a:t>Requirements:</a:t>
            </a:r>
            <a:endParaRPr kumimoji="1"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22">
                <a:extLst>
                  <a:ext uri="{FF2B5EF4-FFF2-40B4-BE49-F238E27FC236}">
                    <a16:creationId xmlns:a16="http://schemas.microsoft.com/office/drawing/2014/main" id="{C4E87C06-9329-41BF-A088-148CD4DEC6C8}"/>
                  </a:ext>
                </a:extLst>
              </p:cNvPr>
              <p:cNvSpPr txBox="1"/>
              <p:nvPr/>
            </p:nvSpPr>
            <p:spPr>
              <a:xfrm>
                <a:off x="3656110" y="5037038"/>
                <a:ext cx="5101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IC:</a:t>
                </a:r>
                <a14:m>
                  <m:oMath xmlns:m="http://schemas.openxmlformats.org/officeDocument/2006/math">
                    <m:r>
                      <a:rPr kumimoji="1" lang="en-US" altLang="zh-CN" sz="2800" b="0" i="0" smtClean="0">
                        <a:latin typeface="Cambria Math" charset="0"/>
                      </a:rPr>
                      <m:t> 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𝑣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kumimoji="1" lang="mr-IN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mr-IN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800" b="0" i="0" smtClean="0">
                                <a:latin typeface="Cambria Math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kumimoji="1" lang="mr-IN" altLang="zh-CN" sz="2800" b="0" i="0" smtClean="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800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</m:acc>
                          </m:lim>
                        </m:limLow>
                      </m:fName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𝑥</m:t>
                        </m:r>
                        <m:d>
                          <m:d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800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⋅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𝑣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−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800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8" name="文本框 22">
                <a:extLst>
                  <a:ext uri="{FF2B5EF4-FFF2-40B4-BE49-F238E27FC236}">
                    <a16:creationId xmlns:a16="http://schemas.microsoft.com/office/drawing/2014/main" id="{C4E87C06-9329-41BF-A088-148CD4DEC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110" y="5037038"/>
                <a:ext cx="5101461" cy="523220"/>
              </a:xfrm>
              <a:prstGeom prst="rect">
                <a:avLst/>
              </a:prstGeom>
              <a:blipFill>
                <a:blip r:embed="rId8"/>
                <a:stretch>
                  <a:fillRect l="-2509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23">
                <a:extLst>
                  <a:ext uri="{FF2B5EF4-FFF2-40B4-BE49-F238E27FC236}">
                    <a16:creationId xmlns:a16="http://schemas.microsoft.com/office/drawing/2014/main" id="{9AAE2330-73CC-4851-A22D-3EF8A4AA8491}"/>
                  </a:ext>
                </a:extLst>
              </p:cNvPr>
              <p:cNvSpPr txBox="1"/>
              <p:nvPr/>
            </p:nvSpPr>
            <p:spPr>
              <a:xfrm>
                <a:off x="3656110" y="5548040"/>
                <a:ext cx="36840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IR:</a:t>
                </a:r>
                <a14:m>
                  <m:oMath xmlns:m="http://schemas.openxmlformats.org/officeDocument/2006/math">
                    <m:r>
                      <a:rPr kumimoji="1" lang="en-US" altLang="zh-CN" sz="2800" b="0" i="0" smtClean="0">
                        <a:latin typeface="Cambria Math" charset="0"/>
                      </a:rPr>
                      <m:t> </m:t>
                    </m:r>
                    <m:r>
                      <a:rPr kumimoji="1" lang="en-US" altLang="zh-CN" sz="2800" i="1">
                        <a:latin typeface="Cambria Math" charset="0"/>
                      </a:rPr>
                      <m:t>𝑥</m:t>
                    </m:r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𝑣</m:t>
                        </m:r>
                      </m:e>
                    </m:d>
                    <m:r>
                      <a:rPr kumimoji="1" lang="en-US" altLang="zh-CN" sz="2800" i="1">
                        <a:latin typeface="Cambria Math" charset="0"/>
                      </a:rPr>
                      <m:t>⋅</m:t>
                    </m:r>
                    <m:r>
                      <a:rPr kumimoji="1" lang="en-US" altLang="zh-CN" sz="2800" i="1">
                        <a:latin typeface="Cambria Math" charset="0"/>
                      </a:rPr>
                      <m:t>𝑣</m:t>
                    </m:r>
                    <m:r>
                      <a:rPr kumimoji="1" lang="en-US" altLang="zh-CN" sz="2800" i="1">
                        <a:latin typeface="Cambria Math" charset="0"/>
                      </a:rPr>
                      <m:t>−</m:t>
                    </m:r>
                    <m:r>
                      <a:rPr kumimoji="1" lang="en-US" altLang="zh-CN" sz="2800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𝑣</m:t>
                        </m:r>
                      </m:e>
                    </m:d>
                    <m:r>
                      <a:rPr kumimoji="1" lang="en-US" altLang="zh-CN" sz="2800" b="0" i="1" smtClean="0">
                        <a:latin typeface="Cambria Math" charset="0"/>
                      </a:rPr>
                      <m:t>≥0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9" name="文本框 23">
                <a:extLst>
                  <a:ext uri="{FF2B5EF4-FFF2-40B4-BE49-F238E27FC236}">
                    <a16:creationId xmlns:a16="http://schemas.microsoft.com/office/drawing/2014/main" id="{9AAE2330-73CC-4851-A22D-3EF8A4AA8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110" y="5548040"/>
                <a:ext cx="3684022" cy="523220"/>
              </a:xfrm>
              <a:prstGeom prst="rect">
                <a:avLst/>
              </a:prstGeom>
              <a:blipFill>
                <a:blip r:embed="rId9"/>
                <a:stretch>
                  <a:fillRect l="-3477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24">
            <a:extLst>
              <a:ext uri="{FF2B5EF4-FFF2-40B4-BE49-F238E27FC236}">
                <a16:creationId xmlns:a16="http://schemas.microsoft.com/office/drawing/2014/main" id="{2D3E5457-B161-4621-BBAC-547600BCDA8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442" y="1065689"/>
            <a:ext cx="2040629" cy="204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6E253D0-54C1-4222-8EDD-2A0C8619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340" y="123778"/>
            <a:ext cx="8911687" cy="1280890"/>
          </a:xfrm>
        </p:spPr>
        <p:txBody>
          <a:bodyPr/>
          <a:lstStyle/>
          <a:p>
            <a:r>
              <a:rPr lang="en-US" altLang="zh-CN" dirty="0"/>
              <a:t>Dynamic Setting</a:t>
            </a:r>
            <a:endParaRPr lang="zh-CN" altLang="en-US" dirty="0"/>
          </a:p>
        </p:txBody>
      </p:sp>
      <p:pic>
        <p:nvPicPr>
          <p:cNvPr id="5" name="图片 3">
            <a:extLst>
              <a:ext uri="{FF2B5EF4-FFF2-40B4-BE49-F238E27FC236}">
                <a16:creationId xmlns:a16="http://schemas.microsoft.com/office/drawing/2014/main" id="{90E564A7-F4F7-433C-99B2-11D6FF0AF1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21" y="1891748"/>
            <a:ext cx="2746964" cy="1831309"/>
          </a:xfrm>
          <a:prstGeom prst="rect">
            <a:avLst/>
          </a:prstGeom>
        </p:spPr>
      </p:pic>
      <p:sp>
        <p:nvSpPr>
          <p:cNvPr id="6" name="文本框 2">
            <a:extLst>
              <a:ext uri="{FF2B5EF4-FFF2-40B4-BE49-F238E27FC236}">
                <a16:creationId xmlns:a16="http://schemas.microsoft.com/office/drawing/2014/main" id="{6C20A131-CE9A-40DB-98C7-29BC79EDE44C}"/>
              </a:ext>
            </a:extLst>
          </p:cNvPr>
          <p:cNvSpPr txBox="1"/>
          <p:nvPr/>
        </p:nvSpPr>
        <p:spPr>
          <a:xfrm>
            <a:off x="4193059" y="144370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Day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文本框 4">
            <a:extLst>
              <a:ext uri="{FF2B5EF4-FFF2-40B4-BE49-F238E27FC236}">
                <a16:creationId xmlns:a16="http://schemas.microsoft.com/office/drawing/2014/main" id="{2191305E-CFA4-440A-A7F5-9E34992A53FA}"/>
              </a:ext>
            </a:extLst>
          </p:cNvPr>
          <p:cNvSpPr txBox="1"/>
          <p:nvPr/>
        </p:nvSpPr>
        <p:spPr>
          <a:xfrm>
            <a:off x="7561807" y="1433373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Day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8" name="文本框 5">
            <a:extLst>
              <a:ext uri="{FF2B5EF4-FFF2-40B4-BE49-F238E27FC236}">
                <a16:creationId xmlns:a16="http://schemas.microsoft.com/office/drawing/2014/main" id="{B4D74450-0751-4492-BD1F-A58BE7D71CA1}"/>
              </a:ext>
            </a:extLst>
          </p:cNvPr>
          <p:cNvSpPr txBox="1"/>
          <p:nvPr/>
        </p:nvSpPr>
        <p:spPr>
          <a:xfrm>
            <a:off x="5877433" y="144370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Day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70610B54-A93C-42A5-B342-445193A3C077}"/>
              </a:ext>
            </a:extLst>
          </p:cNvPr>
          <p:cNvSpPr txBox="1"/>
          <p:nvPr/>
        </p:nvSpPr>
        <p:spPr>
          <a:xfrm>
            <a:off x="9246181" y="1433373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Day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pic>
        <p:nvPicPr>
          <p:cNvPr id="10" name="图片 10">
            <a:extLst>
              <a:ext uri="{FF2B5EF4-FFF2-40B4-BE49-F238E27FC236}">
                <a16:creationId xmlns:a16="http://schemas.microsoft.com/office/drawing/2014/main" id="{F587DE92-23ED-4693-A986-BD138B883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184" y="2197802"/>
            <a:ext cx="1219200" cy="1219200"/>
          </a:xfrm>
          <a:prstGeom prst="rect">
            <a:avLst/>
          </a:prstGeom>
        </p:spPr>
      </p:pic>
      <p:pic>
        <p:nvPicPr>
          <p:cNvPr id="11" name="图片 11">
            <a:extLst>
              <a:ext uri="{FF2B5EF4-FFF2-40B4-BE49-F238E27FC236}">
                <a16:creationId xmlns:a16="http://schemas.microsoft.com/office/drawing/2014/main" id="{DED1FEB3-9986-490D-92BD-5027A1EE8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071" y="2125879"/>
            <a:ext cx="1363047" cy="1363047"/>
          </a:xfrm>
          <a:prstGeom prst="rect">
            <a:avLst/>
          </a:prstGeom>
        </p:spPr>
      </p:pic>
      <p:pic>
        <p:nvPicPr>
          <p:cNvPr id="12" name="图片 12">
            <a:extLst>
              <a:ext uri="{FF2B5EF4-FFF2-40B4-BE49-F238E27FC236}">
                <a16:creationId xmlns:a16="http://schemas.microsoft.com/office/drawing/2014/main" id="{3BA57336-1F03-4DE8-89F7-6761ED8C93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39" y="2242146"/>
            <a:ext cx="1160608" cy="1118826"/>
          </a:xfrm>
          <a:prstGeom prst="rect">
            <a:avLst/>
          </a:prstGeom>
        </p:spPr>
      </p:pic>
      <p:pic>
        <p:nvPicPr>
          <p:cNvPr id="13" name="图片 14">
            <a:extLst>
              <a:ext uri="{FF2B5EF4-FFF2-40B4-BE49-F238E27FC236}">
                <a16:creationId xmlns:a16="http://schemas.microsoft.com/office/drawing/2014/main" id="{E82FA437-C7D0-429A-A949-22CA7C8AF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181" y="2417640"/>
            <a:ext cx="785522" cy="785522"/>
          </a:xfrm>
          <a:prstGeom prst="rect">
            <a:avLst/>
          </a:prstGeom>
        </p:spPr>
      </p:pic>
      <p:sp>
        <p:nvSpPr>
          <p:cNvPr id="14" name="文本框 15">
            <a:extLst>
              <a:ext uri="{FF2B5EF4-FFF2-40B4-BE49-F238E27FC236}">
                <a16:creationId xmlns:a16="http://schemas.microsoft.com/office/drawing/2014/main" id="{EA91A23E-D381-495E-A49D-2A626BDAF571}"/>
              </a:ext>
            </a:extLst>
          </p:cNvPr>
          <p:cNvSpPr txBox="1"/>
          <p:nvPr/>
        </p:nvSpPr>
        <p:spPr>
          <a:xfrm>
            <a:off x="4031955" y="3993949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v~U</a:t>
            </a:r>
            <a:r>
              <a:rPr kumimoji="1" lang="en-US" altLang="zh-CN" dirty="0"/>
              <a:t>[0, 2]</a:t>
            </a:r>
            <a:endParaRPr kumimoji="1" lang="zh-CN" altLang="en-US" dirty="0"/>
          </a:p>
        </p:txBody>
      </p:sp>
      <p:sp>
        <p:nvSpPr>
          <p:cNvPr id="15" name="文本框 16">
            <a:extLst>
              <a:ext uri="{FF2B5EF4-FFF2-40B4-BE49-F238E27FC236}">
                <a16:creationId xmlns:a16="http://schemas.microsoft.com/office/drawing/2014/main" id="{4B6E706D-769F-4109-AE1C-2563E3212BAB}"/>
              </a:ext>
            </a:extLst>
          </p:cNvPr>
          <p:cNvSpPr txBox="1"/>
          <p:nvPr/>
        </p:nvSpPr>
        <p:spPr>
          <a:xfrm>
            <a:off x="5716330" y="3993949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v~U</a:t>
            </a:r>
            <a:r>
              <a:rPr kumimoji="1" lang="en-US" altLang="zh-CN" dirty="0"/>
              <a:t>[0, 4]</a:t>
            </a:r>
            <a:endParaRPr kumimoji="1" lang="zh-CN" altLang="en-US" dirty="0"/>
          </a:p>
        </p:txBody>
      </p:sp>
      <p:sp>
        <p:nvSpPr>
          <p:cNvPr id="16" name="文本框 17">
            <a:extLst>
              <a:ext uri="{FF2B5EF4-FFF2-40B4-BE49-F238E27FC236}">
                <a16:creationId xmlns:a16="http://schemas.microsoft.com/office/drawing/2014/main" id="{CD853B06-0C60-4FB5-A5B9-9B503DE06512}"/>
              </a:ext>
            </a:extLst>
          </p:cNvPr>
          <p:cNvSpPr txBox="1"/>
          <p:nvPr/>
        </p:nvSpPr>
        <p:spPr>
          <a:xfrm>
            <a:off x="7405370" y="3997445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v~U</a:t>
            </a:r>
            <a:r>
              <a:rPr kumimoji="1" lang="en-US" altLang="zh-CN" dirty="0"/>
              <a:t>[0, 6]</a:t>
            </a:r>
            <a:endParaRPr kumimoji="1" lang="zh-CN" altLang="en-US" dirty="0"/>
          </a:p>
        </p:txBody>
      </p:sp>
      <p:sp>
        <p:nvSpPr>
          <p:cNvPr id="17" name="文本框 18">
            <a:extLst>
              <a:ext uri="{FF2B5EF4-FFF2-40B4-BE49-F238E27FC236}">
                <a16:creationId xmlns:a16="http://schemas.microsoft.com/office/drawing/2014/main" id="{1EAA31B8-FA68-4769-9FAC-2FB3CE53586D}"/>
              </a:ext>
            </a:extLst>
          </p:cNvPr>
          <p:cNvSpPr txBox="1"/>
          <p:nvPr/>
        </p:nvSpPr>
        <p:spPr>
          <a:xfrm>
            <a:off x="9085078" y="3993949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v~U</a:t>
            </a:r>
            <a:r>
              <a:rPr kumimoji="1" lang="en-US" altLang="zh-CN" dirty="0"/>
              <a:t>[0, 4]</a:t>
            </a:r>
            <a:endParaRPr kumimoji="1" lang="zh-CN" altLang="en-US" dirty="0"/>
          </a:p>
        </p:txBody>
      </p:sp>
      <p:sp>
        <p:nvSpPr>
          <p:cNvPr id="18" name="文本框 19">
            <a:extLst>
              <a:ext uri="{FF2B5EF4-FFF2-40B4-BE49-F238E27FC236}">
                <a16:creationId xmlns:a16="http://schemas.microsoft.com/office/drawing/2014/main" id="{BE43B736-CADB-49C9-8AC4-3C4DBC88C5A5}"/>
              </a:ext>
            </a:extLst>
          </p:cNvPr>
          <p:cNvSpPr txBox="1"/>
          <p:nvPr/>
        </p:nvSpPr>
        <p:spPr>
          <a:xfrm>
            <a:off x="5935559" y="5197180"/>
            <a:ext cx="4081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Same type, different items</a:t>
            </a:r>
            <a:endParaRPr kumimoji="1" lang="zh-CN" altLang="en-US" sz="2400" b="1" dirty="0"/>
          </a:p>
        </p:txBody>
      </p:sp>
      <p:sp>
        <p:nvSpPr>
          <p:cNvPr id="19" name="上箭头 13">
            <a:extLst>
              <a:ext uri="{FF2B5EF4-FFF2-40B4-BE49-F238E27FC236}">
                <a16:creationId xmlns:a16="http://schemas.microsoft.com/office/drawing/2014/main" id="{7E4E6B84-3DC2-43C5-9D18-9B540CAE4C5A}"/>
              </a:ext>
            </a:extLst>
          </p:cNvPr>
          <p:cNvSpPr/>
          <p:nvPr/>
        </p:nvSpPr>
        <p:spPr>
          <a:xfrm>
            <a:off x="6143719" y="4409618"/>
            <a:ext cx="353202" cy="8280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上箭头 21">
            <a:extLst>
              <a:ext uri="{FF2B5EF4-FFF2-40B4-BE49-F238E27FC236}">
                <a16:creationId xmlns:a16="http://schemas.microsoft.com/office/drawing/2014/main" id="{1966F338-B957-4E55-8F24-EDD4BF1585E8}"/>
              </a:ext>
            </a:extLst>
          </p:cNvPr>
          <p:cNvSpPr/>
          <p:nvPr/>
        </p:nvSpPr>
        <p:spPr>
          <a:xfrm>
            <a:off x="9396445" y="4409618"/>
            <a:ext cx="353202" cy="8280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3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Auction (Clairvoyant)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30" y="1905000"/>
            <a:ext cx="2746964" cy="18313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46068" y="145695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Day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614816" y="144662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Day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30442" y="145695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Day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299190" y="144662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Day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93" y="2211054"/>
            <a:ext cx="1219200" cy="1219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080" y="2139131"/>
            <a:ext cx="1363047" cy="136304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48" y="2255398"/>
            <a:ext cx="1160608" cy="111882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190" y="2430892"/>
            <a:ext cx="785522" cy="785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054507" y="3438900"/>
                <a:ext cx="1212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charset="0"/>
                        </a:rPr>
                        <m:t>𝑣</m:t>
                      </m:r>
                      <m:r>
                        <a:rPr kumimoji="1" lang="en-US" altLang="zh-CN" i="1" dirty="0" smtClean="0">
                          <a:latin typeface="Cambria Math" charset="0"/>
                        </a:rPr>
                        <m:t>~</m:t>
                      </m:r>
                      <m:r>
                        <a:rPr kumimoji="1" lang="en-US" altLang="zh-CN" i="1" dirty="0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 smtClean="0">
                              <a:latin typeface="Cambria Math" charset="0"/>
                            </a:rPr>
                            <m:t>0, 2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507" y="3438900"/>
                <a:ext cx="121219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894391" y="3429355"/>
                <a:ext cx="1212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charset="0"/>
                        </a:rPr>
                        <m:t>𝑣</m:t>
                      </m:r>
                      <m:r>
                        <a:rPr kumimoji="1" lang="en-US" altLang="zh-CN" i="1" dirty="0" smtClean="0">
                          <a:latin typeface="Cambria Math" charset="0"/>
                        </a:rPr>
                        <m:t>~</m:t>
                      </m:r>
                      <m:r>
                        <a:rPr kumimoji="1" lang="en-US" altLang="zh-CN" i="1" dirty="0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 smtClean="0">
                              <a:latin typeface="Cambria Math" charset="0"/>
                            </a:rPr>
                            <m:t>0, 4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91" y="3429355"/>
                <a:ext cx="121219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7491526" y="3438900"/>
                <a:ext cx="1212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charset="0"/>
                        </a:rPr>
                        <m:t>𝑣</m:t>
                      </m:r>
                      <m:r>
                        <a:rPr kumimoji="1" lang="en-US" altLang="zh-CN" i="1" dirty="0" smtClean="0">
                          <a:latin typeface="Cambria Math" charset="0"/>
                        </a:rPr>
                        <m:t>~</m:t>
                      </m:r>
                      <m:r>
                        <a:rPr kumimoji="1" lang="en-US" altLang="zh-CN" i="1" dirty="0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 smtClean="0">
                              <a:latin typeface="Cambria Math" charset="0"/>
                            </a:rPr>
                            <m:t>0, 6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26" y="3438900"/>
                <a:ext cx="121219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9107629" y="3444571"/>
                <a:ext cx="1212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charset="0"/>
                        </a:rPr>
                        <m:t>𝑣</m:t>
                      </m:r>
                      <m:r>
                        <a:rPr kumimoji="1" lang="en-US" altLang="zh-CN" i="1" dirty="0" smtClean="0">
                          <a:latin typeface="Cambria Math" charset="0"/>
                        </a:rPr>
                        <m:t>~</m:t>
                      </m:r>
                      <m:r>
                        <a:rPr kumimoji="1" lang="en-US" altLang="zh-CN" i="1" dirty="0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 smtClean="0">
                              <a:latin typeface="Cambria Math" charset="0"/>
                            </a:rPr>
                            <m:t>0, 4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629" y="3444571"/>
                <a:ext cx="1212191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21" y="3804736"/>
            <a:ext cx="1548291" cy="161761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92212" y="461728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report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574798" y="401191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private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423806" y="4617281"/>
                <a:ext cx="473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806" y="4617281"/>
                <a:ext cx="473591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15584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6261029" y="4617281"/>
                <a:ext cx="478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029" y="4617281"/>
                <a:ext cx="478914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13924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858164" y="4617281"/>
                <a:ext cx="478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164" y="4617281"/>
                <a:ext cx="478914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13924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9457431" y="4617281"/>
                <a:ext cx="469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431" y="4617281"/>
                <a:ext cx="469038" cy="369332"/>
              </a:xfrm>
              <a:prstGeom prst="rect">
                <a:avLst/>
              </a:prstGeom>
              <a:blipFill rotWithShape="0">
                <a:blip r:embed="rId14"/>
                <a:stretch>
                  <a:fillRect r="-15584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4419176" y="4023012"/>
                <a:ext cx="473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176" y="4023012"/>
                <a:ext cx="473591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6261027" y="4018894"/>
                <a:ext cx="478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027" y="4018894"/>
                <a:ext cx="478913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854958" y="4018894"/>
                <a:ext cx="478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958" y="4018894"/>
                <a:ext cx="478913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9457430" y="4018894"/>
                <a:ext cx="469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430" y="4018894"/>
                <a:ext cx="469039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2592212" y="547637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outcome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246068" y="5337870"/>
                <a:ext cx="8888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068" y="5337870"/>
                <a:ext cx="888897" cy="646331"/>
              </a:xfrm>
              <a:prstGeom prst="rect">
                <a:avLst/>
              </a:prstGeom>
              <a:blipFill rotWithShape="0">
                <a:blip r:embed="rId19"/>
                <a:stretch>
                  <a:fillRect r="-5517"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5870339" y="5337869"/>
                <a:ext cx="12109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339" y="5337869"/>
                <a:ext cx="1210908" cy="646331"/>
              </a:xfrm>
              <a:prstGeom prst="rect">
                <a:avLst/>
              </a:prstGeom>
              <a:blipFill rotWithShape="0">
                <a:blip r:embed="rId20"/>
                <a:stretch>
                  <a:fillRect r="-2513"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7330616" y="5337869"/>
                <a:ext cx="15275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616" y="5337869"/>
                <a:ext cx="1527598" cy="646331"/>
              </a:xfrm>
              <a:prstGeom prst="rect">
                <a:avLst/>
              </a:prstGeom>
              <a:blipFill rotWithShape="0">
                <a:blip r:embed="rId21"/>
                <a:stretch>
                  <a:fillRect r="-2400"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8858214" y="5337868"/>
                <a:ext cx="18339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214" y="5337868"/>
                <a:ext cx="1833900" cy="646331"/>
              </a:xfrm>
              <a:prstGeom prst="rect">
                <a:avLst/>
              </a:prstGeom>
              <a:blipFill rotWithShape="0">
                <a:blip r:embed="rId22"/>
                <a:stretch>
                  <a:fillRect r="-2658"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53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Auction (Clairvoyant)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30" y="1905000"/>
            <a:ext cx="2746964" cy="18313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46068" y="145695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Day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614816" y="144662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Day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30442" y="145695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Day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299190" y="144662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Day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93" y="2211054"/>
            <a:ext cx="1219200" cy="1219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080" y="2139131"/>
            <a:ext cx="1363047" cy="136304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48" y="2255398"/>
            <a:ext cx="1160608" cy="111882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190" y="2430892"/>
            <a:ext cx="785522" cy="785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054507" y="3438900"/>
                <a:ext cx="1212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charset="0"/>
                        </a:rPr>
                        <m:t>𝑣</m:t>
                      </m:r>
                      <m:r>
                        <a:rPr kumimoji="1" lang="en-US" altLang="zh-CN" i="1" dirty="0" smtClean="0">
                          <a:latin typeface="Cambria Math" charset="0"/>
                        </a:rPr>
                        <m:t>~</m:t>
                      </m:r>
                      <m:r>
                        <a:rPr kumimoji="1" lang="en-US" altLang="zh-CN" i="1" dirty="0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 smtClean="0">
                              <a:latin typeface="Cambria Math" charset="0"/>
                            </a:rPr>
                            <m:t>0, 2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507" y="3438900"/>
                <a:ext cx="121219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894391" y="3429355"/>
                <a:ext cx="1212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charset="0"/>
                        </a:rPr>
                        <m:t>𝑣</m:t>
                      </m:r>
                      <m:r>
                        <a:rPr kumimoji="1" lang="en-US" altLang="zh-CN" i="1" dirty="0" smtClean="0">
                          <a:latin typeface="Cambria Math" charset="0"/>
                        </a:rPr>
                        <m:t>~</m:t>
                      </m:r>
                      <m:r>
                        <a:rPr kumimoji="1" lang="en-US" altLang="zh-CN" i="1" dirty="0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 smtClean="0">
                              <a:latin typeface="Cambria Math" charset="0"/>
                            </a:rPr>
                            <m:t>0, 4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91" y="3429355"/>
                <a:ext cx="121219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7491526" y="3438900"/>
                <a:ext cx="1212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charset="0"/>
                        </a:rPr>
                        <m:t>𝑣</m:t>
                      </m:r>
                      <m:r>
                        <a:rPr kumimoji="1" lang="en-US" altLang="zh-CN" i="1" dirty="0" smtClean="0">
                          <a:latin typeface="Cambria Math" charset="0"/>
                        </a:rPr>
                        <m:t>~</m:t>
                      </m:r>
                      <m:r>
                        <a:rPr kumimoji="1" lang="en-US" altLang="zh-CN" i="1" dirty="0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 smtClean="0">
                              <a:latin typeface="Cambria Math" charset="0"/>
                            </a:rPr>
                            <m:t>0, 6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26" y="3438900"/>
                <a:ext cx="121219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9107629" y="3444571"/>
                <a:ext cx="1212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charset="0"/>
                        </a:rPr>
                        <m:t>𝑣</m:t>
                      </m:r>
                      <m:r>
                        <a:rPr kumimoji="1" lang="en-US" altLang="zh-CN" i="1" dirty="0" smtClean="0">
                          <a:latin typeface="Cambria Math" charset="0"/>
                        </a:rPr>
                        <m:t>~</m:t>
                      </m:r>
                      <m:r>
                        <a:rPr kumimoji="1" lang="en-US" altLang="zh-CN" i="1" dirty="0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 smtClean="0">
                              <a:latin typeface="Cambria Math" charset="0"/>
                            </a:rPr>
                            <m:t>0, 4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629" y="3444571"/>
                <a:ext cx="1212191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2592925" y="3946733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outcome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246781" y="3808233"/>
                <a:ext cx="8888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781" y="3808233"/>
                <a:ext cx="888897" cy="646331"/>
              </a:xfrm>
              <a:prstGeom prst="rect">
                <a:avLst/>
              </a:prstGeom>
              <a:blipFill rotWithShape="0">
                <a:blip r:embed="rId10"/>
                <a:stretch>
                  <a:fillRect r="-5517"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5871052" y="3808232"/>
                <a:ext cx="12109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052" y="3808232"/>
                <a:ext cx="1210908" cy="646331"/>
              </a:xfrm>
              <a:prstGeom prst="rect">
                <a:avLst/>
              </a:prstGeom>
              <a:blipFill rotWithShape="0">
                <a:blip r:embed="rId11"/>
                <a:stretch>
                  <a:fillRect r="-3015"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7331329" y="3808232"/>
                <a:ext cx="15275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329" y="3808232"/>
                <a:ext cx="1527598" cy="646331"/>
              </a:xfrm>
              <a:prstGeom prst="rect">
                <a:avLst/>
              </a:prstGeom>
              <a:blipFill rotWithShape="0">
                <a:blip r:embed="rId12"/>
                <a:stretch>
                  <a:fillRect r="-2400"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8858927" y="3808231"/>
                <a:ext cx="18339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927" y="3808231"/>
                <a:ext cx="1833900" cy="646331"/>
              </a:xfrm>
              <a:prstGeom prst="rect">
                <a:avLst/>
              </a:prstGeom>
              <a:blipFill rotWithShape="0">
                <a:blip r:embed="rId13"/>
                <a:stretch>
                  <a:fillRect r="-2658"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2035080" y="4860943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Requirements: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679776" y="5144042"/>
                <a:ext cx="8159478" cy="450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000" dirty="0"/>
                  <a:t>Dynamic 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kumimoji="1" lang="mr-IN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mr-IN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000" b="0" i="0" smtClean="0">
                                <a:latin typeface="Cambria Math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kumimoji="1" lang="mr-IN" altLang="zh-CN" sz="2000" b="0" i="0" smtClean="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kumimoji="1"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000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sz="2000" b="0" i="1" dirty="0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latin typeface="Cambria Math" charset="0"/>
                                  </a:rPr>
                                  <m:t>𝑢𝑖𝑙𝑖𝑡𝑦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sz="2000" b="0" i="1" smtClean="0">
                                            <a:latin typeface="Cambria Math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zh-CN" sz="2000" b="0" i="1" dirty="0" smtClean="0">
                                        <a:latin typeface="Cambria Math" charset="0"/>
                                      </a:rPr>
                                      <m:t>1..</m:t>
                                    </m:r>
                                    <m:r>
                                      <a:rPr kumimoji="1" lang="en-US" altLang="zh-CN" sz="2000" b="0" i="1" dirty="0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sz="2000" b="0" i="1" dirty="0" smtClean="0">
                                    <a:latin typeface="Cambria Math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kumimoji="1"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000" b="0" i="1" dirty="0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sz="2000" b="0" i="1" dirty="0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000" b="0" i="1" smtClean="0">
                                    <a:latin typeface="Cambria Math" charset="0"/>
                                  </a:rPr>
                                  <m:t>𝑓𝑢𝑡𝑢𝑟𝑒</m:t>
                                </m:r>
                                <m:r>
                                  <a:rPr kumimoji="1" lang="en-US" altLang="zh-CN" sz="2000" b="0" i="1" smtClean="0">
                                    <a:latin typeface="Cambria Math" charset="0"/>
                                  </a:rPr>
                                  <m:t>_</m:t>
                                </m:r>
                                <m:r>
                                  <a:rPr kumimoji="1" lang="en-US" altLang="zh-CN" sz="2000" b="0" i="1" smtClean="0">
                                    <a:latin typeface="Cambria Math" charset="0"/>
                                  </a:rPr>
                                  <m:t>𝑢𝑡𝑖𝑙𝑖𝑡𝑦</m:t>
                                </m:r>
                                <m:d>
                                  <m:dPr>
                                    <m:ctrlPr>
                                      <a:rPr kumimoji="1"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kumimoji="1"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1" lang="en-US" altLang="zh-CN" sz="2000" b="0" i="1" smtClean="0">
                                                <a:latin typeface="Cambria Math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kumimoji="1" lang="en-US" altLang="zh-CN" sz="2000" b="0" i="1" dirty="0" smtClean="0">
                                            <a:latin typeface="Cambria Math" charset="0"/>
                                          </a:rPr>
                                          <m:t>1..</m:t>
                                        </m:r>
                                        <m:r>
                                          <a:rPr kumimoji="1" lang="en-US" altLang="zh-CN" sz="2000" b="0" i="1" dirty="0" smtClean="0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776" y="5144042"/>
                <a:ext cx="8159478" cy="450251"/>
              </a:xfrm>
              <a:prstGeom prst="rect">
                <a:avLst/>
              </a:prstGeom>
              <a:blipFill rotWithShape="0">
                <a:blip r:embed="rId14"/>
                <a:stretch>
                  <a:fillRect l="-822" t="-5405" b="-14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947180" y="5523743"/>
                <a:ext cx="40800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000" dirty="0"/>
                  <a:t>Ex-post IR: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𝑡</m:t>
                        </m:r>
                      </m:sub>
                      <m:sup/>
                      <m:e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𝑢𝑡𝑖𝑙𝑖𝑡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charset="0"/>
                                  </a:rPr>
                                  <m:t>1..</m:t>
                                </m:r>
                                <m:r>
                                  <a:rPr kumimoji="1" lang="en-US" altLang="zh-CN" sz="2000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kumimoji="1" lang="en-US" altLang="zh-CN" sz="2000" b="0" i="1" smtClean="0">
                        <a:latin typeface="Cambria Math" charset="0"/>
                      </a:rPr>
                      <m:t>≥0</m:t>
                    </m:r>
                  </m:oMath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180" y="5523743"/>
                <a:ext cx="4080028" cy="400110"/>
              </a:xfrm>
              <a:prstGeom prst="rect">
                <a:avLst/>
              </a:prstGeom>
              <a:blipFill rotWithShape="0">
                <a:blip r:embed="rId15"/>
                <a:stretch>
                  <a:fillRect l="-1493" t="-119697" b="-184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891232" y="4555281"/>
                <a:ext cx="4552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𝑢𝑡𝑖𝑙𝑖𝑡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1..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1..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1..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232" y="4555281"/>
                <a:ext cx="4552657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2286000" y="5973994"/>
                <a:ext cx="8778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Objective: maximize expected revenue =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1..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kumimoji="1" lang="en-US" altLang="zh-CN" dirty="0"/>
                  <a:t>, subject to DIC &amp; ep-IR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973994"/>
                <a:ext cx="8778429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556" t="-116393" r="-556" b="-186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5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2" grpId="0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Auction (Clairvoyant)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30" y="1905000"/>
            <a:ext cx="2746964" cy="18313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46068" y="145695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Day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614816" y="144662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Day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30442" y="145695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Day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299190" y="144662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Day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93" y="2211054"/>
            <a:ext cx="1219200" cy="1219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080" y="2139131"/>
            <a:ext cx="1363047" cy="136304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48" y="2255398"/>
            <a:ext cx="1160608" cy="111882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190" y="2430892"/>
            <a:ext cx="785522" cy="785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054507" y="3438900"/>
                <a:ext cx="1212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charset="0"/>
                        </a:rPr>
                        <m:t>𝑣</m:t>
                      </m:r>
                      <m:r>
                        <a:rPr kumimoji="1" lang="en-US" altLang="zh-CN" i="1" dirty="0" smtClean="0">
                          <a:latin typeface="Cambria Math" charset="0"/>
                        </a:rPr>
                        <m:t>~</m:t>
                      </m:r>
                      <m:r>
                        <a:rPr kumimoji="1" lang="en-US" altLang="zh-CN" i="1" dirty="0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 smtClean="0">
                              <a:latin typeface="Cambria Math" charset="0"/>
                            </a:rPr>
                            <m:t>0, 2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507" y="3438900"/>
                <a:ext cx="121219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894391" y="3429355"/>
                <a:ext cx="1212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charset="0"/>
                        </a:rPr>
                        <m:t>𝑣</m:t>
                      </m:r>
                      <m:r>
                        <a:rPr kumimoji="1" lang="en-US" altLang="zh-CN" i="1" dirty="0" smtClean="0">
                          <a:latin typeface="Cambria Math" charset="0"/>
                        </a:rPr>
                        <m:t>~</m:t>
                      </m:r>
                      <m:r>
                        <a:rPr kumimoji="1" lang="en-US" altLang="zh-CN" i="1" dirty="0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 smtClean="0">
                              <a:latin typeface="Cambria Math" charset="0"/>
                            </a:rPr>
                            <m:t>0, 4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91" y="3429355"/>
                <a:ext cx="121219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7491526" y="3438900"/>
                <a:ext cx="1212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charset="0"/>
                        </a:rPr>
                        <m:t>𝑣</m:t>
                      </m:r>
                      <m:r>
                        <a:rPr kumimoji="1" lang="en-US" altLang="zh-CN" i="1" dirty="0" smtClean="0">
                          <a:latin typeface="Cambria Math" charset="0"/>
                        </a:rPr>
                        <m:t>~</m:t>
                      </m:r>
                      <m:r>
                        <a:rPr kumimoji="1" lang="en-US" altLang="zh-CN" i="1" dirty="0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 smtClean="0">
                              <a:latin typeface="Cambria Math" charset="0"/>
                            </a:rPr>
                            <m:t>0, 6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26" y="3438900"/>
                <a:ext cx="121219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9107629" y="3444571"/>
                <a:ext cx="1212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charset="0"/>
                        </a:rPr>
                        <m:t>𝑣</m:t>
                      </m:r>
                      <m:r>
                        <a:rPr kumimoji="1" lang="en-US" altLang="zh-CN" i="1" dirty="0" smtClean="0">
                          <a:latin typeface="Cambria Math" charset="0"/>
                        </a:rPr>
                        <m:t>~</m:t>
                      </m:r>
                      <m:r>
                        <a:rPr kumimoji="1" lang="en-US" altLang="zh-CN" i="1" dirty="0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 smtClean="0">
                              <a:latin typeface="Cambria Math" charset="0"/>
                            </a:rPr>
                            <m:t>0, 4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629" y="3444571"/>
                <a:ext cx="1212191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2592925" y="3946733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outcome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246781" y="3808233"/>
                <a:ext cx="8888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781" y="3808233"/>
                <a:ext cx="888897" cy="646331"/>
              </a:xfrm>
              <a:prstGeom prst="rect">
                <a:avLst/>
              </a:prstGeom>
              <a:blipFill rotWithShape="0">
                <a:blip r:embed="rId10"/>
                <a:stretch>
                  <a:fillRect r="-5517"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5871052" y="3808232"/>
                <a:ext cx="12109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052" y="3808232"/>
                <a:ext cx="1210908" cy="646331"/>
              </a:xfrm>
              <a:prstGeom prst="rect">
                <a:avLst/>
              </a:prstGeom>
              <a:blipFill rotWithShape="0">
                <a:blip r:embed="rId11"/>
                <a:stretch>
                  <a:fillRect r="-3015"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7331329" y="3808232"/>
                <a:ext cx="15275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329" y="3808232"/>
                <a:ext cx="1527598" cy="646331"/>
              </a:xfrm>
              <a:prstGeom prst="rect">
                <a:avLst/>
              </a:prstGeom>
              <a:blipFill rotWithShape="0">
                <a:blip r:embed="rId12"/>
                <a:stretch>
                  <a:fillRect r="-2400"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8858927" y="3808231"/>
                <a:ext cx="18339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927" y="3808231"/>
                <a:ext cx="1833900" cy="646331"/>
              </a:xfrm>
              <a:prstGeom prst="rect">
                <a:avLst/>
              </a:prstGeom>
              <a:blipFill rotWithShape="0">
                <a:blip r:embed="rId13"/>
                <a:stretch>
                  <a:fillRect r="-2658"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3942617" y="4658387"/>
                <a:ext cx="13744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1..4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;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1..4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617" y="4658387"/>
                <a:ext cx="1374414" cy="646331"/>
              </a:xfrm>
              <a:prstGeom prst="rect">
                <a:avLst/>
              </a:prstGeom>
              <a:blipFill rotWithShape="0">
                <a:blip r:embed="rId14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5639912" y="4660956"/>
                <a:ext cx="15988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1..2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1..4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1..2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;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1..4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912" y="4660956"/>
                <a:ext cx="1598836" cy="646331"/>
              </a:xfrm>
              <a:prstGeom prst="rect">
                <a:avLst/>
              </a:prstGeom>
              <a:blipFill rotWithShape="0">
                <a:blip r:embed="rId15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294153" y="4658388"/>
                <a:ext cx="1547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1..3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1..4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1..3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;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1..4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153" y="4658388"/>
                <a:ext cx="1547539" cy="646331"/>
              </a:xfrm>
              <a:prstGeom prst="rect">
                <a:avLst/>
              </a:prstGeom>
              <a:blipFill rotWithShape="0">
                <a:blip r:embed="rId16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8923409" y="4659714"/>
                <a:ext cx="1547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1..4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1..4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1..4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;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1..4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409" y="4659714"/>
                <a:ext cx="1547539" cy="646331"/>
              </a:xfrm>
              <a:prstGeom prst="rect">
                <a:avLst/>
              </a:prstGeom>
              <a:blipFill rotWithShape="0">
                <a:blip r:embed="rId17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02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26" grpId="0"/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Auction (Non-clairvoyant)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246068" y="145695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Day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614816" y="144662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Day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30442" y="145695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Day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299190" y="144662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Day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93" y="2211054"/>
            <a:ext cx="1219200" cy="1219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080" y="2139131"/>
            <a:ext cx="1363047" cy="136304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48" y="2255398"/>
            <a:ext cx="1160608" cy="111882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190" y="2430892"/>
            <a:ext cx="785522" cy="785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054507" y="3438900"/>
                <a:ext cx="1212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charset="0"/>
                        </a:rPr>
                        <m:t>𝑣</m:t>
                      </m:r>
                      <m:r>
                        <a:rPr kumimoji="1" lang="en-US" altLang="zh-CN" i="1" dirty="0" smtClean="0">
                          <a:latin typeface="Cambria Math" charset="0"/>
                        </a:rPr>
                        <m:t>~</m:t>
                      </m:r>
                      <m:r>
                        <a:rPr kumimoji="1" lang="en-US" altLang="zh-CN" i="1" dirty="0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 smtClean="0">
                              <a:latin typeface="Cambria Math" charset="0"/>
                            </a:rPr>
                            <m:t>0, 2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507" y="3438900"/>
                <a:ext cx="121219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894391" y="3429355"/>
                <a:ext cx="1212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charset="0"/>
                        </a:rPr>
                        <m:t>𝑣</m:t>
                      </m:r>
                      <m:r>
                        <a:rPr kumimoji="1" lang="en-US" altLang="zh-CN" i="1" dirty="0" smtClean="0">
                          <a:latin typeface="Cambria Math" charset="0"/>
                        </a:rPr>
                        <m:t>~</m:t>
                      </m:r>
                      <m:r>
                        <a:rPr kumimoji="1" lang="en-US" altLang="zh-CN" i="1" dirty="0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 smtClean="0">
                              <a:latin typeface="Cambria Math" charset="0"/>
                            </a:rPr>
                            <m:t>0, 4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91" y="3429355"/>
                <a:ext cx="121219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7491526" y="3438900"/>
                <a:ext cx="1212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charset="0"/>
                        </a:rPr>
                        <m:t>𝑣</m:t>
                      </m:r>
                      <m:r>
                        <a:rPr kumimoji="1" lang="en-US" altLang="zh-CN" i="1" dirty="0" smtClean="0">
                          <a:latin typeface="Cambria Math" charset="0"/>
                        </a:rPr>
                        <m:t>~</m:t>
                      </m:r>
                      <m:r>
                        <a:rPr kumimoji="1" lang="en-US" altLang="zh-CN" i="1" dirty="0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 smtClean="0">
                              <a:latin typeface="Cambria Math" charset="0"/>
                            </a:rPr>
                            <m:t>0, 6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26" y="3438900"/>
                <a:ext cx="121219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9107629" y="3444571"/>
                <a:ext cx="1212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charset="0"/>
                        </a:rPr>
                        <m:t>𝑣</m:t>
                      </m:r>
                      <m:r>
                        <a:rPr kumimoji="1" lang="en-US" altLang="zh-CN" i="1" dirty="0" smtClean="0">
                          <a:latin typeface="Cambria Math" charset="0"/>
                        </a:rPr>
                        <m:t>~</m:t>
                      </m:r>
                      <m:r>
                        <a:rPr kumimoji="1" lang="en-US" altLang="zh-CN" i="1" dirty="0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 smtClean="0">
                              <a:latin typeface="Cambria Math" charset="0"/>
                            </a:rPr>
                            <m:t>0, 4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629" y="3444571"/>
                <a:ext cx="121219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21" y="3804736"/>
            <a:ext cx="1548291" cy="161761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92212" y="461728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report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574798" y="401191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private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423806" y="4617281"/>
                <a:ext cx="473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806" y="4617281"/>
                <a:ext cx="4735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15584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6261029" y="4617281"/>
                <a:ext cx="478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029" y="4617281"/>
                <a:ext cx="478914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13924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858164" y="4617281"/>
                <a:ext cx="478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164" y="4617281"/>
                <a:ext cx="478914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13924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9457431" y="4617281"/>
                <a:ext cx="469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431" y="4617281"/>
                <a:ext cx="469038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15584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4419176" y="4023012"/>
                <a:ext cx="473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176" y="4023012"/>
                <a:ext cx="47359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6261027" y="4018894"/>
                <a:ext cx="478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027" y="4018894"/>
                <a:ext cx="478913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854958" y="4018894"/>
                <a:ext cx="478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958" y="4018894"/>
                <a:ext cx="478913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9457430" y="4018894"/>
                <a:ext cx="469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430" y="4018894"/>
                <a:ext cx="469039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2592212" y="547637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outcome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141712" y="5323042"/>
                <a:ext cx="12060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;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712" y="5323042"/>
                <a:ext cx="1206099" cy="646331"/>
              </a:xfrm>
              <a:prstGeom prst="rect">
                <a:avLst/>
              </a:prstGeom>
              <a:blipFill rotWithShape="0">
                <a:blip r:embed="rId18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5675502" y="5323042"/>
                <a:ext cx="15988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1..2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1..2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1..2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;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1..2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502" y="5323042"/>
                <a:ext cx="1598836" cy="646331"/>
              </a:xfrm>
              <a:prstGeom prst="rect">
                <a:avLst/>
              </a:prstGeom>
              <a:blipFill rotWithShape="0">
                <a:blip r:embed="rId19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7330616" y="5337869"/>
                <a:ext cx="1547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1..3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1..3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1..3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;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1..3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616" y="5337869"/>
                <a:ext cx="1547539" cy="646331"/>
              </a:xfrm>
              <a:prstGeom prst="rect">
                <a:avLst/>
              </a:prstGeom>
              <a:blipFill rotWithShape="0">
                <a:blip r:embed="rId20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8858214" y="5337868"/>
                <a:ext cx="1547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1..4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1..4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1..4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;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1..4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214" y="5337868"/>
                <a:ext cx="1547539" cy="646331"/>
              </a:xfrm>
              <a:prstGeom prst="rect">
                <a:avLst/>
              </a:prstGeom>
              <a:blipFill rotWithShape="0">
                <a:blip r:embed="rId21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可选流程 13"/>
          <p:cNvSpPr/>
          <p:nvPr/>
        </p:nvSpPr>
        <p:spPr>
          <a:xfrm>
            <a:off x="5549321" y="2009553"/>
            <a:ext cx="1598836" cy="200236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600" dirty="0">
                <a:latin typeface="Calibri" charset="0"/>
                <a:ea typeface="Calibri" charset="0"/>
                <a:cs typeface="Calibri" charset="0"/>
              </a:rPr>
              <a:t>?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可选流程 34"/>
          <p:cNvSpPr/>
          <p:nvPr/>
        </p:nvSpPr>
        <p:spPr>
          <a:xfrm>
            <a:off x="7229934" y="2009553"/>
            <a:ext cx="1598836" cy="200236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600" dirty="0">
                <a:latin typeface="Calibri" charset="0"/>
                <a:ea typeface="Calibri" charset="0"/>
                <a:cs typeface="Calibri" charset="0"/>
              </a:rPr>
              <a:t>?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可选流程 35"/>
          <p:cNvSpPr/>
          <p:nvPr/>
        </p:nvSpPr>
        <p:spPr>
          <a:xfrm>
            <a:off x="8910547" y="2016527"/>
            <a:ext cx="1598836" cy="200236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600" dirty="0">
                <a:latin typeface="Calibri" charset="0"/>
                <a:ea typeface="Calibri" charset="0"/>
                <a:cs typeface="Calibri" charset="0"/>
              </a:rPr>
              <a:t>?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80955" y="6078691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clairvoyant outcome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3933803" y="6009719"/>
                <a:ext cx="13744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1..4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charset="0"/>
                        </a:rPr>
                        <m:t>;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1..4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803" y="6009719"/>
                <a:ext cx="1374414" cy="646331"/>
              </a:xfrm>
              <a:prstGeom prst="rect">
                <a:avLst/>
              </a:prstGeom>
              <a:blipFill rotWithShape="0">
                <a:blip r:embed="rId22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5631098" y="6012288"/>
                <a:ext cx="15988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1..2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1..4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1..2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charset="0"/>
                        </a:rPr>
                        <m:t>;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1..4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098" y="6012288"/>
                <a:ext cx="1598836" cy="646331"/>
              </a:xfrm>
              <a:prstGeom prst="rect">
                <a:avLst/>
              </a:prstGeom>
              <a:blipFill rotWithShape="0">
                <a:blip r:embed="rId23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7285339" y="6009720"/>
                <a:ext cx="1547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1..3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1..4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1..3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charset="0"/>
                        </a:rPr>
                        <m:t>;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1..4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339" y="6009720"/>
                <a:ext cx="1547539" cy="646331"/>
              </a:xfrm>
              <a:prstGeom prst="rect">
                <a:avLst/>
              </a:prstGeom>
              <a:blipFill rotWithShape="0">
                <a:blip r:embed="rId24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8872902" y="6025325"/>
                <a:ext cx="1547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1..4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1..4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1..4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charset="0"/>
                        </a:rPr>
                        <m:t>;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1..4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902" y="6025325"/>
                <a:ext cx="1547539" cy="646331"/>
              </a:xfrm>
              <a:prstGeom prst="rect">
                <a:avLst/>
              </a:prstGeom>
              <a:blipFill rotWithShape="0">
                <a:blip r:embed="rId25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44" y="1917587"/>
            <a:ext cx="1812132" cy="181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2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14" grpId="0" animBg="1"/>
      <p:bldP spid="14" grpId="1" animBg="1"/>
      <p:bldP spid="35" grpId="0" animBg="1"/>
      <p:bldP spid="35" grpId="1" animBg="1"/>
      <p:bldP spid="36" grpId="0" animBg="1"/>
      <p:bldP spid="36" grpId="1" animBg="1"/>
      <p:bldP spid="20" grpId="0"/>
      <p:bldP spid="37" grpId="0"/>
      <p:bldP spid="38" grpId="0"/>
      <p:bldP spid="39" grpId="0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1038</Words>
  <Application>Microsoft Office PowerPoint</Application>
  <PresentationFormat>Widescreen</PresentationFormat>
  <Paragraphs>244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Calibri Light</vt:lpstr>
      <vt:lpstr>Cambria Math</vt:lpstr>
      <vt:lpstr>Mangal</vt:lpstr>
      <vt:lpstr>Office Theme</vt:lpstr>
      <vt:lpstr>Dynamic Auctions in Cloud Using Bank Account Mechanisms</vt:lpstr>
      <vt:lpstr>Contents</vt:lpstr>
      <vt:lpstr>Goal Statement</vt:lpstr>
      <vt:lpstr>Auction Goal: maximize revenue </vt:lpstr>
      <vt:lpstr>Dynamic Setting</vt:lpstr>
      <vt:lpstr>Dynamic Auction (Clairvoyant)</vt:lpstr>
      <vt:lpstr>Dynamic Auction (Clairvoyant)</vt:lpstr>
      <vt:lpstr>Dynamic Auction (Clairvoyant)</vt:lpstr>
      <vt:lpstr>Dynamic Auction (Non-clairvoyant)</vt:lpstr>
      <vt:lpstr>Results overview</vt:lpstr>
      <vt:lpstr>Dynamic Environment: Model</vt:lpstr>
      <vt:lpstr>Dynamic Environment: Application</vt:lpstr>
      <vt:lpstr>Non-clairvoyance: importance</vt:lpstr>
      <vt:lpstr>Bank Account Mechanism</vt:lpstr>
      <vt:lpstr>Bank Account Mechanism</vt:lpstr>
      <vt:lpstr>How &amp; Why it works?</vt:lpstr>
      <vt:lpstr>Results</vt:lpstr>
      <vt:lpstr>Conclusion</vt:lpstr>
      <vt:lpstr>Thanks!!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Prasun</dc:creator>
  <cp:lastModifiedBy>Prasun</cp:lastModifiedBy>
  <cp:revision>11</cp:revision>
  <dcterms:created xsi:type="dcterms:W3CDTF">2018-11-27T14:26:16Z</dcterms:created>
  <dcterms:modified xsi:type="dcterms:W3CDTF">2018-11-27T18:07:17Z</dcterms:modified>
</cp:coreProperties>
</file>