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60" r:id="rId5"/>
    <p:sldId id="276" r:id="rId6"/>
    <p:sldId id="259" r:id="rId7"/>
    <p:sldId id="265" r:id="rId8"/>
    <p:sldId id="261" r:id="rId9"/>
    <p:sldId id="262" r:id="rId10"/>
    <p:sldId id="263" r:id="rId11"/>
    <p:sldId id="264" r:id="rId12"/>
    <p:sldId id="266" r:id="rId13"/>
    <p:sldId id="275" r:id="rId14"/>
    <p:sldId id="274" r:id="rId15"/>
    <p:sldId id="267" r:id="rId16"/>
    <p:sldId id="269" r:id="rId17"/>
    <p:sldId id="273" r:id="rId18"/>
    <p:sldId id="272" r:id="rId19"/>
    <p:sldId id="271" r:id="rId20"/>
    <p:sldId id="270" r:id="rId21"/>
    <p:sldId id="268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2BD57-94AE-4B6C-8066-36A6627F62AE}" v="1000" dt="2019-09-29T16:55:1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8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28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9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7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6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5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6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71446-D9DF-441E-95E4-564A2AF3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063" y="5518785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solidFill>
                  <a:srgbClr val="FF0000"/>
                </a:solidFill>
                <a:latin typeface="Comic Sans MS"/>
              </a:rPr>
              <a:t>IRIS DATA ANALYSIS</a:t>
            </a:r>
            <a:endParaRPr lang="en-US" sz="5400" b="1" i="1">
              <a:latin typeface="Comic Sans M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A purple flower on a plant&#10;&#10;Description generated with very high confidence">
            <a:extLst>
              <a:ext uri="{FF2B5EF4-FFF2-40B4-BE49-F238E27FC236}">
                <a16:creationId xmlns:a16="http://schemas.microsoft.com/office/drawing/2014/main" id="{BD853872-2167-4298-B7F9-BD736B86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4" y="163239"/>
            <a:ext cx="11066656" cy="50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A0E8B-FB98-42EB-9D30-B469839E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40" y="1430264"/>
            <a:ext cx="396823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chemeClr val="accent2"/>
                </a:solidFill>
              </a:rPr>
              <a:t>EDA – Violin Plot</a:t>
            </a:r>
            <a:endParaRPr lang="en-US" sz="5400" b="1" i="1" kern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picture containing gallery, room&#10;&#10;Description generated with very high confidence">
            <a:extLst>
              <a:ext uri="{FF2B5EF4-FFF2-40B4-BE49-F238E27FC236}">
                <a16:creationId xmlns:a16="http://schemas.microsoft.com/office/drawing/2014/main" id="{4195969A-82DD-481F-9053-503FC7C0A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97" y="607849"/>
            <a:ext cx="7095291" cy="54852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7210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9" name="Picture 5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0" name="Oval 6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6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6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6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6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12DE1-160F-4E6E-85DA-46FB29AE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020" y="1263250"/>
            <a:ext cx="2945280" cy="3129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EDA</a:t>
            </a:r>
            <a:r>
              <a:rPr lang="en-US" sz="5400" b="1" i="1" dirty="0">
                <a:solidFill>
                  <a:schemeClr val="accent2"/>
                </a:solidFill>
              </a:rPr>
              <a:t> – Box Plot</a:t>
            </a:r>
            <a:endParaRPr lang="en-US" sz="5400" b="1" i="1" kern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7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7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C221E27-8FCD-42E2-8440-27DFD6E380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1" r="1" b="1"/>
          <a:stretch/>
        </p:blipFill>
        <p:spPr>
          <a:xfrm>
            <a:off x="184566" y="569117"/>
            <a:ext cx="8358333" cy="53226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01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4B5E-F5A6-4E49-A7FB-D77C269A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961" y="1325880"/>
            <a:ext cx="39401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>
                <a:solidFill>
                  <a:schemeClr val="accent2"/>
                </a:solidFill>
              </a:rPr>
              <a:t>3D Visualization</a:t>
            </a:r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C483F3B-ECF2-402D-83D9-F29E951903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51" r="9202"/>
          <a:stretch/>
        </p:blipFill>
        <p:spPr>
          <a:xfrm>
            <a:off x="20" y="10"/>
            <a:ext cx="7759920" cy="6857991"/>
          </a:xfrm>
          <a:custGeom>
            <a:avLst/>
            <a:gdLst>
              <a:gd name="connsiteX0" fmla="*/ 0 w 7759940"/>
              <a:gd name="connsiteY0" fmla="*/ 0 h 6858001"/>
              <a:gd name="connsiteX1" fmla="*/ 1296537 w 7759940"/>
              <a:gd name="connsiteY1" fmla="*/ 0 h 6858001"/>
              <a:gd name="connsiteX2" fmla="*/ 1296537 w 7759940"/>
              <a:gd name="connsiteY2" fmla="*/ 1 h 6858001"/>
              <a:gd name="connsiteX3" fmla="*/ 6415225 w 7759940"/>
              <a:gd name="connsiteY3" fmla="*/ 1 h 6858001"/>
              <a:gd name="connsiteX4" fmla="*/ 6415225 w 7759940"/>
              <a:gd name="connsiteY4" fmla="*/ 0 h 6858001"/>
              <a:gd name="connsiteX5" fmla="*/ 7758763 w 7759940"/>
              <a:gd name="connsiteY5" fmla="*/ 0 h 6858001"/>
              <a:gd name="connsiteX6" fmla="*/ 7733718 w 7759940"/>
              <a:gd name="connsiteY6" fmla="*/ 155677 h 6858001"/>
              <a:gd name="connsiteX7" fmla="*/ 7709849 w 7759940"/>
              <a:gd name="connsiteY7" fmla="*/ 310668 h 6858001"/>
              <a:gd name="connsiteX8" fmla="*/ 7686485 w 7759940"/>
              <a:gd name="connsiteY8" fmla="*/ 466344 h 6858001"/>
              <a:gd name="connsiteX9" fmla="*/ 7666482 w 7759940"/>
              <a:gd name="connsiteY9" fmla="*/ 622707 h 6858001"/>
              <a:gd name="connsiteX10" fmla="*/ 7646311 w 7759940"/>
              <a:gd name="connsiteY10" fmla="*/ 778383 h 6858001"/>
              <a:gd name="connsiteX11" fmla="*/ 7627485 w 7759940"/>
              <a:gd name="connsiteY11" fmla="*/ 934746 h 6858001"/>
              <a:gd name="connsiteX12" fmla="*/ 7611349 w 7759940"/>
              <a:gd name="connsiteY12" fmla="*/ 1089051 h 6858001"/>
              <a:gd name="connsiteX13" fmla="*/ 7596053 w 7759940"/>
              <a:gd name="connsiteY13" fmla="*/ 1245413 h 6858001"/>
              <a:gd name="connsiteX14" fmla="*/ 7582101 w 7759940"/>
              <a:gd name="connsiteY14" fmla="*/ 1401090 h 6858001"/>
              <a:gd name="connsiteX15" fmla="*/ 7569999 w 7759940"/>
              <a:gd name="connsiteY15" fmla="*/ 1554023 h 6858001"/>
              <a:gd name="connsiteX16" fmla="*/ 7557896 w 7759940"/>
              <a:gd name="connsiteY16" fmla="*/ 1709014 h 6858001"/>
              <a:gd name="connsiteX17" fmla="*/ 7547811 w 7759940"/>
              <a:gd name="connsiteY17" fmla="*/ 1861947 h 6858001"/>
              <a:gd name="connsiteX18" fmla="*/ 7539911 w 7759940"/>
              <a:gd name="connsiteY18" fmla="*/ 2014881 h 6858001"/>
              <a:gd name="connsiteX19" fmla="*/ 7531674 w 7759940"/>
              <a:gd name="connsiteY19" fmla="*/ 2167128 h 6858001"/>
              <a:gd name="connsiteX20" fmla="*/ 7524783 w 7759940"/>
              <a:gd name="connsiteY20" fmla="*/ 2318004 h 6858001"/>
              <a:gd name="connsiteX21" fmla="*/ 7519908 w 7759940"/>
              <a:gd name="connsiteY21" fmla="*/ 2467509 h 6858001"/>
              <a:gd name="connsiteX22" fmla="*/ 7515706 w 7759940"/>
              <a:gd name="connsiteY22" fmla="*/ 2617013 h 6858001"/>
              <a:gd name="connsiteX23" fmla="*/ 7511672 w 7759940"/>
              <a:gd name="connsiteY23" fmla="*/ 2765146 h 6858001"/>
              <a:gd name="connsiteX24" fmla="*/ 7509823 w 7759940"/>
              <a:gd name="connsiteY24" fmla="*/ 2911221 h 6858001"/>
              <a:gd name="connsiteX25" fmla="*/ 7507806 w 7759940"/>
              <a:gd name="connsiteY25" fmla="*/ 3057297 h 6858001"/>
              <a:gd name="connsiteX26" fmla="*/ 7506797 w 7759940"/>
              <a:gd name="connsiteY26" fmla="*/ 3201315 h 6858001"/>
              <a:gd name="connsiteX27" fmla="*/ 7507806 w 7759940"/>
              <a:gd name="connsiteY27" fmla="*/ 3343961 h 6858001"/>
              <a:gd name="connsiteX28" fmla="*/ 7507806 w 7759940"/>
              <a:gd name="connsiteY28" fmla="*/ 3485236 h 6858001"/>
              <a:gd name="connsiteX29" fmla="*/ 7509823 w 7759940"/>
              <a:gd name="connsiteY29" fmla="*/ 3625139 h 6858001"/>
              <a:gd name="connsiteX30" fmla="*/ 7512848 w 7759940"/>
              <a:gd name="connsiteY30" fmla="*/ 3762299 h 6858001"/>
              <a:gd name="connsiteX31" fmla="*/ 7515706 w 7759940"/>
              <a:gd name="connsiteY31" fmla="*/ 3898087 h 6858001"/>
              <a:gd name="connsiteX32" fmla="*/ 7518900 w 7759940"/>
              <a:gd name="connsiteY32" fmla="*/ 4031133 h 6858001"/>
              <a:gd name="connsiteX33" fmla="*/ 7523774 w 7759940"/>
              <a:gd name="connsiteY33" fmla="*/ 4163492 h 6858001"/>
              <a:gd name="connsiteX34" fmla="*/ 7528985 w 7759940"/>
              <a:gd name="connsiteY34" fmla="*/ 4293793 h 6858001"/>
              <a:gd name="connsiteX35" fmla="*/ 7533691 w 7759940"/>
              <a:gd name="connsiteY35" fmla="*/ 4421352 h 6858001"/>
              <a:gd name="connsiteX36" fmla="*/ 7546971 w 7759940"/>
              <a:gd name="connsiteY36" fmla="*/ 4670298 h 6858001"/>
              <a:gd name="connsiteX37" fmla="*/ 7561090 w 7759940"/>
              <a:gd name="connsiteY37" fmla="*/ 4908956 h 6858001"/>
              <a:gd name="connsiteX38" fmla="*/ 7575882 w 7759940"/>
              <a:gd name="connsiteY38" fmla="*/ 5138013 h 6858001"/>
              <a:gd name="connsiteX39" fmla="*/ 7592187 w 7759940"/>
              <a:gd name="connsiteY39" fmla="*/ 5354726 h 6858001"/>
              <a:gd name="connsiteX40" fmla="*/ 7609164 w 7759940"/>
              <a:gd name="connsiteY40" fmla="*/ 5561838 h 6858001"/>
              <a:gd name="connsiteX41" fmla="*/ 7627485 w 7759940"/>
              <a:gd name="connsiteY41" fmla="*/ 5753862 h 6858001"/>
              <a:gd name="connsiteX42" fmla="*/ 7645471 w 7759940"/>
              <a:gd name="connsiteY42" fmla="*/ 5934227 h 6858001"/>
              <a:gd name="connsiteX43" fmla="*/ 7663456 w 7759940"/>
              <a:gd name="connsiteY43" fmla="*/ 6100191 h 6858001"/>
              <a:gd name="connsiteX44" fmla="*/ 7680433 w 7759940"/>
              <a:gd name="connsiteY44" fmla="*/ 6252438 h 6858001"/>
              <a:gd name="connsiteX45" fmla="*/ 7696570 w 7759940"/>
              <a:gd name="connsiteY45" fmla="*/ 6387541 h 6858001"/>
              <a:gd name="connsiteX46" fmla="*/ 7711866 w 7759940"/>
              <a:gd name="connsiteY46" fmla="*/ 6509613 h 6858001"/>
              <a:gd name="connsiteX47" fmla="*/ 7724641 w 7759940"/>
              <a:gd name="connsiteY47" fmla="*/ 6612483 h 6858001"/>
              <a:gd name="connsiteX48" fmla="*/ 7736743 w 7759940"/>
              <a:gd name="connsiteY48" fmla="*/ 6698894 h 6858001"/>
              <a:gd name="connsiteX49" fmla="*/ 7754057 w 7759940"/>
              <a:gd name="connsiteY49" fmla="*/ 6817538 h 6858001"/>
              <a:gd name="connsiteX50" fmla="*/ 7759940 w 7759940"/>
              <a:gd name="connsiteY50" fmla="*/ 6858000 h 6858001"/>
              <a:gd name="connsiteX51" fmla="*/ 6854586 w 7759940"/>
              <a:gd name="connsiteY51" fmla="*/ 6858000 h 6858001"/>
              <a:gd name="connsiteX52" fmla="*/ 6854586 w 7759940"/>
              <a:gd name="connsiteY52" fmla="*/ 6858001 h 6858001"/>
              <a:gd name="connsiteX53" fmla="*/ 764022 w 7759940"/>
              <a:gd name="connsiteY53" fmla="*/ 6858001 h 6858001"/>
              <a:gd name="connsiteX54" fmla="*/ 764022 w 7759940"/>
              <a:gd name="connsiteY54" fmla="*/ 6858000 h 6858001"/>
              <a:gd name="connsiteX55" fmla="*/ 0 w 7759940"/>
              <a:gd name="connsiteY5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3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C040-A5F9-4F7B-8A74-2B633266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1" y="1938618"/>
            <a:ext cx="9404723" cy="1400530"/>
          </a:xfrm>
        </p:spPr>
        <p:txBody>
          <a:bodyPr/>
          <a:lstStyle/>
          <a:p>
            <a:pPr algn="ctr"/>
            <a:r>
              <a:rPr lang="en-US" sz="7200" b="1" i="1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Applying Machine Learning Algorithms</a:t>
            </a:r>
            <a:endParaRPr lang="en-US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3505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B436AE9-1EAE-47AB-9A3A-A3BC0FB95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496" y="2434275"/>
            <a:ext cx="4113415" cy="1441460"/>
          </a:xfrm>
          <a:prstGeom prst="rect">
            <a:avLst/>
          </a:prstGeom>
          <a:effectLst/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008C1-B73A-423D-8128-AD4DA224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81" y="4948289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>
                <a:solidFill>
                  <a:schemeClr val="accent2"/>
                </a:solidFill>
              </a:rPr>
              <a:t>Logistic Regression Algorithm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3336EB2-A092-4179-B772-C912AC618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90" y="72412"/>
            <a:ext cx="6319177" cy="4210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93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982F1-40F4-4D69-8633-1E42B9FF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b="1" i="1">
                <a:solidFill>
                  <a:schemeClr val="accent2"/>
                </a:solidFill>
              </a:rPr>
              <a:t>Decision Tree Algorithm</a:t>
            </a:r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5C7D6B-BBF0-4C4A-A7D7-6D390C81C1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79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35CF-D432-4C86-9113-7A6FDD84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9" y="1882773"/>
            <a:ext cx="3861956" cy="2997598"/>
          </a:xfrm>
        </p:spPr>
        <p:txBody>
          <a:bodyPr/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Random Forest Algorithm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7DD9020-2F87-4FC4-8060-C3888441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729" y="126810"/>
            <a:ext cx="6699336" cy="9885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BAEF80-1540-4BAC-A8BD-FA5C6020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70" y="1037146"/>
            <a:ext cx="7377830" cy="58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676C6-791E-4D6A-86E5-692F4298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597" y="1325880"/>
            <a:ext cx="3550703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 dirty="0">
                <a:solidFill>
                  <a:schemeClr val="accent2"/>
                </a:solidFill>
              </a:rPr>
              <a:t>KNN Algorithm</a:t>
            </a:r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0A0FFA-C423-4A35-BC56-410409814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54" y="647698"/>
            <a:ext cx="5434457" cy="58857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92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B92E39C6-53AB-4119-9414-6A6210B1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337369"/>
            <a:ext cx="10556931" cy="3991212"/>
          </a:xfrm>
          <a:prstGeom prst="rect">
            <a:avLst/>
          </a:prstGeom>
          <a:effectLst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2FB07-9770-47C6-B95F-F7EEE759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dirty="0">
                <a:solidFill>
                  <a:schemeClr val="accent2"/>
                </a:solidFill>
              </a:rPr>
              <a:t>K Means – Elbow Curve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D44E-5388-46EF-B117-19E20825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>
                <a:solidFill>
                  <a:schemeClr val="accent2"/>
                </a:solidFill>
              </a:rPr>
              <a:t>K Means Algorithm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A46C20A-5FF9-423F-8E20-8B350188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113976"/>
            <a:ext cx="11134725" cy="3620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66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F189-FA1B-4BF1-B322-7EA799EC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988" y="504910"/>
            <a:ext cx="9404723" cy="1400530"/>
          </a:xfrm>
        </p:spPr>
        <p:txBody>
          <a:bodyPr/>
          <a:lstStyle/>
          <a:p>
            <a:pPr algn="ctr"/>
            <a:r>
              <a:rPr lang="en-US" sz="5400" b="1" i="1" dirty="0">
                <a:solidFill>
                  <a:schemeClr val="accent2"/>
                </a:solidFill>
              </a:rPr>
              <a:t>Let's Understand the Data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5E9D0B-3532-4E3A-994A-8BEEE177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80" y="2181648"/>
            <a:ext cx="9684706" cy="33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7950-C724-4095-BC24-F23CFFD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1" y="4719918"/>
            <a:ext cx="5689973" cy="2705455"/>
          </a:xfrm>
        </p:spPr>
        <p:txBody>
          <a:bodyPr/>
          <a:lstStyle/>
          <a:p>
            <a:pPr algn="r"/>
            <a:r>
              <a:rPr lang="en-US" b="1" i="1">
                <a:solidFill>
                  <a:schemeClr val="accent2"/>
                </a:solidFill>
              </a:rPr>
              <a:t>SVC Algorithm</a:t>
            </a:r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F2E8DB9-F0C5-4966-BF14-5D6AEDB7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19219"/>
            <a:ext cx="10363200" cy="1542737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D4484541-8959-4B27-9D1C-8FDA2641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560"/>
            <a:ext cx="6838950" cy="53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4ED52-6127-473C-9A79-24FDF3D9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>
                <a:solidFill>
                  <a:schemeClr val="accent2"/>
                </a:solidFill>
                <a:latin typeface="Consolas"/>
              </a:rPr>
              <a:t>GaussionNB model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3CFFE2-DC8C-48C2-A201-1764D31F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59" y="177972"/>
            <a:ext cx="6509421" cy="66790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5387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41A-F7DB-4849-94FB-C2FC8C54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/>
              </a:rPr>
              <a:t>Conclussion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7228F-EF6A-4A6F-A88C-A976BAA89E5E}"/>
              </a:ext>
            </a:extLst>
          </p:cNvPr>
          <p:cNvSpPr txBox="1"/>
          <p:nvPr/>
        </p:nvSpPr>
        <p:spPr>
          <a:xfrm>
            <a:off x="752475" y="2076450"/>
            <a:ext cx="332422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above analysis we can conclude that Gaussian NB 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Model fits the best as the accuracy score is very high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1FE2B-EB3D-4F5F-AC84-E184A7B90CB4}"/>
              </a:ext>
            </a:extLst>
          </p:cNvPr>
          <p:cNvSpPr txBox="1"/>
          <p:nvPr/>
        </p:nvSpPr>
        <p:spPr>
          <a:xfrm>
            <a:off x="7391400" y="2085975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K Means, SVC and Random Forest model also fit pretty well for Iris 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dataset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A40F-062F-4C63-8AFD-242A7C93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52" y="2501880"/>
            <a:ext cx="9404723" cy="1400530"/>
          </a:xfrm>
        </p:spPr>
        <p:txBody>
          <a:bodyPr/>
          <a:lstStyle/>
          <a:p>
            <a:pPr algn="ctr"/>
            <a:r>
              <a:rPr lang="en-US" sz="9600" b="1" i="1">
                <a:solidFill>
                  <a:schemeClr val="accent2"/>
                </a:solidFill>
                <a:latin typeface="Comic Sans MS"/>
              </a:rPr>
              <a:t>Thank You</a:t>
            </a:r>
            <a:endParaRPr lang="en-US" sz="9600" i="1">
              <a:solidFill>
                <a:schemeClr val="accent2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767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DB9B-6CFE-486B-843F-4A0F0738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3" y="139567"/>
            <a:ext cx="9404723" cy="1400530"/>
          </a:xfrm>
        </p:spPr>
        <p:txBody>
          <a:bodyPr/>
          <a:lstStyle/>
          <a:p>
            <a:pPr algn="ctr"/>
            <a:r>
              <a:rPr lang="en-US" sz="4800" b="1" i="1" dirty="0">
                <a:solidFill>
                  <a:schemeClr val="accent2"/>
                </a:solidFill>
              </a:rPr>
              <a:t>Data Summary</a:t>
            </a:r>
            <a:endParaRPr lang="en-US" sz="4800">
              <a:solidFill>
                <a:schemeClr val="accent2"/>
              </a:solidFill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E76966-D35E-4032-ADBD-F19B3C7E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7" y="1310020"/>
            <a:ext cx="11354842" cy="53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8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7006-4358-4695-A0FE-BB5BCFB1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b="1" i="1" dirty="0">
              <a:solidFill>
                <a:schemeClr val="accent2"/>
              </a:solidFill>
              <a:ea typeface="+mj-lt"/>
              <a:cs typeface="+mj-lt"/>
            </a:endParaRPr>
          </a:p>
          <a:p>
            <a:endParaRPr lang="en-US" sz="4800" dirty="0"/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34DD37F-268E-4974-BA31-B78BFBD8EA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539"/>
          <a:stretch/>
        </p:blipFill>
        <p:spPr>
          <a:xfrm>
            <a:off x="-2217" y="956673"/>
            <a:ext cx="11144271" cy="5460674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224CF8-1729-4D13-8201-155964AB501F}"/>
              </a:ext>
            </a:extLst>
          </p:cNvPr>
          <p:cNvSpPr txBox="1">
            <a:spLocks/>
          </p:cNvSpPr>
          <p:nvPr/>
        </p:nvSpPr>
        <p:spPr>
          <a:xfrm>
            <a:off x="760933" y="1395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i="1" dirty="0">
                <a:solidFill>
                  <a:schemeClr val="accent2"/>
                </a:solidFill>
              </a:rPr>
              <a:t>Data Summary</a:t>
            </a:r>
            <a:endParaRPr lang="en-US" sz="4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C6AC-B607-4F6F-92E5-5BE5A09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961" y="1633818"/>
            <a:ext cx="7309223" cy="1400530"/>
          </a:xfrm>
        </p:spPr>
        <p:txBody>
          <a:bodyPr/>
          <a:lstStyle/>
          <a:p>
            <a:pPr algn="ctr"/>
            <a:r>
              <a:rPr lang="en-US" sz="8000" b="1" i="1">
                <a:solidFill>
                  <a:schemeClr val="accent1">
                    <a:lumMod val="75000"/>
                  </a:schemeClr>
                </a:solidFill>
                <a:latin typeface="Comic Sans MS"/>
              </a:rPr>
              <a:t>Exploratory Data Analysis</a:t>
            </a:r>
            <a:endParaRPr lang="en-US">
              <a:solidFill>
                <a:schemeClr val="accent1">
                  <a:lumMod val="75000"/>
                </a:schemeClr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3514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CD7F-6C75-4ABA-9A15-4B24C489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Exploratory Data </a:t>
            </a:r>
            <a:r>
              <a:rPr lang="en-US" sz="4800" b="1">
                <a:solidFill>
                  <a:schemeClr val="accent2"/>
                </a:solidFill>
              </a:rPr>
              <a:t>Analysis – Pie Chart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709C151-9162-4A8C-8790-8CBF9B5B86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38" r="1" b="1"/>
          <a:stretch/>
        </p:blipFill>
        <p:spPr>
          <a:xfrm>
            <a:off x="20" y="10"/>
            <a:ext cx="7759920" cy="6857991"/>
          </a:xfrm>
          <a:custGeom>
            <a:avLst/>
            <a:gdLst>
              <a:gd name="connsiteX0" fmla="*/ 0 w 7759940"/>
              <a:gd name="connsiteY0" fmla="*/ 0 h 6858001"/>
              <a:gd name="connsiteX1" fmla="*/ 1296537 w 7759940"/>
              <a:gd name="connsiteY1" fmla="*/ 0 h 6858001"/>
              <a:gd name="connsiteX2" fmla="*/ 1296537 w 7759940"/>
              <a:gd name="connsiteY2" fmla="*/ 1 h 6858001"/>
              <a:gd name="connsiteX3" fmla="*/ 6415225 w 7759940"/>
              <a:gd name="connsiteY3" fmla="*/ 1 h 6858001"/>
              <a:gd name="connsiteX4" fmla="*/ 6415225 w 7759940"/>
              <a:gd name="connsiteY4" fmla="*/ 0 h 6858001"/>
              <a:gd name="connsiteX5" fmla="*/ 7758763 w 7759940"/>
              <a:gd name="connsiteY5" fmla="*/ 0 h 6858001"/>
              <a:gd name="connsiteX6" fmla="*/ 7733718 w 7759940"/>
              <a:gd name="connsiteY6" fmla="*/ 155677 h 6858001"/>
              <a:gd name="connsiteX7" fmla="*/ 7709849 w 7759940"/>
              <a:gd name="connsiteY7" fmla="*/ 310668 h 6858001"/>
              <a:gd name="connsiteX8" fmla="*/ 7686485 w 7759940"/>
              <a:gd name="connsiteY8" fmla="*/ 466344 h 6858001"/>
              <a:gd name="connsiteX9" fmla="*/ 7666482 w 7759940"/>
              <a:gd name="connsiteY9" fmla="*/ 622707 h 6858001"/>
              <a:gd name="connsiteX10" fmla="*/ 7646311 w 7759940"/>
              <a:gd name="connsiteY10" fmla="*/ 778383 h 6858001"/>
              <a:gd name="connsiteX11" fmla="*/ 7627485 w 7759940"/>
              <a:gd name="connsiteY11" fmla="*/ 934746 h 6858001"/>
              <a:gd name="connsiteX12" fmla="*/ 7611349 w 7759940"/>
              <a:gd name="connsiteY12" fmla="*/ 1089051 h 6858001"/>
              <a:gd name="connsiteX13" fmla="*/ 7596053 w 7759940"/>
              <a:gd name="connsiteY13" fmla="*/ 1245413 h 6858001"/>
              <a:gd name="connsiteX14" fmla="*/ 7582101 w 7759940"/>
              <a:gd name="connsiteY14" fmla="*/ 1401090 h 6858001"/>
              <a:gd name="connsiteX15" fmla="*/ 7569999 w 7759940"/>
              <a:gd name="connsiteY15" fmla="*/ 1554023 h 6858001"/>
              <a:gd name="connsiteX16" fmla="*/ 7557896 w 7759940"/>
              <a:gd name="connsiteY16" fmla="*/ 1709014 h 6858001"/>
              <a:gd name="connsiteX17" fmla="*/ 7547811 w 7759940"/>
              <a:gd name="connsiteY17" fmla="*/ 1861947 h 6858001"/>
              <a:gd name="connsiteX18" fmla="*/ 7539911 w 7759940"/>
              <a:gd name="connsiteY18" fmla="*/ 2014881 h 6858001"/>
              <a:gd name="connsiteX19" fmla="*/ 7531674 w 7759940"/>
              <a:gd name="connsiteY19" fmla="*/ 2167128 h 6858001"/>
              <a:gd name="connsiteX20" fmla="*/ 7524783 w 7759940"/>
              <a:gd name="connsiteY20" fmla="*/ 2318004 h 6858001"/>
              <a:gd name="connsiteX21" fmla="*/ 7519908 w 7759940"/>
              <a:gd name="connsiteY21" fmla="*/ 2467509 h 6858001"/>
              <a:gd name="connsiteX22" fmla="*/ 7515706 w 7759940"/>
              <a:gd name="connsiteY22" fmla="*/ 2617013 h 6858001"/>
              <a:gd name="connsiteX23" fmla="*/ 7511672 w 7759940"/>
              <a:gd name="connsiteY23" fmla="*/ 2765146 h 6858001"/>
              <a:gd name="connsiteX24" fmla="*/ 7509823 w 7759940"/>
              <a:gd name="connsiteY24" fmla="*/ 2911221 h 6858001"/>
              <a:gd name="connsiteX25" fmla="*/ 7507806 w 7759940"/>
              <a:gd name="connsiteY25" fmla="*/ 3057297 h 6858001"/>
              <a:gd name="connsiteX26" fmla="*/ 7506797 w 7759940"/>
              <a:gd name="connsiteY26" fmla="*/ 3201315 h 6858001"/>
              <a:gd name="connsiteX27" fmla="*/ 7507806 w 7759940"/>
              <a:gd name="connsiteY27" fmla="*/ 3343961 h 6858001"/>
              <a:gd name="connsiteX28" fmla="*/ 7507806 w 7759940"/>
              <a:gd name="connsiteY28" fmla="*/ 3485236 h 6858001"/>
              <a:gd name="connsiteX29" fmla="*/ 7509823 w 7759940"/>
              <a:gd name="connsiteY29" fmla="*/ 3625139 h 6858001"/>
              <a:gd name="connsiteX30" fmla="*/ 7512848 w 7759940"/>
              <a:gd name="connsiteY30" fmla="*/ 3762299 h 6858001"/>
              <a:gd name="connsiteX31" fmla="*/ 7515706 w 7759940"/>
              <a:gd name="connsiteY31" fmla="*/ 3898087 h 6858001"/>
              <a:gd name="connsiteX32" fmla="*/ 7518900 w 7759940"/>
              <a:gd name="connsiteY32" fmla="*/ 4031133 h 6858001"/>
              <a:gd name="connsiteX33" fmla="*/ 7523774 w 7759940"/>
              <a:gd name="connsiteY33" fmla="*/ 4163492 h 6858001"/>
              <a:gd name="connsiteX34" fmla="*/ 7528985 w 7759940"/>
              <a:gd name="connsiteY34" fmla="*/ 4293793 h 6858001"/>
              <a:gd name="connsiteX35" fmla="*/ 7533691 w 7759940"/>
              <a:gd name="connsiteY35" fmla="*/ 4421352 h 6858001"/>
              <a:gd name="connsiteX36" fmla="*/ 7546971 w 7759940"/>
              <a:gd name="connsiteY36" fmla="*/ 4670298 h 6858001"/>
              <a:gd name="connsiteX37" fmla="*/ 7561090 w 7759940"/>
              <a:gd name="connsiteY37" fmla="*/ 4908956 h 6858001"/>
              <a:gd name="connsiteX38" fmla="*/ 7575882 w 7759940"/>
              <a:gd name="connsiteY38" fmla="*/ 5138013 h 6858001"/>
              <a:gd name="connsiteX39" fmla="*/ 7592187 w 7759940"/>
              <a:gd name="connsiteY39" fmla="*/ 5354726 h 6858001"/>
              <a:gd name="connsiteX40" fmla="*/ 7609164 w 7759940"/>
              <a:gd name="connsiteY40" fmla="*/ 5561838 h 6858001"/>
              <a:gd name="connsiteX41" fmla="*/ 7627485 w 7759940"/>
              <a:gd name="connsiteY41" fmla="*/ 5753862 h 6858001"/>
              <a:gd name="connsiteX42" fmla="*/ 7645471 w 7759940"/>
              <a:gd name="connsiteY42" fmla="*/ 5934227 h 6858001"/>
              <a:gd name="connsiteX43" fmla="*/ 7663456 w 7759940"/>
              <a:gd name="connsiteY43" fmla="*/ 6100191 h 6858001"/>
              <a:gd name="connsiteX44" fmla="*/ 7680433 w 7759940"/>
              <a:gd name="connsiteY44" fmla="*/ 6252438 h 6858001"/>
              <a:gd name="connsiteX45" fmla="*/ 7696570 w 7759940"/>
              <a:gd name="connsiteY45" fmla="*/ 6387541 h 6858001"/>
              <a:gd name="connsiteX46" fmla="*/ 7711866 w 7759940"/>
              <a:gd name="connsiteY46" fmla="*/ 6509613 h 6858001"/>
              <a:gd name="connsiteX47" fmla="*/ 7724641 w 7759940"/>
              <a:gd name="connsiteY47" fmla="*/ 6612483 h 6858001"/>
              <a:gd name="connsiteX48" fmla="*/ 7736743 w 7759940"/>
              <a:gd name="connsiteY48" fmla="*/ 6698894 h 6858001"/>
              <a:gd name="connsiteX49" fmla="*/ 7754057 w 7759940"/>
              <a:gd name="connsiteY49" fmla="*/ 6817538 h 6858001"/>
              <a:gd name="connsiteX50" fmla="*/ 7759940 w 7759940"/>
              <a:gd name="connsiteY50" fmla="*/ 6858000 h 6858001"/>
              <a:gd name="connsiteX51" fmla="*/ 6854586 w 7759940"/>
              <a:gd name="connsiteY51" fmla="*/ 6858000 h 6858001"/>
              <a:gd name="connsiteX52" fmla="*/ 6854586 w 7759940"/>
              <a:gd name="connsiteY52" fmla="*/ 6858001 h 6858001"/>
              <a:gd name="connsiteX53" fmla="*/ 764022 w 7759940"/>
              <a:gd name="connsiteY53" fmla="*/ 6858001 h 6858001"/>
              <a:gd name="connsiteX54" fmla="*/ 764022 w 7759940"/>
              <a:gd name="connsiteY54" fmla="*/ 6858000 h 6858001"/>
              <a:gd name="connsiteX55" fmla="*/ 0 w 7759940"/>
              <a:gd name="connsiteY5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0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B8CF8A-F115-4F3F-AA7F-14E8E866C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8775384" cy="3751131"/>
          </a:xfrm>
          <a:prstGeom prst="rect">
            <a:avLst/>
          </a:prstGeom>
          <a:effectLst/>
        </p:spPr>
      </p:pic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8A7BE-1CAE-4F07-B77B-61296B8C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dirty="0">
                <a:solidFill>
                  <a:schemeClr val="accent2"/>
                </a:solidFill>
              </a:rPr>
              <a:t>EDA – Heat Map</a:t>
            </a:r>
            <a:endParaRPr lang="en-US" b="1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8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E8FB-891D-4B38-9E12-44382BC6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932" y="1753852"/>
            <a:ext cx="2938040" cy="40999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ea typeface="+mj-lt"/>
                <a:cs typeface="+mj-lt"/>
              </a:rPr>
              <a:t>EDA - Pair Plot</a:t>
            </a:r>
            <a:endParaRPr lang="en-US" sz="4800" dirty="0">
              <a:solidFill>
                <a:schemeClr val="accent2"/>
              </a:solidFill>
              <a:ea typeface="+mj-lt"/>
              <a:cs typeface="+mj-lt"/>
            </a:endParaRPr>
          </a:p>
          <a:p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window, building&#10;&#10;Description generated with very high confidence">
            <a:extLst>
              <a:ext uri="{FF2B5EF4-FFF2-40B4-BE49-F238E27FC236}">
                <a16:creationId xmlns:a16="http://schemas.microsoft.com/office/drawing/2014/main" id="{CC684005-9BC1-471B-BA5A-55F10D2B76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73" b="-2"/>
          <a:stretch/>
        </p:blipFill>
        <p:spPr>
          <a:xfrm>
            <a:off x="20" y="10"/>
            <a:ext cx="8772439" cy="6857991"/>
          </a:xfrm>
          <a:custGeom>
            <a:avLst/>
            <a:gdLst>
              <a:gd name="connsiteX0" fmla="*/ 0 w 7759940"/>
              <a:gd name="connsiteY0" fmla="*/ 0 h 6858001"/>
              <a:gd name="connsiteX1" fmla="*/ 1296537 w 7759940"/>
              <a:gd name="connsiteY1" fmla="*/ 0 h 6858001"/>
              <a:gd name="connsiteX2" fmla="*/ 1296537 w 7759940"/>
              <a:gd name="connsiteY2" fmla="*/ 1 h 6858001"/>
              <a:gd name="connsiteX3" fmla="*/ 6415225 w 7759940"/>
              <a:gd name="connsiteY3" fmla="*/ 1 h 6858001"/>
              <a:gd name="connsiteX4" fmla="*/ 6415225 w 7759940"/>
              <a:gd name="connsiteY4" fmla="*/ 0 h 6858001"/>
              <a:gd name="connsiteX5" fmla="*/ 7758763 w 7759940"/>
              <a:gd name="connsiteY5" fmla="*/ 0 h 6858001"/>
              <a:gd name="connsiteX6" fmla="*/ 7733718 w 7759940"/>
              <a:gd name="connsiteY6" fmla="*/ 155677 h 6858001"/>
              <a:gd name="connsiteX7" fmla="*/ 7709849 w 7759940"/>
              <a:gd name="connsiteY7" fmla="*/ 310668 h 6858001"/>
              <a:gd name="connsiteX8" fmla="*/ 7686485 w 7759940"/>
              <a:gd name="connsiteY8" fmla="*/ 466344 h 6858001"/>
              <a:gd name="connsiteX9" fmla="*/ 7666482 w 7759940"/>
              <a:gd name="connsiteY9" fmla="*/ 622707 h 6858001"/>
              <a:gd name="connsiteX10" fmla="*/ 7646311 w 7759940"/>
              <a:gd name="connsiteY10" fmla="*/ 778383 h 6858001"/>
              <a:gd name="connsiteX11" fmla="*/ 7627485 w 7759940"/>
              <a:gd name="connsiteY11" fmla="*/ 934746 h 6858001"/>
              <a:gd name="connsiteX12" fmla="*/ 7611349 w 7759940"/>
              <a:gd name="connsiteY12" fmla="*/ 1089051 h 6858001"/>
              <a:gd name="connsiteX13" fmla="*/ 7596053 w 7759940"/>
              <a:gd name="connsiteY13" fmla="*/ 1245413 h 6858001"/>
              <a:gd name="connsiteX14" fmla="*/ 7582101 w 7759940"/>
              <a:gd name="connsiteY14" fmla="*/ 1401090 h 6858001"/>
              <a:gd name="connsiteX15" fmla="*/ 7569999 w 7759940"/>
              <a:gd name="connsiteY15" fmla="*/ 1554023 h 6858001"/>
              <a:gd name="connsiteX16" fmla="*/ 7557896 w 7759940"/>
              <a:gd name="connsiteY16" fmla="*/ 1709014 h 6858001"/>
              <a:gd name="connsiteX17" fmla="*/ 7547811 w 7759940"/>
              <a:gd name="connsiteY17" fmla="*/ 1861947 h 6858001"/>
              <a:gd name="connsiteX18" fmla="*/ 7539911 w 7759940"/>
              <a:gd name="connsiteY18" fmla="*/ 2014881 h 6858001"/>
              <a:gd name="connsiteX19" fmla="*/ 7531674 w 7759940"/>
              <a:gd name="connsiteY19" fmla="*/ 2167128 h 6858001"/>
              <a:gd name="connsiteX20" fmla="*/ 7524783 w 7759940"/>
              <a:gd name="connsiteY20" fmla="*/ 2318004 h 6858001"/>
              <a:gd name="connsiteX21" fmla="*/ 7519908 w 7759940"/>
              <a:gd name="connsiteY21" fmla="*/ 2467509 h 6858001"/>
              <a:gd name="connsiteX22" fmla="*/ 7515706 w 7759940"/>
              <a:gd name="connsiteY22" fmla="*/ 2617013 h 6858001"/>
              <a:gd name="connsiteX23" fmla="*/ 7511672 w 7759940"/>
              <a:gd name="connsiteY23" fmla="*/ 2765146 h 6858001"/>
              <a:gd name="connsiteX24" fmla="*/ 7509823 w 7759940"/>
              <a:gd name="connsiteY24" fmla="*/ 2911221 h 6858001"/>
              <a:gd name="connsiteX25" fmla="*/ 7507806 w 7759940"/>
              <a:gd name="connsiteY25" fmla="*/ 3057297 h 6858001"/>
              <a:gd name="connsiteX26" fmla="*/ 7506797 w 7759940"/>
              <a:gd name="connsiteY26" fmla="*/ 3201315 h 6858001"/>
              <a:gd name="connsiteX27" fmla="*/ 7507806 w 7759940"/>
              <a:gd name="connsiteY27" fmla="*/ 3343961 h 6858001"/>
              <a:gd name="connsiteX28" fmla="*/ 7507806 w 7759940"/>
              <a:gd name="connsiteY28" fmla="*/ 3485236 h 6858001"/>
              <a:gd name="connsiteX29" fmla="*/ 7509823 w 7759940"/>
              <a:gd name="connsiteY29" fmla="*/ 3625139 h 6858001"/>
              <a:gd name="connsiteX30" fmla="*/ 7512848 w 7759940"/>
              <a:gd name="connsiteY30" fmla="*/ 3762299 h 6858001"/>
              <a:gd name="connsiteX31" fmla="*/ 7515706 w 7759940"/>
              <a:gd name="connsiteY31" fmla="*/ 3898087 h 6858001"/>
              <a:gd name="connsiteX32" fmla="*/ 7518900 w 7759940"/>
              <a:gd name="connsiteY32" fmla="*/ 4031133 h 6858001"/>
              <a:gd name="connsiteX33" fmla="*/ 7523774 w 7759940"/>
              <a:gd name="connsiteY33" fmla="*/ 4163492 h 6858001"/>
              <a:gd name="connsiteX34" fmla="*/ 7528985 w 7759940"/>
              <a:gd name="connsiteY34" fmla="*/ 4293793 h 6858001"/>
              <a:gd name="connsiteX35" fmla="*/ 7533691 w 7759940"/>
              <a:gd name="connsiteY35" fmla="*/ 4421352 h 6858001"/>
              <a:gd name="connsiteX36" fmla="*/ 7546971 w 7759940"/>
              <a:gd name="connsiteY36" fmla="*/ 4670298 h 6858001"/>
              <a:gd name="connsiteX37" fmla="*/ 7561090 w 7759940"/>
              <a:gd name="connsiteY37" fmla="*/ 4908956 h 6858001"/>
              <a:gd name="connsiteX38" fmla="*/ 7575882 w 7759940"/>
              <a:gd name="connsiteY38" fmla="*/ 5138013 h 6858001"/>
              <a:gd name="connsiteX39" fmla="*/ 7592187 w 7759940"/>
              <a:gd name="connsiteY39" fmla="*/ 5354726 h 6858001"/>
              <a:gd name="connsiteX40" fmla="*/ 7609164 w 7759940"/>
              <a:gd name="connsiteY40" fmla="*/ 5561838 h 6858001"/>
              <a:gd name="connsiteX41" fmla="*/ 7627485 w 7759940"/>
              <a:gd name="connsiteY41" fmla="*/ 5753862 h 6858001"/>
              <a:gd name="connsiteX42" fmla="*/ 7645471 w 7759940"/>
              <a:gd name="connsiteY42" fmla="*/ 5934227 h 6858001"/>
              <a:gd name="connsiteX43" fmla="*/ 7663456 w 7759940"/>
              <a:gd name="connsiteY43" fmla="*/ 6100191 h 6858001"/>
              <a:gd name="connsiteX44" fmla="*/ 7680433 w 7759940"/>
              <a:gd name="connsiteY44" fmla="*/ 6252438 h 6858001"/>
              <a:gd name="connsiteX45" fmla="*/ 7696570 w 7759940"/>
              <a:gd name="connsiteY45" fmla="*/ 6387541 h 6858001"/>
              <a:gd name="connsiteX46" fmla="*/ 7711866 w 7759940"/>
              <a:gd name="connsiteY46" fmla="*/ 6509613 h 6858001"/>
              <a:gd name="connsiteX47" fmla="*/ 7724641 w 7759940"/>
              <a:gd name="connsiteY47" fmla="*/ 6612483 h 6858001"/>
              <a:gd name="connsiteX48" fmla="*/ 7736743 w 7759940"/>
              <a:gd name="connsiteY48" fmla="*/ 6698894 h 6858001"/>
              <a:gd name="connsiteX49" fmla="*/ 7754057 w 7759940"/>
              <a:gd name="connsiteY49" fmla="*/ 6817538 h 6858001"/>
              <a:gd name="connsiteX50" fmla="*/ 7759940 w 7759940"/>
              <a:gd name="connsiteY50" fmla="*/ 6858000 h 6858001"/>
              <a:gd name="connsiteX51" fmla="*/ 6854586 w 7759940"/>
              <a:gd name="connsiteY51" fmla="*/ 6858000 h 6858001"/>
              <a:gd name="connsiteX52" fmla="*/ 6854586 w 7759940"/>
              <a:gd name="connsiteY52" fmla="*/ 6858001 h 6858001"/>
              <a:gd name="connsiteX53" fmla="*/ 764022 w 7759940"/>
              <a:gd name="connsiteY53" fmla="*/ 6858001 h 6858001"/>
              <a:gd name="connsiteX54" fmla="*/ 764022 w 7759940"/>
              <a:gd name="connsiteY54" fmla="*/ 6858000 h 6858001"/>
              <a:gd name="connsiteX55" fmla="*/ 0 w 7759940"/>
              <a:gd name="connsiteY5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9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2B7E6-0CF7-413F-940A-C735114F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07" y="5158365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dirty="0">
                <a:solidFill>
                  <a:schemeClr val="accent2"/>
                </a:solidFill>
              </a:rPr>
              <a:t>EDA – Scatter Plot</a:t>
            </a:r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0FE775-3B4D-4850-8251-4E697261D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1366" y="-2288"/>
            <a:ext cx="6451603" cy="4657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0F437A-593A-46DE-8369-651ED8D7CC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8740" y="5102"/>
            <a:ext cx="6211521" cy="47517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8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PowerPoint Presentation</vt:lpstr>
      <vt:lpstr>Let's Understand the Data </vt:lpstr>
      <vt:lpstr>Data Summary</vt:lpstr>
      <vt:lpstr> </vt:lpstr>
      <vt:lpstr>Exploratory Data Analysis</vt:lpstr>
      <vt:lpstr>Exploratory Data Analysis – Pie Chart</vt:lpstr>
      <vt:lpstr>EDA – Heat Map</vt:lpstr>
      <vt:lpstr>EDA - Pair Plot </vt:lpstr>
      <vt:lpstr>EDA – Scatter Plot</vt:lpstr>
      <vt:lpstr>EDA – Violin Plot</vt:lpstr>
      <vt:lpstr>EDA – Box Plot</vt:lpstr>
      <vt:lpstr>3D Visualization</vt:lpstr>
      <vt:lpstr>Applying Machine Learning Algorithms</vt:lpstr>
      <vt:lpstr>Logistic Regression Algorithm</vt:lpstr>
      <vt:lpstr>Decision Tree Algorithm</vt:lpstr>
      <vt:lpstr>Random Forest Algorithm</vt:lpstr>
      <vt:lpstr>KNN Algorithm</vt:lpstr>
      <vt:lpstr>K Means – Elbow Curve</vt:lpstr>
      <vt:lpstr>K Means Algorithm</vt:lpstr>
      <vt:lpstr>SVC Algorithm</vt:lpstr>
      <vt:lpstr>GaussionNB model</vt:lpstr>
      <vt:lpstr>Conclussion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470</cp:revision>
  <dcterms:created xsi:type="dcterms:W3CDTF">2013-07-15T20:26:40Z</dcterms:created>
  <dcterms:modified xsi:type="dcterms:W3CDTF">2019-09-29T16:56:47Z</dcterms:modified>
</cp:coreProperties>
</file>