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7" r:id="rId16"/>
    <p:sldId id="271" r:id="rId17"/>
    <p:sldId id="272" r:id="rId18"/>
    <p:sldId id="274" r:id="rId19"/>
    <p:sldId id="273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86905"/>
            <a:ext cx="10425858" cy="851895"/>
          </a:xfrm>
        </p:spPr>
        <p:txBody>
          <a:bodyPr>
            <a:noAutofit/>
          </a:bodyPr>
          <a:lstStyle/>
          <a:p>
            <a:pPr algn="ctr"/>
            <a:r>
              <a:rPr lang="en-US" sz="6000" b="1" i="1" dirty="0">
                <a:solidFill>
                  <a:schemeClr val="accent1"/>
                </a:solidFill>
                <a:latin typeface="Georgia"/>
              </a:rPr>
              <a:t>Candy Data analysis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EF53E8B-7DCB-45B6-9B31-22BA8D68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62" y="70982"/>
            <a:ext cx="10384075" cy="47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3C092-D572-496E-A768-A1B53F8C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000" b="1" i="1" u="sng" dirty="0">
                <a:solidFill>
                  <a:schemeClr val="accent2"/>
                </a:solidFill>
                <a:latin typeface="Comic Sans MS"/>
              </a:rPr>
              <a:t>Univariate Analysis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13C6142-AA46-4E24-9B04-5CB346F2A1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7"/>
          <a:srcRect r="2" b="2247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845F-CC6A-4A63-8D9F-8970A394A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9312" y="3072385"/>
            <a:ext cx="3754987" cy="294741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Wingdings 3" charset="2"/>
              <a:buChar char="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 Most of the population likes Soft Candies and almost no one likes hardness in candies</a:t>
            </a:r>
          </a:p>
          <a:p>
            <a:pPr>
              <a:buFont typeface="Wingdings 3" charset="2"/>
              <a:buChar char="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 Softness should be an important factor for higher win percentage</a:t>
            </a:r>
          </a:p>
        </p:txBody>
      </p:sp>
    </p:spTree>
    <p:extLst>
      <p:ext uri="{BB962C8B-B14F-4D97-AF65-F5344CB8AC3E}">
        <p14:creationId xmlns:p14="http://schemas.microsoft.com/office/powerpoint/2010/main" val="308267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2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0" name="Oval 12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3C092-D572-496E-A768-A1B53F8C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b="1" i="1" u="sng" dirty="0">
                <a:solidFill>
                  <a:schemeClr val="accent2"/>
                </a:solidFill>
                <a:latin typeface="Comic Sans MS"/>
              </a:rPr>
              <a:t>Bivariate Analysis</a:t>
            </a: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62C0CB7A-E092-457B-9F18-ECA8CD679F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7"/>
          <a:srcRect t="5997" r="-2" b="-2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845F-CC6A-4A63-8D9F-8970A394A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794" y="2476500"/>
            <a:ext cx="3330328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 This plot proves that sugar percentage is not linear to the popularity of the candy</a:t>
            </a:r>
          </a:p>
          <a:p>
            <a:pPr>
              <a:buFont typeface="Wingdings 3" charset="2"/>
              <a:buChar char=""/>
            </a:pP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 sugar content of candy doesn't contribute to the popularity of the candy</a:t>
            </a:r>
          </a:p>
        </p:txBody>
      </p:sp>
    </p:spTree>
    <p:extLst>
      <p:ext uri="{BB962C8B-B14F-4D97-AF65-F5344CB8AC3E}">
        <p14:creationId xmlns:p14="http://schemas.microsoft.com/office/powerpoint/2010/main" val="143756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3C092-D572-496E-A768-A1B53F8C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759" y="723211"/>
            <a:ext cx="4985469" cy="19396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000" b="1" i="1" u="sng" dirty="0">
                <a:solidFill>
                  <a:schemeClr val="accent2"/>
                </a:solidFill>
                <a:latin typeface="Comic Sans MS"/>
              </a:rPr>
              <a:t>Bivariate Analysis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046A1F73-9F07-493F-BECB-F058D61BB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914" y="961216"/>
            <a:ext cx="5597198" cy="51325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845F-CC6A-4A63-8D9F-8970A394A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2306" y="3047491"/>
            <a:ext cx="4985470" cy="33052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 This plot proves that price percentage is also not linear to the popularity of the candy</a:t>
            </a:r>
          </a:p>
          <a:p>
            <a:pPr>
              <a:buFont typeface="Wingdings 3" charset="2"/>
              <a:buChar char=""/>
            </a:pP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 cost of candy doesn't contribute to the popularity of the candy</a:t>
            </a:r>
          </a:p>
        </p:txBody>
      </p:sp>
    </p:spTree>
    <p:extLst>
      <p:ext uri="{BB962C8B-B14F-4D97-AF65-F5344CB8AC3E}">
        <p14:creationId xmlns:p14="http://schemas.microsoft.com/office/powerpoint/2010/main" val="40909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4648488-A9F0-4D4B-AF19-27A2271E9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640081"/>
            <a:ext cx="7972975" cy="3304747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A70C7-CBCE-4AF1-BC78-446655EF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11054350" cy="135052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000" b="1" i="1" dirty="0">
                <a:solidFill>
                  <a:schemeClr val="accent2"/>
                </a:solidFill>
                <a:latin typeface="Comic Sans MS"/>
                <a:ea typeface="+mj-lt"/>
                <a:cs typeface="+mj-lt"/>
              </a:rPr>
              <a:t>Most &amp; Least Popular Candies</a:t>
            </a:r>
            <a:endParaRPr lang="en-US" sz="5000" b="1" i="1">
              <a:solidFill>
                <a:schemeClr val="accent2"/>
              </a:solidFill>
              <a:latin typeface="Comic Sans MS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24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E6E365-4CE9-4718-A465-5AFA98440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640081"/>
            <a:ext cx="7655450" cy="3291844"/>
          </a:xfrm>
          <a:prstGeom prst="rect">
            <a:avLst/>
          </a:prstGeom>
          <a:effectLst/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BAD15-FF18-44BA-9CF8-CA2F015A2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730521"/>
            <a:ext cx="11082925" cy="1363326"/>
          </a:xfrm>
        </p:spPr>
        <p:txBody>
          <a:bodyPr>
            <a:normAutofit/>
          </a:bodyPr>
          <a:lstStyle/>
          <a:p>
            <a:pPr algn="ctr"/>
            <a:r>
              <a:rPr lang="en-US" sz="5000" b="1" i="1" dirty="0">
                <a:solidFill>
                  <a:schemeClr val="accent2"/>
                </a:solidFill>
                <a:latin typeface="Comic Sans MS"/>
                <a:ea typeface="+mj-lt"/>
                <a:cs typeface="+mj-lt"/>
              </a:rPr>
              <a:t>Most Frequently Used Composition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70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ADB6-2DCD-4B34-92E1-980DF99F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286" y="1652868"/>
            <a:ext cx="6299573" cy="1857730"/>
          </a:xfrm>
        </p:spPr>
        <p:txBody>
          <a:bodyPr/>
          <a:lstStyle/>
          <a:p>
            <a:pPr algn="ctr"/>
            <a:r>
              <a:rPr lang="en-US" sz="7000" b="1" i="1">
                <a:solidFill>
                  <a:schemeClr val="accent1">
                    <a:lumMod val="75000"/>
                  </a:schemeClr>
                </a:solidFill>
              </a:rPr>
              <a:t>Let's Build The Machine Learning Models </a:t>
            </a:r>
            <a:r>
              <a:rPr lang="en-US" sz="7000" b="1" i="1" dirty="0">
                <a:solidFill>
                  <a:schemeClr val="accent1">
                    <a:lumMod val="75000"/>
                  </a:schemeClr>
                </a:solidFill>
              </a:rPr>
              <a:t>now</a:t>
            </a:r>
            <a:endParaRPr lang="en-US" sz="70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7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C0CCE7-623A-4199-9FBA-5D608FB3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507" y="5403681"/>
            <a:ext cx="10589078" cy="861420"/>
          </a:xfrm>
        </p:spPr>
        <p:txBody>
          <a:bodyPr>
            <a:noAutofit/>
          </a:bodyPr>
          <a:lstStyle/>
          <a:p>
            <a:pPr algn="ctr"/>
            <a:r>
              <a:rPr lang="en-US" sz="4000" b="1" i="1">
                <a:solidFill>
                  <a:schemeClr val="accent2"/>
                </a:solidFill>
                <a:latin typeface="Comic Sans MS"/>
              </a:rPr>
              <a:t>Linear &amp; Decision Tree Model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6E9BF0-70CA-4A99-BD5A-19BB868A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4" y="1094050"/>
            <a:ext cx="8279351" cy="36360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645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5BCC2-4176-457E-8A52-AC53B63C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Comic Sans MS"/>
              </a:rPr>
              <a:t>Decision Tree With Grid Search &amp; Random forest Model</a:t>
            </a:r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17063E4-5214-4DE1-A0FE-D741F879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34" y="2686959"/>
            <a:ext cx="9995052" cy="35561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07619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639B74-8674-49B6-8343-3E07B93D0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640081"/>
            <a:ext cx="9253515" cy="3472819"/>
          </a:xfrm>
          <a:prstGeom prst="rect">
            <a:avLst/>
          </a:prstGeom>
          <a:effectLst/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29E00-8375-47B6-BB04-15D06F50F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291" y="5340121"/>
            <a:ext cx="9149350" cy="8680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i="1">
                <a:solidFill>
                  <a:schemeClr val="accent2"/>
                </a:solidFill>
                <a:latin typeface="Comic Sans MS"/>
              </a:rPr>
              <a:t>Random Forest with Randomized Search</a:t>
            </a:r>
            <a:endParaRPr lang="en-US">
              <a:solidFill>
                <a:schemeClr val="accent2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589323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82610-4AD9-4ED4-A23A-E6BB0546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325" y="2316480"/>
            <a:ext cx="33523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i="1">
                <a:solidFill>
                  <a:schemeClr val="accent2"/>
                </a:solidFill>
                <a:latin typeface="Comic Sans MS"/>
              </a:rPr>
              <a:t>Ridge , Lasso &amp; ElasticNet Regression Model</a:t>
            </a:r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6823DE-0CBD-4357-BE45-BEBCC8164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477024"/>
            <a:ext cx="6270662" cy="39034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78359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C1A-250C-4AFB-A0F8-BAE15B78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>
                <a:solidFill>
                  <a:schemeClr val="accent2"/>
                </a:solidFill>
                <a:ea typeface="+mj-lt"/>
                <a:cs typeface="+mj-lt"/>
              </a:rPr>
              <a:t>Let's Understanding the Data</a:t>
            </a:r>
            <a:endParaRPr lang="en-US" sz="5000" b="1">
              <a:solidFill>
                <a:schemeClr val="accent2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4157E1-F765-425C-97C5-34C76C8A5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62" y="2382636"/>
            <a:ext cx="11470666" cy="319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9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6A2F-A29F-4486-9BE9-7015BA01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066" y="5047328"/>
            <a:ext cx="9184606" cy="1179870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>
                <a:solidFill>
                  <a:schemeClr val="accent2"/>
                </a:solidFill>
                <a:latin typeface="Comic Sans MS"/>
              </a:rPr>
              <a:t>Polynomial </a:t>
            </a:r>
            <a:r>
              <a:rPr lang="en-US" sz="6000" b="1" i="1" dirty="0" err="1">
                <a:solidFill>
                  <a:schemeClr val="accent2"/>
                </a:solidFill>
                <a:latin typeface="Comic Sans MS"/>
              </a:rPr>
              <a:t>Regresseion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D63BC69-0EBB-437E-B08C-D7816D8FC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709"/>
          <a:stretch/>
        </p:blipFill>
        <p:spPr>
          <a:xfrm>
            <a:off x="959308" y="459299"/>
            <a:ext cx="9557538" cy="40027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285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A7CE17-54C7-41CB-A8CE-C3BCB9B5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640081"/>
            <a:ext cx="9237301" cy="3529693"/>
          </a:xfrm>
          <a:prstGeom prst="rect">
            <a:avLst/>
          </a:prstGeom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E4F87-BA39-46CC-9944-5BA1AFA9C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316" y="4790949"/>
            <a:ext cx="9149350" cy="1350523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</a:rPr>
              <a:t>Random Forest Model seems to be the best fit Model.</a:t>
            </a:r>
            <a:br>
              <a:rPr lang="en-US" sz="3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</a:rPr>
              <a:t>Polynomial Regression seems to be worst fit model.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904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BD7B-27F8-4812-8A54-358C1D95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36" y="2767293"/>
            <a:ext cx="9404723" cy="1400530"/>
          </a:xfrm>
        </p:spPr>
        <p:txBody>
          <a:bodyPr/>
          <a:lstStyle/>
          <a:p>
            <a:pPr algn="ctr"/>
            <a:r>
              <a:rPr lang="en-US" sz="8000" b="1" i="1">
                <a:solidFill>
                  <a:schemeClr val="accent1"/>
                </a:solidFill>
                <a:latin typeface="Comic Sans MS"/>
              </a:rPr>
              <a:t>THANK YOU</a:t>
            </a:r>
            <a:endParaRPr lang="en-US">
              <a:solidFill>
                <a:schemeClr val="accent1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7547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51122-F2E7-4830-9072-623D9C41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638125" cy="3618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 b="1" i="1" dirty="0">
                <a:solidFill>
                  <a:schemeClr val="accent2"/>
                </a:solidFill>
                <a:latin typeface="Comic Sans MS"/>
              </a:rPr>
              <a:t>Contents of Data</a:t>
            </a:r>
            <a:endParaRPr lang="en-US" sz="6500" b="1" i="1" kern="1200" dirty="0">
              <a:solidFill>
                <a:schemeClr val="accent2"/>
              </a:solidFill>
              <a:latin typeface="Comic Sans MS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055B52-5BE9-4F3C-9C31-ACE758A19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991048"/>
            <a:ext cx="6270662" cy="48754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84271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5B080-4903-46A6-AC7E-A3D48ABB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Autofit/>
          </a:bodyPr>
          <a:lstStyle/>
          <a:p>
            <a:r>
              <a:rPr lang="en-US" sz="4000" b="1" i="1" dirty="0">
                <a:solidFill>
                  <a:schemeClr val="accent1"/>
                </a:solidFill>
                <a:latin typeface="Comic Sans MS"/>
              </a:rPr>
              <a:t>Correlation between the columns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C82E1C9-7DB7-4C4E-ADB8-95CFB1AED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80" y="3706195"/>
            <a:ext cx="3556478" cy="220171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071EC97-2EBA-49F7-A524-E9C379589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04" y="1141380"/>
            <a:ext cx="7456174" cy="47673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40144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B7D1E-2CA3-4487-8121-054C95F1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Autofit/>
          </a:bodyPr>
          <a:lstStyle/>
          <a:p>
            <a:r>
              <a:rPr lang="en-US" sz="5000" b="1" i="1" dirty="0">
                <a:solidFill>
                  <a:schemeClr val="accent2"/>
                </a:solidFill>
                <a:latin typeface="Comic Sans MS"/>
              </a:rPr>
              <a:t>Missing Value Treatment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80EDD957-16C1-4E85-A486-C60CF1C21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131" y="965595"/>
            <a:ext cx="4723210" cy="4773591"/>
          </a:xfrm>
          <a:prstGeom prst="rect">
            <a:avLst/>
          </a:prstGeom>
          <a:effectLst/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D6235CA1-1082-4027-B489-A31F437C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3476625"/>
            <a:ext cx="3505494" cy="2747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It seems there is no missing value in given dataset. 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Hence, we don't need to do any missing value treatment</a:t>
            </a:r>
          </a:p>
        </p:txBody>
      </p:sp>
    </p:spTree>
    <p:extLst>
      <p:ext uri="{BB962C8B-B14F-4D97-AF65-F5344CB8AC3E}">
        <p14:creationId xmlns:p14="http://schemas.microsoft.com/office/powerpoint/2010/main" val="3157185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3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3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3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3C092-D572-496E-A768-A1B53F8C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21634"/>
            <a:ext cx="3753599" cy="18707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000" b="1" i="1" u="sng" dirty="0">
                <a:solidFill>
                  <a:schemeClr val="accent2"/>
                </a:solidFill>
                <a:latin typeface="Comic Sans MS"/>
              </a:rPr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845F-CC6A-4A63-8D9F-8970A394A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00" y="3081910"/>
            <a:ext cx="3754987" cy="29378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 3" charset="2"/>
              <a:buChar char="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 More than 70% of the population likes Chocolate </a:t>
            </a:r>
          </a:p>
          <a:p>
            <a:pPr>
              <a:buFont typeface="Wingdings 3" charset="2"/>
              <a:buChar char="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 This should be an important factor for higher win percentage</a:t>
            </a: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38EFB884-1FEC-4574-B164-29C42691EA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7"/>
          <a:srcRect l="820" r="817" b="-3"/>
          <a:stretch/>
        </p:blipFill>
        <p:spPr>
          <a:xfrm>
            <a:off x="5050389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0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3C092-D572-496E-A768-A1B53F8C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97784"/>
            <a:ext cx="3753599" cy="21946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000" b="1" i="1" u="sng" dirty="0">
                <a:solidFill>
                  <a:schemeClr val="accent2"/>
                </a:solidFill>
                <a:latin typeface="Comic Sans MS"/>
              </a:rPr>
              <a:t>Univariate Analysis</a:t>
            </a:r>
            <a:endParaRPr lang="en-US" sz="5000" i="1">
              <a:solidFill>
                <a:schemeClr val="accent2"/>
              </a:solidFill>
              <a:latin typeface="Comic Sans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845F-CC6A-4A63-8D9F-8970A394A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00" y="3072385"/>
            <a:ext cx="3754987" cy="2947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Win percentage is very high when Peanut/Almond is used</a:t>
            </a:r>
            <a:endParaRPr lang="en-US" sz="25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 This should be a very important factor for higher win percentage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E5BA2C0-E51A-4D2E-9F55-3F45842FF8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7"/>
          <a:srcRect r="2" b="2247"/>
          <a:stretch/>
        </p:blipFill>
        <p:spPr>
          <a:xfrm>
            <a:off x="5050389" y="1030265"/>
            <a:ext cx="6493910" cy="49999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3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4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4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3C092-D572-496E-A768-A1B53F8C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050209"/>
            <a:ext cx="3753599" cy="18422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000" b="1" i="1" u="sng" dirty="0">
                <a:solidFill>
                  <a:schemeClr val="accent2"/>
                </a:solidFill>
                <a:latin typeface="Comic Sans MS"/>
              </a:rPr>
              <a:t>Univariate Analysis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B418505-D30B-4EB5-8436-6D01B8C9D9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7"/>
          <a:srcRect r="2" b="2247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845F-CC6A-4A63-8D9F-8970A394A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9312" y="3081910"/>
            <a:ext cx="3754987" cy="2947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 More than 70% of the population likes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</a:rPr>
              <a:t>crispedricewafer</a:t>
            </a:r>
          </a:p>
          <a:p>
            <a:pPr>
              <a:buFont typeface="Wingdings 3" charset="2"/>
              <a:buChar char="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 This is also an important factor for higher win percentage</a:t>
            </a:r>
          </a:p>
        </p:txBody>
      </p:sp>
    </p:spTree>
    <p:extLst>
      <p:ext uri="{BB962C8B-B14F-4D97-AF65-F5344CB8AC3E}">
        <p14:creationId xmlns:p14="http://schemas.microsoft.com/office/powerpoint/2010/main" val="38413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3C092-D572-496E-A768-A1B53F8C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907465"/>
            <a:ext cx="3753599" cy="19849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000" b="1" i="1" u="sng" dirty="0">
                <a:solidFill>
                  <a:schemeClr val="accent2"/>
                </a:solidFill>
                <a:latin typeface="Comic Sans MS"/>
              </a:rPr>
              <a:t>Univariate Analysis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90749EB-690C-4C8A-92F9-6D926F68F21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7"/>
          <a:srcRect t="611" r="2" b="1635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845F-CC6A-4A63-8D9F-8970A394A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9312" y="3072385"/>
            <a:ext cx="3754987" cy="2947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 Bigger part of the population does not like fruity in candy</a:t>
            </a:r>
          </a:p>
          <a:p>
            <a:pPr>
              <a:buFont typeface="Wingdings 3" charset="2"/>
              <a:buChar char="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 This should be an important factor for less win percentage</a:t>
            </a:r>
          </a:p>
        </p:txBody>
      </p:sp>
    </p:spTree>
    <p:extLst>
      <p:ext uri="{BB962C8B-B14F-4D97-AF65-F5344CB8AC3E}">
        <p14:creationId xmlns:p14="http://schemas.microsoft.com/office/powerpoint/2010/main" val="318166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99</Words>
  <Application>Microsoft Office PowerPoint</Application>
  <PresentationFormat>Widescreen</PresentationFormat>
  <Paragraphs>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Century Gothic</vt:lpstr>
      <vt:lpstr>Comic Sans MS</vt:lpstr>
      <vt:lpstr>Georgia</vt:lpstr>
      <vt:lpstr>Wingdings</vt:lpstr>
      <vt:lpstr>Wingdings 3</vt:lpstr>
      <vt:lpstr>Ion</vt:lpstr>
      <vt:lpstr>PowerPoint Presentation</vt:lpstr>
      <vt:lpstr>Let's Understanding the Data</vt:lpstr>
      <vt:lpstr>Contents of Data</vt:lpstr>
      <vt:lpstr>Correlation between the columns</vt:lpstr>
      <vt:lpstr>Missing Value Treatment</vt:lpstr>
      <vt:lpstr>Univariate Analysis</vt:lpstr>
      <vt:lpstr>Univariate Analysis</vt:lpstr>
      <vt:lpstr>Univariate Analysis</vt:lpstr>
      <vt:lpstr>Univariate Analysis</vt:lpstr>
      <vt:lpstr>Univariate Analysis</vt:lpstr>
      <vt:lpstr>Bivariate Analysis</vt:lpstr>
      <vt:lpstr>Bivariate Analysis</vt:lpstr>
      <vt:lpstr>Most &amp; Least Popular Candies</vt:lpstr>
      <vt:lpstr>Most Frequently Used Composition</vt:lpstr>
      <vt:lpstr>Let's Build The Machine Learning Models now</vt:lpstr>
      <vt:lpstr>PowerPoint Presentation</vt:lpstr>
      <vt:lpstr>Decision Tree With Grid Search &amp; Random forest Model</vt:lpstr>
      <vt:lpstr>Random Forest with Randomized Search</vt:lpstr>
      <vt:lpstr>Ridge , Lasso &amp; ElasticNet Regression Model</vt:lpstr>
      <vt:lpstr>Polynomial Regresseion</vt:lpstr>
      <vt:lpstr>Random Forest Model seems to be the best fit Model. Polynomial Regression seems to be worst fit model.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prasun ghosh</cp:lastModifiedBy>
  <cp:revision>561</cp:revision>
  <dcterms:created xsi:type="dcterms:W3CDTF">2014-09-12T17:24:29Z</dcterms:created>
  <dcterms:modified xsi:type="dcterms:W3CDTF">2019-05-12T13:12:40Z</dcterms:modified>
</cp:coreProperties>
</file>