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24F4-081E-52DA-8462-DBBACF45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5363-048B-B8CA-74D6-7DA1C009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A8A8-BFF4-183E-0B79-8B036E1D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743F-5AE2-B629-FA6D-E5C465F9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132A-7A0A-7B95-A9E7-1530CAD8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BB11-514E-0B11-86AC-0D504369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29A6-2DA0-6325-0AE0-50A38983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371A-0D68-85D4-CD3D-38B1EAF3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6B57-FAD5-6FB3-8AD7-2B479105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8E91-83E5-A0A0-F259-BBD52EF9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0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3BDA-525C-D11E-132A-88AE321C9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49A38-B571-ED95-32CC-F46F7E330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09E8-EBB5-6647-7048-B359D9D0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4F03-618E-9029-C04E-AA5448C7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50D3-DE51-CE10-7441-EFBDAE2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05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BAB-831F-8F42-0FBB-2C086D23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EE2F-468D-2B34-0C21-6D375B06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AD6A-B654-D52C-997F-428BD14D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EDAEF-C882-7AD5-29B7-AD313EC6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A45-27CA-CCB1-71D2-FD78CDA0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4E07-6104-3E75-206F-1D11782E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58C2A-EAB0-1036-2D24-47E0A16D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5E20-DE15-7BA7-7808-4DDCC58A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D085-7A7C-9D76-D9C0-1FD4A1AC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20DF-374E-18C1-61F1-14D29957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2B1-9CA9-28E6-52A7-0C37CA17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D386-2B85-FD30-B211-EEBEC271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AA7F5-A210-C422-4A4D-BE9EF454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79B6B-42FB-C38E-70F1-14E403EA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5707-C62E-2BB1-2F00-92649797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9F0E2-5D1E-D874-4537-161A2D44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CF9-DD02-DD34-E1EF-C56223D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5176-ABF5-FA9E-A69D-DCF73777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4C643-2654-8D92-24EA-0D629DD2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963AD-F537-C8E8-14F3-8112D51A3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231BF-DDF2-838C-4F72-DE839A07C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ACDB0-091C-D03B-1523-B629A17A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9E801-0442-083A-27F6-5CAE053B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2794E-8ECD-3DCB-E086-A2A64BB2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FB49-89D4-0ED6-C38B-2D6D1A2D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0E0BE-3B92-4C30-5173-B3519F7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24A69-646A-F733-E162-8AB31A05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8835-4C1B-BF0E-92B9-E28C00B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2D549-E60B-3CC3-9121-2548EF79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4AEE8-A50F-9038-4D53-2C2B5955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0686F-9963-4379-E241-DE815E7D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0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FF82-D3BB-A55B-49A0-D37EFB52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819F-4004-552B-5074-1C73576A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F909-0CDB-CF47-AF59-EB3F73D7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EF507-5DF9-9976-A40C-47D5FFD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6D427-77FE-BCAE-133A-8FE36296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F2D2-E677-0C83-A977-FAA19698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EA9A-3E33-10B9-1643-AE5B7F01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28C8B-E6AC-7757-5BF8-062D0112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25DA3-04F0-600B-27D9-4A283E110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39FD-1209-687F-EAF9-99DACB19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5EB4-51F8-4754-AC8A-4CB4DB84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4EA63-CDF2-31AD-C575-4781FC7D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1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70163-C599-F1F0-D5C6-CEAA7E4D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9F6E-CEAA-24C2-D308-A9EDBA42D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B437-6F9D-294B-0638-A31D73B9B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6DA9-259D-4A8D-96CB-D1B9BC5A04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BB92-0C83-B782-F5B5-80B2717E3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DAE6-9F84-D50F-7D6E-9A3BC3197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FD15-3897-400C-9D6D-F3EB7781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863653" y="1794410"/>
            <a:ext cx="480131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2 tables name as follows </a:t>
            </a:r>
          </a:p>
          <a:p>
            <a:pPr marL="342900" indent="-342900">
              <a:buAutoNum type="arabicPeriod"/>
            </a:pPr>
            <a:r>
              <a:rPr lang="en-US" dirty="0"/>
              <a:t>Customer</a:t>
            </a:r>
          </a:p>
          <a:p>
            <a:pPr marL="342900" indent="-342900">
              <a:buAutoNum type="arabicPeriod"/>
            </a:pPr>
            <a:r>
              <a:rPr lang="en-US" dirty="0" err="1"/>
              <a:t>Items_ordered</a:t>
            </a:r>
            <a:endParaRPr lang="en-US" dirty="0"/>
          </a:p>
          <a:p>
            <a:r>
              <a:rPr lang="en-US" b="1" dirty="0"/>
              <a:t>Structure of these 2 tables as follows </a:t>
            </a:r>
          </a:p>
          <a:p>
            <a:r>
              <a:rPr lang="en-IN" b="1" dirty="0"/>
              <a:t>Table</a:t>
            </a:r>
            <a:r>
              <a:rPr lang="en-IN" b="1" dirty="0">
                <a:sym typeface="Wingdings" panose="05000000000000000000" pitchFamily="2" charset="2"/>
              </a:rPr>
              <a:t>: </a:t>
            </a:r>
            <a:r>
              <a:rPr lang="en-IN" b="1" dirty="0"/>
              <a:t>Customer</a:t>
            </a:r>
          </a:p>
          <a:p>
            <a:r>
              <a:rPr lang="en-US" dirty="0"/>
              <a:t>Customer	id	int			</a:t>
            </a:r>
          </a:p>
          <a:p>
            <a:r>
              <a:rPr lang="en-US" dirty="0" err="1"/>
              <a:t>firstname</a:t>
            </a:r>
            <a:r>
              <a:rPr lang="en-US" dirty="0"/>
              <a:t>		text			</a:t>
            </a:r>
          </a:p>
          <a:p>
            <a:r>
              <a:rPr lang="en-US" dirty="0" err="1"/>
              <a:t>lastname</a:t>
            </a:r>
            <a:r>
              <a:rPr lang="en-US" dirty="0"/>
              <a:t>		text			</a:t>
            </a:r>
          </a:p>
          <a:p>
            <a:r>
              <a:rPr lang="en-US" dirty="0"/>
              <a:t>city		text			</a:t>
            </a:r>
          </a:p>
          <a:p>
            <a:r>
              <a:rPr lang="en-US" dirty="0"/>
              <a:t>state		text	</a:t>
            </a:r>
          </a:p>
          <a:p>
            <a:endParaRPr lang="en-US" b="1" dirty="0"/>
          </a:p>
          <a:p>
            <a:r>
              <a:rPr lang="en-IN" b="1" dirty="0"/>
              <a:t>Table</a:t>
            </a:r>
            <a:r>
              <a:rPr lang="en-IN" b="1" dirty="0">
                <a:sym typeface="Wingdings" panose="05000000000000000000" pitchFamily="2" charset="2"/>
              </a:rPr>
              <a:t>: </a:t>
            </a:r>
            <a:r>
              <a:rPr lang="en-IN" b="1" dirty="0" err="1"/>
              <a:t>Items_ordered</a:t>
            </a:r>
            <a:endParaRPr lang="en-IN" b="1" dirty="0"/>
          </a:p>
          <a:p>
            <a:r>
              <a:rPr lang="en-US" dirty="0" err="1"/>
              <a:t>customerid</a:t>
            </a:r>
            <a:r>
              <a:rPr lang="en-US" dirty="0"/>
              <a:t>	int</a:t>
            </a:r>
          </a:p>
          <a:p>
            <a:r>
              <a:rPr lang="en-US" dirty="0" err="1"/>
              <a:t>order_date</a:t>
            </a:r>
            <a:r>
              <a:rPr lang="en-US" dirty="0"/>
              <a:t>	text</a:t>
            </a:r>
          </a:p>
          <a:p>
            <a:r>
              <a:rPr lang="en-US" dirty="0"/>
              <a:t>item	text</a:t>
            </a:r>
          </a:p>
          <a:p>
            <a:r>
              <a:rPr lang="en-US" dirty="0"/>
              <a:t>quantity	int</a:t>
            </a:r>
          </a:p>
          <a:p>
            <a:r>
              <a:rPr lang="en-US" dirty="0"/>
              <a:t>price	int</a:t>
            </a:r>
            <a:endParaRPr lang="en-IN" dirty="0"/>
          </a:p>
          <a:p>
            <a:endParaRPr lang="en-US" b="1" dirty="0"/>
          </a:p>
          <a:p>
            <a:r>
              <a:rPr lang="en-US" b="1" dirty="0"/>
              <a:t>	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A85B4-4462-EEE6-64C1-0DCB73F0DD0B}"/>
              </a:ext>
            </a:extLst>
          </p:cNvPr>
          <p:cNvSpPr txBox="1"/>
          <p:nvPr/>
        </p:nvSpPr>
        <p:spPr>
          <a:xfrm>
            <a:off x="2467898" y="491613"/>
            <a:ext cx="7815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SQL Query Case Study </a:t>
            </a:r>
          </a:p>
          <a:p>
            <a:r>
              <a:rPr lang="en-US" sz="2800" b="1" dirty="0"/>
              <a:t>	(SELECT Query – Beginner Level)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699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people are in each unique state in the customers table? Select the state and display</a:t>
            </a:r>
          </a:p>
          <a:p>
            <a:r>
              <a:rPr lang="en-US" b="1" dirty="0">
                <a:solidFill>
                  <a:srgbClr val="FF0000"/>
                </a:solidFill>
              </a:rPr>
              <a:t>the number of people in each. </a:t>
            </a:r>
          </a:p>
          <a:p>
            <a:r>
              <a:rPr lang="en-US" b="1" dirty="0">
                <a:solidFill>
                  <a:srgbClr val="FF0000"/>
                </a:solidFill>
              </a:rPr>
              <a:t>Hint: count is used to count rows in a column, sum works on</a:t>
            </a:r>
          </a:p>
          <a:p>
            <a:r>
              <a:rPr lang="en-US" b="1" dirty="0">
                <a:solidFill>
                  <a:srgbClr val="FF0000"/>
                </a:solidFill>
              </a:rPr>
              <a:t>numeric data only.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294686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(Group By clause)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83C4D-E811-8A27-A80F-8A23441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2452063"/>
            <a:ext cx="7913596" cy="36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table, select the item, maximum price, and minimum price for each</a:t>
            </a:r>
          </a:p>
          <a:p>
            <a:r>
              <a:rPr lang="en-US" b="1" dirty="0">
                <a:solidFill>
                  <a:srgbClr val="FF0000"/>
                </a:solidFill>
              </a:rPr>
              <a:t>specific item in the table. </a:t>
            </a:r>
          </a:p>
          <a:p>
            <a:r>
              <a:rPr lang="en-US" b="1" dirty="0">
                <a:solidFill>
                  <a:srgbClr val="FF0000"/>
                </a:solidFill>
              </a:rPr>
              <a:t>Hint: The items will need to be broken up into separate groups.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294686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(Group By clause)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69A18-35BC-6C3B-EAD7-C4B7556C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0" y="2093874"/>
            <a:ext cx="8750370" cy="38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orders did each customer make? Use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table. Select the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customerid</a:t>
            </a:r>
            <a:r>
              <a:rPr lang="en-US" b="1" dirty="0">
                <a:solidFill>
                  <a:srgbClr val="FF0000"/>
                </a:solidFill>
              </a:rPr>
              <a:t>, number of orders they made, and the sum of their orders. Click the Group By</a:t>
            </a:r>
          </a:p>
          <a:p>
            <a:r>
              <a:rPr lang="en-US" b="1" dirty="0">
                <a:solidFill>
                  <a:srgbClr val="FF0000"/>
                </a:solidFill>
              </a:rPr>
              <a:t>answers link below if you have any problems.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294686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(Group By clause)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460CC-9606-B959-4939-7054839F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2085721"/>
            <a:ext cx="604318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4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people are in each unique state in the customers table that have more than one</a:t>
            </a:r>
          </a:p>
          <a:p>
            <a:r>
              <a:rPr lang="en-US" b="1" dirty="0">
                <a:solidFill>
                  <a:srgbClr val="FF0000"/>
                </a:solidFill>
              </a:rPr>
              <a:t>person in the state? Select the state and display the number of how many people are in each if</a:t>
            </a:r>
          </a:p>
          <a:p>
            <a:r>
              <a:rPr lang="en-US" b="1" dirty="0">
                <a:solidFill>
                  <a:srgbClr val="FF0000"/>
                </a:solidFill>
              </a:rPr>
              <a:t>it's greater than 1.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(HAVING clause)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CCFFD-78F7-7DDD-54C7-FA9C54ED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93" y="2331299"/>
            <a:ext cx="7378361" cy="27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table, select the item, maximum price, and minimum price for each</a:t>
            </a:r>
          </a:p>
          <a:p>
            <a:r>
              <a:rPr lang="en-US" b="1" dirty="0">
                <a:solidFill>
                  <a:srgbClr val="FF0000"/>
                </a:solidFill>
              </a:rPr>
              <a:t>specific item in the table. Only display the results if the maximum price for one of the items is</a:t>
            </a:r>
          </a:p>
          <a:p>
            <a:r>
              <a:rPr lang="en-US" b="1" dirty="0">
                <a:solidFill>
                  <a:srgbClr val="FF0000"/>
                </a:solidFill>
              </a:rPr>
              <a:t>greater than 190.00.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(HAVING clause)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FA70E-8A1A-5857-2BFE-C75974B5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59" y="2374495"/>
            <a:ext cx="7485073" cy="25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orders did each customer make? Use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table. Select the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customerid</a:t>
            </a:r>
            <a:r>
              <a:rPr lang="en-US" b="1" dirty="0">
                <a:solidFill>
                  <a:srgbClr val="FF0000"/>
                </a:solidFill>
              </a:rPr>
              <a:t>, number of orders they made, and the sum of their orders if they purchased more</a:t>
            </a:r>
          </a:p>
          <a:p>
            <a:r>
              <a:rPr lang="en-US" b="1" dirty="0">
                <a:solidFill>
                  <a:srgbClr val="FF0000"/>
                </a:solidFill>
              </a:rPr>
              <a:t>than 1 item.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(HAVING clause)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96284-AF3B-A19E-D9CF-0327E0D9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2265547"/>
            <a:ext cx="8796104" cy="31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, and city for all customers in the customers table. Display the</a:t>
            </a:r>
          </a:p>
          <a:p>
            <a:r>
              <a:rPr lang="en-US" b="1" dirty="0">
                <a:solidFill>
                  <a:srgbClr val="FF0000"/>
                </a:solidFill>
              </a:rPr>
              <a:t>results in Ascending Order based on the 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(ORDER BY clause)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48677-DA68-BB2A-D104-10D44D2FD0F2}"/>
              </a:ext>
            </a:extLst>
          </p:cNvPr>
          <p:cNvSpPr txBox="1"/>
          <p:nvPr/>
        </p:nvSpPr>
        <p:spPr>
          <a:xfrm>
            <a:off x="1108074" y="1990827"/>
            <a:ext cx="62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lastname</a:t>
            </a:r>
            <a:r>
              <a:rPr lang="en-IN" dirty="0"/>
              <a:t>, </a:t>
            </a:r>
            <a:r>
              <a:rPr lang="en-IN" dirty="0" err="1"/>
              <a:t>firstname</a:t>
            </a:r>
            <a:r>
              <a:rPr lang="en-IN" dirty="0"/>
              <a:t>, city from customers order by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BE104-F3D8-554B-1E8E-490FF0ABD5B0}"/>
              </a:ext>
            </a:extLst>
          </p:cNvPr>
          <p:cNvSpPr txBox="1"/>
          <p:nvPr/>
        </p:nvSpPr>
        <p:spPr>
          <a:xfrm>
            <a:off x="1033429" y="2907145"/>
            <a:ext cx="1020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thing as exercise #1, but display the results in Descending order.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6BEF8-BD27-FB83-402B-447EBBBCAE1B}"/>
              </a:ext>
            </a:extLst>
          </p:cNvPr>
          <p:cNvSpPr txBox="1"/>
          <p:nvPr/>
        </p:nvSpPr>
        <p:spPr>
          <a:xfrm>
            <a:off x="1108073" y="3689255"/>
            <a:ext cx="8931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lastname</a:t>
            </a:r>
            <a:r>
              <a:rPr lang="en-IN" dirty="0"/>
              <a:t>, </a:t>
            </a:r>
            <a:r>
              <a:rPr lang="en-IN" dirty="0" err="1"/>
              <a:t>firstname</a:t>
            </a:r>
            <a:r>
              <a:rPr lang="en-IN" dirty="0"/>
              <a:t>, city from customers order by </a:t>
            </a:r>
            <a:r>
              <a:rPr lang="en-IN" dirty="0" err="1"/>
              <a:t>lastname</a:t>
            </a:r>
            <a:r>
              <a:rPr lang="en-IN" dirty="0"/>
              <a:t> DESC ; </a:t>
            </a:r>
          </a:p>
        </p:txBody>
      </p:sp>
    </p:spTree>
    <p:extLst>
      <p:ext uri="{BB962C8B-B14F-4D97-AF65-F5344CB8AC3E}">
        <p14:creationId xmlns:p14="http://schemas.microsoft.com/office/powerpoint/2010/main" val="205577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item and price for all of the items in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 that the price is greater</a:t>
            </a:r>
          </a:p>
          <a:p>
            <a:r>
              <a:rPr lang="en-US" b="1" dirty="0">
                <a:solidFill>
                  <a:srgbClr val="FF0000"/>
                </a:solidFill>
              </a:rPr>
              <a:t>than 10.00. Display the results in Ascending order based on the price.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(ORDER BY clause)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46A00-9A41-5456-003B-14C14C98DDBC}"/>
              </a:ext>
            </a:extLst>
          </p:cNvPr>
          <p:cNvSpPr txBox="1"/>
          <p:nvPr/>
        </p:nvSpPr>
        <p:spPr>
          <a:xfrm>
            <a:off x="1033429" y="2028149"/>
            <a:ext cx="7942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item , price from </a:t>
            </a:r>
            <a:r>
              <a:rPr lang="en-IN" dirty="0" err="1"/>
              <a:t>items_ordered</a:t>
            </a:r>
            <a:r>
              <a:rPr lang="en-IN" dirty="0"/>
              <a:t> where price &gt; 10 order by price  </a:t>
            </a:r>
            <a:r>
              <a:rPr lang="en-IN" dirty="0" err="1"/>
              <a:t>asc</a:t>
            </a:r>
            <a:r>
              <a:rPr lang="en-IN" dirty="0"/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393732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</a:t>
            </a:r>
            <a:r>
              <a:rPr lang="en-US" b="1" dirty="0" err="1">
                <a:solidFill>
                  <a:srgbClr val="FF0000"/>
                </a:solidFill>
              </a:rPr>
              <a:t>customerid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order_date</a:t>
            </a:r>
            <a:r>
              <a:rPr lang="en-US" b="1" dirty="0">
                <a:solidFill>
                  <a:srgbClr val="FF0000"/>
                </a:solidFill>
              </a:rPr>
              <a:t>, and item 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 for all items unless</a:t>
            </a:r>
          </a:p>
          <a:p>
            <a:r>
              <a:rPr lang="en-US" b="1" dirty="0">
                <a:solidFill>
                  <a:srgbClr val="FF0000"/>
                </a:solidFill>
              </a:rPr>
              <a:t>they are 'Snow Shoes' or if they are 'Ear Muffs'. Display the rows as long as they are not either of</a:t>
            </a:r>
          </a:p>
          <a:p>
            <a:r>
              <a:rPr lang="en-US" b="1" dirty="0">
                <a:solidFill>
                  <a:srgbClr val="FF0000"/>
                </a:solidFill>
              </a:rPr>
              <a:t>these two items.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(Combining Conditions &amp; Boolean Operators)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FCF94-8848-99D4-AE7E-403B5228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2570569"/>
            <a:ext cx="7416472" cy="27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item and price of all items that start with the letters 'S', 'P', or 'F'.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(Combining Conditions &amp; Boolean Operators)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185B3-C570-19D0-977F-D68904B2AD1D}"/>
              </a:ext>
            </a:extLst>
          </p:cNvPr>
          <p:cNvSpPr txBox="1"/>
          <p:nvPr/>
        </p:nvSpPr>
        <p:spPr>
          <a:xfrm>
            <a:off x="1108074" y="1704096"/>
            <a:ext cx="62048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C0C0C0"/>
                </a:highlight>
              </a:rPr>
              <a:t>-- Item name first letter starts with S | P | F </a:t>
            </a:r>
            <a:endParaRPr lang="en-IN" dirty="0">
              <a:highlight>
                <a:srgbClr val="C0C0C0"/>
              </a:highlight>
            </a:endParaRPr>
          </a:p>
          <a:p>
            <a:r>
              <a:rPr lang="en-IN" dirty="0"/>
              <a:t>SELECT item, price</a:t>
            </a:r>
          </a:p>
          <a:p>
            <a:r>
              <a:rPr lang="en-IN" dirty="0"/>
              <a:t>FROM </a:t>
            </a:r>
            <a:r>
              <a:rPr lang="en-IN" dirty="0" err="1"/>
              <a:t>your_table_name</a:t>
            </a:r>
            <a:endParaRPr lang="en-IN" dirty="0"/>
          </a:p>
          <a:p>
            <a:r>
              <a:rPr lang="en-IN" dirty="0"/>
              <a:t>WHERE REGEXP_LIKE(item, '^(S|P|F)’);</a:t>
            </a:r>
          </a:p>
          <a:p>
            <a:r>
              <a:rPr lang="en-IN" b="1" dirty="0">
                <a:highlight>
                  <a:srgbClr val="FF0000"/>
                </a:highlight>
              </a:rPr>
              <a:t>--OR</a:t>
            </a:r>
          </a:p>
          <a:p>
            <a:r>
              <a:rPr lang="en-US" dirty="0"/>
              <a:t>SELECT item, </a:t>
            </a:r>
            <a:r>
              <a:rPr lang="en-US" dirty="0" err="1"/>
              <a:t>priceFROM</a:t>
            </a:r>
            <a:r>
              <a:rPr lang="en-US" dirty="0"/>
              <a:t> </a:t>
            </a:r>
            <a:r>
              <a:rPr lang="en-US" dirty="0" err="1"/>
              <a:t>items_orderedWHERE</a:t>
            </a:r>
            <a:r>
              <a:rPr lang="en-US" dirty="0"/>
              <a:t> UPPER(SUBSTRING(item, 1, 1)) IN ('S', 'P', 'F');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9D66A-98B8-CB06-414D-20432BCD185B}"/>
              </a:ext>
            </a:extLst>
          </p:cNvPr>
          <p:cNvSpPr txBox="1"/>
          <p:nvPr/>
        </p:nvSpPr>
        <p:spPr>
          <a:xfrm>
            <a:off x="1108074" y="4306679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-- Item name first letter doesn’t start with S | P | F </a:t>
            </a:r>
          </a:p>
          <a:p>
            <a:r>
              <a:rPr lang="en-IN" dirty="0"/>
              <a:t>SELECT item, price</a:t>
            </a:r>
          </a:p>
          <a:p>
            <a:r>
              <a:rPr lang="en-IN" dirty="0"/>
              <a:t>FROM </a:t>
            </a:r>
            <a:r>
              <a:rPr lang="en-IN" dirty="0" err="1"/>
              <a:t>your_table_name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>
                <a:highlight>
                  <a:srgbClr val="FF00FF"/>
                </a:highlight>
              </a:rPr>
              <a:t>NOT</a:t>
            </a:r>
            <a:r>
              <a:rPr lang="en-IN" dirty="0"/>
              <a:t> REGEXP_LIKE(item, '^(S|P|F)');</a:t>
            </a:r>
          </a:p>
        </p:txBody>
      </p:sp>
    </p:spTree>
    <p:extLst>
      <p:ext uri="{BB962C8B-B14F-4D97-AF65-F5344CB8AC3E}">
        <p14:creationId xmlns:p14="http://schemas.microsoft.com/office/powerpoint/2010/main" val="22657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294686" y="889843"/>
            <a:ext cx="8751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table, select a list of all items purchased for </a:t>
            </a:r>
            <a:r>
              <a:rPr lang="en-US" b="1" dirty="0" err="1">
                <a:solidFill>
                  <a:srgbClr val="FF0000"/>
                </a:solidFill>
              </a:rPr>
              <a:t>customerid</a:t>
            </a:r>
            <a:r>
              <a:rPr lang="en-US" b="1" dirty="0">
                <a:solidFill>
                  <a:srgbClr val="FF0000"/>
                </a:solidFill>
              </a:rPr>
              <a:t> 10449.</a:t>
            </a:r>
          </a:p>
          <a:p>
            <a:r>
              <a:rPr lang="en-US" b="1" dirty="0">
                <a:solidFill>
                  <a:srgbClr val="FF0000"/>
                </a:solidFill>
              </a:rPr>
              <a:t>Display the </a:t>
            </a:r>
            <a:r>
              <a:rPr lang="en-US" b="1" dirty="0" err="1">
                <a:solidFill>
                  <a:srgbClr val="FF0000"/>
                </a:solidFill>
              </a:rPr>
              <a:t>customerid</a:t>
            </a:r>
            <a:r>
              <a:rPr lang="en-US" b="1" dirty="0">
                <a:solidFill>
                  <a:srgbClr val="FF0000"/>
                </a:solidFill>
              </a:rPr>
              <a:t>, item, and price for this customer.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527C7-911E-FE7B-5678-08C10974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49" y="2090172"/>
            <a:ext cx="8573243" cy="2895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B29D31-CEB5-1ED0-3FA7-B061EA68B242}"/>
              </a:ext>
            </a:extLst>
          </p:cNvPr>
          <p:cNvSpPr txBox="1"/>
          <p:nvPr/>
        </p:nvSpPr>
        <p:spPr>
          <a:xfrm>
            <a:off x="1383749" y="520511"/>
            <a:ext cx="285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(Comparison Operators)</a:t>
            </a:r>
          </a:p>
        </p:txBody>
      </p:sp>
    </p:spTree>
    <p:extLst>
      <p:ext uri="{BB962C8B-B14F-4D97-AF65-F5344CB8AC3E}">
        <p14:creationId xmlns:p14="http://schemas.microsoft.com/office/powerpoint/2010/main" val="67526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date, item, and price 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 for all of the rows that have a</a:t>
            </a:r>
          </a:p>
          <a:p>
            <a:r>
              <a:rPr lang="en-US" b="1" dirty="0">
                <a:solidFill>
                  <a:srgbClr val="FF0000"/>
                </a:solidFill>
              </a:rPr>
              <a:t>price value ranging from 10.00 to 80.00.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(IN &amp; Between)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402B9-67E4-CEBE-2255-F343E6E3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29" y="1721610"/>
            <a:ext cx="6799068" cy="3414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970DE-C354-2BDF-8692-5D95FF3D5C1F}"/>
              </a:ext>
            </a:extLst>
          </p:cNvPr>
          <p:cNvSpPr txBox="1"/>
          <p:nvPr/>
        </p:nvSpPr>
        <p:spPr>
          <a:xfrm>
            <a:off x="1138335" y="5682343"/>
            <a:ext cx="840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</a:t>
            </a:r>
            <a:r>
              <a:rPr lang="en-US" dirty="0">
                <a:sym typeface="Wingdings" panose="05000000000000000000" pitchFamily="2" charset="2"/>
              </a:rPr>
              <a:t> ‘IN’ operator used for exact match whereas ‘BETWEEN’ operator used for range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45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, city, and state from the customers table for all of the rows where the state</a:t>
            </a:r>
          </a:p>
          <a:p>
            <a:r>
              <a:rPr lang="en-US" b="1" dirty="0">
                <a:solidFill>
                  <a:srgbClr val="FF0000"/>
                </a:solidFill>
              </a:rPr>
              <a:t>value is either: Arizona, Washington, Oklahoma, Colorado, or Hawaii.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(IN &amp; Between)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C977A-5C9D-5CDC-CF79-00580D705D6C}"/>
              </a:ext>
            </a:extLst>
          </p:cNvPr>
          <p:cNvSpPr txBox="1"/>
          <p:nvPr/>
        </p:nvSpPr>
        <p:spPr>
          <a:xfrm>
            <a:off x="1240971" y="1642188"/>
            <a:ext cx="88267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firstname</a:t>
            </a:r>
            <a:r>
              <a:rPr lang="en-IN" dirty="0"/>
              <a:t>, city, state from customers where state='Arizona' OR state='</a:t>
            </a:r>
            <a:r>
              <a:rPr lang="en-IN" dirty="0" err="1"/>
              <a:t>Washington'OR</a:t>
            </a:r>
            <a:r>
              <a:rPr lang="en-IN" dirty="0"/>
              <a:t> state='</a:t>
            </a:r>
            <a:r>
              <a:rPr lang="en-IN" dirty="0" err="1"/>
              <a:t>Oklahoma'OR</a:t>
            </a:r>
            <a:r>
              <a:rPr lang="en-IN" dirty="0"/>
              <a:t> state='</a:t>
            </a:r>
            <a:r>
              <a:rPr lang="en-IN" dirty="0" err="1"/>
              <a:t>Colorado'OR</a:t>
            </a:r>
            <a:r>
              <a:rPr lang="en-IN" dirty="0"/>
              <a:t> state='Hawaii’;</a:t>
            </a:r>
          </a:p>
          <a:p>
            <a:endParaRPr lang="en-IN" dirty="0"/>
          </a:p>
          <a:p>
            <a:r>
              <a:rPr lang="en-IN" sz="3600" b="1" dirty="0">
                <a:highlight>
                  <a:srgbClr val="FF00FF"/>
                </a:highlight>
              </a:rPr>
              <a:t>-- OR</a:t>
            </a:r>
          </a:p>
          <a:p>
            <a:r>
              <a:rPr lang="en-IN" dirty="0"/>
              <a:t>SELECT </a:t>
            </a:r>
            <a:r>
              <a:rPr lang="en-IN" dirty="0" err="1"/>
              <a:t>firstname</a:t>
            </a:r>
            <a:r>
              <a:rPr lang="en-IN" dirty="0"/>
              <a:t>, city, state from customers where state in ('Arizona' , '</a:t>
            </a:r>
            <a:r>
              <a:rPr lang="en-IN" dirty="0" err="1"/>
              <a:t>Washington','Oklahoma</a:t>
            </a:r>
            <a:r>
              <a:rPr lang="en-IN" dirty="0"/>
              <a:t>' ,'Colorado’) ;</a:t>
            </a:r>
          </a:p>
          <a:p>
            <a:endParaRPr lang="en-IN" dirty="0"/>
          </a:p>
          <a:p>
            <a:r>
              <a:rPr lang="en-IN" sz="3600" b="1" dirty="0">
                <a:highlight>
                  <a:srgbClr val="FF00FF"/>
                </a:highlight>
              </a:rPr>
              <a:t>--OR</a:t>
            </a:r>
          </a:p>
          <a:p>
            <a:r>
              <a:rPr lang="en-IN" dirty="0"/>
              <a:t>SELECT </a:t>
            </a:r>
            <a:r>
              <a:rPr lang="en-IN" dirty="0" err="1"/>
              <a:t>firstname</a:t>
            </a:r>
            <a:r>
              <a:rPr lang="en-IN" dirty="0"/>
              <a:t>, city, state from customers where REGEXP_LIKE(state, '(</a:t>
            </a:r>
            <a:r>
              <a:rPr lang="en-IN" dirty="0" err="1"/>
              <a:t>Arizona|Washington|Oklahoma</a:t>
            </a:r>
            <a:r>
              <a:rPr lang="en-IN" dirty="0"/>
              <a:t>)');</a:t>
            </a:r>
          </a:p>
        </p:txBody>
      </p:sp>
    </p:spTree>
    <p:extLst>
      <p:ext uri="{BB962C8B-B14F-4D97-AF65-F5344CB8AC3E}">
        <p14:creationId xmlns:p14="http://schemas.microsoft.com/office/powerpoint/2010/main" val="265835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item and per unit price for each item in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table. </a:t>
            </a:r>
          </a:p>
          <a:p>
            <a:r>
              <a:rPr lang="en-US" b="1" dirty="0">
                <a:solidFill>
                  <a:srgbClr val="FF0000"/>
                </a:solidFill>
              </a:rPr>
              <a:t>Hint: Divide the price by the quantity.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(Mathematical Functions)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0E5AD-2F49-B534-7840-38D7EABC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2156080"/>
            <a:ext cx="8567436" cy="25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3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a query using a join to determine which items were ordered by each of the customers in</a:t>
            </a:r>
          </a:p>
          <a:p>
            <a:r>
              <a:rPr lang="en-US" b="1" dirty="0">
                <a:solidFill>
                  <a:srgbClr val="FF0000"/>
                </a:solidFill>
              </a:rPr>
              <a:t>the customers table. Select the </a:t>
            </a:r>
            <a:r>
              <a:rPr lang="en-US" b="1" dirty="0" err="1">
                <a:solidFill>
                  <a:srgbClr val="FF0000"/>
                </a:solidFill>
              </a:rPr>
              <a:t>customerid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order_date</a:t>
            </a:r>
            <a:r>
              <a:rPr lang="en-US" b="1" dirty="0">
                <a:solidFill>
                  <a:srgbClr val="FF0000"/>
                </a:solidFill>
              </a:rPr>
              <a:t>, item, and price for</a:t>
            </a:r>
          </a:p>
          <a:p>
            <a:r>
              <a:rPr lang="en-US" b="1" dirty="0">
                <a:solidFill>
                  <a:srgbClr val="FF0000"/>
                </a:solidFill>
              </a:rPr>
              <a:t>everything each customer purchased in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Exercises 9 (Table Joins)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B9CD3-1D7B-8DD5-D47D-E58CEA02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29" y="2052768"/>
            <a:ext cx="7631512" cy="38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8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1020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Repeat exercise #1, however display the results sorted by state in descending order.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033429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Exercises 9 (Table Joins)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C06D5-61A0-CC16-2DDE-90B05317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52" y="1519620"/>
            <a:ext cx="7561296" cy="38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294686" y="889843"/>
            <a:ext cx="795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Select all columns 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 for whoever purchased a Tent.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4E9C8-4984-2149-04B5-2057E992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86" y="1676085"/>
            <a:ext cx="8503083" cy="2625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BF747-36C4-1D1C-145F-06CFE309D54C}"/>
              </a:ext>
            </a:extLst>
          </p:cNvPr>
          <p:cNvSpPr txBox="1"/>
          <p:nvPr/>
        </p:nvSpPr>
        <p:spPr>
          <a:xfrm>
            <a:off x="1383749" y="520511"/>
            <a:ext cx="285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(Comparison Operators)</a:t>
            </a:r>
          </a:p>
        </p:txBody>
      </p:sp>
    </p:spTree>
    <p:extLst>
      <p:ext uri="{BB962C8B-B14F-4D97-AF65-F5344CB8AC3E}">
        <p14:creationId xmlns:p14="http://schemas.microsoft.com/office/powerpoint/2010/main" val="24156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294686" y="889843"/>
            <a:ext cx="889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Select the </a:t>
            </a:r>
            <a:r>
              <a:rPr lang="en-US" b="1" dirty="0" err="1">
                <a:solidFill>
                  <a:srgbClr val="FF0000"/>
                </a:solidFill>
              </a:rPr>
              <a:t>customerid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order_date</a:t>
            </a:r>
            <a:r>
              <a:rPr lang="en-US" b="1" dirty="0">
                <a:solidFill>
                  <a:srgbClr val="FF0000"/>
                </a:solidFill>
              </a:rPr>
              <a:t>, and item values 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 for any</a:t>
            </a:r>
          </a:p>
          <a:p>
            <a:r>
              <a:rPr lang="en-US" b="1" dirty="0">
                <a:solidFill>
                  <a:srgbClr val="FF0000"/>
                </a:solidFill>
              </a:rPr>
              <a:t>items in the item column that start with the letter "S".	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1E8A-777E-559E-62B3-ABFFB1A3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1714351"/>
            <a:ext cx="9045724" cy="3429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7FA2F8-C880-7C3D-C28E-34C292B13264}"/>
              </a:ext>
            </a:extLst>
          </p:cNvPr>
          <p:cNvSpPr txBox="1"/>
          <p:nvPr/>
        </p:nvSpPr>
        <p:spPr>
          <a:xfrm>
            <a:off x="1573138" y="5411754"/>
            <a:ext cx="79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Regular Expression is the alternate way of using comparative operator(= , &gt; , &lt; ,&gt;=, &lt;= , != 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37DEB-05F1-9BCF-8B79-FA899787CC55}"/>
              </a:ext>
            </a:extLst>
          </p:cNvPr>
          <p:cNvSpPr txBox="1"/>
          <p:nvPr/>
        </p:nvSpPr>
        <p:spPr>
          <a:xfrm>
            <a:off x="1383749" y="520511"/>
            <a:ext cx="285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(Comparison Operators)</a:t>
            </a:r>
          </a:p>
        </p:txBody>
      </p:sp>
    </p:spTree>
    <p:extLst>
      <p:ext uri="{BB962C8B-B14F-4D97-AF65-F5344CB8AC3E}">
        <p14:creationId xmlns:p14="http://schemas.microsoft.com/office/powerpoint/2010/main" val="30555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294686" y="889843"/>
            <a:ext cx="889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distinct items in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table. In other words, display a listing of each</a:t>
            </a:r>
          </a:p>
          <a:p>
            <a:r>
              <a:rPr lang="en-US" b="1" dirty="0">
                <a:solidFill>
                  <a:srgbClr val="FF0000"/>
                </a:solidFill>
              </a:rPr>
              <a:t>of the unique items from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table. 	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C54EE-CC8C-A45E-E4D1-C90AD789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1803901"/>
            <a:ext cx="8397968" cy="3977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82C2B-2B56-7470-1D6D-2F963808096D}"/>
              </a:ext>
            </a:extLst>
          </p:cNvPr>
          <p:cNvSpPr txBox="1"/>
          <p:nvPr/>
        </p:nvSpPr>
        <p:spPr>
          <a:xfrm>
            <a:off x="1383749" y="520511"/>
            <a:ext cx="285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(Comparison Operators)</a:t>
            </a:r>
          </a:p>
        </p:txBody>
      </p:sp>
    </p:spTree>
    <p:extLst>
      <p:ext uri="{BB962C8B-B14F-4D97-AF65-F5344CB8AC3E}">
        <p14:creationId xmlns:p14="http://schemas.microsoft.com/office/powerpoint/2010/main" val="123148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294686" y="889843"/>
            <a:ext cx="889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maximum price of any item ordered in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table. Hint: Select the</a:t>
            </a:r>
          </a:p>
          <a:p>
            <a:r>
              <a:rPr lang="en-US" b="1" dirty="0">
                <a:solidFill>
                  <a:srgbClr val="FF0000"/>
                </a:solidFill>
              </a:rPr>
              <a:t>maximum price only.	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294686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(Aggregate Functions)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78168-6EDD-E9B3-0BF9-849FD8C915B1}"/>
              </a:ext>
            </a:extLst>
          </p:cNvPr>
          <p:cNvSpPr txBox="1"/>
          <p:nvPr/>
        </p:nvSpPr>
        <p:spPr>
          <a:xfrm>
            <a:off x="1679510" y="1905506"/>
            <a:ext cx="76277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max(price) from </a:t>
            </a:r>
            <a:r>
              <a:rPr lang="en-IN" dirty="0" err="1"/>
              <a:t>items_ordered</a:t>
            </a:r>
            <a:r>
              <a:rPr lang="en-IN" dirty="0"/>
              <a:t> ;</a:t>
            </a:r>
          </a:p>
          <a:p>
            <a:r>
              <a:rPr lang="en-IN" dirty="0"/>
              <a:t> </a:t>
            </a:r>
            <a:r>
              <a:rPr lang="en-IN" b="1" dirty="0"/>
              <a:t>-- OR</a:t>
            </a:r>
          </a:p>
          <a:p>
            <a:r>
              <a:rPr lang="en-IN" dirty="0"/>
              <a:t>select * from </a:t>
            </a:r>
            <a:r>
              <a:rPr lang="en-IN" dirty="0" err="1"/>
              <a:t>items_ordered</a:t>
            </a:r>
            <a:r>
              <a:rPr lang="en-IN" dirty="0"/>
              <a:t> order by price </a:t>
            </a:r>
            <a:r>
              <a:rPr lang="en-IN" dirty="0" err="1"/>
              <a:t>desc</a:t>
            </a:r>
            <a:r>
              <a:rPr lang="en-IN" dirty="0"/>
              <a:t> limit 1 ;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 -- OR (for 3rd highest) </a:t>
            </a:r>
          </a:p>
          <a:p>
            <a:endParaRPr lang="en-IN" dirty="0"/>
          </a:p>
          <a:p>
            <a:r>
              <a:rPr lang="en-IN" dirty="0"/>
              <a:t>select * from  (select * from </a:t>
            </a:r>
            <a:r>
              <a:rPr lang="en-IN" dirty="0" err="1"/>
              <a:t>items_ordered</a:t>
            </a:r>
            <a:r>
              <a:rPr lang="en-IN" dirty="0"/>
              <a:t> order by price </a:t>
            </a:r>
            <a:r>
              <a:rPr lang="en-IN" dirty="0" err="1"/>
              <a:t>desc</a:t>
            </a:r>
            <a:r>
              <a:rPr lang="en-IN" dirty="0"/>
              <a:t> limit 3)  as </a:t>
            </a:r>
            <a:r>
              <a:rPr lang="en-IN" dirty="0" err="1"/>
              <a:t>tbl</a:t>
            </a:r>
            <a:r>
              <a:rPr lang="en-IN" dirty="0"/>
              <a:t> order by price </a:t>
            </a:r>
            <a:r>
              <a:rPr lang="en-IN" dirty="0" err="1"/>
              <a:t>asc</a:t>
            </a:r>
            <a:r>
              <a:rPr lang="en-IN" dirty="0"/>
              <a:t> limit 1 ; </a:t>
            </a:r>
          </a:p>
        </p:txBody>
      </p:sp>
    </p:spTree>
    <p:extLst>
      <p:ext uri="{BB962C8B-B14F-4D97-AF65-F5344CB8AC3E}">
        <p14:creationId xmlns:p14="http://schemas.microsoft.com/office/powerpoint/2010/main" val="17248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294686" y="889843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the average price of all of the items ordered that were purchased in the month of Dec.	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294686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(Aggregate Functions)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05532-F3BA-7337-2C03-1EFE8DD9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1628507"/>
            <a:ext cx="6482600" cy="1913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0C98A-FFB5-DEDE-273B-62E1ECE0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43" y="4145970"/>
            <a:ext cx="6482600" cy="2516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F41C94-E994-47EB-97B4-97E9FBBD1C92}"/>
              </a:ext>
            </a:extLst>
          </p:cNvPr>
          <p:cNvSpPr txBox="1"/>
          <p:nvPr/>
        </p:nvSpPr>
        <p:spPr>
          <a:xfrm>
            <a:off x="1294686" y="3555135"/>
            <a:ext cx="8579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808080"/>
                </a:highlight>
              </a:rPr>
              <a:t>select round(</a:t>
            </a:r>
            <a:r>
              <a:rPr lang="en-IN" b="1" dirty="0" err="1">
                <a:highlight>
                  <a:srgbClr val="808080"/>
                </a:highlight>
              </a:rPr>
              <a:t>avg</a:t>
            </a:r>
            <a:r>
              <a:rPr lang="en-IN" b="1" dirty="0">
                <a:highlight>
                  <a:srgbClr val="808080"/>
                </a:highlight>
              </a:rPr>
              <a:t>(price),0)from </a:t>
            </a:r>
            <a:r>
              <a:rPr lang="en-IN" b="1" dirty="0" err="1">
                <a:highlight>
                  <a:srgbClr val="808080"/>
                </a:highlight>
              </a:rPr>
              <a:t>items_ordered</a:t>
            </a:r>
            <a:r>
              <a:rPr lang="en-IN" b="1" dirty="0">
                <a:highlight>
                  <a:srgbClr val="808080"/>
                </a:highlight>
              </a:rPr>
              <a:t> group by </a:t>
            </a:r>
            <a:r>
              <a:rPr lang="en-IN" b="1" dirty="0" err="1">
                <a:highlight>
                  <a:srgbClr val="808080"/>
                </a:highlight>
              </a:rPr>
              <a:t>order_date</a:t>
            </a:r>
            <a:r>
              <a:rPr lang="en-IN" b="1" dirty="0">
                <a:highlight>
                  <a:srgbClr val="808080"/>
                </a:highlight>
              </a:rPr>
              <a:t> having </a:t>
            </a:r>
            <a:r>
              <a:rPr lang="en-IN" b="1" dirty="0" err="1">
                <a:highlight>
                  <a:srgbClr val="808080"/>
                </a:highlight>
              </a:rPr>
              <a:t>monthname</a:t>
            </a:r>
            <a:r>
              <a:rPr lang="en-IN" b="1" dirty="0">
                <a:highlight>
                  <a:srgbClr val="808080"/>
                </a:highlight>
              </a:rPr>
              <a:t>(</a:t>
            </a:r>
            <a:r>
              <a:rPr lang="en-IN" b="1" dirty="0" err="1">
                <a:highlight>
                  <a:srgbClr val="808080"/>
                </a:highlight>
              </a:rPr>
              <a:t>str_to_date</a:t>
            </a:r>
            <a:r>
              <a:rPr lang="en-IN" b="1" dirty="0">
                <a:highlight>
                  <a:srgbClr val="808080"/>
                </a:highlight>
              </a:rPr>
              <a:t>(</a:t>
            </a:r>
            <a:r>
              <a:rPr lang="en-IN" b="1" dirty="0" err="1">
                <a:highlight>
                  <a:srgbClr val="808080"/>
                </a:highlight>
              </a:rPr>
              <a:t>order_date,"%d</a:t>
            </a:r>
            <a:r>
              <a:rPr lang="en-IN" b="1" dirty="0">
                <a:highlight>
                  <a:srgbClr val="808080"/>
                </a:highlight>
              </a:rPr>
              <a:t>-%m-%y"))='December'; </a:t>
            </a:r>
          </a:p>
        </p:txBody>
      </p:sp>
    </p:spTree>
    <p:extLst>
      <p:ext uri="{BB962C8B-B14F-4D97-AF65-F5344CB8AC3E}">
        <p14:creationId xmlns:p14="http://schemas.microsoft.com/office/powerpoint/2010/main" val="39891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622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the total number of rows in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294686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(Aggregate Functions)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79DEB-E5B8-5B24-6FD7-4D1ADF5C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4" y="1485548"/>
            <a:ext cx="5336722" cy="16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4BDD4-B85A-5BF2-6B73-297AC3269E2F}"/>
              </a:ext>
            </a:extLst>
          </p:cNvPr>
          <p:cNvSpPr txBox="1"/>
          <p:nvPr/>
        </p:nvSpPr>
        <p:spPr>
          <a:xfrm>
            <a:off x="10884309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Prasun Karar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FD269-AE94-33EB-6DD4-14344F3C4705}"/>
              </a:ext>
            </a:extLst>
          </p:cNvPr>
          <p:cNvSpPr txBox="1"/>
          <p:nvPr/>
        </p:nvSpPr>
        <p:spPr>
          <a:xfrm>
            <a:off x="1108074" y="889843"/>
            <a:ext cx="932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all of the tents that were ordered in the </a:t>
            </a:r>
            <a:r>
              <a:rPr lang="en-US" b="1" dirty="0" err="1">
                <a:solidFill>
                  <a:srgbClr val="FF0000"/>
                </a:solidFill>
              </a:rPr>
              <a:t>items_ordered</a:t>
            </a:r>
            <a:r>
              <a:rPr lang="en-US" b="1" dirty="0">
                <a:solidFill>
                  <a:srgbClr val="FF0000"/>
                </a:solidFill>
              </a:rPr>
              <a:t> table, what is the price of the lowest</a:t>
            </a:r>
          </a:p>
          <a:p>
            <a:r>
              <a:rPr lang="en-US" b="1" dirty="0">
                <a:solidFill>
                  <a:srgbClr val="FF0000"/>
                </a:solidFill>
              </a:rPr>
              <a:t>tent? </a:t>
            </a:r>
          </a:p>
          <a:p>
            <a:r>
              <a:rPr lang="en-US" b="1" dirty="0">
                <a:solidFill>
                  <a:srgbClr val="FF0000"/>
                </a:solidFill>
              </a:rPr>
              <a:t>Hint: Your query should return the price only.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4F05-EEEC-3CB5-AA83-F5A2F7A6A885}"/>
              </a:ext>
            </a:extLst>
          </p:cNvPr>
          <p:cNvSpPr txBox="1"/>
          <p:nvPr/>
        </p:nvSpPr>
        <p:spPr>
          <a:xfrm>
            <a:off x="1294686" y="52051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(Aggregate Functions)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F586C-0CB2-871B-A2FC-668C28FC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2360122"/>
            <a:ext cx="8843711" cy="17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3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1370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2024-03-21T05:28:16Z</dcterms:created>
  <dcterms:modified xsi:type="dcterms:W3CDTF">2024-03-21T15:14:01Z</dcterms:modified>
</cp:coreProperties>
</file>