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8"/>
  </p:notesMasterIdLst>
  <p:handoutMasterIdLst>
    <p:handoutMasterId r:id="rId19"/>
  </p:handoutMasterIdLst>
  <p:sldIdLst>
    <p:sldId id="256" r:id="rId2"/>
    <p:sldId id="257" r:id="rId3"/>
    <p:sldId id="258" r:id="rId4"/>
    <p:sldId id="260" r:id="rId5"/>
    <p:sldId id="261" r:id="rId6"/>
    <p:sldId id="262" r:id="rId7"/>
    <p:sldId id="264" r:id="rId8"/>
    <p:sldId id="263" r:id="rId9"/>
    <p:sldId id="265" r:id="rId10"/>
    <p:sldId id="271" r:id="rId11"/>
    <p:sldId id="266" r:id="rId12"/>
    <p:sldId id="267" r:id="rId13"/>
    <p:sldId id="268" r:id="rId14"/>
    <p:sldId id="272" r:id="rId15"/>
    <p:sldId id="269"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sb" initials="dsb" lastIdx="19" clrIdx="0">
    <p:extLst>
      <p:ext uri="{19B8F6BF-5375-455C-9EA6-DF929625EA0E}">
        <p15:presenceInfo xmlns:p15="http://schemas.microsoft.com/office/powerpoint/2012/main" xmlns="" userId="dsb" providerId="None"/>
      </p:ext>
    </p:extLst>
  </p:cmAuthor>
  <p:cmAuthor id="2" name="labuser" initials="l"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492" autoAdjust="0"/>
  </p:normalViewPr>
  <p:slideViewPr>
    <p:cSldViewPr>
      <p:cViewPr varScale="1">
        <p:scale>
          <a:sx n="104" d="100"/>
          <a:sy n="104" d="100"/>
        </p:scale>
        <p:origin x="-1824"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101" d="100"/>
          <a:sy n="101" d="100"/>
        </p:scale>
        <p:origin x="-352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3-12-12T08:46:33.957" idx="13">
    <p:pos x="10" y="10"/>
    <p:text>in your notes, be more specific on where you can move artifacts -- how do you compute the set of target classes.</p:text>
    <p:extLst>
      <p:ext uri="{C676402C-5697-4E1C-873F-D02D1690AC5C}">
        <p15:threadingInfo xmlns:p15="http://schemas.microsoft.com/office/powerpoint/2012/main" xmlns="" timeZoneBias="3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8E8202-D884-4708-857C-356095B26206}" type="datetimeFigureOut">
              <a:rPr lang="en-US" smtClean="0"/>
              <a:t>12/12/2013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FBA9F9-590F-472F-9DCB-645E77B5D32A}" type="slidenum">
              <a:rPr lang="en-US" smtClean="0"/>
              <a:t>‹#›</a:t>
            </a:fld>
            <a:endParaRPr lang="en-US"/>
          </a:p>
        </p:txBody>
      </p:sp>
    </p:spTree>
    <p:extLst>
      <p:ext uri="{BB962C8B-B14F-4D97-AF65-F5344CB8AC3E}">
        <p14:creationId xmlns:p14="http://schemas.microsoft.com/office/powerpoint/2010/main" val="1973593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BB3D3B-5D24-4754-A4FD-3CFF7F726E7F}" type="datetimeFigureOut">
              <a:rPr lang="en-US" smtClean="0"/>
              <a:t>12/12/2013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937870-9435-44BF-9C49-17499ECE898A}" type="slidenum">
              <a:rPr lang="en-US" smtClean="0"/>
              <a:t>‹#›</a:t>
            </a:fld>
            <a:endParaRPr lang="en-US"/>
          </a:p>
        </p:txBody>
      </p:sp>
    </p:spTree>
    <p:extLst>
      <p:ext uri="{BB962C8B-B14F-4D97-AF65-F5344CB8AC3E}">
        <p14:creationId xmlns:p14="http://schemas.microsoft.com/office/powerpoint/2010/main" val="3078184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937870-9435-44BF-9C49-17499ECE898A}" type="slidenum">
              <a:rPr lang="en-US" smtClean="0"/>
              <a:t>1</a:t>
            </a:fld>
            <a:endParaRPr lang="en-US"/>
          </a:p>
        </p:txBody>
      </p:sp>
    </p:spTree>
    <p:extLst>
      <p:ext uri="{BB962C8B-B14F-4D97-AF65-F5344CB8AC3E}">
        <p14:creationId xmlns:p14="http://schemas.microsoft.com/office/powerpoint/2010/main" val="3573326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user can select an attribute or a method in a class and select ‘Move’ from the list of </a:t>
            </a:r>
            <a:r>
              <a:rPr lang="en-US" dirty="0" err="1" smtClean="0"/>
              <a:t>refactorings</a:t>
            </a:r>
            <a:r>
              <a:rPr lang="en-US" dirty="0" smtClean="0"/>
              <a:t>. The user is prompted with a dialog box containing:</a:t>
            </a:r>
          </a:p>
          <a:p>
            <a:pPr marL="228600" indent="-228600">
              <a:buAutoNum type="alphaLcPeriod"/>
            </a:pPr>
            <a:r>
              <a:rPr lang="en-US" dirty="0" smtClean="0"/>
              <a:t>Source class (of the attribute/method) and</a:t>
            </a:r>
          </a:p>
          <a:p>
            <a:pPr marL="228600" indent="-228600">
              <a:buAutoNum type="alphaLcPeriod"/>
            </a:pPr>
            <a:r>
              <a:rPr lang="en-US" dirty="0" smtClean="0"/>
              <a:t>List of classes in the class diagram (excluding the source class) that the selected attribute/method can be moved to.</a:t>
            </a:r>
          </a:p>
          <a:p>
            <a:endParaRPr lang="en-US" dirty="0" smtClean="0"/>
          </a:p>
          <a:p>
            <a:r>
              <a:rPr lang="en-US" dirty="0" smtClean="0"/>
              <a:t>When the user selects the target class and clicks ‘Move’, a constraint check validates the correctness of the refactoring and if this test is passed, the selected attribute/method is moved to the selected class. Otherwise, the refactoring is rolled back.</a:t>
            </a:r>
            <a:endParaRPr lang="en-US" dirty="0"/>
          </a:p>
        </p:txBody>
      </p:sp>
      <p:sp>
        <p:nvSpPr>
          <p:cNvPr id="4" name="Slide Number Placeholder 3"/>
          <p:cNvSpPr>
            <a:spLocks noGrp="1"/>
          </p:cNvSpPr>
          <p:nvPr>
            <p:ph type="sldNum" sz="quarter" idx="10"/>
          </p:nvPr>
        </p:nvSpPr>
        <p:spPr/>
        <p:txBody>
          <a:bodyPr/>
          <a:lstStyle/>
          <a:p>
            <a:fld id="{86937870-9435-44BF-9C49-17499ECE898A}" type="slidenum">
              <a:rPr lang="en-US" smtClean="0"/>
              <a:t>11</a:t>
            </a:fld>
            <a:endParaRPr lang="en-US"/>
          </a:p>
        </p:txBody>
      </p:sp>
    </p:spTree>
    <p:extLst>
      <p:ext uri="{BB962C8B-B14F-4D97-AF65-F5344CB8AC3E}">
        <p14:creationId xmlns:p14="http://schemas.microsoft.com/office/powerpoint/2010/main" val="7033183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visitor design pattern is a way of separating an algorithm from an object structure on which it operates.</a:t>
            </a:r>
          </a:p>
          <a:p>
            <a:endParaRPr lang="en-US" dirty="0" smtClean="0"/>
          </a:p>
          <a:p>
            <a:r>
              <a:rPr lang="en-US" dirty="0" smtClean="0"/>
              <a:t>With this refactoring the user can select the classes he wanted to apply it and then select the operations on which the refactoring can be applied to. The refactoring creates a new visitor class with the new operations. The operations of the parent class are changed so as to call the new created operations in the visitor class. This change in method also gets propagated to the child class. </a:t>
            </a:r>
            <a:endParaRPr lang="en-US" dirty="0"/>
          </a:p>
        </p:txBody>
      </p:sp>
      <p:sp>
        <p:nvSpPr>
          <p:cNvPr id="4" name="Slide Number Placeholder 3"/>
          <p:cNvSpPr>
            <a:spLocks noGrp="1"/>
          </p:cNvSpPr>
          <p:nvPr>
            <p:ph type="sldNum" sz="quarter" idx="10"/>
          </p:nvPr>
        </p:nvSpPr>
        <p:spPr/>
        <p:txBody>
          <a:bodyPr/>
          <a:lstStyle/>
          <a:p>
            <a:fld id="{86937870-9435-44BF-9C49-17499ECE898A}" type="slidenum">
              <a:rPr lang="en-US" smtClean="0"/>
              <a:t>12</a:t>
            </a:fld>
            <a:endParaRPr lang="en-US"/>
          </a:p>
        </p:txBody>
      </p:sp>
    </p:spTree>
    <p:extLst>
      <p:ext uri="{BB962C8B-B14F-4D97-AF65-F5344CB8AC3E}">
        <p14:creationId xmlns:p14="http://schemas.microsoft.com/office/powerpoint/2010/main" val="703318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The following actions are performed when</a:t>
            </a:r>
            <a:r>
              <a:rPr lang="en-US" baseline="0" dirty="0" smtClean="0"/>
              <a:t> validating the XML using prolog.</a:t>
            </a:r>
            <a:endParaRPr lang="en-US" dirty="0" smtClean="0"/>
          </a:p>
          <a:p>
            <a:pPr marL="228600" indent="-228600">
              <a:buAutoNum type="alphaLcPeriod"/>
            </a:pPr>
            <a:r>
              <a:rPr lang="en-US" dirty="0" smtClean="0"/>
              <a:t>When a refactoring action is performed, resulting UML is validated for correctness.</a:t>
            </a:r>
          </a:p>
          <a:p>
            <a:pPr marL="228600" indent="-228600">
              <a:buAutoNum type="alphaLcPeriod"/>
            </a:pPr>
            <a:r>
              <a:rPr lang="en-US" dirty="0" smtClean="0"/>
              <a:t>This is done by converting UML XML text to a prolog file.</a:t>
            </a:r>
          </a:p>
          <a:p>
            <a:pPr marL="228600" indent="-228600">
              <a:buAutoNum type="alphaLcPeriod"/>
            </a:pPr>
            <a:r>
              <a:rPr lang="en-US" dirty="0" err="1" smtClean="0"/>
              <a:t>swipl</a:t>
            </a:r>
            <a:r>
              <a:rPr lang="en-US" dirty="0" smtClean="0"/>
              <a:t> validates the class-diagram prolog rules against the prolog file generated.</a:t>
            </a:r>
          </a:p>
          <a:p>
            <a:pPr marL="228600" indent="-228600">
              <a:buAutoNum type="alphaLcPeriod"/>
            </a:pPr>
            <a:r>
              <a:rPr lang="en-US" dirty="0" smtClean="0"/>
              <a:t>If no errors, it returns true, and refactoring completes. Else, a list of errors are shown to the user in a pop-up, and refactoring reverts back.</a:t>
            </a:r>
            <a:endParaRPr lang="en-US" dirty="0"/>
          </a:p>
        </p:txBody>
      </p:sp>
      <p:sp>
        <p:nvSpPr>
          <p:cNvPr id="4" name="Slide Number Placeholder 3"/>
          <p:cNvSpPr>
            <a:spLocks noGrp="1"/>
          </p:cNvSpPr>
          <p:nvPr>
            <p:ph type="sldNum" sz="quarter" idx="10"/>
          </p:nvPr>
        </p:nvSpPr>
        <p:spPr/>
        <p:txBody>
          <a:bodyPr/>
          <a:lstStyle/>
          <a:p>
            <a:fld id="{86937870-9435-44BF-9C49-17499ECE898A}" type="slidenum">
              <a:rPr lang="en-US" smtClean="0"/>
              <a:t>13</a:t>
            </a:fld>
            <a:endParaRPr lang="en-US"/>
          </a:p>
        </p:txBody>
      </p:sp>
    </p:spTree>
    <p:extLst>
      <p:ext uri="{BB962C8B-B14F-4D97-AF65-F5344CB8AC3E}">
        <p14:creationId xmlns:p14="http://schemas.microsoft.com/office/powerpoint/2010/main" val="703318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The following actions are performed when</a:t>
            </a:r>
            <a:r>
              <a:rPr lang="en-US" baseline="0" dirty="0" smtClean="0"/>
              <a:t> validating the XML using prolog.</a:t>
            </a:r>
            <a:endParaRPr lang="en-US" dirty="0" smtClean="0"/>
          </a:p>
          <a:p>
            <a:pPr marL="228600" indent="-228600">
              <a:buAutoNum type="alphaLcPeriod"/>
            </a:pPr>
            <a:r>
              <a:rPr lang="en-US" dirty="0" smtClean="0"/>
              <a:t>When a refactoring action is performed, resulting UML is validated for correctness.</a:t>
            </a:r>
          </a:p>
          <a:p>
            <a:pPr marL="228600" indent="-228600">
              <a:buAutoNum type="alphaLcPeriod"/>
            </a:pPr>
            <a:r>
              <a:rPr lang="en-US" dirty="0" smtClean="0"/>
              <a:t>This is done by converting UML XML text to a prolog file.</a:t>
            </a:r>
          </a:p>
          <a:p>
            <a:pPr marL="228600" indent="-228600">
              <a:buAutoNum type="alphaLcPeriod"/>
            </a:pPr>
            <a:r>
              <a:rPr lang="en-US" dirty="0" err="1" smtClean="0"/>
              <a:t>swipl</a:t>
            </a:r>
            <a:r>
              <a:rPr lang="en-US" dirty="0" smtClean="0"/>
              <a:t> validates the class-diagram prolog rules against the prolog file generated.</a:t>
            </a:r>
          </a:p>
          <a:p>
            <a:pPr marL="228600" indent="-228600">
              <a:buAutoNum type="alphaLcPeriod"/>
            </a:pPr>
            <a:r>
              <a:rPr lang="en-US" dirty="0" smtClean="0"/>
              <a:t>If no errors, it returns true, and refactoring completes. Else, a list of errors are shown to the user in a pop-up, and refactoring reverts back.</a:t>
            </a:r>
            <a:endParaRPr lang="en-US" dirty="0"/>
          </a:p>
        </p:txBody>
      </p:sp>
      <p:sp>
        <p:nvSpPr>
          <p:cNvPr id="4" name="Slide Number Placeholder 3"/>
          <p:cNvSpPr>
            <a:spLocks noGrp="1"/>
          </p:cNvSpPr>
          <p:nvPr>
            <p:ph type="sldNum" sz="quarter" idx="10"/>
          </p:nvPr>
        </p:nvSpPr>
        <p:spPr/>
        <p:txBody>
          <a:bodyPr/>
          <a:lstStyle/>
          <a:p>
            <a:fld id="{86937870-9435-44BF-9C49-17499ECE898A}" type="slidenum">
              <a:rPr lang="en-US" smtClean="0"/>
              <a:t>14</a:t>
            </a:fld>
            <a:endParaRPr lang="en-US"/>
          </a:p>
        </p:txBody>
      </p:sp>
    </p:spTree>
    <p:extLst>
      <p:ext uri="{BB962C8B-B14F-4D97-AF65-F5344CB8AC3E}">
        <p14:creationId xmlns:p14="http://schemas.microsoft.com/office/powerpoint/2010/main" val="7033183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86937870-9435-44BF-9C49-17499ECE898A}" type="slidenum">
              <a:rPr lang="en-US" smtClean="0"/>
              <a:t>15</a:t>
            </a:fld>
            <a:endParaRPr lang="en-US"/>
          </a:p>
        </p:txBody>
      </p:sp>
    </p:spTree>
    <p:extLst>
      <p:ext uri="{BB962C8B-B14F-4D97-AF65-F5344CB8AC3E}">
        <p14:creationId xmlns:p14="http://schemas.microsoft.com/office/powerpoint/2010/main" val="7033183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86937870-9435-44BF-9C49-17499ECE898A}" type="slidenum">
              <a:rPr lang="en-US" smtClean="0"/>
              <a:t>16</a:t>
            </a:fld>
            <a:endParaRPr lang="en-US"/>
          </a:p>
        </p:txBody>
      </p:sp>
    </p:spTree>
    <p:extLst>
      <p:ext uri="{BB962C8B-B14F-4D97-AF65-F5344CB8AC3E}">
        <p14:creationId xmlns:p14="http://schemas.microsoft.com/office/powerpoint/2010/main" val="703318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Refactoring is the process of redesigning code so that its behavior is unchanged. Usually as a result of refactoring:</a:t>
            </a:r>
          </a:p>
          <a:p>
            <a:pPr marL="228600" indent="-228600">
              <a:buAutoNum type="alphaLcPeriod"/>
            </a:pPr>
            <a:r>
              <a:rPr lang="en-US" dirty="0" smtClean="0"/>
              <a:t>Code structure is improved.</a:t>
            </a:r>
          </a:p>
          <a:p>
            <a:pPr marL="228600" indent="-228600">
              <a:buAutoNum type="alphaLcPeriod"/>
            </a:pPr>
            <a:r>
              <a:rPr lang="en-US" dirty="0" smtClean="0"/>
              <a:t>The code becomes easier to read and understand.</a:t>
            </a:r>
          </a:p>
          <a:p>
            <a:pPr marL="228600" indent="-228600">
              <a:buAutoNum type="alphaLcPeriod"/>
            </a:pPr>
            <a:r>
              <a:rPr lang="en-US" dirty="0" smtClean="0"/>
              <a:t>Overall code size is reduced.</a:t>
            </a:r>
          </a:p>
          <a:p>
            <a:pPr marL="228600" indent="-228600">
              <a:buAutoNum type="alphaLcPeriod"/>
            </a:pPr>
            <a:endParaRPr lang="en-US" dirty="0" smtClean="0"/>
          </a:p>
          <a:p>
            <a:pPr marL="0" indent="0">
              <a:buNone/>
            </a:pPr>
            <a:r>
              <a:rPr lang="en-US" dirty="0" smtClean="0"/>
              <a:t>The webpages</a:t>
            </a:r>
            <a:r>
              <a:rPr lang="en-US" baseline="0" dirty="0" smtClean="0"/>
              <a:t> at </a:t>
            </a:r>
            <a:r>
              <a:rPr lang="en-US" dirty="0" smtClean="0"/>
              <a:t>http://refactoring.com/catalog/ have a really detailed list of possible </a:t>
            </a:r>
            <a:r>
              <a:rPr lang="en-US" dirty="0" err="1" smtClean="0"/>
              <a:t>refactorings</a:t>
            </a:r>
            <a:r>
              <a:rPr lang="en-US" dirty="0" smtClean="0"/>
              <a:t> on source code.</a:t>
            </a:r>
          </a:p>
        </p:txBody>
      </p:sp>
      <p:sp>
        <p:nvSpPr>
          <p:cNvPr id="4" name="Slide Number Placeholder 3"/>
          <p:cNvSpPr>
            <a:spLocks noGrp="1"/>
          </p:cNvSpPr>
          <p:nvPr>
            <p:ph type="sldNum" sz="quarter" idx="10"/>
          </p:nvPr>
        </p:nvSpPr>
        <p:spPr/>
        <p:txBody>
          <a:bodyPr/>
          <a:lstStyle/>
          <a:p>
            <a:fld id="{86937870-9435-44BF-9C49-17499ECE898A}" type="slidenum">
              <a:rPr lang="en-US" smtClean="0"/>
              <a:t>2</a:t>
            </a:fld>
            <a:endParaRPr lang="en-US"/>
          </a:p>
        </p:txBody>
      </p:sp>
    </p:spTree>
    <p:extLst>
      <p:ext uri="{BB962C8B-B14F-4D97-AF65-F5344CB8AC3E}">
        <p14:creationId xmlns:p14="http://schemas.microsoft.com/office/powerpoint/2010/main" val="3799005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set of tools that we evaluated</a:t>
            </a:r>
            <a:r>
              <a:rPr lang="en-US" baseline="0" dirty="0" smtClean="0"/>
              <a:t> were: </a:t>
            </a:r>
            <a:r>
              <a:rPr lang="en-US" baseline="0" dirty="0" err="1" smtClean="0"/>
              <a:t>ArgoUML</a:t>
            </a:r>
            <a:r>
              <a:rPr lang="en-US" baseline="0" dirty="0" smtClean="0"/>
              <a:t>, ATL, </a:t>
            </a:r>
            <a:r>
              <a:rPr lang="en-US" baseline="0" dirty="0" err="1" smtClean="0"/>
              <a:t>Dia</a:t>
            </a:r>
            <a:r>
              <a:rPr lang="en-US" baseline="0" dirty="0" smtClean="0"/>
              <a:t>, Eclipse UML2 Tools, </a:t>
            </a:r>
            <a:r>
              <a:rPr lang="en-US" baseline="0" dirty="0" err="1" smtClean="0"/>
              <a:t>Gaphor</a:t>
            </a:r>
            <a:r>
              <a:rPr lang="en-US" baseline="0" dirty="0" smtClean="0"/>
              <a:t>, </a:t>
            </a:r>
            <a:r>
              <a:rPr lang="en-US" baseline="0" dirty="0" err="1" smtClean="0"/>
              <a:t>Modelio</a:t>
            </a:r>
            <a:r>
              <a:rPr lang="en-US" baseline="0" dirty="0" smtClean="0"/>
              <a:t>, </a:t>
            </a:r>
            <a:r>
              <a:rPr lang="en-US" baseline="0" dirty="0" err="1" smtClean="0"/>
              <a:t>NClass</a:t>
            </a:r>
            <a:r>
              <a:rPr lang="en-US" baseline="0" dirty="0" smtClean="0"/>
              <a:t>, </a:t>
            </a:r>
            <a:r>
              <a:rPr lang="en-US" baseline="0" dirty="0" err="1" smtClean="0"/>
              <a:t>NetBeans</a:t>
            </a:r>
            <a:r>
              <a:rPr lang="en-US" baseline="0" dirty="0" smtClean="0"/>
              <a:t> IDE, Open </a:t>
            </a:r>
            <a:r>
              <a:rPr lang="en-US" baseline="0" dirty="0" err="1" smtClean="0"/>
              <a:t>ModelSphere</a:t>
            </a:r>
            <a:r>
              <a:rPr lang="en-US" baseline="0" dirty="0" smtClean="0"/>
              <a:t>, Papyrus, </a:t>
            </a:r>
            <a:r>
              <a:rPr lang="en-US" baseline="0" dirty="0" err="1" smtClean="0"/>
              <a:t>PlantUML</a:t>
            </a:r>
            <a:r>
              <a:rPr lang="en-US" baseline="0" dirty="0" smtClean="0"/>
              <a:t>, </a:t>
            </a:r>
            <a:r>
              <a:rPr lang="en-US" baseline="0" dirty="0" err="1" smtClean="0"/>
              <a:t>StarUML</a:t>
            </a:r>
            <a:r>
              <a:rPr lang="en-US" baseline="0" dirty="0" smtClean="0"/>
              <a:t>, </a:t>
            </a:r>
            <a:r>
              <a:rPr lang="en-US" baseline="0" dirty="0" err="1" smtClean="0"/>
              <a:t>Umbrello</a:t>
            </a:r>
            <a:r>
              <a:rPr lang="en-US" baseline="0" dirty="0" smtClean="0"/>
              <a:t> UML </a:t>
            </a:r>
            <a:r>
              <a:rPr lang="en-US" baseline="0" dirty="0" err="1" smtClean="0"/>
              <a:t>Modeller</a:t>
            </a:r>
            <a:r>
              <a:rPr lang="en-US" baseline="0" dirty="0" smtClean="0"/>
              <a:t>, UML Designer, UML Pad, </a:t>
            </a:r>
            <a:r>
              <a:rPr lang="en-US" baseline="0" dirty="0" err="1" smtClean="0"/>
              <a:t>UMLet</a:t>
            </a:r>
            <a:r>
              <a:rPr lang="en-US" baseline="0" dirty="0" smtClean="0"/>
              <a:t>, Violet UML Editor and </a:t>
            </a:r>
            <a:r>
              <a:rPr lang="en-US" baseline="0" dirty="0" err="1" smtClean="0"/>
              <a:t>WhiteStarUML</a:t>
            </a:r>
            <a:r>
              <a:rPr lang="en-US" baseline="0" dirty="0" smtClean="0"/>
              <a:t>. All of these are open source tools. Most of the tools did not have very good drawing interfaces or supported only a limited number of UML features. </a:t>
            </a:r>
            <a:r>
              <a:rPr lang="en-US" baseline="0" dirty="0" err="1" smtClean="0"/>
              <a:t>ArgoUML</a:t>
            </a:r>
            <a:r>
              <a:rPr lang="en-US" baseline="0" dirty="0" smtClean="0"/>
              <a:t> was selected because it is a stable tool and the generated XML can be easily parsed. </a:t>
            </a:r>
            <a:r>
              <a:rPr lang="en-US" baseline="0" dirty="0" err="1" smtClean="0"/>
              <a:t>ArgoUML’s</a:t>
            </a:r>
            <a:r>
              <a:rPr lang="en-US" baseline="0" dirty="0" smtClean="0"/>
              <a:t> documentation too is very good. On the downside, the </a:t>
            </a:r>
            <a:r>
              <a:rPr lang="en-US" baseline="0" dirty="0" err="1" smtClean="0"/>
              <a:t>ArogUML</a:t>
            </a:r>
            <a:r>
              <a:rPr lang="en-US" baseline="0" dirty="0" smtClean="0"/>
              <a:t> codebase is huge. This presented substantial difficulty in modifying the code for our purpose.</a:t>
            </a:r>
            <a:endParaRPr lang="en-US" dirty="0"/>
          </a:p>
        </p:txBody>
      </p:sp>
      <p:sp>
        <p:nvSpPr>
          <p:cNvPr id="4" name="Slide Number Placeholder 3"/>
          <p:cNvSpPr>
            <a:spLocks noGrp="1"/>
          </p:cNvSpPr>
          <p:nvPr>
            <p:ph type="sldNum" sz="quarter" idx="10"/>
          </p:nvPr>
        </p:nvSpPr>
        <p:spPr/>
        <p:txBody>
          <a:bodyPr/>
          <a:lstStyle/>
          <a:p>
            <a:fld id="{86937870-9435-44BF-9C49-17499ECE898A}" type="slidenum">
              <a:rPr lang="en-US" smtClean="0"/>
              <a:t>3</a:t>
            </a:fld>
            <a:endParaRPr lang="en-US"/>
          </a:p>
        </p:txBody>
      </p:sp>
    </p:spTree>
    <p:extLst>
      <p:ext uri="{BB962C8B-B14F-4D97-AF65-F5344CB8AC3E}">
        <p14:creationId xmlns:p14="http://schemas.microsoft.com/office/powerpoint/2010/main" val="2617615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937870-9435-44BF-9C49-17499ECE898A}" type="slidenum">
              <a:rPr lang="en-US" smtClean="0"/>
              <a:t>4</a:t>
            </a:fld>
            <a:endParaRPr lang="en-US"/>
          </a:p>
        </p:txBody>
      </p:sp>
    </p:spTree>
    <p:extLst>
      <p:ext uri="{BB962C8B-B14F-4D97-AF65-F5344CB8AC3E}">
        <p14:creationId xmlns:p14="http://schemas.microsoft.com/office/powerpoint/2010/main" val="4026001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parts in orange</a:t>
            </a:r>
            <a:r>
              <a:rPr lang="en-US" baseline="0" dirty="0" smtClean="0"/>
              <a:t> mark the components that we implemented in </a:t>
            </a:r>
            <a:r>
              <a:rPr lang="en-US" baseline="0" dirty="0" err="1" smtClean="0"/>
              <a:t>ArgoUML</a:t>
            </a:r>
            <a:r>
              <a:rPr lang="en-US" baseline="0" dirty="0" smtClean="0"/>
              <a:t> while the parts in black are the ones that are already present in </a:t>
            </a:r>
            <a:r>
              <a:rPr lang="en-US" baseline="0" dirty="0" err="1" smtClean="0"/>
              <a:t>ArgoUML</a:t>
            </a:r>
            <a:r>
              <a:rPr lang="en-US" baseline="0" dirty="0" smtClean="0"/>
              <a:t>. </a:t>
            </a:r>
            <a:r>
              <a:rPr lang="en-US" baseline="0" dirty="0" err="1" smtClean="0"/>
              <a:t>ArgoUML</a:t>
            </a:r>
            <a:r>
              <a:rPr lang="en-US" baseline="0" dirty="0" smtClean="0"/>
              <a:t> supports a drawing canvas that allows the user to draw the class diagram. It also includes code to convert the class diagram into an XML representation.</a:t>
            </a:r>
          </a:p>
          <a:p>
            <a:endParaRPr lang="en-US" baseline="0" dirty="0" smtClean="0"/>
          </a:p>
          <a:p>
            <a:r>
              <a:rPr lang="en-US" dirty="0" smtClean="0"/>
              <a:t>The</a:t>
            </a:r>
            <a:r>
              <a:rPr lang="en-US" baseline="0" dirty="0" smtClean="0"/>
              <a:t> refactoring portion of our project alters the in-memory layout of various data structures. It leverages the </a:t>
            </a:r>
            <a:r>
              <a:rPr lang="en-US" baseline="0" dirty="0" err="1" smtClean="0"/>
              <a:t>ArgoUML</a:t>
            </a:r>
            <a:r>
              <a:rPr lang="en-US" baseline="0" dirty="0" smtClean="0"/>
              <a:t> code to generate XML that represents the user’s classes.</a:t>
            </a:r>
          </a:p>
          <a:p>
            <a:endParaRPr lang="en-US" baseline="0" dirty="0" smtClean="0"/>
          </a:p>
          <a:p>
            <a:r>
              <a:rPr lang="en-US" baseline="0" dirty="0" smtClean="0"/>
              <a:t>The serialization </a:t>
            </a:r>
            <a:r>
              <a:rPr lang="en-US" baseline="0" dirty="0" smtClean="0"/>
              <a:t>code </a:t>
            </a:r>
            <a:r>
              <a:rPr lang="en-US" baseline="0" dirty="0" smtClean="0"/>
              <a:t>implements </a:t>
            </a:r>
            <a:r>
              <a:rPr lang="en-US" baseline="0" dirty="0" smtClean="0"/>
              <a:t>M2T transformation (converting XML to Prolog</a:t>
            </a:r>
            <a:r>
              <a:rPr lang="en-US" baseline="0" dirty="0" smtClean="0"/>
              <a:t>).</a:t>
            </a:r>
          </a:p>
          <a:p>
            <a:endParaRPr lang="en-US" baseline="0" dirty="0" smtClean="0"/>
          </a:p>
          <a:p>
            <a:r>
              <a:rPr lang="en-US" baseline="0" dirty="0" smtClean="0"/>
              <a:t>Finally, the constraint checker validates the user’s class diagram using Prolog predicates.</a:t>
            </a:r>
            <a:endParaRPr lang="en-US" dirty="0"/>
          </a:p>
        </p:txBody>
      </p:sp>
      <p:sp>
        <p:nvSpPr>
          <p:cNvPr id="4" name="Slide Number Placeholder 3"/>
          <p:cNvSpPr>
            <a:spLocks noGrp="1"/>
          </p:cNvSpPr>
          <p:nvPr>
            <p:ph type="sldNum" sz="quarter" idx="10"/>
          </p:nvPr>
        </p:nvSpPr>
        <p:spPr/>
        <p:txBody>
          <a:bodyPr/>
          <a:lstStyle/>
          <a:p>
            <a:fld id="{86937870-9435-44BF-9C49-17499ECE898A}" type="slidenum">
              <a:rPr lang="en-US" smtClean="0"/>
              <a:t>5</a:t>
            </a:fld>
            <a:endParaRPr lang="en-US"/>
          </a:p>
        </p:txBody>
      </p:sp>
    </p:spTree>
    <p:extLst>
      <p:ext uri="{BB962C8B-B14F-4D97-AF65-F5344CB8AC3E}">
        <p14:creationId xmlns:p14="http://schemas.microsoft.com/office/powerpoint/2010/main" val="2057403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spent a substantial amount of time in just deciding the tool. Once the tool was decided, we starting hacking the code in parallel. Thanks to everyone’s contributions, we were able to implement a basic (renaming) refactoring within three days. Over the next three weeks, we implemented four </a:t>
            </a:r>
            <a:r>
              <a:rPr lang="en-US" baseline="0" dirty="0" err="1" smtClean="0"/>
              <a:t>refactorings</a:t>
            </a:r>
            <a:r>
              <a:rPr lang="en-US" baseline="0" dirty="0" smtClean="0"/>
              <a:t> and fine-tuned the implementation. We tested our code using various different class diagrams.</a:t>
            </a:r>
            <a:endParaRPr lang="en-US" dirty="0"/>
          </a:p>
        </p:txBody>
      </p:sp>
      <p:sp>
        <p:nvSpPr>
          <p:cNvPr id="4" name="Slide Number Placeholder 3"/>
          <p:cNvSpPr>
            <a:spLocks noGrp="1"/>
          </p:cNvSpPr>
          <p:nvPr>
            <p:ph type="sldNum" sz="quarter" idx="10"/>
          </p:nvPr>
        </p:nvSpPr>
        <p:spPr/>
        <p:txBody>
          <a:bodyPr/>
          <a:lstStyle/>
          <a:p>
            <a:fld id="{86937870-9435-44BF-9C49-17499ECE898A}" type="slidenum">
              <a:rPr lang="en-US" smtClean="0"/>
              <a:t>6</a:t>
            </a:fld>
            <a:endParaRPr lang="en-US"/>
          </a:p>
        </p:txBody>
      </p:sp>
    </p:spTree>
    <p:extLst>
      <p:ext uri="{BB962C8B-B14F-4D97-AF65-F5344CB8AC3E}">
        <p14:creationId xmlns:p14="http://schemas.microsoft.com/office/powerpoint/2010/main" val="2991149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937870-9435-44BF-9C49-17499ECE898A}" type="slidenum">
              <a:rPr lang="en-US" smtClean="0"/>
              <a:t>8</a:t>
            </a:fld>
            <a:endParaRPr lang="en-US"/>
          </a:p>
        </p:txBody>
      </p:sp>
    </p:spTree>
    <p:extLst>
      <p:ext uri="{BB962C8B-B14F-4D97-AF65-F5344CB8AC3E}">
        <p14:creationId xmlns:p14="http://schemas.microsoft.com/office/powerpoint/2010/main" val="2487538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Method signatures</a:t>
            </a:r>
            <a:r>
              <a:rPr lang="en-US" baseline="0" dirty="0" smtClean="0"/>
              <a:t> represent the following parts of a method:</a:t>
            </a:r>
          </a:p>
          <a:p>
            <a:pPr marL="228600" indent="-228600">
              <a:buAutoNum type="alphaLcPeriod"/>
            </a:pPr>
            <a:r>
              <a:rPr lang="en-US" baseline="0" dirty="0" smtClean="0"/>
              <a:t>Return type.</a:t>
            </a:r>
          </a:p>
          <a:p>
            <a:pPr marL="228600" indent="-228600">
              <a:buAutoNum type="alphaLcPeriod"/>
            </a:pPr>
            <a:r>
              <a:rPr lang="en-US" baseline="0" dirty="0" smtClean="0"/>
              <a:t>Data types of method’s parameters.</a:t>
            </a:r>
          </a:p>
          <a:p>
            <a:pPr marL="228600" indent="-228600">
              <a:buAutoNum type="alphaLcPeriod"/>
            </a:pPr>
            <a:r>
              <a:rPr lang="en-US" baseline="0" dirty="0" smtClean="0"/>
              <a:t>Names of method’s parameters.</a:t>
            </a:r>
          </a:p>
          <a:p>
            <a:pPr marL="228600" indent="-228600">
              <a:buAutoNum type="alphaLcPeriod"/>
            </a:pPr>
            <a:endParaRPr lang="en-US" baseline="0" dirty="0" smtClean="0"/>
          </a:p>
          <a:p>
            <a:pPr marL="0" indent="0">
              <a:buNone/>
            </a:pPr>
            <a:r>
              <a:rPr lang="en-US" baseline="0" dirty="0" smtClean="0"/>
              <a:t>This refactoring allows changing the above-mentioned parts of the method. This refactoring also propagates changes to child classes. Thus, if a child class overrides a method defined in the parent class, then the child class’s method signature gets changed as well.</a:t>
            </a:r>
          </a:p>
        </p:txBody>
      </p:sp>
      <p:sp>
        <p:nvSpPr>
          <p:cNvPr id="4" name="Slide Number Placeholder 3"/>
          <p:cNvSpPr>
            <a:spLocks noGrp="1"/>
          </p:cNvSpPr>
          <p:nvPr>
            <p:ph type="sldNum" sz="quarter" idx="10"/>
          </p:nvPr>
        </p:nvSpPr>
        <p:spPr/>
        <p:txBody>
          <a:bodyPr/>
          <a:lstStyle/>
          <a:p>
            <a:fld id="{86937870-9435-44BF-9C49-17499ECE898A}" type="slidenum">
              <a:rPr lang="en-US" smtClean="0"/>
              <a:t>9</a:t>
            </a:fld>
            <a:endParaRPr lang="en-US"/>
          </a:p>
        </p:txBody>
      </p:sp>
    </p:spTree>
    <p:extLst>
      <p:ext uri="{BB962C8B-B14F-4D97-AF65-F5344CB8AC3E}">
        <p14:creationId xmlns:p14="http://schemas.microsoft.com/office/powerpoint/2010/main" val="2733467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Method signatures</a:t>
            </a:r>
            <a:r>
              <a:rPr lang="en-US" baseline="0" dirty="0" smtClean="0"/>
              <a:t> represent the following parts of a method:</a:t>
            </a:r>
          </a:p>
          <a:p>
            <a:pPr marL="228600" indent="-228600">
              <a:buAutoNum type="alphaLcPeriod"/>
            </a:pPr>
            <a:r>
              <a:rPr lang="en-US" baseline="0" dirty="0" smtClean="0"/>
              <a:t>Return type.</a:t>
            </a:r>
          </a:p>
          <a:p>
            <a:pPr marL="228600" indent="-228600">
              <a:buAutoNum type="alphaLcPeriod"/>
            </a:pPr>
            <a:r>
              <a:rPr lang="en-US" baseline="0" dirty="0" smtClean="0"/>
              <a:t>Data types of method’s parameters.</a:t>
            </a:r>
          </a:p>
          <a:p>
            <a:pPr marL="228600" indent="-228600">
              <a:buAutoNum type="alphaLcPeriod"/>
            </a:pPr>
            <a:r>
              <a:rPr lang="en-US" baseline="0" dirty="0" smtClean="0"/>
              <a:t>Names of method’s parameters.</a:t>
            </a:r>
          </a:p>
          <a:p>
            <a:pPr marL="228600" indent="-228600">
              <a:buAutoNum type="alphaLcPeriod"/>
            </a:pPr>
            <a:endParaRPr lang="en-US" baseline="0" dirty="0" smtClean="0"/>
          </a:p>
          <a:p>
            <a:pPr marL="0" indent="0">
              <a:buNone/>
            </a:pPr>
            <a:r>
              <a:rPr lang="en-US" baseline="0" dirty="0" smtClean="0"/>
              <a:t>This refactoring allows changing the above-mentioned parts of the method. This refactoring also propagates changes to child classes. Thus, if a child class overrides a method defined in the parent class, then the child class’s method signature gets changed as well.</a:t>
            </a:r>
          </a:p>
        </p:txBody>
      </p:sp>
      <p:sp>
        <p:nvSpPr>
          <p:cNvPr id="4" name="Slide Number Placeholder 3"/>
          <p:cNvSpPr>
            <a:spLocks noGrp="1"/>
          </p:cNvSpPr>
          <p:nvPr>
            <p:ph type="sldNum" sz="quarter" idx="10"/>
          </p:nvPr>
        </p:nvSpPr>
        <p:spPr/>
        <p:txBody>
          <a:bodyPr/>
          <a:lstStyle/>
          <a:p>
            <a:fld id="{86937870-9435-44BF-9C49-17499ECE898A}" type="slidenum">
              <a:rPr lang="en-US" smtClean="0"/>
              <a:t>10</a:t>
            </a:fld>
            <a:endParaRPr lang="en-US"/>
          </a:p>
        </p:txBody>
      </p:sp>
    </p:spTree>
    <p:extLst>
      <p:ext uri="{BB962C8B-B14F-4D97-AF65-F5344CB8AC3E}">
        <p14:creationId xmlns:p14="http://schemas.microsoft.com/office/powerpoint/2010/main" val="27334673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BAB43B8E-BF78-4266-842B-44A55E9C2B88}" type="datetimeFigureOut">
              <a:rPr lang="en-US" smtClean="0"/>
              <a:t>12/12/2013</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a:xfrm>
            <a:off x="6639264" y="6161442"/>
            <a:ext cx="2133600" cy="365125"/>
          </a:xfrm>
          <a:prstGeom prst="rect">
            <a:avLst/>
          </a:prstGeom>
        </p:spPr>
        <p:txBody>
          <a:bodyPr/>
          <a:lstStyle>
            <a:lvl1pPr>
              <a:defRPr>
                <a:solidFill>
                  <a:schemeClr val="tx2"/>
                </a:solidFill>
              </a:defRPr>
            </a:lvl1pPr>
          </a:lstStyle>
          <a:p>
            <a:fld id="{A0A6F1B6-EA66-491C-96BF-59EE08466497}" type="slidenum">
              <a:rPr lang="en-US" smtClean="0"/>
              <a:t>‹#›</a:t>
            </a:fld>
            <a:endParaRPr lang="en-US"/>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B43B8E-BF78-4266-842B-44A55E9C2B88}" type="datetimeFigureOut">
              <a:rPr lang="en-US" smtClean="0"/>
              <a:t>12/12/2013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639264" y="6161442"/>
            <a:ext cx="2133600" cy="365125"/>
          </a:xfrm>
          <a:prstGeom prst="rect">
            <a:avLst/>
          </a:prstGeom>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r>
              <a:rPr lang="en-US" dirty="0" smtClean="0"/>
              <a:t>Slide </a:t>
            </a:r>
            <a:fld id="{A0A6F1B6-EA66-491C-96BF-59EE08466497}" type="slidenum">
              <a:rPr lang="en-US" smtClean="0"/>
              <a:pPr/>
              <a:t>‹#›</a:t>
            </a:fld>
            <a:r>
              <a:rPr lang="en-US" dirty="0" smtClean="0"/>
              <a:t> of 14</a:t>
            </a:r>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B43B8E-BF78-4266-842B-44A55E9C2B88}" type="datetimeFigureOut">
              <a:rPr lang="en-US" smtClean="0"/>
              <a:t>12/12/2013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639264" y="6161442"/>
            <a:ext cx="2133600" cy="365125"/>
          </a:xfrm>
          <a:prstGeom prst="rect">
            <a:avLst/>
          </a:prstGeom>
        </p:spPr>
        <p:txBody>
          <a:bodyPr/>
          <a:lstStyle/>
          <a:p>
            <a:r>
              <a:rPr lang="en-US" dirty="0" smtClean="0"/>
              <a:t>Slide </a:t>
            </a:r>
            <a:fld id="{A0A6F1B6-EA66-491C-96BF-59EE08466497}" type="slidenum">
              <a:rPr lang="en-US" smtClean="0"/>
              <a:pPr/>
              <a:t>‹#›</a:t>
            </a:fld>
            <a:r>
              <a:rPr lang="en-US" dirty="0" smtClean="0"/>
              <a:t> of 14</a:t>
            </a:r>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B43B8E-BF78-4266-842B-44A55E9C2B88}" type="datetimeFigureOut">
              <a:rPr lang="en-US" smtClean="0"/>
              <a:t>12/12/2013</a:t>
            </a:fld>
            <a:endParaRPr lang="en-US"/>
          </a:p>
        </p:txBody>
      </p:sp>
      <p:sp>
        <p:nvSpPr>
          <p:cNvPr id="5" name="Footer Placeholder 4"/>
          <p:cNvSpPr>
            <a:spLocks noGrp="1"/>
          </p:cNvSpPr>
          <p:nvPr>
            <p:ph type="ftr" sz="quarter" idx="11"/>
          </p:nvPr>
        </p:nvSpPr>
        <p:spPr/>
        <p:txBody>
          <a:bodyPr/>
          <a:lstStyle/>
          <a:p>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B43B8E-BF78-4266-842B-44A55E9C2B88}" type="datetimeFigureOut">
              <a:rPr lang="en-US" smtClean="0"/>
              <a:t>12/12/2013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639264" y="6161442"/>
            <a:ext cx="2133600" cy="365125"/>
          </a:xfrm>
          <a:prstGeom prst="rect">
            <a:avLst/>
          </a:prstGeom>
        </p:spPr>
        <p:txBody>
          <a:bodyPr/>
          <a:lstStyle/>
          <a:p>
            <a:r>
              <a:rPr lang="en-US" dirty="0" smtClean="0"/>
              <a:t>Slide </a:t>
            </a:r>
            <a:fld id="{A0A6F1B6-EA66-491C-96BF-59EE08466497}" type="slidenum">
              <a:rPr lang="en-US" smtClean="0"/>
              <a:pPr/>
              <a:t>‹#›</a:t>
            </a:fld>
            <a:r>
              <a:rPr lang="en-US" dirty="0" smtClean="0"/>
              <a:t> of 14</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AB43B8E-BF78-4266-842B-44A55E9C2B88}" type="datetimeFigureOut">
              <a:rPr lang="en-US" smtClean="0"/>
              <a:t>12/12/2013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639264" y="6161442"/>
            <a:ext cx="2133600" cy="365125"/>
          </a:xfrm>
          <a:prstGeom prst="rect">
            <a:avLst/>
          </a:prstGeom>
        </p:spPr>
        <p:txBody>
          <a:bodyPr/>
          <a:lstStyle/>
          <a:p>
            <a:r>
              <a:rPr lang="en-US" dirty="0" smtClean="0"/>
              <a:t>Slide </a:t>
            </a:r>
            <a:fld id="{A0A6F1B6-EA66-491C-96BF-59EE08466497}" type="slidenum">
              <a:rPr lang="en-US" smtClean="0"/>
              <a:pPr/>
              <a:t>‹#›</a:t>
            </a:fld>
            <a:r>
              <a:rPr lang="en-US" dirty="0" smtClean="0"/>
              <a:t> of 14</a:t>
            </a:r>
            <a:endParaRPr lang="en-US" dirty="0"/>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AB43B8E-BF78-4266-842B-44A55E9C2B88}" type="datetimeFigureOut">
              <a:rPr lang="en-US" smtClean="0"/>
              <a:t>12/12/2013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6639264" y="6161442"/>
            <a:ext cx="2133600" cy="365125"/>
          </a:xfrm>
          <a:prstGeom prst="rect">
            <a:avLst/>
          </a:prstGeom>
        </p:spPr>
        <p:txBody>
          <a:bodyPr/>
          <a:lstStyle/>
          <a:p>
            <a:r>
              <a:rPr lang="en-US" dirty="0" smtClean="0"/>
              <a:t>Slide </a:t>
            </a:r>
            <a:fld id="{A0A6F1B6-EA66-491C-96BF-59EE08466497}" type="slidenum">
              <a:rPr lang="en-US" smtClean="0"/>
              <a:pPr/>
              <a:t>‹#›</a:t>
            </a:fld>
            <a:r>
              <a:rPr lang="en-US" dirty="0" smtClean="0"/>
              <a:t> of 14</a:t>
            </a:r>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AB43B8E-BF78-4266-842B-44A55E9C2B88}" type="datetimeFigureOut">
              <a:rPr lang="en-US" smtClean="0"/>
              <a:t>12/12/2013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6639264" y="6161442"/>
            <a:ext cx="2133600" cy="365125"/>
          </a:xfrm>
          <a:prstGeom prst="rect">
            <a:avLst/>
          </a:prstGeom>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r>
              <a:rPr lang="en-US" dirty="0" smtClean="0"/>
              <a:t>Slide </a:t>
            </a:r>
            <a:fld id="{A0A6F1B6-EA66-491C-96BF-59EE08466497}" type="slidenum">
              <a:rPr lang="en-US" smtClean="0"/>
              <a:pPr/>
              <a:t>‹#›</a:t>
            </a:fld>
            <a:r>
              <a:rPr lang="en-US" dirty="0" smtClean="0"/>
              <a:t> of 14</a:t>
            </a:r>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B43B8E-BF78-4266-842B-44A55E9C2B88}" type="datetimeFigureOut">
              <a:rPr lang="en-US" smtClean="0"/>
              <a:t>12/12/2013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6639264" y="6161442"/>
            <a:ext cx="2133600" cy="365125"/>
          </a:xfrm>
          <a:prstGeom prst="rect">
            <a:avLst/>
          </a:prstGeom>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r>
              <a:rPr lang="en-US" dirty="0" smtClean="0"/>
              <a:t>Slide </a:t>
            </a:r>
            <a:fld id="{A0A6F1B6-EA66-491C-96BF-59EE08466497}" type="slidenum">
              <a:rPr lang="en-US" smtClean="0"/>
              <a:pPr/>
              <a:t>‹#›</a:t>
            </a:fld>
            <a:r>
              <a:rPr lang="en-US" dirty="0" smtClean="0"/>
              <a:t> of 14</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B43B8E-BF78-4266-842B-44A55E9C2B88}" type="datetimeFigureOut">
              <a:rPr lang="en-US" smtClean="0"/>
              <a:t>12/12/2013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639264" y="6161442"/>
            <a:ext cx="2133600" cy="365125"/>
          </a:xfrm>
          <a:prstGeom prst="rect">
            <a:avLst/>
          </a:prstGeom>
        </p:spPr>
        <p:txBody>
          <a:bodyPr/>
          <a:lstStyle/>
          <a:p>
            <a:r>
              <a:rPr lang="en-US" dirty="0" smtClean="0"/>
              <a:t>Slide </a:t>
            </a:r>
            <a:fld id="{A0A6F1B6-EA66-491C-96BF-59EE08466497}" type="slidenum">
              <a:rPr lang="en-US" smtClean="0"/>
              <a:pPr/>
              <a:t>‹#›</a:t>
            </a:fld>
            <a:r>
              <a:rPr lang="en-US" dirty="0" smtClean="0"/>
              <a:t> of 14</a:t>
            </a:r>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B43B8E-BF78-4266-842B-44A55E9C2B88}" type="datetimeFigureOut">
              <a:rPr lang="en-US" smtClean="0"/>
              <a:t>12/12/2013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639264" y="6161442"/>
            <a:ext cx="2133600" cy="365125"/>
          </a:xfrm>
          <a:prstGeom prst="rect">
            <a:avLst/>
          </a:prstGeom>
        </p:spPr>
        <p:txBody>
          <a:bodyPr/>
          <a:lstStyle/>
          <a:p>
            <a:fld id="{A0A6F1B6-EA66-491C-96BF-59EE0846649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BAB43B8E-BF78-4266-842B-44A55E9C2B88}" type="datetimeFigureOut">
              <a:rPr lang="en-US" smtClean="0"/>
              <a:t>12/12/2013</a:t>
            </a:fld>
            <a:endParaRPr lang="en-US"/>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8" name="TextBox 7"/>
          <p:cNvSpPr txBox="1"/>
          <p:nvPr userDrawn="1"/>
        </p:nvSpPr>
        <p:spPr>
          <a:xfrm>
            <a:off x="6648157" y="6248400"/>
            <a:ext cx="2096086" cy="276999"/>
          </a:xfrm>
          <a:prstGeom prst="rect">
            <a:avLst/>
          </a:prstGeom>
          <a:noFill/>
        </p:spPr>
        <p:txBody>
          <a:bodyPr wrap="square" rtlCol="0">
            <a:spAutoFit/>
          </a:bodyPr>
          <a:lstStyle/>
          <a:p>
            <a:pPr algn="r"/>
            <a:r>
              <a:rPr lang="en-US" sz="1200" dirty="0" smtClean="0">
                <a:solidFill>
                  <a:schemeClr val="accent2">
                    <a:lumMod val="75000"/>
                  </a:schemeClr>
                </a:solidFill>
              </a:rPr>
              <a:t>Slide</a:t>
            </a:r>
            <a:r>
              <a:rPr lang="en-US" sz="1200" baseline="0" dirty="0" smtClean="0">
                <a:solidFill>
                  <a:schemeClr val="accent2">
                    <a:lumMod val="75000"/>
                  </a:schemeClr>
                </a:solidFill>
              </a:rPr>
              <a:t> </a:t>
            </a:r>
            <a:fld id="{2E31C153-8B5B-4FEE-BB94-8CB764F90A16}" type="slidenum">
              <a:rPr lang="en-US" sz="1200" baseline="0" smtClean="0">
                <a:solidFill>
                  <a:schemeClr val="accent2">
                    <a:lumMod val="75000"/>
                  </a:schemeClr>
                </a:solidFill>
              </a:rPr>
              <a:pPr algn="r"/>
              <a:t>‹#›</a:t>
            </a:fld>
            <a:r>
              <a:rPr lang="en-US" sz="1200" baseline="0" dirty="0" smtClean="0">
                <a:solidFill>
                  <a:schemeClr val="accent2">
                    <a:lumMod val="75000"/>
                  </a:schemeClr>
                </a:solidFill>
              </a:rPr>
              <a:t> of 16</a:t>
            </a:r>
            <a:endParaRPr lang="en-US" sz="1200" dirty="0">
              <a:solidFill>
                <a:schemeClr val="accent2">
                  <a:lumMod val="75000"/>
                </a:schemeClr>
              </a:solidFill>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Refactoring </a:t>
            </a:r>
            <a:r>
              <a:rPr lang="en-US" dirty="0" smtClean="0"/>
              <a:t>Tools</a:t>
            </a:r>
            <a:endParaRPr lang="en-US" dirty="0"/>
          </a:p>
        </p:txBody>
      </p:sp>
      <p:sp>
        <p:nvSpPr>
          <p:cNvPr id="3" name="Subtitle 2"/>
          <p:cNvSpPr>
            <a:spLocks noGrp="1"/>
          </p:cNvSpPr>
          <p:nvPr>
            <p:ph type="subTitle" idx="1"/>
          </p:nvPr>
        </p:nvSpPr>
        <p:spPr/>
        <p:txBody>
          <a:bodyPr>
            <a:normAutofit lnSpcReduction="10000"/>
          </a:bodyPr>
          <a:lstStyle/>
          <a:p>
            <a:r>
              <a:rPr lang="en-US" dirty="0" err="1" smtClean="0"/>
              <a:t>Akanksha</a:t>
            </a:r>
            <a:r>
              <a:rPr lang="en-US" dirty="0" smtClean="0"/>
              <a:t> </a:t>
            </a:r>
            <a:r>
              <a:rPr lang="en-US" dirty="0" err="1" smtClean="0"/>
              <a:t>Bansal</a:t>
            </a:r>
            <a:r>
              <a:rPr lang="en-US" dirty="0" smtClean="0"/>
              <a:t/>
            </a:r>
            <a:br>
              <a:rPr lang="en-US" dirty="0" smtClean="0"/>
            </a:br>
            <a:r>
              <a:rPr lang="en-US" dirty="0" err="1" smtClean="0"/>
              <a:t>Ashay</a:t>
            </a:r>
            <a:r>
              <a:rPr lang="en-US" dirty="0" smtClean="0"/>
              <a:t> </a:t>
            </a:r>
            <a:r>
              <a:rPr lang="en-US" dirty="0" err="1" smtClean="0"/>
              <a:t>Rane</a:t>
            </a:r>
            <a:r>
              <a:rPr lang="en-US" dirty="0" smtClean="0"/>
              <a:t/>
            </a:r>
            <a:br>
              <a:rPr lang="en-US" dirty="0" smtClean="0"/>
            </a:br>
            <a:r>
              <a:rPr lang="en-US" dirty="0" err="1" smtClean="0"/>
              <a:t>Gaurav</a:t>
            </a:r>
            <a:r>
              <a:rPr lang="en-US" dirty="0" smtClean="0"/>
              <a:t> Nanda</a:t>
            </a:r>
            <a:br>
              <a:rPr lang="en-US" dirty="0" smtClean="0"/>
            </a:br>
            <a:r>
              <a:rPr lang="en-US" dirty="0" err="1" smtClean="0"/>
              <a:t>Prateek</a:t>
            </a:r>
            <a:r>
              <a:rPr lang="en-US" dirty="0" smtClean="0"/>
              <a:t> </a:t>
            </a:r>
            <a:r>
              <a:rPr lang="en-US" dirty="0" err="1" smtClean="0"/>
              <a:t>Agarwal</a:t>
            </a:r>
            <a:r>
              <a:rPr lang="en-US" dirty="0" smtClean="0"/>
              <a:t/>
            </a:r>
            <a:br>
              <a:rPr lang="en-US" dirty="0" smtClean="0"/>
            </a:br>
            <a:r>
              <a:rPr lang="en-US" dirty="0" err="1" smtClean="0"/>
              <a:t>Sree</a:t>
            </a:r>
            <a:r>
              <a:rPr lang="en-US" dirty="0" smtClean="0"/>
              <a:t> </a:t>
            </a:r>
            <a:r>
              <a:rPr lang="en-US" dirty="0" err="1" smtClean="0"/>
              <a:t>Surendran</a:t>
            </a:r>
            <a:endParaRPr lang="en-US" dirty="0"/>
          </a:p>
        </p:txBody>
      </p:sp>
    </p:spTree>
    <p:extLst>
      <p:ext uri="{BB962C8B-B14F-4D97-AF65-F5344CB8AC3E}">
        <p14:creationId xmlns:p14="http://schemas.microsoft.com/office/powerpoint/2010/main" val="17754638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1981200"/>
            <a:ext cx="7745505" cy="3877815"/>
          </a:xfrm>
        </p:spPr>
        <p:txBody>
          <a:bodyPr/>
          <a:lstStyle/>
          <a:p>
            <a:r>
              <a:rPr lang="en-US" dirty="0" smtClean="0"/>
              <a:t>Also </a:t>
            </a:r>
            <a:r>
              <a:rPr lang="en-US" dirty="0" smtClean="0"/>
              <a:t>propagates changed signatures along inheritance hierarchy.</a:t>
            </a:r>
            <a:endParaRPr lang="en-US" dirty="0"/>
          </a:p>
        </p:txBody>
      </p:sp>
      <p:sp>
        <p:nvSpPr>
          <p:cNvPr id="3" name="Title 2"/>
          <p:cNvSpPr>
            <a:spLocks noGrp="1"/>
          </p:cNvSpPr>
          <p:nvPr>
            <p:ph type="title"/>
          </p:nvPr>
        </p:nvSpPr>
        <p:spPr/>
        <p:txBody>
          <a:bodyPr/>
          <a:lstStyle/>
          <a:p>
            <a:r>
              <a:rPr lang="en-US" sz="4000" dirty="0" smtClean="0"/>
              <a:t>Refactoring #2: Method signature</a:t>
            </a:r>
            <a:endParaRPr lang="en-US" sz="4000" dirty="0"/>
          </a:p>
        </p:txBody>
      </p:sp>
      <p:grpSp>
        <p:nvGrpSpPr>
          <p:cNvPr id="9" name="Group 8"/>
          <p:cNvGrpSpPr/>
          <p:nvPr/>
        </p:nvGrpSpPr>
        <p:grpSpPr>
          <a:xfrm>
            <a:off x="1544216" y="2971800"/>
            <a:ext cx="1066800" cy="914400"/>
            <a:chOff x="1371600" y="3733800"/>
            <a:chExt cx="1066800" cy="914400"/>
          </a:xfrm>
        </p:grpSpPr>
        <p:sp>
          <p:nvSpPr>
            <p:cNvPr id="4" name="Rectangle 3"/>
            <p:cNvSpPr/>
            <p:nvPr/>
          </p:nvSpPr>
          <p:spPr>
            <a:xfrm>
              <a:off x="1371600" y="3733800"/>
              <a:ext cx="1066800"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Consolas" pitchFamily="49" charset="0"/>
                  <a:cs typeface="Consolas" pitchFamily="49" charset="0"/>
                </a:rPr>
                <a:t>A</a:t>
              </a:r>
            </a:p>
            <a:p>
              <a:pPr algn="ctr"/>
              <a:endParaRPr lang="en-US" sz="1400" dirty="0" smtClean="0">
                <a:latin typeface="Consolas" pitchFamily="49" charset="0"/>
                <a:cs typeface="Consolas" pitchFamily="49" charset="0"/>
              </a:endParaRPr>
            </a:p>
            <a:p>
              <a:pPr algn="ctr"/>
              <a:endParaRPr lang="en-US" sz="1400" dirty="0">
                <a:latin typeface="Consolas" pitchFamily="49" charset="0"/>
                <a:cs typeface="Consolas" pitchFamily="49" charset="0"/>
              </a:endParaRPr>
            </a:p>
            <a:p>
              <a:pPr algn="ctr"/>
              <a:r>
                <a:rPr lang="en-US" sz="1400" dirty="0" smtClean="0">
                  <a:latin typeface="Consolas" pitchFamily="49" charset="0"/>
                  <a:cs typeface="Consolas" pitchFamily="49" charset="0"/>
                </a:rPr>
                <a:t>+m()</a:t>
              </a:r>
            </a:p>
          </p:txBody>
        </p:sp>
        <p:cxnSp>
          <p:nvCxnSpPr>
            <p:cNvPr id="7" name="Straight Connector 6"/>
            <p:cNvCxnSpPr/>
            <p:nvPr/>
          </p:nvCxnSpPr>
          <p:spPr>
            <a:xfrm>
              <a:off x="1371600" y="4038600"/>
              <a:ext cx="1066800" cy="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a:off x="1371600" y="4343400"/>
              <a:ext cx="1066800" cy="0"/>
            </a:xfrm>
            <a:prstGeom prst="line">
              <a:avLst/>
            </a:prstGeom>
          </p:spPr>
          <p:style>
            <a:lnRef idx="2">
              <a:schemeClr val="dk1"/>
            </a:lnRef>
            <a:fillRef idx="0">
              <a:schemeClr val="dk1"/>
            </a:fillRef>
            <a:effectRef idx="1">
              <a:schemeClr val="dk1"/>
            </a:effectRef>
            <a:fontRef idx="minor">
              <a:schemeClr val="tx1"/>
            </a:fontRef>
          </p:style>
        </p:cxnSp>
      </p:grpSp>
      <p:grpSp>
        <p:nvGrpSpPr>
          <p:cNvPr id="10" name="Group 9"/>
          <p:cNvGrpSpPr/>
          <p:nvPr/>
        </p:nvGrpSpPr>
        <p:grpSpPr>
          <a:xfrm>
            <a:off x="1544216" y="4343400"/>
            <a:ext cx="1066800" cy="914400"/>
            <a:chOff x="1371600" y="3733800"/>
            <a:chExt cx="1066800" cy="914400"/>
          </a:xfrm>
        </p:grpSpPr>
        <p:sp>
          <p:nvSpPr>
            <p:cNvPr id="11" name="Rectangle 10"/>
            <p:cNvSpPr/>
            <p:nvPr/>
          </p:nvSpPr>
          <p:spPr>
            <a:xfrm>
              <a:off x="1371600" y="3733800"/>
              <a:ext cx="1066800"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Consolas" pitchFamily="49" charset="0"/>
                  <a:cs typeface="Consolas" pitchFamily="49" charset="0"/>
                </a:rPr>
                <a:t>B</a:t>
              </a:r>
            </a:p>
            <a:p>
              <a:pPr algn="ctr"/>
              <a:endParaRPr lang="en-US" sz="1400" dirty="0" smtClean="0">
                <a:latin typeface="Consolas" pitchFamily="49" charset="0"/>
                <a:cs typeface="Consolas" pitchFamily="49" charset="0"/>
              </a:endParaRPr>
            </a:p>
            <a:p>
              <a:pPr algn="ctr"/>
              <a:endParaRPr lang="en-US" sz="1400" dirty="0">
                <a:latin typeface="Consolas" pitchFamily="49" charset="0"/>
                <a:cs typeface="Consolas" pitchFamily="49" charset="0"/>
              </a:endParaRPr>
            </a:p>
            <a:p>
              <a:pPr algn="ctr"/>
              <a:r>
                <a:rPr lang="en-US" sz="1400" dirty="0" smtClean="0">
                  <a:latin typeface="Consolas" pitchFamily="49" charset="0"/>
                  <a:cs typeface="Consolas" pitchFamily="49" charset="0"/>
                </a:rPr>
                <a:t>+m()</a:t>
              </a:r>
            </a:p>
          </p:txBody>
        </p:sp>
        <p:cxnSp>
          <p:nvCxnSpPr>
            <p:cNvPr id="12" name="Straight Connector 11"/>
            <p:cNvCxnSpPr/>
            <p:nvPr/>
          </p:nvCxnSpPr>
          <p:spPr>
            <a:xfrm>
              <a:off x="1371600" y="4038600"/>
              <a:ext cx="1066800" cy="0"/>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p:cNvCxnSpPr/>
            <p:nvPr/>
          </p:nvCxnSpPr>
          <p:spPr>
            <a:xfrm>
              <a:off x="1371600" y="4343400"/>
              <a:ext cx="1066800" cy="0"/>
            </a:xfrm>
            <a:prstGeom prst="line">
              <a:avLst/>
            </a:prstGeom>
          </p:spPr>
          <p:style>
            <a:lnRef idx="2">
              <a:schemeClr val="dk1"/>
            </a:lnRef>
            <a:fillRef idx="0">
              <a:schemeClr val="dk1"/>
            </a:fillRef>
            <a:effectRef idx="1">
              <a:schemeClr val="dk1"/>
            </a:effectRef>
            <a:fontRef idx="minor">
              <a:schemeClr val="tx1"/>
            </a:fontRef>
          </p:style>
        </p:cxnSp>
      </p:grpSp>
      <p:grpSp>
        <p:nvGrpSpPr>
          <p:cNvPr id="14" name="Group 13"/>
          <p:cNvGrpSpPr/>
          <p:nvPr/>
        </p:nvGrpSpPr>
        <p:grpSpPr>
          <a:xfrm>
            <a:off x="838200" y="5809505"/>
            <a:ext cx="1066800" cy="914400"/>
            <a:chOff x="1371600" y="3733800"/>
            <a:chExt cx="1066800" cy="914400"/>
          </a:xfrm>
        </p:grpSpPr>
        <p:sp>
          <p:nvSpPr>
            <p:cNvPr id="15" name="Rectangle 14"/>
            <p:cNvSpPr/>
            <p:nvPr/>
          </p:nvSpPr>
          <p:spPr>
            <a:xfrm>
              <a:off x="1371600" y="3733800"/>
              <a:ext cx="1066800"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Consolas" pitchFamily="49" charset="0"/>
                  <a:cs typeface="Consolas" pitchFamily="49" charset="0"/>
                </a:rPr>
                <a:t>C</a:t>
              </a:r>
            </a:p>
            <a:p>
              <a:pPr algn="ctr"/>
              <a:endParaRPr lang="en-US" sz="1400" dirty="0" smtClean="0">
                <a:latin typeface="Consolas" pitchFamily="49" charset="0"/>
                <a:cs typeface="Consolas" pitchFamily="49" charset="0"/>
              </a:endParaRPr>
            </a:p>
            <a:p>
              <a:pPr algn="ctr"/>
              <a:endParaRPr lang="en-US" sz="1400" dirty="0">
                <a:latin typeface="Consolas" pitchFamily="49" charset="0"/>
                <a:cs typeface="Consolas" pitchFamily="49" charset="0"/>
              </a:endParaRPr>
            </a:p>
            <a:p>
              <a:pPr algn="ctr"/>
              <a:r>
                <a:rPr lang="en-US" sz="1400" dirty="0" smtClean="0">
                  <a:latin typeface="Consolas" pitchFamily="49" charset="0"/>
                  <a:cs typeface="Consolas" pitchFamily="49" charset="0"/>
                </a:rPr>
                <a:t>+m()</a:t>
              </a:r>
            </a:p>
          </p:txBody>
        </p:sp>
        <p:cxnSp>
          <p:nvCxnSpPr>
            <p:cNvPr id="16" name="Straight Connector 15"/>
            <p:cNvCxnSpPr/>
            <p:nvPr/>
          </p:nvCxnSpPr>
          <p:spPr>
            <a:xfrm>
              <a:off x="1371600" y="4038600"/>
              <a:ext cx="1066800" cy="0"/>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p:cNvCxnSpPr/>
            <p:nvPr/>
          </p:nvCxnSpPr>
          <p:spPr>
            <a:xfrm>
              <a:off x="1371600" y="4343400"/>
              <a:ext cx="1066800" cy="0"/>
            </a:xfrm>
            <a:prstGeom prst="line">
              <a:avLst/>
            </a:prstGeom>
          </p:spPr>
          <p:style>
            <a:lnRef idx="2">
              <a:schemeClr val="dk1"/>
            </a:lnRef>
            <a:fillRef idx="0">
              <a:schemeClr val="dk1"/>
            </a:fillRef>
            <a:effectRef idx="1">
              <a:schemeClr val="dk1"/>
            </a:effectRef>
            <a:fontRef idx="minor">
              <a:schemeClr val="tx1"/>
            </a:fontRef>
          </p:style>
        </p:cxnSp>
      </p:grpSp>
      <p:grpSp>
        <p:nvGrpSpPr>
          <p:cNvPr id="18" name="Group 17"/>
          <p:cNvGrpSpPr/>
          <p:nvPr/>
        </p:nvGrpSpPr>
        <p:grpSpPr>
          <a:xfrm>
            <a:off x="2286000" y="5802329"/>
            <a:ext cx="1066800" cy="914400"/>
            <a:chOff x="1371600" y="3733800"/>
            <a:chExt cx="1066800" cy="914400"/>
          </a:xfrm>
        </p:grpSpPr>
        <p:sp>
          <p:nvSpPr>
            <p:cNvPr id="19" name="Rectangle 18"/>
            <p:cNvSpPr/>
            <p:nvPr/>
          </p:nvSpPr>
          <p:spPr>
            <a:xfrm>
              <a:off x="1371600" y="3733800"/>
              <a:ext cx="1066800"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Consolas" pitchFamily="49" charset="0"/>
                  <a:cs typeface="Consolas" pitchFamily="49" charset="0"/>
                </a:rPr>
                <a:t>D</a:t>
              </a:r>
            </a:p>
            <a:p>
              <a:pPr algn="ctr"/>
              <a:endParaRPr lang="en-US" sz="1400" dirty="0" smtClean="0">
                <a:latin typeface="Consolas" pitchFamily="49" charset="0"/>
                <a:cs typeface="Consolas" pitchFamily="49" charset="0"/>
              </a:endParaRPr>
            </a:p>
            <a:p>
              <a:pPr algn="ctr"/>
              <a:endParaRPr lang="en-US" sz="1400" dirty="0">
                <a:latin typeface="Consolas" pitchFamily="49" charset="0"/>
                <a:cs typeface="Consolas" pitchFamily="49" charset="0"/>
              </a:endParaRPr>
            </a:p>
            <a:p>
              <a:pPr algn="ctr"/>
              <a:r>
                <a:rPr lang="en-US" sz="1400" dirty="0" smtClean="0">
                  <a:latin typeface="Consolas" pitchFamily="49" charset="0"/>
                  <a:cs typeface="Consolas" pitchFamily="49" charset="0"/>
                </a:rPr>
                <a:t>+m()</a:t>
              </a:r>
            </a:p>
          </p:txBody>
        </p:sp>
        <p:cxnSp>
          <p:nvCxnSpPr>
            <p:cNvPr id="20" name="Straight Connector 19"/>
            <p:cNvCxnSpPr/>
            <p:nvPr/>
          </p:nvCxnSpPr>
          <p:spPr>
            <a:xfrm>
              <a:off x="1371600" y="4038600"/>
              <a:ext cx="1066800" cy="0"/>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a:xfrm>
              <a:off x="1371600" y="4343400"/>
              <a:ext cx="1066800" cy="0"/>
            </a:xfrm>
            <a:prstGeom prst="line">
              <a:avLst/>
            </a:prstGeom>
          </p:spPr>
          <p:style>
            <a:lnRef idx="2">
              <a:schemeClr val="dk1"/>
            </a:lnRef>
            <a:fillRef idx="0">
              <a:schemeClr val="dk1"/>
            </a:fillRef>
            <a:effectRef idx="1">
              <a:schemeClr val="dk1"/>
            </a:effectRef>
            <a:fontRef idx="minor">
              <a:schemeClr val="tx1"/>
            </a:fontRef>
          </p:style>
        </p:cxnSp>
      </p:grpSp>
      <p:grpSp>
        <p:nvGrpSpPr>
          <p:cNvPr id="35" name="Group 34"/>
          <p:cNvGrpSpPr/>
          <p:nvPr/>
        </p:nvGrpSpPr>
        <p:grpSpPr>
          <a:xfrm>
            <a:off x="3581400" y="4038600"/>
            <a:ext cx="1828800" cy="762000"/>
            <a:chOff x="3581400" y="4038600"/>
            <a:chExt cx="1828800" cy="762000"/>
          </a:xfrm>
          <a:solidFill>
            <a:schemeClr val="bg1">
              <a:lumMod val="65000"/>
            </a:schemeClr>
          </a:solidFill>
        </p:grpSpPr>
        <p:sp>
          <p:nvSpPr>
            <p:cNvPr id="23" name="Rectangle 22"/>
            <p:cNvSpPr/>
            <p:nvPr/>
          </p:nvSpPr>
          <p:spPr>
            <a:xfrm>
              <a:off x="3581400" y="4038600"/>
              <a:ext cx="1828800" cy="762000"/>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Consolas" pitchFamily="49" charset="0"/>
                  <a:cs typeface="Consolas" pitchFamily="49" charset="0"/>
                </a:rPr>
                <a:t>&lt;&lt;interface&gt;&gt; I1</a:t>
              </a:r>
            </a:p>
            <a:p>
              <a:pPr algn="ctr"/>
              <a:endParaRPr lang="en-US" sz="1400" dirty="0">
                <a:latin typeface="Consolas" pitchFamily="49" charset="0"/>
                <a:cs typeface="Consolas" pitchFamily="49" charset="0"/>
              </a:endParaRPr>
            </a:p>
            <a:p>
              <a:pPr algn="ctr"/>
              <a:r>
                <a:rPr lang="en-US" sz="1400" dirty="0" smtClean="0">
                  <a:latin typeface="Consolas" pitchFamily="49" charset="0"/>
                  <a:cs typeface="Consolas" pitchFamily="49" charset="0"/>
                </a:rPr>
                <a:t>+m()</a:t>
              </a:r>
            </a:p>
          </p:txBody>
        </p:sp>
        <p:cxnSp>
          <p:nvCxnSpPr>
            <p:cNvPr id="25" name="Straight Connector 24"/>
            <p:cNvCxnSpPr>
              <a:stCxn id="23" idx="1"/>
              <a:endCxn id="23" idx="3"/>
            </p:cNvCxnSpPr>
            <p:nvPr/>
          </p:nvCxnSpPr>
          <p:spPr>
            <a:xfrm>
              <a:off x="3581400" y="4419600"/>
              <a:ext cx="1828800" cy="0"/>
            </a:xfrm>
            <a:prstGeom prst="line">
              <a:avLst/>
            </a:prstGeom>
            <a:grpFill/>
          </p:spPr>
          <p:style>
            <a:lnRef idx="2">
              <a:schemeClr val="dk1"/>
            </a:lnRef>
            <a:fillRef idx="0">
              <a:schemeClr val="dk1"/>
            </a:fillRef>
            <a:effectRef idx="1">
              <a:schemeClr val="dk1"/>
            </a:effectRef>
            <a:fontRef idx="minor">
              <a:schemeClr val="tx1"/>
            </a:fontRef>
          </p:style>
        </p:cxnSp>
      </p:grpSp>
      <p:grpSp>
        <p:nvGrpSpPr>
          <p:cNvPr id="36" name="Group 35"/>
          <p:cNvGrpSpPr/>
          <p:nvPr/>
        </p:nvGrpSpPr>
        <p:grpSpPr>
          <a:xfrm>
            <a:off x="6248400" y="4038600"/>
            <a:ext cx="1828800" cy="762000"/>
            <a:chOff x="3581400" y="4038600"/>
            <a:chExt cx="1828800" cy="762000"/>
          </a:xfrm>
          <a:solidFill>
            <a:schemeClr val="bg1">
              <a:lumMod val="65000"/>
            </a:schemeClr>
          </a:solidFill>
        </p:grpSpPr>
        <p:sp>
          <p:nvSpPr>
            <p:cNvPr id="37" name="Rectangle 36"/>
            <p:cNvSpPr/>
            <p:nvPr/>
          </p:nvSpPr>
          <p:spPr>
            <a:xfrm>
              <a:off x="3581400" y="4038600"/>
              <a:ext cx="1828800" cy="762000"/>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Consolas" pitchFamily="49" charset="0"/>
                  <a:cs typeface="Consolas" pitchFamily="49" charset="0"/>
                </a:rPr>
                <a:t>&lt;&lt;interface&gt;&gt; I2</a:t>
              </a:r>
            </a:p>
            <a:p>
              <a:pPr algn="ctr"/>
              <a:endParaRPr lang="en-US" sz="1400" dirty="0">
                <a:latin typeface="Consolas" pitchFamily="49" charset="0"/>
                <a:cs typeface="Consolas" pitchFamily="49" charset="0"/>
              </a:endParaRPr>
            </a:p>
            <a:p>
              <a:pPr algn="ctr"/>
              <a:r>
                <a:rPr lang="en-US" sz="1400" dirty="0" smtClean="0">
                  <a:latin typeface="Consolas" pitchFamily="49" charset="0"/>
                  <a:cs typeface="Consolas" pitchFamily="49" charset="0"/>
                </a:rPr>
                <a:t>+m()</a:t>
              </a:r>
            </a:p>
          </p:txBody>
        </p:sp>
        <p:cxnSp>
          <p:nvCxnSpPr>
            <p:cNvPr id="38" name="Straight Connector 37"/>
            <p:cNvCxnSpPr>
              <a:stCxn id="37" idx="1"/>
              <a:endCxn id="37" idx="3"/>
            </p:cNvCxnSpPr>
            <p:nvPr/>
          </p:nvCxnSpPr>
          <p:spPr>
            <a:xfrm>
              <a:off x="3581400" y="4419600"/>
              <a:ext cx="1828800" cy="0"/>
            </a:xfrm>
            <a:prstGeom prst="line">
              <a:avLst/>
            </a:prstGeom>
            <a:grpFill/>
          </p:spPr>
          <p:style>
            <a:lnRef idx="2">
              <a:schemeClr val="dk1"/>
            </a:lnRef>
            <a:fillRef idx="0">
              <a:schemeClr val="dk1"/>
            </a:fillRef>
            <a:effectRef idx="1">
              <a:schemeClr val="dk1"/>
            </a:effectRef>
            <a:fontRef idx="minor">
              <a:schemeClr val="tx1"/>
            </a:fontRef>
          </p:style>
        </p:cxnSp>
      </p:grpSp>
      <p:grpSp>
        <p:nvGrpSpPr>
          <p:cNvPr id="39" name="Group 38"/>
          <p:cNvGrpSpPr/>
          <p:nvPr/>
        </p:nvGrpSpPr>
        <p:grpSpPr>
          <a:xfrm>
            <a:off x="6248400" y="2895600"/>
            <a:ext cx="1828800" cy="762000"/>
            <a:chOff x="3581400" y="4038600"/>
            <a:chExt cx="1828800" cy="762000"/>
          </a:xfrm>
          <a:solidFill>
            <a:schemeClr val="bg1">
              <a:lumMod val="65000"/>
            </a:schemeClr>
          </a:solidFill>
        </p:grpSpPr>
        <p:sp>
          <p:nvSpPr>
            <p:cNvPr id="40" name="Rectangle 39"/>
            <p:cNvSpPr/>
            <p:nvPr/>
          </p:nvSpPr>
          <p:spPr>
            <a:xfrm>
              <a:off x="3581400" y="4038600"/>
              <a:ext cx="1828800" cy="762000"/>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Consolas" pitchFamily="49" charset="0"/>
                  <a:cs typeface="Consolas" pitchFamily="49" charset="0"/>
                </a:rPr>
                <a:t>&lt;&lt;interface&gt;&gt; I3</a:t>
              </a:r>
            </a:p>
            <a:p>
              <a:pPr algn="ctr"/>
              <a:endParaRPr lang="en-US" sz="1400" dirty="0" smtClean="0">
                <a:latin typeface="Consolas" pitchFamily="49" charset="0"/>
                <a:cs typeface="Consolas" pitchFamily="49" charset="0"/>
              </a:endParaRPr>
            </a:p>
            <a:p>
              <a:pPr algn="ctr"/>
              <a:endParaRPr lang="en-US" sz="1400" dirty="0">
                <a:latin typeface="Consolas" pitchFamily="49" charset="0"/>
                <a:cs typeface="Consolas" pitchFamily="49" charset="0"/>
              </a:endParaRPr>
            </a:p>
          </p:txBody>
        </p:sp>
        <p:cxnSp>
          <p:nvCxnSpPr>
            <p:cNvPr id="41" name="Straight Connector 40"/>
            <p:cNvCxnSpPr>
              <a:stCxn id="40" idx="1"/>
              <a:endCxn id="40" idx="3"/>
            </p:cNvCxnSpPr>
            <p:nvPr/>
          </p:nvCxnSpPr>
          <p:spPr>
            <a:xfrm>
              <a:off x="3581400" y="4419600"/>
              <a:ext cx="1828800" cy="0"/>
            </a:xfrm>
            <a:prstGeom prst="line">
              <a:avLst/>
            </a:prstGeom>
            <a:grpFill/>
          </p:spPr>
          <p:style>
            <a:lnRef idx="2">
              <a:schemeClr val="dk1"/>
            </a:lnRef>
            <a:fillRef idx="0">
              <a:schemeClr val="dk1"/>
            </a:fillRef>
            <a:effectRef idx="1">
              <a:schemeClr val="dk1"/>
            </a:effectRef>
            <a:fontRef idx="minor">
              <a:schemeClr val="tx1"/>
            </a:fontRef>
          </p:style>
        </p:cxnSp>
      </p:grpSp>
      <p:grpSp>
        <p:nvGrpSpPr>
          <p:cNvPr id="42" name="Group 41"/>
          <p:cNvGrpSpPr/>
          <p:nvPr/>
        </p:nvGrpSpPr>
        <p:grpSpPr>
          <a:xfrm>
            <a:off x="6333931" y="5809505"/>
            <a:ext cx="1066800" cy="914400"/>
            <a:chOff x="1371600" y="3733800"/>
            <a:chExt cx="1066800" cy="914400"/>
          </a:xfrm>
        </p:grpSpPr>
        <p:sp>
          <p:nvSpPr>
            <p:cNvPr id="43" name="Rectangle 42"/>
            <p:cNvSpPr/>
            <p:nvPr/>
          </p:nvSpPr>
          <p:spPr>
            <a:xfrm>
              <a:off x="1371600" y="3733800"/>
              <a:ext cx="1066800"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Consolas" pitchFamily="49" charset="0"/>
                  <a:cs typeface="Consolas" pitchFamily="49" charset="0"/>
                </a:rPr>
                <a:t>E</a:t>
              </a:r>
            </a:p>
            <a:p>
              <a:pPr algn="ctr"/>
              <a:endParaRPr lang="en-US" sz="1400" dirty="0" smtClean="0">
                <a:latin typeface="Consolas" pitchFamily="49" charset="0"/>
                <a:cs typeface="Consolas" pitchFamily="49" charset="0"/>
              </a:endParaRPr>
            </a:p>
            <a:p>
              <a:pPr algn="ctr"/>
              <a:endParaRPr lang="en-US" sz="1400" dirty="0">
                <a:latin typeface="Consolas" pitchFamily="49" charset="0"/>
                <a:cs typeface="Consolas" pitchFamily="49" charset="0"/>
              </a:endParaRPr>
            </a:p>
            <a:p>
              <a:pPr algn="ctr"/>
              <a:r>
                <a:rPr lang="en-US" sz="1400" dirty="0" smtClean="0">
                  <a:latin typeface="Consolas" pitchFamily="49" charset="0"/>
                  <a:cs typeface="Consolas" pitchFamily="49" charset="0"/>
                </a:rPr>
                <a:t>+m()</a:t>
              </a:r>
            </a:p>
          </p:txBody>
        </p:sp>
        <p:cxnSp>
          <p:nvCxnSpPr>
            <p:cNvPr id="44" name="Straight Connector 43"/>
            <p:cNvCxnSpPr/>
            <p:nvPr/>
          </p:nvCxnSpPr>
          <p:spPr>
            <a:xfrm>
              <a:off x="1371600" y="4038600"/>
              <a:ext cx="1066800" cy="0"/>
            </a:xfrm>
            <a:prstGeom prst="line">
              <a:avLst/>
            </a:prstGeom>
          </p:spPr>
          <p:style>
            <a:lnRef idx="2">
              <a:schemeClr val="dk1"/>
            </a:lnRef>
            <a:fillRef idx="0">
              <a:schemeClr val="dk1"/>
            </a:fillRef>
            <a:effectRef idx="1">
              <a:schemeClr val="dk1"/>
            </a:effectRef>
            <a:fontRef idx="minor">
              <a:schemeClr val="tx1"/>
            </a:fontRef>
          </p:style>
        </p:cxnSp>
        <p:cxnSp>
          <p:nvCxnSpPr>
            <p:cNvPr id="45" name="Straight Connector 44"/>
            <p:cNvCxnSpPr/>
            <p:nvPr/>
          </p:nvCxnSpPr>
          <p:spPr>
            <a:xfrm>
              <a:off x="1371600" y="4343400"/>
              <a:ext cx="1066800" cy="0"/>
            </a:xfrm>
            <a:prstGeom prst="line">
              <a:avLst/>
            </a:prstGeom>
          </p:spPr>
          <p:style>
            <a:lnRef idx="2">
              <a:schemeClr val="dk1"/>
            </a:lnRef>
            <a:fillRef idx="0">
              <a:schemeClr val="dk1"/>
            </a:fillRef>
            <a:effectRef idx="1">
              <a:schemeClr val="dk1"/>
            </a:effectRef>
            <a:fontRef idx="minor">
              <a:schemeClr val="tx1"/>
            </a:fontRef>
          </p:style>
        </p:cxnSp>
      </p:grpSp>
      <p:cxnSp>
        <p:nvCxnSpPr>
          <p:cNvPr id="49" name="Straight Connector 48"/>
          <p:cNvCxnSpPr/>
          <p:nvPr/>
        </p:nvCxnSpPr>
        <p:spPr>
          <a:xfrm>
            <a:off x="1371600" y="5486400"/>
            <a:ext cx="1447800" cy="0"/>
          </a:xfrm>
          <a:prstGeom prst="line">
            <a:avLst/>
          </a:prstGeom>
        </p:spPr>
        <p:style>
          <a:lnRef idx="2">
            <a:schemeClr val="dk1"/>
          </a:lnRef>
          <a:fillRef idx="0">
            <a:schemeClr val="dk1"/>
          </a:fillRef>
          <a:effectRef idx="1">
            <a:schemeClr val="dk1"/>
          </a:effectRef>
          <a:fontRef idx="minor">
            <a:schemeClr val="tx1"/>
          </a:fontRef>
        </p:style>
      </p:cxnSp>
      <p:cxnSp>
        <p:nvCxnSpPr>
          <p:cNvPr id="52" name="Straight Connector 51"/>
          <p:cNvCxnSpPr>
            <a:endCxn id="19" idx="0"/>
          </p:cNvCxnSpPr>
          <p:nvPr/>
        </p:nvCxnSpPr>
        <p:spPr>
          <a:xfrm>
            <a:off x="2819400" y="5486400"/>
            <a:ext cx="0" cy="315929"/>
          </a:xfrm>
          <a:prstGeom prst="line">
            <a:avLst/>
          </a:prstGeom>
        </p:spPr>
        <p:style>
          <a:lnRef idx="2">
            <a:schemeClr val="dk1"/>
          </a:lnRef>
          <a:fillRef idx="0">
            <a:schemeClr val="dk1"/>
          </a:fillRef>
          <a:effectRef idx="1">
            <a:schemeClr val="dk1"/>
          </a:effectRef>
          <a:fontRef idx="minor">
            <a:schemeClr val="tx1"/>
          </a:fontRef>
        </p:style>
      </p:cxnSp>
      <p:cxnSp>
        <p:nvCxnSpPr>
          <p:cNvPr id="54" name="Straight Connector 53"/>
          <p:cNvCxnSpPr>
            <a:endCxn id="15" idx="0"/>
          </p:cNvCxnSpPr>
          <p:nvPr/>
        </p:nvCxnSpPr>
        <p:spPr>
          <a:xfrm>
            <a:off x="1371600" y="5486400"/>
            <a:ext cx="0" cy="323105"/>
          </a:xfrm>
          <a:prstGeom prst="line">
            <a:avLst/>
          </a:prstGeom>
        </p:spPr>
        <p:style>
          <a:lnRef idx="2">
            <a:schemeClr val="dk1"/>
          </a:lnRef>
          <a:fillRef idx="0">
            <a:schemeClr val="dk1"/>
          </a:fillRef>
          <a:effectRef idx="1">
            <a:schemeClr val="dk1"/>
          </a:effectRef>
          <a:fontRef idx="minor">
            <a:schemeClr val="tx1"/>
          </a:fontRef>
        </p:style>
      </p:cxnSp>
      <p:cxnSp>
        <p:nvCxnSpPr>
          <p:cNvPr id="56" name="Straight Arrow Connector 55"/>
          <p:cNvCxnSpPr>
            <a:endCxn id="11" idx="2"/>
          </p:cNvCxnSpPr>
          <p:nvPr/>
        </p:nvCxnSpPr>
        <p:spPr>
          <a:xfrm flipV="1">
            <a:off x="2077616" y="5257800"/>
            <a:ext cx="0" cy="22860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57" name="Straight Arrow Connector 56"/>
          <p:cNvCxnSpPr>
            <a:stCxn id="11" idx="0"/>
          </p:cNvCxnSpPr>
          <p:nvPr/>
        </p:nvCxnSpPr>
        <p:spPr>
          <a:xfrm flipV="1">
            <a:off x="2077616" y="3886200"/>
            <a:ext cx="0" cy="45720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59" name="Straight Arrow Connector 58"/>
          <p:cNvCxnSpPr>
            <a:stCxn id="37" idx="0"/>
          </p:cNvCxnSpPr>
          <p:nvPr/>
        </p:nvCxnSpPr>
        <p:spPr>
          <a:xfrm flipV="1">
            <a:off x="7162800" y="3657600"/>
            <a:ext cx="0" cy="381000"/>
          </a:xfrm>
          <a:prstGeom prst="straightConnector1">
            <a:avLst/>
          </a:prstGeom>
          <a:ln>
            <a:prstDash val="sysDash"/>
            <a:tailEnd type="triangle" w="lg" len="lg"/>
          </a:ln>
        </p:spPr>
        <p:style>
          <a:lnRef idx="2">
            <a:schemeClr val="dk1"/>
          </a:lnRef>
          <a:fillRef idx="0">
            <a:schemeClr val="dk1"/>
          </a:fillRef>
          <a:effectRef idx="1">
            <a:schemeClr val="dk1"/>
          </a:effectRef>
          <a:fontRef idx="minor">
            <a:schemeClr val="tx1"/>
          </a:fontRef>
        </p:style>
      </p:cxnSp>
      <p:cxnSp>
        <p:nvCxnSpPr>
          <p:cNvPr id="61" name="Straight Arrow Connector 60"/>
          <p:cNvCxnSpPr/>
          <p:nvPr/>
        </p:nvCxnSpPr>
        <p:spPr>
          <a:xfrm flipH="1" flipV="1">
            <a:off x="4486469" y="4800600"/>
            <a:ext cx="9331" cy="304800"/>
          </a:xfrm>
          <a:prstGeom prst="straightConnector1">
            <a:avLst/>
          </a:prstGeom>
          <a:ln>
            <a:prstDash val="sysDash"/>
            <a:tailEnd type="triangle" w="lg" len="lg"/>
          </a:ln>
        </p:spPr>
        <p:style>
          <a:lnRef idx="2">
            <a:schemeClr val="dk1"/>
          </a:lnRef>
          <a:fillRef idx="0">
            <a:schemeClr val="dk1"/>
          </a:fillRef>
          <a:effectRef idx="1">
            <a:schemeClr val="dk1"/>
          </a:effectRef>
          <a:fontRef idx="minor">
            <a:schemeClr val="tx1"/>
          </a:fontRef>
        </p:style>
      </p:cxnSp>
      <p:cxnSp>
        <p:nvCxnSpPr>
          <p:cNvPr id="64" name="Straight Connector 63"/>
          <p:cNvCxnSpPr/>
          <p:nvPr/>
        </p:nvCxnSpPr>
        <p:spPr>
          <a:xfrm flipH="1">
            <a:off x="2611016" y="5105400"/>
            <a:ext cx="4246984" cy="0"/>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67" name="Straight Arrow Connector 66"/>
          <p:cNvCxnSpPr/>
          <p:nvPr/>
        </p:nvCxnSpPr>
        <p:spPr>
          <a:xfrm flipH="1" flipV="1">
            <a:off x="6858000" y="4800600"/>
            <a:ext cx="9331" cy="304800"/>
          </a:xfrm>
          <a:prstGeom prst="straightConnector1">
            <a:avLst/>
          </a:prstGeom>
          <a:ln>
            <a:prstDash val="sysDash"/>
            <a:tailEnd type="triangle" w="lg" len="lg"/>
          </a:ln>
        </p:spPr>
        <p:style>
          <a:lnRef idx="2">
            <a:schemeClr val="dk1"/>
          </a:lnRef>
          <a:fillRef idx="0">
            <a:schemeClr val="dk1"/>
          </a:fillRef>
          <a:effectRef idx="1">
            <a:schemeClr val="dk1"/>
          </a:effectRef>
          <a:fontRef idx="minor">
            <a:schemeClr val="tx1"/>
          </a:fontRef>
        </p:style>
      </p:cxnSp>
      <p:cxnSp>
        <p:nvCxnSpPr>
          <p:cNvPr id="68" name="Straight Arrow Connector 67"/>
          <p:cNvCxnSpPr/>
          <p:nvPr/>
        </p:nvCxnSpPr>
        <p:spPr>
          <a:xfrm flipV="1">
            <a:off x="7168896" y="4800601"/>
            <a:ext cx="0" cy="1001728"/>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sp>
        <p:nvSpPr>
          <p:cNvPr id="73" name="Explosion 1 72"/>
          <p:cNvSpPr/>
          <p:nvPr/>
        </p:nvSpPr>
        <p:spPr>
          <a:xfrm>
            <a:off x="2971800" y="6107129"/>
            <a:ext cx="1371132" cy="84457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onsolas" pitchFamily="49" charset="0"/>
                <a:cs typeface="Consolas" pitchFamily="49" charset="0"/>
              </a:rPr>
              <a:t>Seed method</a:t>
            </a:r>
            <a:endParaRPr lang="en-US" sz="1200" b="1" dirty="0">
              <a:latin typeface="Consolas" pitchFamily="49" charset="0"/>
              <a:cs typeface="Consolas" pitchFamily="49" charset="0"/>
            </a:endParaRPr>
          </a:p>
        </p:txBody>
      </p:sp>
    </p:spTree>
    <p:extLst>
      <p:ext uri="{BB962C8B-B14F-4D97-AF65-F5344CB8AC3E}">
        <p14:creationId xmlns:p14="http://schemas.microsoft.com/office/powerpoint/2010/main" val="22589776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2248347"/>
            <a:ext cx="7772400" cy="3877815"/>
          </a:xfrm>
        </p:spPr>
        <p:txBody>
          <a:bodyPr/>
          <a:lstStyle/>
          <a:p>
            <a:endParaRPr lang="en-US" dirty="0" smtClean="0"/>
          </a:p>
          <a:p>
            <a:r>
              <a:rPr lang="en-US" dirty="0" smtClean="0"/>
              <a:t>For selected method or attribute (artifact), shows source class and list of target classes to move artifact to.</a:t>
            </a:r>
            <a:br>
              <a:rPr lang="en-US" dirty="0" smtClean="0"/>
            </a:br>
            <a:endParaRPr lang="en-US" dirty="0" smtClean="0"/>
          </a:p>
          <a:p>
            <a:r>
              <a:rPr lang="en-US" dirty="0" smtClean="0"/>
              <a:t>If method’s parameters include target class, refactoring changes the parameter list to accept source class instead.</a:t>
            </a:r>
          </a:p>
        </p:txBody>
      </p:sp>
      <p:sp>
        <p:nvSpPr>
          <p:cNvPr id="3" name="Title 2"/>
          <p:cNvSpPr>
            <a:spLocks noGrp="1"/>
          </p:cNvSpPr>
          <p:nvPr>
            <p:ph type="title"/>
          </p:nvPr>
        </p:nvSpPr>
        <p:spPr/>
        <p:txBody>
          <a:bodyPr/>
          <a:lstStyle/>
          <a:p>
            <a:r>
              <a:rPr lang="en-US" sz="4000" dirty="0" smtClean="0"/>
              <a:t>Refactoring #3: Moving artifacts</a:t>
            </a:r>
            <a:endParaRPr lang="en-US" sz="4000" dirty="0"/>
          </a:p>
        </p:txBody>
      </p:sp>
    </p:spTree>
    <p:extLst>
      <p:ext uri="{BB962C8B-B14F-4D97-AF65-F5344CB8AC3E}">
        <p14:creationId xmlns:p14="http://schemas.microsoft.com/office/powerpoint/2010/main" val="40592609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2248347"/>
            <a:ext cx="7772400" cy="3877815"/>
          </a:xfrm>
        </p:spPr>
        <p:txBody>
          <a:bodyPr>
            <a:normAutofit/>
          </a:bodyPr>
          <a:lstStyle/>
          <a:p>
            <a:endParaRPr lang="en-US" dirty="0" smtClean="0"/>
          </a:p>
          <a:p>
            <a:r>
              <a:rPr lang="en-US" dirty="0" smtClean="0"/>
              <a:t>Finds methods that are common among the selected </a:t>
            </a:r>
            <a:r>
              <a:rPr lang="en-US" dirty="0" smtClean="0"/>
              <a:t>classes. Given such a seed method, creates </a:t>
            </a:r>
            <a:r>
              <a:rPr lang="en-US" dirty="0" smtClean="0"/>
              <a:t>a </a:t>
            </a:r>
            <a:r>
              <a:rPr lang="en-US" dirty="0" smtClean="0">
                <a:latin typeface="Consolas" pitchFamily="49" charset="0"/>
                <a:cs typeface="Consolas" pitchFamily="49" charset="0"/>
              </a:rPr>
              <a:t>visit()</a:t>
            </a:r>
            <a:r>
              <a:rPr lang="en-US" dirty="0" smtClean="0"/>
              <a:t> method accepting objects of the selected classes.</a:t>
            </a:r>
            <a:br>
              <a:rPr lang="en-US" dirty="0" smtClean="0"/>
            </a:br>
            <a:endParaRPr lang="en-US" dirty="0" smtClean="0"/>
          </a:p>
          <a:p>
            <a:r>
              <a:rPr lang="en-US" dirty="0" smtClean="0"/>
              <a:t>The selected classes are changed to include an </a:t>
            </a:r>
            <a:r>
              <a:rPr lang="en-US" dirty="0">
                <a:latin typeface="Consolas" pitchFamily="49" charset="0"/>
                <a:cs typeface="Consolas" pitchFamily="49" charset="0"/>
              </a:rPr>
              <a:t>accept()</a:t>
            </a:r>
            <a:r>
              <a:rPr lang="en-US" dirty="0"/>
              <a:t> </a:t>
            </a:r>
            <a:r>
              <a:rPr lang="en-US" dirty="0" smtClean="0"/>
              <a:t>method, which calls </a:t>
            </a:r>
            <a:r>
              <a:rPr lang="en-US" dirty="0">
                <a:latin typeface="Consolas" pitchFamily="49" charset="0"/>
                <a:cs typeface="Consolas" pitchFamily="49" charset="0"/>
              </a:rPr>
              <a:t>visit()</a:t>
            </a:r>
            <a:r>
              <a:rPr lang="en-US" dirty="0" smtClean="0"/>
              <a:t>.</a:t>
            </a:r>
            <a:br>
              <a:rPr lang="en-US" dirty="0" smtClean="0"/>
            </a:br>
            <a:endParaRPr lang="en-US" dirty="0" smtClean="0"/>
          </a:p>
          <a:p>
            <a:r>
              <a:rPr lang="en-US" dirty="0" smtClean="0"/>
              <a:t>Changes are propagated along inheritance hierarchy.</a:t>
            </a:r>
          </a:p>
        </p:txBody>
      </p:sp>
      <p:sp>
        <p:nvSpPr>
          <p:cNvPr id="3" name="Title 2"/>
          <p:cNvSpPr>
            <a:spLocks noGrp="1"/>
          </p:cNvSpPr>
          <p:nvPr>
            <p:ph type="title"/>
          </p:nvPr>
        </p:nvSpPr>
        <p:spPr/>
        <p:txBody>
          <a:bodyPr/>
          <a:lstStyle/>
          <a:p>
            <a:r>
              <a:rPr lang="en-US" sz="4000" dirty="0" smtClean="0"/>
              <a:t>Refactoring #4: Visitor pattern</a:t>
            </a:r>
            <a:endParaRPr lang="en-US" sz="4000" dirty="0"/>
          </a:p>
        </p:txBody>
      </p:sp>
    </p:spTree>
    <p:extLst>
      <p:ext uri="{BB962C8B-B14F-4D97-AF65-F5344CB8AC3E}">
        <p14:creationId xmlns:p14="http://schemas.microsoft.com/office/powerpoint/2010/main" val="2829808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2248347"/>
            <a:ext cx="8153400" cy="4152453"/>
          </a:xfrm>
        </p:spPr>
        <p:txBody>
          <a:bodyPr>
            <a:normAutofit/>
          </a:bodyPr>
          <a:lstStyle/>
          <a:p>
            <a:r>
              <a:rPr lang="en-US" dirty="0"/>
              <a:t>Our code implements:</a:t>
            </a:r>
          </a:p>
          <a:p>
            <a:pPr lvl="1"/>
            <a:r>
              <a:rPr lang="en-US" dirty="0"/>
              <a:t>Model-to-Text (T2M) transformation: XML to Prolog.</a:t>
            </a:r>
          </a:p>
          <a:p>
            <a:pPr lvl="1"/>
            <a:r>
              <a:rPr lang="en-US" dirty="0"/>
              <a:t>Verification of Prolog </a:t>
            </a:r>
            <a:r>
              <a:rPr lang="en-US" dirty="0" smtClean="0"/>
              <a:t>predicates.</a:t>
            </a:r>
          </a:p>
          <a:p>
            <a:pPr lvl="1"/>
            <a:r>
              <a:rPr lang="en-US" dirty="0" smtClean="0"/>
              <a:t>Prolog predicates return a Boolean value (valid / invalid).</a:t>
            </a:r>
            <a:endParaRPr lang="en-US" dirty="0" smtClean="0"/>
          </a:p>
          <a:p>
            <a:pPr lvl="1"/>
            <a:endParaRPr lang="en-US" dirty="0" smtClean="0"/>
          </a:p>
          <a:p>
            <a:r>
              <a:rPr lang="en-US" dirty="0" smtClean="0"/>
              <a:t>Constraints:</a:t>
            </a:r>
          </a:p>
          <a:p>
            <a:pPr lvl="1"/>
            <a:r>
              <a:rPr lang="en-US" dirty="0" smtClean="0"/>
              <a:t>No duplicate attributes or methods.</a:t>
            </a:r>
          </a:p>
          <a:p>
            <a:pPr lvl="1"/>
            <a:r>
              <a:rPr lang="en-US" dirty="0" smtClean="0"/>
              <a:t>No cycles in inheritance hierarchy.</a:t>
            </a:r>
          </a:p>
          <a:p>
            <a:pPr lvl="1"/>
            <a:r>
              <a:rPr lang="en-US" dirty="0"/>
              <a:t>No cycles in </a:t>
            </a:r>
            <a:r>
              <a:rPr lang="en-US" dirty="0" smtClean="0"/>
              <a:t>interface hierarchy.</a:t>
            </a:r>
          </a:p>
          <a:p>
            <a:pPr lvl="1"/>
            <a:r>
              <a:rPr lang="en-US" dirty="0" smtClean="0"/>
              <a:t>No dangling references to classes.</a:t>
            </a:r>
          </a:p>
        </p:txBody>
      </p:sp>
      <p:sp>
        <p:nvSpPr>
          <p:cNvPr id="3" name="Title 2"/>
          <p:cNvSpPr>
            <a:spLocks noGrp="1"/>
          </p:cNvSpPr>
          <p:nvPr>
            <p:ph type="title"/>
          </p:nvPr>
        </p:nvSpPr>
        <p:spPr/>
        <p:txBody>
          <a:bodyPr/>
          <a:lstStyle/>
          <a:p>
            <a:r>
              <a:rPr lang="en-US" dirty="0" smtClean="0"/>
              <a:t>Validating using Prolog</a:t>
            </a:r>
            <a:endParaRPr lang="en-US" dirty="0"/>
          </a:p>
        </p:txBody>
      </p:sp>
    </p:spTree>
    <p:extLst>
      <p:ext uri="{BB962C8B-B14F-4D97-AF65-F5344CB8AC3E}">
        <p14:creationId xmlns:p14="http://schemas.microsoft.com/office/powerpoint/2010/main" val="28559822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2248347"/>
            <a:ext cx="8153400" cy="4152453"/>
          </a:xfrm>
        </p:spPr>
        <p:txBody>
          <a:bodyPr>
            <a:normAutofit/>
          </a:bodyPr>
          <a:lstStyle/>
          <a:p>
            <a:r>
              <a:rPr lang="en-US" dirty="0" smtClean="0"/>
              <a:t>X-axis: Adding class detail using </a:t>
            </a:r>
            <a:r>
              <a:rPr lang="en-US" dirty="0" err="1" smtClean="0"/>
              <a:t>ArgoUML</a:t>
            </a:r>
            <a:r>
              <a:rPr lang="en-US" dirty="0" smtClean="0"/>
              <a:t>.</a:t>
            </a:r>
          </a:p>
          <a:p>
            <a:r>
              <a:rPr lang="en-US" dirty="0" smtClean="0"/>
              <a:t>Y-axis: Refactoring classes using our project.</a:t>
            </a:r>
          </a:p>
          <a:p>
            <a:r>
              <a:rPr lang="en-US" dirty="0" smtClean="0"/>
              <a:t>Z-axis: Translation of XML to Prolog.</a:t>
            </a:r>
            <a:endParaRPr lang="en-US" dirty="0" smtClean="0"/>
          </a:p>
        </p:txBody>
      </p:sp>
      <p:sp>
        <p:nvSpPr>
          <p:cNvPr id="3" name="Title 2"/>
          <p:cNvSpPr>
            <a:spLocks noGrp="1"/>
          </p:cNvSpPr>
          <p:nvPr>
            <p:ph type="title"/>
          </p:nvPr>
        </p:nvSpPr>
        <p:spPr>
          <a:xfrm>
            <a:off x="688490" y="570156"/>
            <a:ext cx="7902132" cy="1054250"/>
          </a:xfrm>
        </p:spPr>
        <p:txBody>
          <a:bodyPr/>
          <a:lstStyle/>
          <a:p>
            <a:r>
              <a:rPr lang="en-US" dirty="0" smtClean="0"/>
              <a:t>3D commuting diagram?</a:t>
            </a:r>
            <a:endParaRPr lang="en-US" dirty="0"/>
          </a:p>
        </p:txBody>
      </p:sp>
      <p:grpSp>
        <p:nvGrpSpPr>
          <p:cNvPr id="30" name="Group 29"/>
          <p:cNvGrpSpPr/>
          <p:nvPr/>
        </p:nvGrpSpPr>
        <p:grpSpPr>
          <a:xfrm>
            <a:off x="2734818" y="3810000"/>
            <a:ext cx="3276600" cy="2743200"/>
            <a:chOff x="1828800" y="3657600"/>
            <a:chExt cx="3268218" cy="3048000"/>
          </a:xfrm>
        </p:grpSpPr>
        <p:sp>
          <p:nvSpPr>
            <p:cNvPr id="10" name="Rectangle 9"/>
            <p:cNvSpPr/>
            <p:nvPr/>
          </p:nvSpPr>
          <p:spPr>
            <a:xfrm>
              <a:off x="1828800" y="4434631"/>
              <a:ext cx="2723515" cy="227096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2" name="Straight Connector 11"/>
            <p:cNvCxnSpPr/>
            <p:nvPr/>
          </p:nvCxnSpPr>
          <p:spPr>
            <a:xfrm flipV="1">
              <a:off x="1828800" y="5948610"/>
              <a:ext cx="544703" cy="756990"/>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14" name="Straight Connector 13"/>
            <p:cNvCxnSpPr/>
            <p:nvPr/>
          </p:nvCxnSpPr>
          <p:spPr>
            <a:xfrm>
              <a:off x="2373503" y="5948610"/>
              <a:ext cx="2723515" cy="0"/>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16" name="Straight Connector 15"/>
            <p:cNvCxnSpPr/>
            <p:nvPr/>
          </p:nvCxnSpPr>
          <p:spPr>
            <a:xfrm flipV="1">
              <a:off x="4552315" y="5928569"/>
              <a:ext cx="544703" cy="756990"/>
            </a:xfrm>
            <a:prstGeom prst="line">
              <a:avLst/>
            </a:prstGeom>
            <a:ln/>
          </p:spPr>
          <p:style>
            <a:lnRef idx="2">
              <a:schemeClr val="dk1"/>
            </a:lnRef>
            <a:fillRef idx="0">
              <a:schemeClr val="dk1"/>
            </a:fillRef>
            <a:effectRef idx="1">
              <a:schemeClr val="dk1"/>
            </a:effectRef>
            <a:fontRef idx="minor">
              <a:schemeClr val="tx1"/>
            </a:fontRef>
          </p:style>
        </p:cxnSp>
        <p:cxnSp>
          <p:nvCxnSpPr>
            <p:cNvPr id="18" name="Straight Connector 17"/>
            <p:cNvCxnSpPr/>
            <p:nvPr/>
          </p:nvCxnSpPr>
          <p:spPr>
            <a:xfrm>
              <a:off x="5097018" y="3657600"/>
              <a:ext cx="0" cy="2270969"/>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p:cNvCxnSpPr/>
            <p:nvPr/>
          </p:nvCxnSpPr>
          <p:spPr>
            <a:xfrm flipV="1">
              <a:off x="4552315" y="3657600"/>
              <a:ext cx="544703" cy="777031"/>
            </a:xfrm>
            <a:prstGeom prst="line">
              <a:avLst/>
            </a:prstGeom>
            <a:ln/>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a:xfrm flipV="1">
              <a:off x="1828800" y="3677641"/>
              <a:ext cx="544703" cy="756990"/>
            </a:xfrm>
            <a:prstGeom prst="line">
              <a:avLst/>
            </a:prstGeom>
            <a:ln/>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a:off x="2373503" y="3677641"/>
              <a:ext cx="0" cy="2250928"/>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23" name="Straight Connector 22"/>
            <p:cNvCxnSpPr/>
            <p:nvPr/>
          </p:nvCxnSpPr>
          <p:spPr>
            <a:xfrm>
              <a:off x="2373503" y="3677641"/>
              <a:ext cx="2723515" cy="0"/>
            </a:xfrm>
            <a:prstGeom prst="line">
              <a:avLst/>
            </a:prstGeom>
          </p:spPr>
          <p:style>
            <a:lnRef idx="2">
              <a:schemeClr val="dk1"/>
            </a:lnRef>
            <a:fillRef idx="0">
              <a:schemeClr val="dk1"/>
            </a:fillRef>
            <a:effectRef idx="1">
              <a:schemeClr val="dk1"/>
            </a:effectRef>
            <a:fontRef idx="minor">
              <a:schemeClr val="tx1"/>
            </a:fontRef>
          </p:style>
        </p:cxnSp>
      </p:grpSp>
      <p:sp>
        <p:nvSpPr>
          <p:cNvPr id="31" name="TextBox 30"/>
          <p:cNvSpPr txBox="1"/>
          <p:nvPr/>
        </p:nvSpPr>
        <p:spPr>
          <a:xfrm>
            <a:off x="1986534" y="4386217"/>
            <a:ext cx="685800" cy="523220"/>
          </a:xfrm>
          <a:prstGeom prst="rect">
            <a:avLst/>
          </a:prstGeom>
          <a:noFill/>
        </p:spPr>
        <p:txBody>
          <a:bodyPr wrap="square" rtlCol="0">
            <a:spAutoFit/>
          </a:bodyPr>
          <a:lstStyle/>
          <a:p>
            <a:r>
              <a:rPr lang="en-US" sz="1400" dirty="0" smtClean="0">
                <a:solidFill>
                  <a:schemeClr val="accent2">
                    <a:lumMod val="75000"/>
                  </a:schemeClr>
                </a:solidFill>
              </a:rPr>
              <a:t>User’s model</a:t>
            </a:r>
            <a:endParaRPr lang="en-US" sz="1400" dirty="0">
              <a:solidFill>
                <a:schemeClr val="accent2">
                  <a:lumMod val="75000"/>
                </a:schemeClr>
              </a:solidFill>
            </a:endParaRPr>
          </a:p>
        </p:txBody>
      </p:sp>
      <p:sp>
        <p:nvSpPr>
          <p:cNvPr id="33" name="TextBox 32"/>
          <p:cNvSpPr txBox="1"/>
          <p:nvPr/>
        </p:nvSpPr>
        <p:spPr>
          <a:xfrm>
            <a:off x="6163818" y="5638800"/>
            <a:ext cx="922782" cy="738664"/>
          </a:xfrm>
          <a:prstGeom prst="rect">
            <a:avLst/>
          </a:prstGeom>
          <a:noFill/>
        </p:spPr>
        <p:txBody>
          <a:bodyPr wrap="square" rtlCol="0">
            <a:spAutoFit/>
          </a:bodyPr>
          <a:lstStyle/>
          <a:p>
            <a:r>
              <a:rPr lang="en-US" sz="1400" dirty="0" smtClean="0">
                <a:solidFill>
                  <a:schemeClr val="accent2">
                    <a:lumMod val="75000"/>
                  </a:schemeClr>
                </a:solidFill>
              </a:rPr>
              <a:t>Prolog model of project</a:t>
            </a:r>
            <a:endParaRPr lang="en-US" sz="1400" dirty="0">
              <a:solidFill>
                <a:schemeClr val="accent2">
                  <a:lumMod val="75000"/>
                </a:schemeClr>
              </a:solidFill>
            </a:endParaRPr>
          </a:p>
        </p:txBody>
      </p:sp>
      <p:sp>
        <p:nvSpPr>
          <p:cNvPr id="34" name="TextBox 33"/>
          <p:cNvSpPr txBox="1"/>
          <p:nvPr/>
        </p:nvSpPr>
        <p:spPr>
          <a:xfrm>
            <a:off x="1744218" y="5150724"/>
            <a:ext cx="1066800" cy="276999"/>
          </a:xfrm>
          <a:prstGeom prst="rect">
            <a:avLst/>
          </a:prstGeom>
          <a:noFill/>
        </p:spPr>
        <p:txBody>
          <a:bodyPr wrap="square" rtlCol="0">
            <a:spAutoFit/>
          </a:bodyPr>
          <a:lstStyle/>
          <a:p>
            <a:r>
              <a:rPr lang="en-US" sz="1200" dirty="0" smtClean="0"/>
              <a:t>Z: </a:t>
            </a:r>
            <a:r>
              <a:rPr lang="en-US" sz="1200" dirty="0" err="1" smtClean="0"/>
              <a:t>toProlog</a:t>
            </a:r>
            <a:r>
              <a:rPr lang="en-US" sz="1200" dirty="0" smtClean="0"/>
              <a:t>()</a:t>
            </a:r>
            <a:endParaRPr lang="en-US" sz="1200" dirty="0"/>
          </a:p>
        </p:txBody>
      </p:sp>
      <p:cxnSp>
        <p:nvCxnSpPr>
          <p:cNvPr id="35" name="Straight Arrow Connector 34"/>
          <p:cNvCxnSpPr/>
          <p:nvPr/>
        </p:nvCxnSpPr>
        <p:spPr>
          <a:xfrm>
            <a:off x="2431542" y="5444048"/>
            <a:ext cx="0" cy="61057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9" name="TextBox 38"/>
          <p:cNvSpPr txBox="1"/>
          <p:nvPr/>
        </p:nvSpPr>
        <p:spPr>
          <a:xfrm>
            <a:off x="3469068" y="4509328"/>
            <a:ext cx="1170750" cy="276999"/>
          </a:xfrm>
          <a:prstGeom prst="rect">
            <a:avLst/>
          </a:prstGeom>
          <a:noFill/>
        </p:spPr>
        <p:txBody>
          <a:bodyPr wrap="square" rtlCol="0">
            <a:spAutoFit/>
          </a:bodyPr>
          <a:lstStyle/>
          <a:p>
            <a:r>
              <a:rPr lang="en-US" sz="1200" dirty="0" smtClean="0"/>
              <a:t>X: </a:t>
            </a:r>
            <a:r>
              <a:rPr lang="en-US" sz="1200" dirty="0" err="1" smtClean="0"/>
              <a:t>addClass</a:t>
            </a:r>
            <a:r>
              <a:rPr lang="en-US" sz="1200" dirty="0" smtClean="0"/>
              <a:t>()</a:t>
            </a:r>
            <a:endParaRPr lang="en-US" sz="1200" dirty="0"/>
          </a:p>
        </p:txBody>
      </p:sp>
      <p:cxnSp>
        <p:nvCxnSpPr>
          <p:cNvPr id="40" name="Straight Arrow Connector 39"/>
          <p:cNvCxnSpPr/>
          <p:nvPr/>
        </p:nvCxnSpPr>
        <p:spPr>
          <a:xfrm>
            <a:off x="3420618" y="4835714"/>
            <a:ext cx="12192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2" name="TextBox 41"/>
          <p:cNvSpPr txBox="1"/>
          <p:nvPr/>
        </p:nvSpPr>
        <p:spPr>
          <a:xfrm>
            <a:off x="4626800" y="3983976"/>
            <a:ext cx="1010730" cy="276999"/>
          </a:xfrm>
          <a:prstGeom prst="rect">
            <a:avLst/>
          </a:prstGeom>
          <a:noFill/>
        </p:spPr>
        <p:txBody>
          <a:bodyPr wrap="square" rtlCol="0">
            <a:spAutoFit/>
          </a:bodyPr>
          <a:lstStyle/>
          <a:p>
            <a:r>
              <a:rPr lang="en-US" sz="1200" dirty="0" smtClean="0"/>
              <a:t>Y: refactor()</a:t>
            </a:r>
            <a:endParaRPr lang="en-US" sz="1200" dirty="0"/>
          </a:p>
        </p:txBody>
      </p:sp>
      <p:cxnSp>
        <p:nvCxnSpPr>
          <p:cNvPr id="43" name="Straight Arrow Connector 42"/>
          <p:cNvCxnSpPr/>
          <p:nvPr/>
        </p:nvCxnSpPr>
        <p:spPr>
          <a:xfrm flipV="1">
            <a:off x="5447030" y="3882665"/>
            <a:ext cx="381000" cy="47962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020992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48347"/>
            <a:ext cx="8382000" cy="4152453"/>
          </a:xfrm>
        </p:spPr>
        <p:txBody>
          <a:bodyPr/>
          <a:lstStyle/>
          <a:p>
            <a:pPr marL="0" indent="0" fontAlgn="base">
              <a:buNone/>
            </a:pPr>
            <a:endParaRPr lang="en-US" dirty="0" smtClean="0"/>
          </a:p>
          <a:p>
            <a:pPr fontAlgn="base"/>
            <a:r>
              <a:rPr lang="en-US" dirty="0" smtClean="0"/>
              <a:t>Understanding </a:t>
            </a:r>
            <a:r>
              <a:rPr lang="en-US" dirty="0" err="1"/>
              <a:t>ArgoUML</a:t>
            </a:r>
            <a:r>
              <a:rPr lang="en-US" dirty="0"/>
              <a:t> code</a:t>
            </a:r>
            <a:r>
              <a:rPr lang="en-US" dirty="0" smtClean="0"/>
              <a:t>:</a:t>
            </a:r>
          </a:p>
          <a:p>
            <a:pPr lvl="1" fontAlgn="base"/>
            <a:r>
              <a:rPr lang="en-US" dirty="0" smtClean="0"/>
              <a:t>About 7,000 files</a:t>
            </a:r>
            <a:endParaRPr lang="en-US" dirty="0"/>
          </a:p>
          <a:p>
            <a:pPr lvl="1" fontAlgn="base"/>
            <a:r>
              <a:rPr lang="en-US" dirty="0" smtClean="0"/>
              <a:t>More than 4,000 </a:t>
            </a:r>
            <a:r>
              <a:rPr lang="en-US" dirty="0"/>
              <a:t>Java </a:t>
            </a:r>
            <a:r>
              <a:rPr lang="en-US" dirty="0" smtClean="0"/>
              <a:t>classes.</a:t>
            </a:r>
          </a:p>
          <a:p>
            <a:pPr lvl="1" fontAlgn="base"/>
            <a:r>
              <a:rPr lang="en-US" dirty="0" smtClean="0"/>
              <a:t>Complex workflow between UI, logic and OMG interfaces.</a:t>
            </a:r>
            <a:r>
              <a:rPr lang="en-US" dirty="0"/>
              <a:t/>
            </a:r>
            <a:br>
              <a:rPr lang="en-US" dirty="0"/>
            </a:br>
            <a:endParaRPr lang="en-US" dirty="0"/>
          </a:p>
          <a:p>
            <a:pPr fontAlgn="base"/>
            <a:r>
              <a:rPr lang="en-US" dirty="0"/>
              <a:t>Deciding </a:t>
            </a:r>
            <a:r>
              <a:rPr lang="en-US" dirty="0" smtClean="0"/>
              <a:t>semantics </a:t>
            </a:r>
            <a:r>
              <a:rPr lang="en-US" dirty="0"/>
              <a:t>of </a:t>
            </a:r>
            <a:r>
              <a:rPr lang="en-US" dirty="0" err="1"/>
              <a:t>refactorings</a:t>
            </a:r>
            <a:r>
              <a:rPr lang="en-US" dirty="0"/>
              <a:t> in presence of </a:t>
            </a:r>
            <a:r>
              <a:rPr lang="en-US" dirty="0" smtClean="0"/>
              <a:t>conflicts. Examples:</a:t>
            </a:r>
          </a:p>
          <a:p>
            <a:pPr lvl="1" fontAlgn="base"/>
            <a:r>
              <a:rPr lang="en-US" dirty="0" smtClean="0"/>
              <a:t>Moving methods that accept class parameters.</a:t>
            </a:r>
          </a:p>
          <a:p>
            <a:pPr lvl="1" fontAlgn="base"/>
            <a:r>
              <a:rPr lang="en-US" dirty="0" smtClean="0"/>
              <a:t>Changing method signatures in inheritance hierarchy.</a:t>
            </a:r>
            <a:endParaRPr lang="en-US" dirty="0"/>
          </a:p>
        </p:txBody>
      </p:sp>
      <p:sp>
        <p:nvSpPr>
          <p:cNvPr id="3" name="Title 2"/>
          <p:cNvSpPr>
            <a:spLocks noGrp="1"/>
          </p:cNvSpPr>
          <p:nvPr>
            <p:ph type="title"/>
          </p:nvPr>
        </p:nvSpPr>
        <p:spPr/>
        <p:txBody>
          <a:bodyPr/>
          <a:lstStyle/>
          <a:p>
            <a:r>
              <a:rPr lang="en-US" dirty="0" smtClean="0"/>
              <a:t>Challenges</a:t>
            </a:r>
            <a:endParaRPr lang="en-US" dirty="0"/>
          </a:p>
        </p:txBody>
      </p:sp>
    </p:spTree>
    <p:extLst>
      <p:ext uri="{BB962C8B-B14F-4D97-AF65-F5344CB8AC3E}">
        <p14:creationId xmlns:p14="http://schemas.microsoft.com/office/powerpoint/2010/main" val="15169493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48347"/>
            <a:ext cx="8382000" cy="4152453"/>
          </a:xfrm>
        </p:spPr>
        <p:txBody>
          <a:bodyPr/>
          <a:lstStyle/>
          <a:p>
            <a:pPr marL="0" indent="0" fontAlgn="base">
              <a:buNone/>
            </a:pPr>
            <a:endParaRPr lang="en-US" dirty="0" smtClean="0"/>
          </a:p>
          <a:p>
            <a:pPr fontAlgn="base"/>
            <a:r>
              <a:rPr lang="en-US" dirty="0" smtClean="0"/>
              <a:t>Conducted </a:t>
            </a:r>
            <a:r>
              <a:rPr lang="en-US" dirty="0"/>
              <a:t>a study of existing drawing tools and their suitability for using as refactoring tools.</a:t>
            </a:r>
            <a:br>
              <a:rPr lang="en-US" dirty="0"/>
            </a:br>
            <a:endParaRPr lang="en-US" dirty="0"/>
          </a:p>
          <a:p>
            <a:pPr fontAlgn="base"/>
            <a:r>
              <a:rPr lang="en-US" dirty="0"/>
              <a:t>Modified a drawing tool to implement four </a:t>
            </a:r>
            <a:r>
              <a:rPr lang="en-US" dirty="0" err="1"/>
              <a:t>refactorings</a:t>
            </a:r>
            <a:r>
              <a:rPr lang="en-US" dirty="0"/>
              <a:t>.</a:t>
            </a:r>
            <a:br>
              <a:rPr lang="en-US" dirty="0"/>
            </a:br>
            <a:endParaRPr lang="en-US" dirty="0"/>
          </a:p>
          <a:p>
            <a:pPr fontAlgn="base"/>
            <a:r>
              <a:rPr lang="en-US" dirty="0"/>
              <a:t>Strengthened the drawing tool by validating class diagrams using Prolog predicates.</a:t>
            </a:r>
          </a:p>
        </p:txBody>
      </p:sp>
      <p:sp>
        <p:nvSpPr>
          <p:cNvPr id="3" name="Title 2"/>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15979650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1" y="2248347"/>
            <a:ext cx="8090646" cy="3877815"/>
          </a:xfrm>
        </p:spPr>
        <p:txBody>
          <a:bodyPr>
            <a:normAutofit lnSpcReduction="10000"/>
          </a:bodyPr>
          <a:lstStyle/>
          <a:p>
            <a:pPr fontAlgn="base"/>
            <a:endParaRPr lang="en-US" b="1" dirty="0" smtClean="0"/>
          </a:p>
          <a:p>
            <a:pPr fontAlgn="base"/>
            <a:r>
              <a:rPr lang="en-US" b="1" dirty="0" smtClean="0"/>
              <a:t>Definition</a:t>
            </a:r>
            <a:r>
              <a:rPr lang="en-US" b="1" dirty="0"/>
              <a:t>:</a:t>
            </a:r>
            <a:r>
              <a:rPr lang="en-US" dirty="0"/>
              <a:t> Tools that allow changing code, while preserving code’s behavior.</a:t>
            </a:r>
            <a:br>
              <a:rPr lang="en-US" dirty="0"/>
            </a:br>
            <a:r>
              <a:rPr lang="en-US" dirty="0" smtClean="0"/>
              <a:t/>
            </a:r>
            <a:br>
              <a:rPr lang="en-US" dirty="0" smtClean="0"/>
            </a:br>
            <a:endParaRPr lang="en-US" dirty="0"/>
          </a:p>
          <a:p>
            <a:pPr fontAlgn="base"/>
            <a:r>
              <a:rPr lang="en-US" dirty="0"/>
              <a:t>Examples of code changes:</a:t>
            </a:r>
          </a:p>
          <a:p>
            <a:pPr lvl="1" fontAlgn="base"/>
            <a:r>
              <a:rPr lang="en-US" dirty="0" smtClean="0"/>
              <a:t>Propagating </a:t>
            </a:r>
            <a:r>
              <a:rPr lang="en-US" dirty="0"/>
              <a:t>method signature changes over inheritance</a:t>
            </a:r>
            <a:r>
              <a:rPr lang="en-US" dirty="0" smtClean="0"/>
              <a:t>.</a:t>
            </a:r>
          </a:p>
          <a:p>
            <a:pPr lvl="1" fontAlgn="base"/>
            <a:r>
              <a:rPr lang="en-US" dirty="0" smtClean="0"/>
              <a:t>Replace an object with another.</a:t>
            </a:r>
            <a:endParaRPr lang="en-US" dirty="0"/>
          </a:p>
          <a:p>
            <a:pPr lvl="1" fontAlgn="base"/>
            <a:r>
              <a:rPr lang="en-US" dirty="0"/>
              <a:t>Implementing </a:t>
            </a:r>
            <a:r>
              <a:rPr lang="en-US" dirty="0" smtClean="0"/>
              <a:t>design patterns.</a:t>
            </a:r>
          </a:p>
          <a:p>
            <a:pPr lvl="1" fontAlgn="base"/>
            <a:r>
              <a:rPr lang="en-US" dirty="0" smtClean="0"/>
              <a:t>Substitute a different algorithm.</a:t>
            </a:r>
            <a:endParaRPr lang="en-US" dirty="0"/>
          </a:p>
        </p:txBody>
      </p:sp>
      <p:sp>
        <p:nvSpPr>
          <p:cNvPr id="2" name="Title 1"/>
          <p:cNvSpPr>
            <a:spLocks noGrp="1"/>
          </p:cNvSpPr>
          <p:nvPr>
            <p:ph type="title"/>
          </p:nvPr>
        </p:nvSpPr>
        <p:spPr/>
        <p:txBody>
          <a:bodyPr/>
          <a:lstStyle/>
          <a:p>
            <a:r>
              <a:rPr lang="en-US" dirty="0" smtClean="0"/>
              <a:t>Refactoring tools</a:t>
            </a:r>
            <a:endParaRPr lang="en-US" dirty="0"/>
          </a:p>
        </p:txBody>
      </p:sp>
    </p:spTree>
    <p:extLst>
      <p:ext uri="{BB962C8B-B14F-4D97-AF65-F5344CB8AC3E}">
        <p14:creationId xmlns:p14="http://schemas.microsoft.com/office/powerpoint/2010/main" val="20666807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248347"/>
            <a:ext cx="8534400" cy="3877815"/>
          </a:xfrm>
        </p:spPr>
        <p:txBody>
          <a:bodyPr>
            <a:normAutofit/>
          </a:bodyPr>
          <a:lstStyle/>
          <a:p>
            <a:pPr fontAlgn="base"/>
            <a:r>
              <a:rPr lang="en-US" dirty="0"/>
              <a:t>Code-based:</a:t>
            </a:r>
          </a:p>
          <a:p>
            <a:pPr lvl="1" fontAlgn="base"/>
            <a:r>
              <a:rPr lang="en-US" dirty="0"/>
              <a:t>Eclipse</a:t>
            </a:r>
            <a:endParaRPr lang="en-US" dirty="0"/>
          </a:p>
          <a:p>
            <a:pPr lvl="1" fontAlgn="base"/>
            <a:r>
              <a:rPr lang="en-US" dirty="0" err="1"/>
              <a:t>IntelliJ</a:t>
            </a:r>
            <a:endParaRPr lang="en-US" dirty="0"/>
          </a:p>
          <a:p>
            <a:pPr lvl="1" fontAlgn="base"/>
            <a:r>
              <a:rPr lang="en-US" dirty="0" err="1"/>
              <a:t>NetBeans</a:t>
            </a:r>
            <a:endParaRPr lang="en-US" dirty="0"/>
          </a:p>
          <a:p>
            <a:pPr lvl="1" fontAlgn="base"/>
            <a:r>
              <a:rPr lang="en-US" dirty="0"/>
              <a:t>…</a:t>
            </a:r>
            <a:endParaRPr lang="en-US" dirty="0"/>
          </a:p>
          <a:p>
            <a:pPr marL="0" indent="0">
              <a:buNone/>
            </a:pPr>
            <a:endParaRPr lang="en-US" dirty="0" smtClean="0"/>
          </a:p>
          <a:p>
            <a:pPr marL="0" indent="0">
              <a:buNone/>
            </a:pPr>
            <a:r>
              <a:rPr lang="en-US" b="1" u="sng" dirty="0" smtClean="0"/>
              <a:t>Objective</a:t>
            </a:r>
            <a:r>
              <a:rPr lang="en-US" dirty="0" smtClean="0"/>
              <a:t>: Add class diagram capabilities to refactoring tools. </a:t>
            </a:r>
          </a:p>
          <a:p>
            <a:pPr marL="0" indent="0">
              <a:buNone/>
            </a:pPr>
            <a:endParaRPr lang="en-US" dirty="0"/>
          </a:p>
          <a:p>
            <a:pPr marL="0" indent="0">
              <a:buNone/>
            </a:pPr>
            <a:r>
              <a:rPr lang="en-US" dirty="0" smtClean="0"/>
              <a:t>We </a:t>
            </a:r>
            <a:r>
              <a:rPr lang="en-US" dirty="0" smtClean="0"/>
              <a:t>valuated </a:t>
            </a:r>
            <a:r>
              <a:rPr lang="en-US" dirty="0"/>
              <a:t>15 tools before deciding to </a:t>
            </a:r>
            <a:r>
              <a:rPr lang="en-US" dirty="0" smtClean="0"/>
              <a:t>use </a:t>
            </a:r>
            <a:r>
              <a:rPr lang="en-US" dirty="0" err="1" smtClean="0"/>
              <a:t>ArgoUML</a:t>
            </a:r>
            <a:r>
              <a:rPr lang="en-US" dirty="0"/>
              <a:t>.</a:t>
            </a:r>
          </a:p>
          <a:p>
            <a:endParaRPr lang="en-US" dirty="0"/>
          </a:p>
        </p:txBody>
      </p:sp>
      <p:sp>
        <p:nvSpPr>
          <p:cNvPr id="3" name="Title 2"/>
          <p:cNvSpPr>
            <a:spLocks noGrp="1"/>
          </p:cNvSpPr>
          <p:nvPr>
            <p:ph type="title"/>
          </p:nvPr>
        </p:nvSpPr>
        <p:spPr/>
        <p:txBody>
          <a:bodyPr/>
          <a:lstStyle/>
          <a:p>
            <a:r>
              <a:rPr lang="en-US" sz="4400" dirty="0" smtClean="0"/>
              <a:t>Examples of refactoring tools</a:t>
            </a:r>
            <a:endParaRPr lang="en-US" sz="4400" dirty="0"/>
          </a:p>
        </p:txBody>
      </p:sp>
      <p:sp>
        <p:nvSpPr>
          <p:cNvPr id="5" name="Content Placeholder 1"/>
          <p:cNvSpPr txBox="1">
            <a:spLocks/>
          </p:cNvSpPr>
          <p:nvPr/>
        </p:nvSpPr>
        <p:spPr>
          <a:xfrm>
            <a:off x="4648200" y="2209800"/>
            <a:ext cx="3657599" cy="3573015"/>
          </a:xfrm>
          <a:prstGeom prst="rect">
            <a:avLst/>
          </a:prstGeom>
        </p:spPr>
        <p:txBody>
          <a:bodyPr vert="horz" lIns="91440" tIns="45720" rIns="91440" bIns="45720" rtlCol="0">
            <a:normAutofit/>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fontAlgn="base"/>
            <a:r>
              <a:rPr lang="en-US" dirty="0"/>
              <a:t>Diagram-based</a:t>
            </a:r>
            <a:r>
              <a:rPr lang="en-US" dirty="0" smtClean="0"/>
              <a:t>:</a:t>
            </a:r>
            <a:endParaRPr lang="en-US" dirty="0" smtClean="0"/>
          </a:p>
          <a:p>
            <a:pPr lvl="1" fontAlgn="base"/>
            <a:r>
              <a:rPr lang="en-US" dirty="0" err="1" smtClean="0"/>
              <a:t>ArgoUML</a:t>
            </a:r>
            <a:endParaRPr lang="en-US" dirty="0" smtClean="0"/>
          </a:p>
          <a:p>
            <a:pPr lvl="1" fontAlgn="base"/>
            <a:r>
              <a:rPr lang="en-US" dirty="0" smtClean="0"/>
              <a:t>Papyrus</a:t>
            </a:r>
          </a:p>
          <a:p>
            <a:pPr lvl="1" fontAlgn="base"/>
            <a:r>
              <a:rPr lang="en-US" dirty="0" err="1" smtClean="0"/>
              <a:t>Dia</a:t>
            </a:r>
            <a:endParaRPr lang="en-US" dirty="0" smtClean="0"/>
          </a:p>
          <a:p>
            <a:pPr lvl="1" fontAlgn="base"/>
            <a:r>
              <a:rPr lang="en-US" dirty="0" smtClean="0"/>
              <a:t>…</a:t>
            </a:r>
          </a:p>
        </p:txBody>
      </p:sp>
    </p:spTree>
    <p:extLst>
      <p:ext uri="{BB962C8B-B14F-4D97-AF65-F5344CB8AC3E}">
        <p14:creationId xmlns:p14="http://schemas.microsoft.com/office/powerpoint/2010/main" val="7306778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a:bodyPr>
          <a:lstStyle/>
          <a:p>
            <a:pPr fontAlgn="base"/>
            <a:r>
              <a:rPr lang="en-US" dirty="0" smtClean="0"/>
              <a:t>Leverages </a:t>
            </a:r>
            <a:r>
              <a:rPr lang="en-US" dirty="0" err="1" smtClean="0"/>
              <a:t>ArgoUML</a:t>
            </a:r>
            <a:r>
              <a:rPr lang="en-US" dirty="0" smtClean="0"/>
              <a:t> to show effects of refactoring code.</a:t>
            </a:r>
            <a:r>
              <a:rPr lang="en-US" dirty="0"/>
              <a:t/>
            </a:r>
            <a:br>
              <a:rPr lang="en-US" dirty="0"/>
            </a:br>
            <a:endParaRPr lang="en-US" dirty="0"/>
          </a:p>
          <a:p>
            <a:pPr fontAlgn="base"/>
            <a:r>
              <a:rPr lang="en-US" dirty="0"/>
              <a:t>Uses </a:t>
            </a:r>
            <a:r>
              <a:rPr lang="en-US" dirty="0" err="1"/>
              <a:t>ArgoUML</a:t>
            </a:r>
            <a:r>
              <a:rPr lang="en-US" dirty="0"/>
              <a:t> for drawing class diagrams.</a:t>
            </a:r>
            <a:br>
              <a:rPr lang="en-US" dirty="0"/>
            </a:br>
            <a:endParaRPr lang="en-US" dirty="0"/>
          </a:p>
          <a:p>
            <a:pPr fontAlgn="base"/>
            <a:r>
              <a:rPr lang="en-US" dirty="0"/>
              <a:t>Serializes </a:t>
            </a:r>
            <a:r>
              <a:rPr lang="en-US" dirty="0" smtClean="0"/>
              <a:t>diagrams </a:t>
            </a:r>
            <a:r>
              <a:rPr lang="en-US" dirty="0"/>
              <a:t>to Prolog predicates.</a:t>
            </a:r>
            <a:br>
              <a:rPr lang="en-US" dirty="0"/>
            </a:br>
            <a:endParaRPr lang="en-US" dirty="0"/>
          </a:p>
          <a:p>
            <a:pPr fontAlgn="base"/>
            <a:r>
              <a:rPr lang="en-US" dirty="0"/>
              <a:t>Validates pre- and post-refactoring code using Prolog</a:t>
            </a:r>
            <a:r>
              <a:rPr lang="en-US" dirty="0" smtClean="0"/>
              <a:t>.</a:t>
            </a:r>
            <a:br>
              <a:rPr lang="en-US" dirty="0" smtClean="0"/>
            </a:br>
            <a:endParaRPr lang="en-US" dirty="0" smtClean="0"/>
          </a:p>
          <a:p>
            <a:pPr fontAlgn="base"/>
            <a:r>
              <a:rPr lang="en-US" dirty="0" smtClean="0"/>
              <a:t>Deals with class definition only, not code inside method definitions.</a:t>
            </a:r>
            <a:endParaRPr lang="en-US" dirty="0"/>
          </a:p>
        </p:txBody>
      </p:sp>
      <p:sp>
        <p:nvSpPr>
          <p:cNvPr id="4" name="Title 3"/>
          <p:cNvSpPr>
            <a:spLocks noGrp="1"/>
          </p:cNvSpPr>
          <p:nvPr>
            <p:ph type="title"/>
          </p:nvPr>
        </p:nvSpPr>
        <p:spPr/>
        <p:txBody>
          <a:bodyPr/>
          <a:lstStyle/>
          <a:p>
            <a:r>
              <a:rPr lang="en-US" dirty="0" smtClean="0"/>
              <a:t>Our project</a:t>
            </a:r>
            <a:endParaRPr lang="en-US" dirty="0"/>
          </a:p>
        </p:txBody>
      </p:sp>
    </p:spTree>
    <p:extLst>
      <p:ext uri="{BB962C8B-B14F-4D97-AF65-F5344CB8AC3E}">
        <p14:creationId xmlns:p14="http://schemas.microsoft.com/office/powerpoint/2010/main" val="11031707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00" dirty="0"/>
              <a:t>Schematic </a:t>
            </a:r>
            <a:r>
              <a:rPr lang="en-US" sz="4800" dirty="0" smtClean="0"/>
              <a:t>representation</a:t>
            </a:r>
            <a:endParaRPr lang="en-US" sz="4800" dirty="0"/>
          </a:p>
        </p:txBody>
      </p:sp>
      <p:sp>
        <p:nvSpPr>
          <p:cNvPr id="4" name="Rectangle 3"/>
          <p:cNvSpPr/>
          <p:nvPr/>
        </p:nvSpPr>
        <p:spPr>
          <a:xfrm>
            <a:off x="3604399" y="2350770"/>
            <a:ext cx="2667000" cy="381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ArgoUML</a:t>
            </a:r>
            <a:endParaRPr lang="en-US" dirty="0" smtClean="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5" name="Rectangle 4"/>
          <p:cNvSpPr/>
          <p:nvPr/>
        </p:nvSpPr>
        <p:spPr>
          <a:xfrm>
            <a:off x="3909199" y="2884170"/>
            <a:ext cx="2133600" cy="60960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XML code generation</a:t>
            </a:r>
            <a:endParaRPr lang="en-US" dirty="0"/>
          </a:p>
        </p:txBody>
      </p:sp>
      <p:sp>
        <p:nvSpPr>
          <p:cNvPr id="6" name="Rectangle 5"/>
          <p:cNvSpPr/>
          <p:nvPr/>
        </p:nvSpPr>
        <p:spPr>
          <a:xfrm>
            <a:off x="3909199" y="3493770"/>
            <a:ext cx="2133600" cy="60960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Drawing code</a:t>
            </a:r>
            <a:endParaRPr lang="en-US" dirty="0"/>
          </a:p>
        </p:txBody>
      </p:sp>
      <p:sp>
        <p:nvSpPr>
          <p:cNvPr id="7" name="Rectangle 6"/>
          <p:cNvSpPr/>
          <p:nvPr/>
        </p:nvSpPr>
        <p:spPr>
          <a:xfrm>
            <a:off x="3909199" y="4103370"/>
            <a:ext cx="2133600" cy="6096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Refactoring code</a:t>
            </a:r>
            <a:endParaRPr lang="en-US" dirty="0"/>
          </a:p>
        </p:txBody>
      </p:sp>
      <p:sp>
        <p:nvSpPr>
          <p:cNvPr id="8" name="Rectangle 7"/>
          <p:cNvSpPr/>
          <p:nvPr/>
        </p:nvSpPr>
        <p:spPr>
          <a:xfrm>
            <a:off x="3909199" y="4712970"/>
            <a:ext cx="2133600" cy="6096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Serialization</a:t>
            </a:r>
            <a:endParaRPr lang="en-US" dirty="0"/>
          </a:p>
        </p:txBody>
      </p:sp>
      <p:sp>
        <p:nvSpPr>
          <p:cNvPr id="9" name="Rectangle 8"/>
          <p:cNvSpPr/>
          <p:nvPr/>
        </p:nvSpPr>
        <p:spPr>
          <a:xfrm>
            <a:off x="3909199" y="5322570"/>
            <a:ext cx="2133600" cy="6096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Constraint checker</a:t>
            </a:r>
            <a:endParaRPr lang="en-US" dirty="0"/>
          </a:p>
        </p:txBody>
      </p:sp>
      <p:sp>
        <p:nvSpPr>
          <p:cNvPr id="10" name="Rectangle 9"/>
          <p:cNvSpPr/>
          <p:nvPr/>
        </p:nvSpPr>
        <p:spPr>
          <a:xfrm>
            <a:off x="6880999" y="2743200"/>
            <a:ext cx="1729601" cy="90297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a:t>XML </a:t>
            </a:r>
            <a:r>
              <a:rPr lang="en-US" b="1" dirty="0" smtClean="0"/>
              <a:t>representation</a:t>
            </a:r>
            <a:endParaRPr lang="en-US" dirty="0">
              <a:effectLst/>
            </a:endParaRPr>
          </a:p>
        </p:txBody>
      </p:sp>
      <p:sp>
        <p:nvSpPr>
          <p:cNvPr id="11" name="Rectangle 10"/>
          <p:cNvSpPr/>
          <p:nvPr/>
        </p:nvSpPr>
        <p:spPr>
          <a:xfrm>
            <a:off x="1600200" y="4408169"/>
            <a:ext cx="1304545" cy="88582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smtClean="0"/>
              <a:t>Prolog</a:t>
            </a:r>
            <a:br>
              <a:rPr lang="en-US" b="1" dirty="0" smtClean="0"/>
            </a:br>
            <a:r>
              <a:rPr lang="en-US" b="1" dirty="0" smtClean="0"/>
              <a:t>tuples</a:t>
            </a:r>
            <a:endParaRPr lang="en-US" dirty="0">
              <a:effectLst/>
            </a:endParaRPr>
          </a:p>
        </p:txBody>
      </p:sp>
      <p:sp>
        <p:nvSpPr>
          <p:cNvPr id="12" name="Rectangle 11"/>
          <p:cNvSpPr/>
          <p:nvPr/>
        </p:nvSpPr>
        <p:spPr>
          <a:xfrm>
            <a:off x="533400" y="5524500"/>
            <a:ext cx="2362200" cy="10287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smtClean="0"/>
              <a:t>Constraints</a:t>
            </a:r>
          </a:p>
          <a:p>
            <a:pPr algn="ctr"/>
            <a:r>
              <a:rPr lang="en-US" b="1" dirty="0" smtClean="0">
                <a:effectLst/>
              </a:rPr>
              <a:t>(in Prolog predicates)</a:t>
            </a:r>
            <a:endParaRPr lang="en-US" dirty="0">
              <a:effectLst/>
            </a:endParaRPr>
          </a:p>
        </p:txBody>
      </p:sp>
      <p:sp>
        <p:nvSpPr>
          <p:cNvPr id="13" name="Left-Right Arrow 12"/>
          <p:cNvSpPr/>
          <p:nvPr/>
        </p:nvSpPr>
        <p:spPr>
          <a:xfrm>
            <a:off x="6042799" y="3055620"/>
            <a:ext cx="838200" cy="266700"/>
          </a:xfrm>
          <a:prstGeom prst="lef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5" name="Left-Right Arrow 14"/>
          <p:cNvSpPr/>
          <p:nvPr/>
        </p:nvSpPr>
        <p:spPr>
          <a:xfrm>
            <a:off x="2911162" y="5568696"/>
            <a:ext cx="999102" cy="266700"/>
          </a:xfrm>
          <a:prstGeom prst="lef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 name="Right Arrow 1"/>
          <p:cNvSpPr/>
          <p:nvPr/>
        </p:nvSpPr>
        <p:spPr>
          <a:xfrm flipH="1">
            <a:off x="2910097" y="4884420"/>
            <a:ext cx="999102" cy="26670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6" name="Rectangle 15"/>
          <p:cNvSpPr/>
          <p:nvPr/>
        </p:nvSpPr>
        <p:spPr>
          <a:xfrm>
            <a:off x="533400" y="3317748"/>
            <a:ext cx="2376697" cy="6096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err="1" smtClean="0"/>
              <a:t>swiPL</a:t>
            </a:r>
            <a:endParaRPr lang="en-US" dirty="0"/>
          </a:p>
        </p:txBody>
      </p:sp>
      <p:sp>
        <p:nvSpPr>
          <p:cNvPr id="19" name="Up-Down Arrow 18"/>
          <p:cNvSpPr/>
          <p:nvPr/>
        </p:nvSpPr>
        <p:spPr>
          <a:xfrm>
            <a:off x="2141220" y="3927348"/>
            <a:ext cx="228600" cy="480822"/>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Up-Down Arrow 19"/>
          <p:cNvSpPr/>
          <p:nvPr/>
        </p:nvSpPr>
        <p:spPr>
          <a:xfrm>
            <a:off x="990600" y="3927348"/>
            <a:ext cx="228600" cy="1597152"/>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40557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940321109"/>
              </p:ext>
            </p:extLst>
          </p:nvPr>
        </p:nvGraphicFramePr>
        <p:xfrm>
          <a:off x="1524000" y="2716037"/>
          <a:ext cx="5245100" cy="2219960"/>
        </p:xfrm>
        <a:graphic>
          <a:graphicData uri="http://schemas.openxmlformats.org/drawingml/2006/table">
            <a:tbl>
              <a:tblPr firstRow="1" bandRow="1">
                <a:tableStyleId>{5C22544A-7EE6-4342-B048-85BDC9FD1C3A}</a:tableStyleId>
              </a:tblPr>
              <a:tblGrid>
                <a:gridCol w="3873500"/>
                <a:gridCol w="1371600"/>
              </a:tblGrid>
              <a:tr h="370840">
                <a:tc>
                  <a:txBody>
                    <a:bodyPr/>
                    <a:lstStyle/>
                    <a:p>
                      <a:pPr algn="ctr"/>
                      <a:r>
                        <a:rPr lang="en-US" dirty="0" smtClean="0"/>
                        <a:t>Task</a:t>
                      </a:r>
                      <a:endParaRPr lang="en-US" dirty="0"/>
                    </a:p>
                  </a:txBody>
                  <a:tcPr/>
                </a:tc>
                <a:tc>
                  <a:txBody>
                    <a:bodyPr/>
                    <a:lstStyle/>
                    <a:p>
                      <a:pPr algn="ctr"/>
                      <a:r>
                        <a:rPr lang="en-US" dirty="0" smtClean="0"/>
                        <a:t>Time</a:t>
                      </a:r>
                      <a:endParaRPr lang="en-US" dirty="0"/>
                    </a:p>
                  </a:txBody>
                  <a:tcPr/>
                </a:tc>
              </a:tr>
              <a:tr h="370840">
                <a:tc>
                  <a:txBody>
                    <a:bodyPr/>
                    <a:lstStyle/>
                    <a:p>
                      <a:r>
                        <a:rPr lang="en-US" dirty="0" smtClean="0"/>
                        <a:t>Deciding</a:t>
                      </a:r>
                      <a:r>
                        <a:rPr lang="en-US" baseline="0" dirty="0" smtClean="0"/>
                        <a:t> the drawing tool</a:t>
                      </a:r>
                      <a:endParaRPr lang="en-US" dirty="0"/>
                    </a:p>
                  </a:txBody>
                  <a:tcPr/>
                </a:tc>
                <a:tc>
                  <a:txBody>
                    <a:bodyPr/>
                    <a:lstStyle/>
                    <a:p>
                      <a:r>
                        <a:rPr lang="en-US" dirty="0" smtClean="0"/>
                        <a:t>1.5 weeks</a:t>
                      </a:r>
                      <a:endParaRPr lang="en-US" dirty="0"/>
                    </a:p>
                  </a:txBody>
                  <a:tcPr/>
                </a:tc>
              </a:tr>
              <a:tr h="370840">
                <a:tc>
                  <a:txBody>
                    <a:bodyPr/>
                    <a:lstStyle/>
                    <a:p>
                      <a:r>
                        <a:rPr lang="en-US" dirty="0" smtClean="0"/>
                        <a:t>Understanding</a:t>
                      </a:r>
                      <a:r>
                        <a:rPr lang="en-US" baseline="0" dirty="0" smtClean="0"/>
                        <a:t> </a:t>
                      </a:r>
                      <a:r>
                        <a:rPr lang="en-US" baseline="0" dirty="0" err="1" smtClean="0"/>
                        <a:t>ArgoUML</a:t>
                      </a:r>
                      <a:r>
                        <a:rPr lang="en-US" baseline="0" dirty="0" smtClean="0"/>
                        <a:t> code</a:t>
                      </a:r>
                      <a:endParaRPr lang="en-US" dirty="0"/>
                    </a:p>
                  </a:txBody>
                  <a:tcPr/>
                </a:tc>
                <a:tc>
                  <a:txBody>
                    <a:bodyPr/>
                    <a:lstStyle/>
                    <a:p>
                      <a:r>
                        <a:rPr lang="en-US" dirty="0" smtClean="0"/>
                        <a:t>3 days</a:t>
                      </a:r>
                      <a:endParaRPr lang="en-US" dirty="0"/>
                    </a:p>
                  </a:txBody>
                  <a:tcPr/>
                </a:tc>
              </a:tr>
              <a:tr h="363367">
                <a:tc>
                  <a:txBody>
                    <a:bodyPr/>
                    <a:lstStyle/>
                    <a:p>
                      <a:r>
                        <a:rPr lang="en-US" dirty="0" smtClean="0"/>
                        <a:t>Implementing </a:t>
                      </a:r>
                      <a:r>
                        <a:rPr lang="en-US" dirty="0" err="1" smtClean="0"/>
                        <a:t>refactorings</a:t>
                      </a:r>
                      <a:r>
                        <a:rPr lang="en-US" dirty="0" smtClean="0"/>
                        <a:t> + UI</a:t>
                      </a:r>
                      <a:endParaRPr lang="en-US" dirty="0"/>
                    </a:p>
                  </a:txBody>
                  <a:tcPr/>
                </a:tc>
                <a:tc>
                  <a:txBody>
                    <a:bodyPr/>
                    <a:lstStyle/>
                    <a:p>
                      <a:r>
                        <a:rPr lang="en-US" dirty="0" smtClean="0"/>
                        <a:t>3 weeks</a:t>
                      </a:r>
                      <a:endParaRPr lang="en-US" dirty="0"/>
                    </a:p>
                  </a:txBody>
                  <a:tcPr/>
                </a:tc>
              </a:tr>
              <a:tr h="370840">
                <a:tc>
                  <a:txBody>
                    <a:bodyPr/>
                    <a:lstStyle/>
                    <a:p>
                      <a:r>
                        <a:rPr lang="en-US" dirty="0" smtClean="0"/>
                        <a:t>Integrating</a:t>
                      </a:r>
                      <a:r>
                        <a:rPr lang="en-US" baseline="0" dirty="0" smtClean="0"/>
                        <a:t> validity checks</a:t>
                      </a:r>
                      <a:endParaRPr lang="en-US" dirty="0"/>
                    </a:p>
                  </a:txBody>
                  <a:tcPr/>
                </a:tc>
                <a:tc>
                  <a:txBody>
                    <a:bodyPr/>
                    <a:lstStyle/>
                    <a:p>
                      <a:r>
                        <a:rPr lang="en-US" dirty="0" smtClean="0"/>
                        <a:t>1 week</a:t>
                      </a:r>
                      <a:endParaRPr lang="en-US" dirty="0"/>
                    </a:p>
                  </a:txBody>
                  <a:tcPr/>
                </a:tc>
              </a:tr>
              <a:tr h="370840">
                <a:tc>
                  <a:txBody>
                    <a:bodyPr/>
                    <a:lstStyle/>
                    <a:p>
                      <a:r>
                        <a:rPr lang="en-US" dirty="0" smtClean="0"/>
                        <a:t>Testing our code</a:t>
                      </a:r>
                      <a:endParaRPr lang="en-US" dirty="0"/>
                    </a:p>
                  </a:txBody>
                  <a:tcPr/>
                </a:tc>
                <a:tc>
                  <a:txBody>
                    <a:bodyPr/>
                    <a:lstStyle/>
                    <a:p>
                      <a:r>
                        <a:rPr lang="en-US" dirty="0" smtClean="0"/>
                        <a:t>3 days</a:t>
                      </a:r>
                      <a:endParaRPr lang="en-US" dirty="0"/>
                    </a:p>
                  </a:txBody>
                  <a:tcPr/>
                </a:tc>
              </a:tr>
            </a:tbl>
          </a:graphicData>
        </a:graphic>
      </p:graphicFrame>
      <p:sp>
        <p:nvSpPr>
          <p:cNvPr id="3" name="Title 2"/>
          <p:cNvSpPr>
            <a:spLocks noGrp="1"/>
          </p:cNvSpPr>
          <p:nvPr>
            <p:ph type="title"/>
          </p:nvPr>
        </p:nvSpPr>
        <p:spPr/>
        <p:txBody>
          <a:bodyPr/>
          <a:lstStyle/>
          <a:p>
            <a:r>
              <a:rPr lang="en-US" dirty="0" smtClean="0"/>
              <a:t>Project tasks</a:t>
            </a:r>
            <a:endParaRPr lang="en-US" dirty="0"/>
          </a:p>
        </p:txBody>
      </p:sp>
      <p:sp>
        <p:nvSpPr>
          <p:cNvPr id="6" name="Rectangle 5"/>
          <p:cNvSpPr/>
          <p:nvPr/>
        </p:nvSpPr>
        <p:spPr>
          <a:xfrm>
            <a:off x="6995160" y="3869197"/>
            <a:ext cx="1066800" cy="10668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In</a:t>
            </a:r>
            <a:br>
              <a:rPr lang="en-US" dirty="0" smtClean="0"/>
            </a:br>
            <a:r>
              <a:rPr lang="en-US" dirty="0" smtClean="0"/>
              <a:t>parallel</a:t>
            </a:r>
            <a:endParaRPr lang="en-US" dirty="0"/>
          </a:p>
        </p:txBody>
      </p:sp>
      <p:sp>
        <p:nvSpPr>
          <p:cNvPr id="7" name="Right Brace 6"/>
          <p:cNvSpPr/>
          <p:nvPr/>
        </p:nvSpPr>
        <p:spPr>
          <a:xfrm>
            <a:off x="6614160" y="3869197"/>
            <a:ext cx="381000" cy="1066800"/>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217892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1" y="2248347"/>
            <a:ext cx="7924798" cy="3877815"/>
          </a:xfrm>
        </p:spPr>
        <p:txBody>
          <a:bodyPr>
            <a:noAutofit/>
          </a:bodyPr>
          <a:lstStyle/>
          <a:p>
            <a:r>
              <a:rPr lang="en-US" dirty="0"/>
              <a:t>User draws class </a:t>
            </a:r>
            <a:r>
              <a:rPr lang="en-US" dirty="0" smtClean="0"/>
              <a:t>diagram, selects refactoring.</a:t>
            </a:r>
            <a:br>
              <a:rPr lang="en-US" dirty="0" smtClean="0"/>
            </a:br>
            <a:endParaRPr lang="en-US" dirty="0" smtClean="0"/>
          </a:p>
          <a:p>
            <a:r>
              <a:rPr lang="en-US" dirty="0" smtClean="0"/>
              <a:t>Our code converts XML to Prolog, verifies predicates.</a:t>
            </a:r>
            <a:br>
              <a:rPr lang="en-US" dirty="0" smtClean="0"/>
            </a:br>
            <a:endParaRPr lang="en-US" dirty="0" smtClean="0"/>
          </a:p>
          <a:p>
            <a:r>
              <a:rPr lang="en-US" dirty="0" smtClean="0"/>
              <a:t>If valid, applies refactoring by modifying </a:t>
            </a:r>
            <a:r>
              <a:rPr lang="en-US" dirty="0" err="1" smtClean="0"/>
              <a:t>ArgoUML’s</a:t>
            </a:r>
            <a:r>
              <a:rPr lang="en-US" dirty="0" smtClean="0"/>
              <a:t> data structures.</a:t>
            </a:r>
            <a:br>
              <a:rPr lang="en-US" dirty="0" smtClean="0"/>
            </a:br>
            <a:endParaRPr lang="en-US" dirty="0" smtClean="0"/>
          </a:p>
          <a:p>
            <a:r>
              <a:rPr lang="en-US" dirty="0" smtClean="0"/>
              <a:t>Checks again if refactored code is valid using Prolog.</a:t>
            </a:r>
            <a:br>
              <a:rPr lang="en-US" dirty="0" smtClean="0"/>
            </a:br>
            <a:endParaRPr lang="en-US" dirty="0" smtClean="0"/>
          </a:p>
          <a:p>
            <a:r>
              <a:rPr lang="en-US" dirty="0" smtClean="0"/>
              <a:t>If validation check fails, our code rolls back the refactoring.</a:t>
            </a:r>
            <a:br>
              <a:rPr lang="en-US" dirty="0" smtClean="0"/>
            </a:br>
            <a:endParaRPr lang="en-US" dirty="0" smtClean="0"/>
          </a:p>
          <a:p>
            <a:endParaRPr lang="en-US" dirty="0" smtClean="0"/>
          </a:p>
        </p:txBody>
      </p:sp>
      <p:sp>
        <p:nvSpPr>
          <p:cNvPr id="3" name="Title 2"/>
          <p:cNvSpPr>
            <a:spLocks noGrp="1"/>
          </p:cNvSpPr>
          <p:nvPr>
            <p:ph type="title"/>
          </p:nvPr>
        </p:nvSpPr>
        <p:spPr/>
        <p:txBody>
          <a:bodyPr/>
          <a:lstStyle/>
          <a:p>
            <a:r>
              <a:rPr lang="en-US" dirty="0" smtClean="0"/>
              <a:t>Workflow</a:t>
            </a:r>
            <a:endParaRPr lang="en-US" dirty="0"/>
          </a:p>
        </p:txBody>
      </p:sp>
    </p:spTree>
    <p:extLst>
      <p:ext uri="{BB962C8B-B14F-4D97-AF65-F5344CB8AC3E}">
        <p14:creationId xmlns:p14="http://schemas.microsoft.com/office/powerpoint/2010/main" val="37042495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t>Renames selected class, attribute or method.</a:t>
            </a:r>
            <a:br>
              <a:rPr lang="en-US" dirty="0" smtClean="0"/>
            </a:br>
            <a:endParaRPr lang="en-US" dirty="0" smtClean="0"/>
          </a:p>
          <a:p>
            <a:r>
              <a:rPr lang="en-US" dirty="0" smtClean="0"/>
              <a:t>Simplest refactoring. Also helped confirm our understanding of </a:t>
            </a:r>
            <a:r>
              <a:rPr lang="en-US" dirty="0" err="1" smtClean="0"/>
              <a:t>ArgoUML</a:t>
            </a:r>
            <a:r>
              <a:rPr lang="en-US" dirty="0" smtClean="0"/>
              <a:t> code and workflow.</a:t>
            </a:r>
            <a:br>
              <a:rPr lang="en-US" dirty="0" smtClean="0"/>
            </a:br>
            <a:endParaRPr lang="en-US" dirty="0" smtClean="0"/>
          </a:p>
          <a:p>
            <a:r>
              <a:rPr lang="en-US" dirty="0" smtClean="0"/>
              <a:t>Verifies that renaming does not produce duplicate names or invalid references.</a:t>
            </a:r>
            <a:endParaRPr lang="en-US" dirty="0" smtClean="0"/>
          </a:p>
          <a:p>
            <a:endParaRPr lang="en-US" dirty="0"/>
          </a:p>
        </p:txBody>
      </p:sp>
      <p:sp>
        <p:nvSpPr>
          <p:cNvPr id="3" name="Title 2"/>
          <p:cNvSpPr>
            <a:spLocks noGrp="1"/>
          </p:cNvSpPr>
          <p:nvPr>
            <p:ph type="title"/>
          </p:nvPr>
        </p:nvSpPr>
        <p:spPr/>
        <p:txBody>
          <a:bodyPr/>
          <a:lstStyle/>
          <a:p>
            <a:r>
              <a:rPr lang="en-US" sz="4000" dirty="0" smtClean="0"/>
              <a:t>Refactoring #1: Rename</a:t>
            </a:r>
            <a:endParaRPr lang="en-US" sz="4000" dirty="0"/>
          </a:p>
        </p:txBody>
      </p:sp>
    </p:spTree>
    <p:extLst>
      <p:ext uri="{BB962C8B-B14F-4D97-AF65-F5344CB8AC3E}">
        <p14:creationId xmlns:p14="http://schemas.microsoft.com/office/powerpoint/2010/main" val="28462342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2294385"/>
            <a:ext cx="7745505" cy="3877815"/>
          </a:xfrm>
        </p:spPr>
        <p:txBody>
          <a:bodyPr/>
          <a:lstStyle/>
          <a:p>
            <a:r>
              <a:rPr lang="en-US" dirty="0"/>
              <a:t>For selected method, allows changing return type, attribute data types and attribute names</a:t>
            </a:r>
            <a:r>
              <a:rPr lang="en-US" dirty="0" smtClean="0"/>
              <a:t>.</a:t>
            </a:r>
            <a:br>
              <a:rPr lang="en-US" dirty="0" smtClean="0"/>
            </a:br>
            <a:endParaRPr lang="en-US" dirty="0"/>
          </a:p>
          <a:p>
            <a:r>
              <a:rPr lang="en-US" dirty="0" smtClean="0"/>
              <a:t>Needs special “fixes” when changing method signatures in inheritance / interface hierarchy.</a:t>
            </a:r>
            <a:endParaRPr lang="en-US" dirty="0"/>
          </a:p>
        </p:txBody>
      </p:sp>
      <p:sp>
        <p:nvSpPr>
          <p:cNvPr id="3" name="Title 2"/>
          <p:cNvSpPr>
            <a:spLocks noGrp="1"/>
          </p:cNvSpPr>
          <p:nvPr>
            <p:ph type="title"/>
          </p:nvPr>
        </p:nvSpPr>
        <p:spPr/>
        <p:txBody>
          <a:bodyPr/>
          <a:lstStyle/>
          <a:p>
            <a:r>
              <a:rPr lang="en-US" sz="4000" dirty="0" smtClean="0"/>
              <a:t>Refactoring #2: Method signature</a:t>
            </a:r>
            <a:endParaRPr lang="en-US" sz="4000" dirty="0"/>
          </a:p>
        </p:txBody>
      </p:sp>
    </p:spTree>
    <p:extLst>
      <p:ext uri="{BB962C8B-B14F-4D97-AF65-F5344CB8AC3E}">
        <p14:creationId xmlns:p14="http://schemas.microsoft.com/office/powerpoint/2010/main" val="34178528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217</TotalTime>
  <Words>1323</Words>
  <Application>Microsoft Office PowerPoint</Application>
  <PresentationFormat>On-screen Show (4:3)</PresentationFormat>
  <Paragraphs>214</Paragraphs>
  <Slides>16</Slides>
  <Notes>15</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Hardcover</vt:lpstr>
      <vt:lpstr>Refactoring Tools</vt:lpstr>
      <vt:lpstr>Refactoring tools</vt:lpstr>
      <vt:lpstr>Examples of refactoring tools</vt:lpstr>
      <vt:lpstr>Our project</vt:lpstr>
      <vt:lpstr>Schematic representation</vt:lpstr>
      <vt:lpstr>Project tasks</vt:lpstr>
      <vt:lpstr>Workflow</vt:lpstr>
      <vt:lpstr>Refactoring #1: Rename</vt:lpstr>
      <vt:lpstr>Refactoring #2: Method signature</vt:lpstr>
      <vt:lpstr>Refactoring #2: Method signature</vt:lpstr>
      <vt:lpstr>Refactoring #3: Moving artifacts</vt:lpstr>
      <vt:lpstr>Refactoring #4: Visitor pattern</vt:lpstr>
      <vt:lpstr>Validating using Prolog</vt:lpstr>
      <vt:lpstr>3D commuting diagram?</vt:lpstr>
      <vt:lpstr>Challenges</vt:lpstr>
      <vt:lpstr>Summary</vt:lpstr>
    </vt:vector>
  </TitlesOfParts>
  <Company>UTCS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Refactoring tools</dc:title>
  <dc:creator>labuser</dc:creator>
  <cp:lastModifiedBy>labuser</cp:lastModifiedBy>
  <cp:revision>28</cp:revision>
  <dcterms:created xsi:type="dcterms:W3CDTF">2013-12-12T00:28:01Z</dcterms:created>
  <dcterms:modified xsi:type="dcterms:W3CDTF">2013-12-12T22:37:57Z</dcterms:modified>
</cp:coreProperties>
</file>