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8" r:id="rId11"/>
    <p:sldId id="263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jKLxRdzWmg1VLczJFDWV+q6rr0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996553-EC6D-4439-9920-90DD0FBCD77D}">
  <a:tblStyle styleId="{21996553-EC6D-4439-9920-90DD0FBCD7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7" autoAdjust="0"/>
  </p:normalViewPr>
  <p:slideViewPr>
    <p:cSldViewPr snapToGrid="0">
      <p:cViewPr varScale="1">
        <p:scale>
          <a:sx n="109" d="100"/>
          <a:sy n="109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anajmera1/framingham-heart-study-datase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lbi.nih.gov/health-topics/coronary-heart-diseas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dc.gov/nchs/data/nvsr/nvsr68/nvsr68_09-508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Framingham Heart Study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16 columns, 4240 records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TenYearCHD</a:t>
            </a:r>
            <a:r>
              <a:rPr lang="en-US" dirty="0"/>
              <a:t>(no)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3596 records (85%)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TeaYearCHD</a:t>
            </a:r>
            <a:r>
              <a:rPr lang="en-US" dirty="0"/>
              <a:t>(yes)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644 records (15%)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for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https://www.kaggle.com/amanajmera1/framingham-heart-study-dataset</a:t>
            </a: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Before we started this project, we assumed BMI would be the main risk factor of CHD. 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From feature selection, we learned that (gender, age,prevalent stroke, smoking, high glucose levels and blood pressure) contribute to CHD.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(gender, age and prevalent stroke) are uncontrollable factors for which we cannot suggest recommendations to  prevent CHD.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(smoking, high glucose levels, blood pressure) are controllable factors for  which we suggest recommendations to prevent CHD.</a:t>
            </a:r>
            <a:endParaRPr sz="500"/>
          </a:p>
          <a:p>
            <a:pPr marL="1143000" lvl="2" indent="-146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</a:pPr>
            <a:r>
              <a:rPr lang="en-US" sz="500"/>
              <a:t>(Limiting carbs means that we have less glucose in our bloodstream thus results in reduced glucose levels</a:t>
            </a:r>
            <a:endParaRPr sz="500"/>
          </a:p>
          <a:p>
            <a:pPr marL="1143000" lvl="2" indent="-146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</a:pPr>
            <a:r>
              <a:rPr lang="en-US" sz="500"/>
              <a:t>Sugar is broken down into (50% frutose and 50% glucose) in the body. Reducing sugar means that we have less glucose in our bloodstream thus results in reduced glucose levels</a:t>
            </a:r>
            <a:endParaRPr sz="500"/>
          </a:p>
          <a:p>
            <a:pPr marL="1143000" lvl="2" indent="-146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</a:pPr>
            <a:r>
              <a:rPr lang="en-US" sz="500"/>
              <a:t>Limiting Salt means that we have less sodium in our blood stream</a:t>
            </a:r>
            <a:endParaRPr sz="500"/>
          </a:p>
          <a:p>
            <a:pPr marL="1143000" lvl="2" indent="-146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</a:pPr>
            <a:r>
              <a:rPr lang="en-US" sz="500"/>
              <a:t>Exercising decreases insulin resistance (hormone that signals the cells to process sugar efficiently which results in reduced glucose levels)</a:t>
            </a:r>
            <a:endParaRPr sz="500"/>
          </a:p>
          <a:p>
            <a:pPr marL="1143000" lvl="2" indent="-146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</a:pPr>
            <a:r>
              <a:rPr lang="en-US" sz="500"/>
              <a:t>Exercising makes your heart stronger. A stronger heart pumps blood with less effort which means that less force is exerted on the arteries (lower blood pressure).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Although the result of feature selection did not match our hypothesis, the main reason of having CHD is still inseparable from your daily health care.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This leads to our conclusion of preventing getting CHD: have a healthy diet, no smoking, and keeping your body active.</a:t>
            </a:r>
            <a:endParaRPr sz="500"/>
          </a:p>
        </p:txBody>
      </p:sp>
      <p:sp>
        <p:nvSpPr>
          <p:cNvPr id="186" name="Google Shape;18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What is CHD: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Coronary heart disease(CHD) is a type of heart disease that develops when the arteries of the heart cannot deliver enough oxygen-rich blood to the heart. It is the leading cause of death in the United States.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Risk Factors: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Gender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Lifestyle: smoking tobacco, stress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medical conditions such as obesity, diabetes, high blood cholesterol and high blood pressure etc.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hlink"/>
                </a:solidFill>
                <a:hlinkClick r:id="rId3"/>
              </a:rPr>
              <a:t>https://www.nhlbi.nih.gov/health-topics/coronary-heart-disease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https://www.cdc.gov/nchs/data/nvsr/nvsr68/nvsr68_09-508.pdf</a:t>
            </a:r>
            <a:endParaRPr sz="700"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ML Framework Used: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1st We do Data Cleansing (replacing NA and empty values with mode(binomial) and median (asymetric)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2nd we do Model Training (Test various supervised ML classification algorithms)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3rd we do Model Testing (Calculate accuracy)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4th we do Model Tuning(Find Optimal Hyperparameters (aka knobs) that give max accuracy)</a:t>
            </a:r>
            <a:endParaRPr sz="800"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u="sng" dirty="0"/>
              <a:t>For Asymmetrical Distributions</a:t>
            </a:r>
            <a:endParaRPr sz="5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/>
              <a:t>Affected Features: CigsPerDay, TotChol, Glucose, heartRate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/>
              <a:t>Imputation Strategy:  NA were replaced with median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u="sng" dirty="0"/>
              <a:t>For Binomial Distributions</a:t>
            </a:r>
            <a:endParaRPr sz="5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/>
              <a:t>Affected Features: BP Meds, Education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/>
              <a:t>Imputation Strategy:  NA were replaced with mode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 dirty="0"/>
              <a:t>DATA CLEANING:</a:t>
            </a: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lang="en-US" sz="600" dirty="0"/>
              <a:t>Missing values: </a:t>
            </a: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600" dirty="0"/>
              <a:t>7 columns contain missing values with 2 categorical features and 4 numerical features.  No columns were missing 10% of the data. We didn’t drop any columns. </a:t>
            </a: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600" dirty="0"/>
              <a:t>2 categorical features: most frequent values.</a:t>
            </a: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600" dirty="0"/>
              <a:t>4 numerical features: median(asymmetrical distribution)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/>
              <a:t> </a:t>
            </a:r>
            <a:endParaRPr sz="700" dirty="0"/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 dirty="0"/>
              <a:t>2.Categorical data: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 dirty="0"/>
              <a:t>The dataset doesn’t contain any categorical features. </a:t>
            </a:r>
            <a:endParaRPr sz="7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 dirty="0"/>
              <a:t>3.Feature Selection 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We chose to use the simplest and widely used method: Backward elimination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Before Backward Elimination: 15 features; After: 6 feature left (male, age, cigsPerDay, prevalent Stroke, sysBP, glucose)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Highest accuracy 85.9% (logistic regression)</a:t>
            </a:r>
            <a:endParaRPr sz="7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 dirty="0"/>
              <a:t>4.Feature Extraction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In our project, three feature extraction methods were used: PCA, LDA and KPCA. The models yields very similar result with highest 85.7% accuracy. </a:t>
            </a:r>
            <a:endParaRPr sz="700" dirty="0"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We used seven machine learning classification models which are: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 sz="800"/>
              <a:t>logistic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 sz="800"/>
              <a:t>linear SVM and RBF kernel SVM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 sz="800"/>
              <a:t>Naive Bayes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 sz="800"/>
              <a:t>Random Forest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 sz="800"/>
              <a:t>KNN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 sz="800"/>
              <a:t>Decision Tree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Our data was splitted into 70% and 30%. First of all, we run all the seven models on the raw dataset with all the 15 features.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Noticing it may not be the optimized result, different optimization approaches were applied. </a:t>
            </a:r>
            <a:endParaRPr sz="800"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 dirty="0"/>
              <a:t>DATA CLEANING: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 dirty="0"/>
              <a:t>1.Feature Selection 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We chose to use the simplest and widely used method: Backward elimination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Before Backward Elimination: 15 features; After: 6 feature left (male, age, cigsPerDay, prevalent Stroke, sysBP, glucose)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Highest accuracy 85.9% (logistic regression)</a:t>
            </a:r>
            <a:endParaRPr sz="7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 dirty="0"/>
              <a:t>2.Feature Extraction</a:t>
            </a:r>
            <a:endParaRPr sz="700" dirty="0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700" dirty="0"/>
              <a:t>In our project, three feature extraction methods were used: PCA, LDA and KPCA. </a:t>
            </a:r>
            <a:endParaRPr sz="700" dirty="0"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90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" dirty="0"/>
              <a:t>Feature Selection Results: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" dirty="0"/>
              <a:t>We implemented 8 models with 3 dim reduction methods (PCA,  LDA, KPCA) resulting in 24 combinations.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 dirty="0"/>
              <a:t>Winning Model was Log Reg which gave an accuracy of 85.96%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" dirty="0"/>
              <a:t>Feature Reduction Results: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" dirty="0"/>
              <a:t>We implemented 7 models with 3 dim reduction methods (PCA,  LDA, KPCA) resulting in 21 combinations.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" dirty="0"/>
              <a:t>Winning Model was RBF SVM which gave an accuracy of 85.7%.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K-Fold: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 this project, we used the K-fold cross validation method to evaluate how well our model is doing.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We splitted our data to 10 folds and each model used 9 folds as training set, and 1 fold as testing set. After 10 iterations,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the performance of the model for each 10 iterations is averaged to produce an overall measurement.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As shown in the graph, Linear SVM and RBF SVM produce highest result with 84.81% accuracy.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Grid Search Cross-Validation: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 this project, we used GridSearchCV approach to choose the best combination of hyperparameter.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We defined sets of values for hyperparameters, and each model used every combination of the values.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/>
              <a:t>As shown in the graph, Linear SVM and RBF SVM produce highest result with 85.49% accuracy.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 Matrix’s Output doesn’t get feed as input for Backward Elimination.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because both Correlation Matrix and Backward Elimination are Feature Selection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800" dirty="0"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dirty="0">
                <a:latin typeface="Calibri"/>
                <a:cs typeface="Calibri"/>
                <a:sym typeface="Calibri"/>
              </a:rPr>
              <a:t>Feature Selection (Backward Elimination) doesn’t get feed as input for Dimension Reduction (PCA, LDA, KPCA)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dirty="0">
                <a:latin typeface="Calibri"/>
                <a:cs typeface="Calibri"/>
                <a:sym typeface="Calibri"/>
              </a:rPr>
              <a:t>	</a:t>
            </a:r>
            <a:r>
              <a:rPr lang="en-US" sz="800" b="1" dirty="0">
                <a:latin typeface="Calibri"/>
                <a:cs typeface="Calibri"/>
                <a:sym typeface="Calibri"/>
              </a:rPr>
              <a:t>because in dimension reduction the dimensions are reduced based on a % variance retained from the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800" dirty="0"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Fit_Transform() on the X_train means we are doing standardization on the dataset </a:t>
            </a:r>
            <a:r>
              <a:rPr lang="en-US" b="1" dirty="0"/>
              <a:t>(rescaling values such that mean = 0 and stdev =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Precedance Constraint: 1</a:t>
            </a:r>
            <a:r>
              <a:rPr lang="en-US" sz="800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 we do feature selection (Backward Elimination) to get good features (6 out of 15 features) and use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filtered features as input for hyperparameter tuning in order to get a model with max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186" name="Google Shape;18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98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7E4-519C-40DE-9337-ED70A747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43647-100A-4C3E-8C6F-3D18EF16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BA2E3-37BA-4626-BFBE-0A626687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5239-167B-408B-B098-ADB2143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5A782-911B-4A8D-9488-D27526DA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91B4-63BF-4955-B149-F7B2E615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08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E975-4A2D-4BCB-8D73-03A22E32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A9458-7823-4AA6-A0E4-2D218DAB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A71B-461C-41C4-BE43-B3A1A68E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7716-E32C-4C4D-8350-323DE375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1102-9E6F-4821-8EB0-4610BAF0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C8756-024D-4C3D-8139-7A6B879FE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915E5-BE31-41F8-A559-9BF11C689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80B4-F6D3-4C89-BE20-F03FE36D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47A6-BCFB-42C2-A664-56C54042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F99A-3F17-4AA0-877F-EA111373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4765-8754-4A24-8153-5927EC0C2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40505-AB41-41EF-837A-D84F321D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98F2-7CE2-4B5C-AEED-196D84E7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1FA4-B7AD-4445-ADCF-8D63631B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810C-0374-46A8-BC80-AABBA972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3CF7-CF84-4E15-A257-3EA8BCF5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181B-5ADF-42C8-92EB-286C955A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F57E-A622-41EC-8B9F-7F1C1D45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5053-2A32-46E9-82FB-29C2F06A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DF70-3ED6-442C-A11A-90C92C21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301B-8A3F-4124-B6AE-7429C86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08F01-2FFF-46DA-AC50-4F0D8DCE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AA41-8DE7-4A4B-901A-07DC6C87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D6EF-2906-4272-8FFF-3C4CD9BC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7D8E-2DDA-4D24-A822-51A2028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613E-C9F3-4A43-A960-C100EBE3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B30E-3978-4136-B6C1-EF48C510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73D0F-7E6C-4E43-8050-94C880E9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A5D40-035F-488C-BED7-E51DADD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F2CD-E43D-481F-989A-E8D5529B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64E7-DAD9-422D-A716-0E731657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97C-0553-445F-8822-409CA0D5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7C8A0-BC8E-4BBE-8E58-F9ED14F4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E009-4AF8-4CCE-AB37-36882204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D2AC7-1156-45EB-8840-CC5485F36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2E234-BEF4-4A83-B5D9-63149E26E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997CD-17A7-4A33-BB43-9E702C1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E3ED0-DF8B-4169-963D-EECA791C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3D276-5332-4A20-88DB-A0491FCB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30F4-F26A-4B5C-AC18-7B68C85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D89AD-6049-481D-95AC-E06CE9AC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70BB7-6E9E-48D8-AE9F-60682099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32C94-7C7F-43B3-86EB-F8566164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C71F4-C640-4B75-81E1-48A068EB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54979-EB85-4083-AFCC-8001C8F8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EC1A-D7E2-444B-A327-4CC0F7A3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11CD-9735-422F-BB12-2D8F5128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7F54-4A1D-424A-BD77-BCAEFC5C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19CC-DEA7-4015-A158-91CD0D47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DC062-CB53-4348-8FB9-75575FC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EA290-FD00-4CFF-8718-FBF85658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837CE-9631-41B4-9C8E-79BFDDE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00107-346C-48C9-B7FA-77D2A21C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56D3-6225-42F8-84F3-81A86AB7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A254-9B4C-488B-892C-31048B264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8B6D-0B72-4F40-A142-4882D23B7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9B5D-9176-4B90-BA87-FACB3C20F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kessays.com/essays/computer-science/prediction-of-coronary-heart-disease-using-supervised-machine-learning-algorithms.php" TargetMode="External"/><Relationship Id="rId5" Type="http://schemas.openxmlformats.org/officeDocument/2006/relationships/hyperlink" Target="http://citeseerx.ist.psu.edu/viewdoc/summary?doi=10.1.1.330.2788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 Heart Disease </a:t>
            </a:r>
            <a:b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(CHD)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1" name="Google Shape;191;p8"/>
          <p:cNvSpPr txBox="1">
            <a:spLocks noGrp="1"/>
          </p:cNvSpPr>
          <p:nvPr>
            <p:ph idx="1"/>
          </p:nvPr>
        </p:nvSpPr>
        <p:spPr>
          <a:xfrm>
            <a:off x="5121000" y="3245376"/>
            <a:ext cx="62613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Recommendations for preventing CHD</a:t>
            </a:r>
            <a:endParaRPr sz="2500" dirty="0">
              <a:solidFill>
                <a:srgbClr val="000000"/>
              </a:solidFill>
            </a:endParaRPr>
          </a:p>
          <a:p>
            <a:pPr marL="685800" lvl="1" indent="-2413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/>
              <a:t>Dietary Choices</a:t>
            </a:r>
            <a:endParaRPr sz="2000" dirty="0">
              <a:solidFill>
                <a:srgbClr val="000000"/>
              </a:solidFill>
            </a:endParaRPr>
          </a:p>
          <a:p>
            <a:pPr marL="1143000" lvl="2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•"/>
            </a:pPr>
            <a:r>
              <a:rPr lang="en-US" dirty="0">
                <a:solidFill>
                  <a:srgbClr val="000000"/>
                </a:solidFill>
              </a:rPr>
              <a:t>Limiting Carbs </a:t>
            </a:r>
            <a:r>
              <a:rPr lang="en-US" dirty="0"/>
              <a:t> (lowers glucose levels)</a:t>
            </a:r>
            <a:endParaRPr dirty="0">
              <a:solidFill>
                <a:srgbClr val="00000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dirty="0">
                <a:solidFill>
                  <a:srgbClr val="000000"/>
                </a:solidFill>
              </a:rPr>
              <a:t>Limiting Sugar (lowers glucose levels)</a:t>
            </a:r>
            <a:endParaRPr dirty="0">
              <a:solidFill>
                <a:srgbClr val="00000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dirty="0">
                <a:solidFill>
                  <a:srgbClr val="000000"/>
                </a:solidFill>
              </a:rPr>
              <a:t>Limiting Salt (lowers blood pressure)</a:t>
            </a:r>
            <a:endParaRPr dirty="0">
              <a:solidFill>
                <a:srgbClr val="00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</a:rPr>
              <a:t>Lifestyle Choices</a:t>
            </a:r>
            <a:endParaRPr sz="2000" dirty="0">
              <a:solidFill>
                <a:srgbClr val="000000"/>
              </a:solidFill>
            </a:endParaRPr>
          </a:p>
          <a:p>
            <a:pPr marL="1143000" lvl="2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dirty="0">
                <a:solidFill>
                  <a:srgbClr val="000000"/>
                </a:solidFill>
              </a:rPr>
              <a:t>Quit smoking (lowers glucose levels)</a:t>
            </a:r>
            <a:endParaRPr dirty="0">
              <a:solidFill>
                <a:srgbClr val="00000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dirty="0">
                <a:solidFill>
                  <a:srgbClr val="000000"/>
                </a:solidFill>
              </a:rPr>
              <a:t>Exercising (lowers glucose levels, lowers blood pressure)</a:t>
            </a:r>
            <a:endParaRPr dirty="0">
              <a:solidFill>
                <a:srgbClr val="000000"/>
              </a:solidFill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998251" y="3245370"/>
            <a:ext cx="4764222" cy="26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Leading risk factors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(male)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Prevalent Stroke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Smoking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glucose level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Systolic Blood Pressure</a:t>
            </a:r>
            <a:endParaRPr dirty="0"/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340470" y="581160"/>
            <a:ext cx="52701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-US" sz="3959" u="sng">
                <a:solidFill>
                  <a:srgbClr val="000000"/>
                </a:solidFill>
              </a:rPr>
              <a:t>ferences</a:t>
            </a:r>
            <a:br>
              <a:rPr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6727121" y="581159"/>
            <a:ext cx="5464879" cy="6276841"/>
          </a:xfrm>
          <a:custGeom>
            <a:avLst/>
            <a:gdLst/>
            <a:ahLst/>
            <a:cxnLst/>
            <a:rect l="l" t="t" r="r" b="b"/>
            <a:pathLst>
              <a:path w="5464879" h="6276841" extrusionOk="0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9" descr="Books on Shel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770" y="1815320"/>
            <a:ext cx="4141760" cy="4141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9"/>
          <p:cNvGraphicFramePr/>
          <p:nvPr>
            <p:extLst>
              <p:ext uri="{D42A27DB-BD31-4B8C-83A1-F6EECF244321}">
                <p14:modId xmlns:p14="http://schemas.microsoft.com/office/powerpoint/2010/main" val="4038670400"/>
              </p:ext>
            </p:extLst>
          </p:nvPr>
        </p:nvGraphicFramePr>
        <p:xfrm>
          <a:off x="340163" y="1730478"/>
          <a:ext cx="5853250" cy="4636771"/>
        </p:xfrm>
        <a:graphic>
          <a:graphicData uri="http://schemas.openxmlformats.org/drawingml/2006/table">
            <a:tbl>
              <a:tblPr firstRow="1" bandRow="1">
                <a:noFill/>
                <a:tableStyleId>{21996553-EC6D-4439-9920-90DD0FBCD77D}</a:tableStyleId>
              </a:tblPr>
              <a:tblGrid>
                <a:gridCol w="58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75">
                <a:tc>
                  <a:txBody>
                    <a:bodyPr/>
                    <a:lstStyle/>
                    <a:p>
                      <a:pPr marL="190500" lvl="0" indent="-190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Felman, A., 2019. What to know about coronary heart disease. </a:t>
                      </a:r>
                      <a:r>
                        <a:rPr lang="en-US" sz="1400" i="1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MedicalNewsToday</a:t>
                      </a:r>
                      <a:r>
                        <a:rPr lang="en-US" sz="1400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75">
                <a:tc>
                  <a:txBody>
                    <a:bodyPr/>
                    <a:lstStyle/>
                    <a:p>
                      <a:pPr marL="190500" lvl="0" indent="-190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Shekhar, A., 2018.  What is Feature Engineering for Machine Learning?. </a:t>
                      </a:r>
                      <a:r>
                        <a:rPr lang="en-US" sz="1400" i="1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MindOrks.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00">
                <a:tc>
                  <a:txBody>
                    <a:bodyPr/>
                    <a:lstStyle/>
                    <a:p>
                      <a:pPr marL="190500" lvl="0" indent="-190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Chang, C, 2019. A Library for Support Vector Machines.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5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Rish, Irina, 2001. An empirical study of the naive bayes classifier.</a:t>
                      </a:r>
                      <a:r>
                        <a:rPr lang="en-US" sz="1400" i="1" dirty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IJCAI 2001 workshop on empirical methods in artificial intelligence, 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(Aug,2001),41-46. </a:t>
                      </a:r>
                      <a:r>
                        <a:rPr lang="en-US" sz="1400" u="sng" dirty="0">
                          <a:solidFill>
                            <a:srgbClr val="1155CC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  <a:hlinkClick r:id="rId5"/>
                        </a:rPr>
                        <a:t>http://citeseerx.ist.psu.edu/viewdoc/summary?doi=10.1.1.330.2788</a:t>
                      </a:r>
                      <a:r>
                        <a:rPr lang="en-US" sz="1400" dirty="0">
                          <a:latin typeface="Arial" panose="020B0604020202020204" pitchFamily="34" charset="0"/>
                          <a:ea typeface="Linux Libertine"/>
                          <a:cs typeface="Arial" panose="020B0604020202020204" pitchFamily="34" charset="0"/>
                          <a:sym typeface="Linux Libertine"/>
                        </a:rPr>
                        <a:t> 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  <a:sym typeface="Verdana"/>
                        </a:rPr>
                        <a:t>Prediction of Coronary Heart Disease using Supervised Machine Learning Algorithms. (March 2001). Retrieved March,26,2020 From </a:t>
                      </a:r>
                    </a:p>
                    <a:p>
                      <a:pPr marL="0" lvl="0" indent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https://www.ukessays.com/essays/computer-science/prediction-of-coronary-heart-disease-using-supervised-machine-learning-algorithms.php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u="sng">
                <a:solidFill>
                  <a:srgbClr val="000000"/>
                </a:solidFill>
              </a:rPr>
              <a:t>Why</a:t>
            </a:r>
            <a:r>
              <a:rPr lang="en-US">
                <a:solidFill>
                  <a:srgbClr val="000000"/>
                </a:solidFill>
              </a:rPr>
              <a:t> do we care about </a:t>
            </a:r>
            <a:r>
              <a:rPr lang="en-US" u="sng">
                <a:solidFill>
                  <a:srgbClr val="000000"/>
                </a:solidFill>
              </a:rPr>
              <a:t>CHD</a:t>
            </a:r>
            <a:r>
              <a:rPr lang="en-US">
                <a:solidFill>
                  <a:srgbClr val="000000"/>
                </a:solidFill>
              </a:rPr>
              <a:t>?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idx="1"/>
          </p:nvPr>
        </p:nvSpPr>
        <p:spPr>
          <a:xfrm>
            <a:off x="803807" y="1932495"/>
            <a:ext cx="4650524" cy="276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⮚"/>
            </a:pPr>
            <a:r>
              <a:rPr lang="en-US" sz="2500">
                <a:solidFill>
                  <a:srgbClr val="000000"/>
                </a:solidFill>
              </a:rPr>
              <a:t>Leading cause of death in the United States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157014" y="2"/>
            <a:ext cx="4034987" cy="3428147"/>
          </a:xfrm>
          <a:custGeom>
            <a:avLst/>
            <a:gdLst/>
            <a:ahLst/>
            <a:cxnLst/>
            <a:rect l="l" t="t" r="r" b="b"/>
            <a:pathLst>
              <a:path w="4034987" h="3428147" extrusionOk="0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 descr="Foods That Cause Plaque Buildup in the Arteries"/>
          <p:cNvPicPr preferRelativeResize="0"/>
          <p:nvPr/>
        </p:nvPicPr>
        <p:blipFill rotWithShape="1">
          <a:blip r:embed="rId4">
            <a:alphaModFix/>
          </a:blip>
          <a:srcRect l="6421" r="19348" b="4"/>
          <a:stretch/>
        </p:blipFill>
        <p:spPr>
          <a:xfrm>
            <a:off x="9160396" y="210817"/>
            <a:ext cx="2404734" cy="242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 descr="What Is Atherosclerosis? | Plaque Buildup in Arteri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6257" y="3478741"/>
            <a:ext cx="1782269" cy="16069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9059131" y="4258570"/>
            <a:ext cx="3132869" cy="2599430"/>
          </a:xfrm>
          <a:custGeom>
            <a:avLst/>
            <a:gdLst/>
            <a:ahLst/>
            <a:cxnLst/>
            <a:rect l="l" t="t" r="r" b="b"/>
            <a:pathLst>
              <a:path w="3061881" h="2540529" extrusionOk="0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 descr="Smoking weakens a gene that protects arteries: study | ABS-CBN News"/>
          <p:cNvPicPr preferRelativeResize="0"/>
          <p:nvPr/>
        </p:nvPicPr>
        <p:blipFill rotWithShape="1">
          <a:blip r:embed="rId6">
            <a:alphaModFix/>
          </a:blip>
          <a:srcRect l="14777" r="19152" b="-4"/>
          <a:stretch/>
        </p:blipFill>
        <p:spPr>
          <a:xfrm>
            <a:off x="9927389" y="5010263"/>
            <a:ext cx="1644474" cy="166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Approaches</a:t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1407279" y="2812349"/>
            <a:ext cx="9377440" cy="2377890"/>
            <a:chOff x="569079" y="986724"/>
            <a:chExt cx="9377440" cy="2377890"/>
          </a:xfrm>
        </p:grpSpPr>
        <p:sp>
          <p:nvSpPr>
            <p:cNvPr id="126" name="Google Shape;126;p3"/>
            <p:cNvSpPr/>
            <p:nvPr/>
          </p:nvSpPr>
          <p:spPr>
            <a:xfrm>
              <a:off x="973190" y="986724"/>
              <a:ext cx="1264141" cy="126414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242597" y="1256131"/>
              <a:ext cx="725326" cy="7253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08216" y="986724"/>
              <a:ext cx="1264141" cy="126414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77623" y="1256131"/>
              <a:ext cx="725326" cy="7253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843242" y="986724"/>
              <a:ext cx="1264141" cy="126414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112649" y="1256131"/>
              <a:ext cx="725326" cy="7253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439131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5439131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TESTING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278268" y="986724"/>
              <a:ext cx="1264141" cy="126414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547675" y="1256131"/>
              <a:ext cx="725326" cy="7253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874157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7874157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TUNING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 descr="Mop and bucket"/>
          <p:cNvSpPr txBox="1">
            <a:spLocks noGrp="1"/>
          </p:cNvSpPr>
          <p:nvPr>
            <p:ph type="title"/>
          </p:nvPr>
        </p:nvSpPr>
        <p:spPr>
          <a:xfrm>
            <a:off x="6581235" y="1534868"/>
            <a:ext cx="4805996" cy="4369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b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Categorical Data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flipH="1">
            <a:off x="0" y="581159"/>
            <a:ext cx="5464879" cy="6276841"/>
          </a:xfrm>
          <a:custGeom>
            <a:avLst/>
            <a:gdLst/>
            <a:ahLst/>
            <a:cxnLst/>
            <a:rect l="l" t="t" r="r" b="b"/>
            <a:pathLst>
              <a:path w="5464879" h="6276841" extrusionOk="0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 descr="Mop and buck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6695437" y="1244338"/>
            <a:ext cx="4805996" cy="4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b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SVM (linear and RBF kernel)</a:t>
            </a:r>
            <a:b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  <a:b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b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2500">
                <a:solidFill>
                  <a:srgbClr val="000000"/>
                </a:solidFill>
              </a:rPr>
              <a:t>Decision Tree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59" name="Google Shape;159;p5"/>
          <p:cNvSpPr/>
          <p:nvPr/>
        </p:nvSpPr>
        <p:spPr>
          <a:xfrm flipH="1">
            <a:off x="0" y="581159"/>
            <a:ext cx="5464879" cy="6276841"/>
          </a:xfrm>
          <a:custGeom>
            <a:avLst/>
            <a:gdLst/>
            <a:ahLst/>
            <a:cxnLst/>
            <a:rect l="l" t="t" r="r" b="b"/>
            <a:pathLst>
              <a:path w="5464879" h="6276841" extrusionOk="0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5" descr="Teach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 descr="Mop and bucket"/>
          <p:cNvSpPr txBox="1">
            <a:spLocks noGrp="1"/>
          </p:cNvSpPr>
          <p:nvPr>
            <p:ph type="title"/>
          </p:nvPr>
        </p:nvSpPr>
        <p:spPr>
          <a:xfrm>
            <a:off x="6581235" y="1534868"/>
            <a:ext cx="4805996" cy="4369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b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flipH="1">
            <a:off x="0" y="581159"/>
            <a:ext cx="5464879" cy="6276841"/>
          </a:xfrm>
          <a:custGeom>
            <a:avLst/>
            <a:gdLst/>
            <a:ahLst/>
            <a:cxnLst/>
            <a:rect l="l" t="t" r="r" b="b"/>
            <a:pathLst>
              <a:path w="5464879" h="6276841" extrusionOk="0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 descr="Mop and buck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68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t="45715" b="33968"/>
          <a:stretch/>
        </p:blipFill>
        <p:spPr>
          <a:xfrm>
            <a:off x="0" y="1584458"/>
            <a:ext cx="12192000" cy="1393277"/>
          </a:xfrm>
          <a:custGeom>
            <a:avLst/>
            <a:gdLst/>
            <a:ahLst/>
            <a:cxnLst/>
            <a:rect l="l" t="t" r="r" b="b"/>
            <a:pathLst>
              <a:path w="12192000" h="3049325" extrusionOk="0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Model Testing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- which model wins?</a:t>
            </a:r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idx="1"/>
          </p:nvPr>
        </p:nvSpPr>
        <p:spPr>
          <a:xfrm>
            <a:off x="5836359" y="338328"/>
            <a:ext cx="5548482" cy="177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Logistic Regression (after feature selection (Backward elimination) and feature reduction (PCA))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RBF SVM (after feature reduction (LDA and </a:t>
            </a:r>
            <a:r>
              <a:rPr lang="en-US" sz="2500" dirty="0" err="1">
                <a:solidFill>
                  <a:srgbClr val="FFFFFF"/>
                </a:solidFill>
              </a:rPr>
              <a:t>kPCA</a:t>
            </a:r>
            <a:r>
              <a:rPr lang="en-US" sz="2500" dirty="0">
                <a:solidFill>
                  <a:srgbClr val="FFFFFF"/>
                </a:solidFill>
              </a:rPr>
              <a:t>))</a:t>
            </a:r>
            <a:endParaRPr dirty="0"/>
          </a:p>
        </p:txBody>
      </p:sp>
      <p:sp>
        <p:nvSpPr>
          <p:cNvPr id="170" name="Google Shape;170;p6"/>
          <p:cNvSpPr/>
          <p:nvPr/>
        </p:nvSpPr>
        <p:spPr>
          <a:xfrm rot="10800000" flipH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 descr="A picture containing stationary, implemen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623" r="6954" b="5"/>
          <a:stretch/>
        </p:blipFill>
        <p:spPr>
          <a:xfrm>
            <a:off x="6355640" y="2592370"/>
            <a:ext cx="5701241" cy="369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5">
            <a:alphaModFix/>
          </a:blip>
          <a:srcRect b="4734"/>
          <a:stretch/>
        </p:blipFill>
        <p:spPr>
          <a:xfrm>
            <a:off x="404975" y="2805375"/>
            <a:ext cx="5172075" cy="3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l="42953" t="3963" b="3964"/>
          <a:stretch/>
        </p:blipFill>
        <p:spPr>
          <a:xfrm>
            <a:off x="0" y="1"/>
            <a:ext cx="7554138" cy="6857999"/>
          </a:xfrm>
          <a:custGeom>
            <a:avLst/>
            <a:gdLst/>
            <a:ahLst/>
            <a:cxnLst/>
            <a:rect l="l" t="t" r="r" b="b"/>
            <a:pathLst>
              <a:path w="7554138" h="6857999" extrusionOk="0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Model Tuning</a:t>
            </a:r>
            <a:endParaRPr dirty="0">
              <a:solidFill>
                <a:srgbClr val="FFFFFF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US" sz="2500" dirty="0"/>
              <a:t>Linear &amp; RBF SVM (K-Fold CV)</a:t>
            </a:r>
            <a:endParaRPr sz="28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US" sz="2500" dirty="0"/>
              <a:t>Linear &amp; RBF SVM  (after GridSearch CV)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800850" y="-45000"/>
            <a:ext cx="5391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7"/>
          <p:cNvGraphicFramePr/>
          <p:nvPr/>
        </p:nvGraphicFramePr>
        <p:xfrm>
          <a:off x="6096000" y="560895"/>
          <a:ext cx="5809075" cy="1673950"/>
        </p:xfrm>
        <a:graphic>
          <a:graphicData uri="http://schemas.openxmlformats.org/drawingml/2006/table">
            <a:tbl>
              <a:tblPr firstRow="1" bandRow="1">
                <a:noFill/>
                <a:tableStyleId>{21996553-EC6D-4439-9920-90DD0FBCD77D}</a:tableStyleId>
              </a:tblPr>
              <a:tblGrid>
                <a:gridCol w="5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50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en-US" sz="2500" b="0" u="none" strike="noStrike" cap="none">
                          <a:solidFill>
                            <a:schemeClr val="dk1"/>
                          </a:solidFill>
                        </a:rPr>
                        <a:t>K-fold Cross-validation</a:t>
                      </a:r>
                      <a:endParaRPr/>
                    </a:p>
                    <a:p>
                      <a:pPr marL="342900" marR="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Arial"/>
                        <a:buNone/>
                      </a:pPr>
                      <a:endParaRPr sz="2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en-US" sz="2500" b="0" u="none" strike="noStrike" cap="none">
                          <a:solidFill>
                            <a:schemeClr val="dk1"/>
                          </a:solidFill>
                        </a:rPr>
                        <a:t>Grid Search Cross-validation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2" name="Google Shape;18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250" y="2171850"/>
            <a:ext cx="5700574" cy="3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Learning Outcomes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804007" y="3232182"/>
            <a:ext cx="10318261" cy="317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1.Correlation Matrix’s Output doesn’t get feed as input for Backward Elimination.</a:t>
            </a: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latin typeface="Calibri"/>
                <a:cs typeface="Calibri"/>
                <a:sym typeface="Calibri"/>
              </a:rPr>
              <a:t>2.Backward Elimination doesn’t get feed as input for Dimension Reduction(PCA,LDA,KPCA).</a:t>
            </a: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latin typeface="+mn-lt"/>
              </a:rPr>
              <a:t>3.Fit_Transform() on the X_train means we are doing standardization on the dataset</a:t>
            </a: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4.Precedance Constraint: 1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we do feature selection and then we do hyperparameter tuning</a:t>
            </a:r>
          </a:p>
          <a:p>
            <a:pPr marL="457200" lvl="6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1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1570</Words>
  <Application>Microsoft Office PowerPoint</Application>
  <PresentationFormat>Widescreen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Noto Sans Symbols</vt:lpstr>
      <vt:lpstr>Office Theme</vt:lpstr>
      <vt:lpstr>1_Office Theme</vt:lpstr>
      <vt:lpstr>Coronary Heart Disease  (CHD)</vt:lpstr>
      <vt:lpstr>Why do we care about CHD?</vt:lpstr>
      <vt:lpstr> Approaches</vt:lpstr>
      <vt:lpstr>Data Cleaning  Missing Values  Categorical Data </vt:lpstr>
      <vt:lpstr>Model Training Logistic Regression SVM (linear and RBF kernel) Naïve Bayes Random Forest KNN Decision Tree</vt:lpstr>
      <vt:lpstr>Feature Engineering  Feature Selection  Feature Extraction </vt:lpstr>
      <vt:lpstr>Model Testing - which model wins?</vt:lpstr>
      <vt:lpstr>Model Tuning Linear &amp; RBF SVM (K-Fold CV) Linear &amp; RBF SVM  (after GridSearch CV)</vt:lpstr>
      <vt:lpstr>Learning Outcomes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Coronary Heart Disease  (CHD)</dc:title>
  <dc:creator>Jake Park</dc:creator>
  <cp:lastModifiedBy>17637</cp:lastModifiedBy>
  <cp:revision>6</cp:revision>
  <dcterms:created xsi:type="dcterms:W3CDTF">2020-04-22T00:14:25Z</dcterms:created>
  <dcterms:modified xsi:type="dcterms:W3CDTF">2021-01-31T22:53:07Z</dcterms:modified>
</cp:coreProperties>
</file>