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embeddedFontLst>
    <p:embeddedFont>
      <p:font typeface="Gelasio" panose="020B0604020202020204" charset="0"/>
      <p:regular r:id="rId8"/>
    </p:embeddedFont>
    <p:embeddedFont>
      <p:font typeface="Gelasio Semi Bold"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7776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166217"/>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Predicting Drug Consumption using AI</a:t>
            </a:r>
            <a:endParaRPr lang="en-US" sz="4450" dirty="0"/>
          </a:p>
        </p:txBody>
      </p:sp>
      <p:sp>
        <p:nvSpPr>
          <p:cNvPr id="4" name="Text 1"/>
          <p:cNvSpPr/>
          <p:nvPr/>
        </p:nvSpPr>
        <p:spPr>
          <a:xfrm>
            <a:off x="6280190" y="2923937"/>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This presentation outlines our project focused on predicting cannabis usage using machine learning techniques. Our goal is to leverage personality traits and demographic features to identify at-risk individuals or groups, thereby enabling targeted public health interventions.</a:t>
            </a:r>
            <a:endParaRPr lang="en-US" sz="1750" dirty="0"/>
          </a:p>
        </p:txBody>
      </p:sp>
      <p:sp>
        <p:nvSpPr>
          <p:cNvPr id="5" name="Text 2"/>
          <p:cNvSpPr/>
          <p:nvPr/>
        </p:nvSpPr>
        <p:spPr>
          <a:xfrm>
            <a:off x="6280190" y="4630698"/>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The insights gained from this project can inform policy decisions and resource allocation in the realm of public health. We will cover our data sources, feature selection process, methodology, model performance, and the challenges we encountered along the way.</a:t>
            </a:r>
            <a:endParaRPr lang="en-US" sz="1750" dirty="0"/>
          </a:p>
        </p:txBody>
      </p:sp>
      <p:sp>
        <p:nvSpPr>
          <p:cNvPr id="6" name="Text 3"/>
          <p:cNvSpPr/>
          <p:nvPr/>
        </p:nvSpPr>
        <p:spPr>
          <a:xfrm>
            <a:off x="6280190" y="6337459"/>
            <a:ext cx="7926464" cy="725805"/>
          </a:xfrm>
          <a:prstGeom prst="rect">
            <a:avLst/>
          </a:prstGeom>
          <a:noFill/>
          <a:ln/>
        </p:spPr>
        <p:txBody>
          <a:bodyPr wrap="square" lIns="0" tIns="0" rIns="0" bIns="0" rtlCol="0" anchor="t"/>
          <a:lstStyle/>
          <a:p>
            <a:pPr marL="0" indent="0" algn="l">
              <a:lnSpc>
                <a:spcPts val="2850"/>
              </a:lnSpc>
              <a:buNone/>
            </a:pPr>
            <a:endParaRPr lang="en-US" sz="1750" b="1" dirty="0">
              <a:solidFill>
                <a:srgbClr val="746558"/>
              </a:solidFill>
              <a:latin typeface="Gelasio" pitchFamily="34" charset="0"/>
              <a:ea typeface="Gelasio" pitchFamily="34" charset="-122"/>
              <a:cs typeface="Gelasio" pitchFamily="34" charset="-120"/>
            </a:endParaRPr>
          </a:p>
          <a:p>
            <a:pPr marL="0" indent="0" algn="l">
              <a:lnSpc>
                <a:spcPts val="2850"/>
              </a:lnSpc>
              <a:buNone/>
            </a:pPr>
            <a:r>
              <a:rPr lang="en-US" sz="1750" b="1" dirty="0">
                <a:solidFill>
                  <a:srgbClr val="746558"/>
                </a:solidFill>
                <a:latin typeface="Gelasio" pitchFamily="34" charset="0"/>
                <a:ea typeface="Gelasio" pitchFamily="34" charset="-122"/>
                <a:cs typeface="Gelasio" pitchFamily="34" charset="-120"/>
              </a:rPr>
              <a:t>By- Pratyush Goutam (RA2211042010023), Ayush Jaiswal (RA2211042010020)</a:t>
            </a:r>
          </a:p>
          <a:p>
            <a:pPr marL="0" indent="0" algn="l">
              <a:lnSpc>
                <a:spcPts val="2850"/>
              </a:lnSpc>
              <a:buNone/>
            </a:pPr>
            <a:r>
              <a:rPr lang="en-US" sz="1750" b="1" dirty="0">
                <a:solidFill>
                  <a:srgbClr val="746558"/>
                </a:solidFill>
                <a:latin typeface="Gelasio" pitchFamily="34" charset="0"/>
                <a:ea typeface="Gelasio" pitchFamily="34" charset="-122"/>
                <a:cs typeface="Gelasio" pitchFamily="34" charset="-120"/>
              </a:rPr>
              <a:t>CSBS, AG-2, GenAI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89503" y="620316"/>
            <a:ext cx="9834324" cy="704850"/>
          </a:xfrm>
          <a:prstGeom prst="rect">
            <a:avLst/>
          </a:prstGeom>
          <a:noFill/>
          <a:ln/>
        </p:spPr>
        <p:txBody>
          <a:bodyPr wrap="none" lIns="0" tIns="0" rIns="0" bIns="0" rtlCol="0" anchor="t"/>
          <a:lstStyle/>
          <a:p>
            <a:pPr marL="0" indent="0" algn="l">
              <a:lnSpc>
                <a:spcPts val="5550"/>
              </a:lnSpc>
              <a:buNone/>
            </a:pPr>
            <a:r>
              <a:rPr lang="en-US" sz="4400" dirty="0">
                <a:solidFill>
                  <a:srgbClr val="484237"/>
                </a:solidFill>
                <a:latin typeface="Gelasio Semi Bold" pitchFamily="34" charset="0"/>
                <a:ea typeface="Gelasio Semi Bold" pitchFamily="34" charset="-122"/>
                <a:cs typeface="Gelasio Semi Bold" pitchFamily="34" charset="-120"/>
              </a:rPr>
              <a:t>Data Sources and Feature Selection</a:t>
            </a:r>
            <a:endParaRPr lang="en-US" sz="4400" dirty="0"/>
          </a:p>
        </p:txBody>
      </p:sp>
      <p:sp>
        <p:nvSpPr>
          <p:cNvPr id="3" name="Text 1"/>
          <p:cNvSpPr/>
          <p:nvPr/>
        </p:nvSpPr>
        <p:spPr>
          <a:xfrm>
            <a:off x="789503" y="1776293"/>
            <a:ext cx="13051393" cy="1082993"/>
          </a:xfrm>
          <a:prstGeom prst="rect">
            <a:avLst/>
          </a:prstGeom>
          <a:noFill/>
          <a:ln/>
        </p:spPr>
        <p:txBody>
          <a:bodyPr wrap="square" lIns="0" tIns="0" rIns="0" bIns="0" rtlCol="0" anchor="t"/>
          <a:lstStyle/>
          <a:p>
            <a:pPr marL="0" indent="0" algn="l">
              <a:lnSpc>
                <a:spcPts val="2800"/>
              </a:lnSpc>
              <a:buNone/>
            </a:pPr>
            <a:r>
              <a:rPr lang="en-US" sz="1750" dirty="0">
                <a:solidFill>
                  <a:srgbClr val="746558"/>
                </a:solidFill>
                <a:latin typeface="Gelasio" pitchFamily="34" charset="0"/>
                <a:ea typeface="Gelasio" pitchFamily="34" charset="-122"/>
                <a:cs typeface="Gelasio" pitchFamily="34" charset="-120"/>
              </a:rPr>
              <a:t>To build our predictive models, we primarily used two datasets: the UCI Drug Consumption Dataset for training and testing, and the NSDUH 2017 Survey for validation. These datasets offer a range of features that allow us to explore various factors influencing cannabis use.</a:t>
            </a:r>
            <a:endParaRPr lang="en-US" sz="1750" dirty="0"/>
          </a:p>
        </p:txBody>
      </p:sp>
      <p:sp>
        <p:nvSpPr>
          <p:cNvPr id="4" name="Text 2"/>
          <p:cNvSpPr/>
          <p:nvPr/>
        </p:nvSpPr>
        <p:spPr>
          <a:xfrm>
            <a:off x="789503" y="3338513"/>
            <a:ext cx="3165515" cy="352425"/>
          </a:xfrm>
          <a:prstGeom prst="rect">
            <a:avLst/>
          </a:prstGeom>
          <a:noFill/>
          <a:ln/>
        </p:spPr>
        <p:txBody>
          <a:bodyPr wrap="none" lIns="0" tIns="0" rIns="0" bIns="0" rtlCol="0" anchor="t"/>
          <a:lstStyle/>
          <a:p>
            <a:pPr marL="0" indent="0" algn="l">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Demographic Features</a:t>
            </a:r>
            <a:endParaRPr lang="en-US" sz="2200" dirty="0"/>
          </a:p>
        </p:txBody>
      </p:sp>
      <p:sp>
        <p:nvSpPr>
          <p:cNvPr id="5" name="Text 3"/>
          <p:cNvSpPr/>
          <p:nvPr/>
        </p:nvSpPr>
        <p:spPr>
          <a:xfrm>
            <a:off x="789503" y="3916442"/>
            <a:ext cx="6250543" cy="360998"/>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746558"/>
                </a:solidFill>
                <a:latin typeface="Gelasio" pitchFamily="34" charset="0"/>
                <a:ea typeface="Gelasio" pitchFamily="34" charset="-122"/>
                <a:cs typeface="Gelasio" pitchFamily="34" charset="-120"/>
              </a:rPr>
              <a:t>Age</a:t>
            </a:r>
            <a:endParaRPr lang="en-US" sz="1750" dirty="0"/>
          </a:p>
        </p:txBody>
      </p:sp>
      <p:sp>
        <p:nvSpPr>
          <p:cNvPr id="6" name="Text 4"/>
          <p:cNvSpPr/>
          <p:nvPr/>
        </p:nvSpPr>
        <p:spPr>
          <a:xfrm>
            <a:off x="789503" y="4356378"/>
            <a:ext cx="6250543" cy="360998"/>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746558"/>
                </a:solidFill>
                <a:latin typeface="Gelasio" pitchFamily="34" charset="0"/>
                <a:ea typeface="Gelasio" pitchFamily="34" charset="-122"/>
                <a:cs typeface="Gelasio" pitchFamily="34" charset="-120"/>
              </a:rPr>
              <a:t>Gender</a:t>
            </a:r>
            <a:endParaRPr lang="en-US" sz="1750" dirty="0"/>
          </a:p>
        </p:txBody>
      </p:sp>
      <p:sp>
        <p:nvSpPr>
          <p:cNvPr id="7" name="Text 5"/>
          <p:cNvSpPr/>
          <p:nvPr/>
        </p:nvSpPr>
        <p:spPr>
          <a:xfrm>
            <a:off x="789503" y="4796314"/>
            <a:ext cx="6250543" cy="360998"/>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746558"/>
                </a:solidFill>
                <a:latin typeface="Gelasio" pitchFamily="34" charset="0"/>
                <a:ea typeface="Gelasio" pitchFamily="34" charset="-122"/>
                <a:cs typeface="Gelasio" pitchFamily="34" charset="-120"/>
              </a:rPr>
              <a:t>Education</a:t>
            </a:r>
            <a:endParaRPr lang="en-US" sz="1750" dirty="0"/>
          </a:p>
        </p:txBody>
      </p:sp>
      <p:sp>
        <p:nvSpPr>
          <p:cNvPr id="8" name="Text 6"/>
          <p:cNvSpPr/>
          <p:nvPr/>
        </p:nvSpPr>
        <p:spPr>
          <a:xfrm>
            <a:off x="7597973" y="3338513"/>
            <a:ext cx="2819638" cy="352425"/>
          </a:xfrm>
          <a:prstGeom prst="rect">
            <a:avLst/>
          </a:prstGeom>
          <a:noFill/>
          <a:ln/>
        </p:spPr>
        <p:txBody>
          <a:bodyPr wrap="none" lIns="0" tIns="0" rIns="0" bIns="0" rtlCol="0" anchor="t"/>
          <a:lstStyle/>
          <a:p>
            <a:pPr marL="0" indent="0" algn="l">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Personality Traits</a:t>
            </a:r>
            <a:endParaRPr lang="en-US" sz="2200" dirty="0"/>
          </a:p>
        </p:txBody>
      </p:sp>
      <p:sp>
        <p:nvSpPr>
          <p:cNvPr id="9" name="Text 7"/>
          <p:cNvSpPr/>
          <p:nvPr/>
        </p:nvSpPr>
        <p:spPr>
          <a:xfrm>
            <a:off x="7597973" y="3916442"/>
            <a:ext cx="6250543" cy="360998"/>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746558"/>
                </a:solidFill>
                <a:latin typeface="Gelasio" pitchFamily="34" charset="0"/>
                <a:ea typeface="Gelasio" pitchFamily="34" charset="-122"/>
                <a:cs typeface="Gelasio" pitchFamily="34" charset="-120"/>
              </a:rPr>
              <a:t>Neuroticism</a:t>
            </a:r>
            <a:endParaRPr lang="en-US" sz="1750" dirty="0"/>
          </a:p>
        </p:txBody>
      </p:sp>
      <p:sp>
        <p:nvSpPr>
          <p:cNvPr id="10" name="Text 8"/>
          <p:cNvSpPr/>
          <p:nvPr/>
        </p:nvSpPr>
        <p:spPr>
          <a:xfrm>
            <a:off x="7597973" y="4356378"/>
            <a:ext cx="6250543" cy="360998"/>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746558"/>
                </a:solidFill>
                <a:latin typeface="Gelasio" pitchFamily="34" charset="0"/>
                <a:ea typeface="Gelasio" pitchFamily="34" charset="-122"/>
                <a:cs typeface="Gelasio" pitchFamily="34" charset="-120"/>
              </a:rPr>
              <a:t>Extraversion</a:t>
            </a:r>
            <a:endParaRPr lang="en-US" sz="1750" dirty="0"/>
          </a:p>
        </p:txBody>
      </p:sp>
      <p:sp>
        <p:nvSpPr>
          <p:cNvPr id="11" name="Text 9"/>
          <p:cNvSpPr/>
          <p:nvPr/>
        </p:nvSpPr>
        <p:spPr>
          <a:xfrm>
            <a:off x="7597973" y="4796314"/>
            <a:ext cx="6250543" cy="360998"/>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746558"/>
                </a:solidFill>
                <a:latin typeface="Gelasio" pitchFamily="34" charset="0"/>
                <a:ea typeface="Gelasio" pitchFamily="34" charset="-122"/>
                <a:cs typeface="Gelasio" pitchFamily="34" charset="-120"/>
              </a:rPr>
              <a:t>Openness</a:t>
            </a:r>
            <a:endParaRPr lang="en-US" sz="1750" dirty="0"/>
          </a:p>
        </p:txBody>
      </p:sp>
      <p:sp>
        <p:nvSpPr>
          <p:cNvPr id="12" name="Text 10"/>
          <p:cNvSpPr/>
          <p:nvPr/>
        </p:nvSpPr>
        <p:spPr>
          <a:xfrm>
            <a:off x="7597973" y="5236250"/>
            <a:ext cx="6250543" cy="360998"/>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746558"/>
                </a:solidFill>
                <a:latin typeface="Gelasio" pitchFamily="34" charset="0"/>
                <a:ea typeface="Gelasio" pitchFamily="34" charset="-122"/>
                <a:cs typeface="Gelasio" pitchFamily="34" charset="-120"/>
              </a:rPr>
              <a:t>Agreeableness</a:t>
            </a:r>
            <a:endParaRPr lang="en-US" sz="1750" dirty="0"/>
          </a:p>
        </p:txBody>
      </p:sp>
      <p:sp>
        <p:nvSpPr>
          <p:cNvPr id="13" name="Text 11"/>
          <p:cNvSpPr/>
          <p:nvPr/>
        </p:nvSpPr>
        <p:spPr>
          <a:xfrm>
            <a:off x="7597973" y="5676186"/>
            <a:ext cx="6250543" cy="360998"/>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746558"/>
                </a:solidFill>
                <a:latin typeface="Gelasio" pitchFamily="34" charset="0"/>
                <a:ea typeface="Gelasio" pitchFamily="34" charset="-122"/>
                <a:cs typeface="Gelasio" pitchFamily="34" charset="-120"/>
              </a:rPr>
              <a:t>Conscientiousness</a:t>
            </a:r>
            <a:endParaRPr lang="en-US" sz="1750" dirty="0"/>
          </a:p>
        </p:txBody>
      </p:sp>
      <p:sp>
        <p:nvSpPr>
          <p:cNvPr id="14" name="Text 12"/>
          <p:cNvSpPr/>
          <p:nvPr/>
        </p:nvSpPr>
        <p:spPr>
          <a:xfrm>
            <a:off x="7597973" y="6116122"/>
            <a:ext cx="6250543" cy="360998"/>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746558"/>
                </a:solidFill>
                <a:latin typeface="Gelasio" pitchFamily="34" charset="0"/>
                <a:ea typeface="Gelasio" pitchFamily="34" charset="-122"/>
                <a:cs typeface="Gelasio" pitchFamily="34" charset="-120"/>
              </a:rPr>
              <a:t>Impulsiveness</a:t>
            </a:r>
            <a:endParaRPr lang="en-US" sz="1750" dirty="0"/>
          </a:p>
        </p:txBody>
      </p:sp>
      <p:sp>
        <p:nvSpPr>
          <p:cNvPr id="15" name="Text 13"/>
          <p:cNvSpPr/>
          <p:nvPr/>
        </p:nvSpPr>
        <p:spPr>
          <a:xfrm>
            <a:off x="7597973" y="6556057"/>
            <a:ext cx="6250543" cy="360998"/>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746558"/>
                </a:solidFill>
                <a:latin typeface="Gelasio" pitchFamily="34" charset="0"/>
                <a:ea typeface="Gelasio" pitchFamily="34" charset="-122"/>
                <a:cs typeface="Gelasio" pitchFamily="34" charset="-120"/>
              </a:rPr>
              <a:t>Sensation Seeking</a:t>
            </a:r>
            <a:endParaRPr lang="en-US" sz="1750" dirty="0"/>
          </a:p>
        </p:txBody>
      </p:sp>
      <p:sp>
        <p:nvSpPr>
          <p:cNvPr id="16" name="Text 14"/>
          <p:cNvSpPr/>
          <p:nvPr/>
        </p:nvSpPr>
        <p:spPr>
          <a:xfrm>
            <a:off x="789503" y="7249716"/>
            <a:ext cx="13051393" cy="360998"/>
          </a:xfrm>
          <a:prstGeom prst="rect">
            <a:avLst/>
          </a:prstGeom>
          <a:noFill/>
          <a:ln/>
        </p:spPr>
        <p:txBody>
          <a:bodyPr wrap="none" lIns="0" tIns="0" rIns="0" bIns="0" rtlCol="0" anchor="t"/>
          <a:lstStyle/>
          <a:p>
            <a:pPr marL="0" indent="0" algn="l">
              <a:lnSpc>
                <a:spcPts val="2800"/>
              </a:lnSpc>
              <a:buNone/>
            </a:pPr>
            <a:r>
              <a:rPr lang="en-US" sz="1750" dirty="0">
                <a:solidFill>
                  <a:srgbClr val="746558"/>
                </a:solidFill>
                <a:latin typeface="Gelasio" pitchFamily="34" charset="0"/>
                <a:ea typeface="Gelasio" pitchFamily="34" charset="-122"/>
                <a:cs typeface="Gelasio" pitchFamily="34" charset="-120"/>
              </a:rPr>
              <a:t>Our target variable is binary: Cannabis User (Yes/No), allowing us to frame the problem as a classification task.</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04123" y="475059"/>
            <a:ext cx="6088856" cy="539353"/>
          </a:xfrm>
          <a:prstGeom prst="rect">
            <a:avLst/>
          </a:prstGeom>
          <a:noFill/>
          <a:ln/>
        </p:spPr>
        <p:txBody>
          <a:bodyPr wrap="none" lIns="0" tIns="0" rIns="0" bIns="0" rtlCol="0" anchor="t"/>
          <a:lstStyle/>
          <a:p>
            <a:pPr marL="0" indent="0" algn="l">
              <a:lnSpc>
                <a:spcPts val="4200"/>
              </a:lnSpc>
              <a:buNone/>
            </a:pPr>
            <a:r>
              <a:rPr lang="en-US" sz="3350" dirty="0">
                <a:solidFill>
                  <a:srgbClr val="484237"/>
                </a:solidFill>
                <a:latin typeface="Gelasio Semi Bold" pitchFamily="34" charset="0"/>
                <a:ea typeface="Gelasio Semi Bold" pitchFamily="34" charset="-122"/>
                <a:cs typeface="Gelasio Semi Bold" pitchFamily="34" charset="-120"/>
              </a:rPr>
              <a:t>Methodology and Tech Stack</a:t>
            </a:r>
            <a:endParaRPr lang="en-US" sz="3350" dirty="0"/>
          </a:p>
        </p:txBody>
      </p:sp>
      <p:sp>
        <p:nvSpPr>
          <p:cNvPr id="3" name="Text 1"/>
          <p:cNvSpPr/>
          <p:nvPr/>
        </p:nvSpPr>
        <p:spPr>
          <a:xfrm>
            <a:off x="604123" y="1359575"/>
            <a:ext cx="13422154" cy="552450"/>
          </a:xfrm>
          <a:prstGeom prst="rect">
            <a:avLst/>
          </a:prstGeom>
          <a:noFill/>
          <a:ln/>
        </p:spPr>
        <p:txBody>
          <a:bodyPr wrap="square" lIns="0" tIns="0" rIns="0" bIns="0" rtlCol="0" anchor="t"/>
          <a:lstStyle/>
          <a:p>
            <a:pPr marL="0" indent="0" algn="l">
              <a:lnSpc>
                <a:spcPts val="2150"/>
              </a:lnSpc>
              <a:buNone/>
            </a:pPr>
            <a:r>
              <a:rPr lang="en-US" sz="1350" dirty="0">
                <a:solidFill>
                  <a:srgbClr val="746558"/>
                </a:solidFill>
                <a:latin typeface="Gelasio" pitchFamily="34" charset="0"/>
                <a:ea typeface="Gelasio" pitchFamily="34" charset="-122"/>
                <a:cs typeface="Gelasio" pitchFamily="34" charset="-120"/>
              </a:rPr>
              <a:t>Our methodology involved a structured workflow to ensure rigor and reproducibility. We began with data collection and cleaning, followed by feature selection to identify the most relevant variables. Data visualization played a crucial role in understanding patterns and relationships within the data.</a:t>
            </a:r>
            <a:endParaRPr lang="en-US" sz="1350" dirty="0"/>
          </a:p>
        </p:txBody>
      </p:sp>
      <p:pic>
        <p:nvPicPr>
          <p:cNvPr id="4" name="Image 0" descr="preencoded.png"/>
          <p:cNvPicPr>
            <a:picLocks noChangeAspect="1"/>
          </p:cNvPicPr>
          <p:nvPr/>
        </p:nvPicPr>
        <p:blipFill>
          <a:blip r:embed="rId3"/>
          <a:stretch>
            <a:fillRect/>
          </a:stretch>
        </p:blipFill>
        <p:spPr>
          <a:xfrm>
            <a:off x="604123" y="2106097"/>
            <a:ext cx="862965" cy="1035606"/>
          </a:xfrm>
          <a:prstGeom prst="rect">
            <a:avLst/>
          </a:prstGeom>
        </p:spPr>
      </p:pic>
      <p:sp>
        <p:nvSpPr>
          <p:cNvPr id="5" name="Text 2"/>
          <p:cNvSpPr/>
          <p:nvPr/>
        </p:nvSpPr>
        <p:spPr>
          <a:xfrm>
            <a:off x="1725930" y="2278618"/>
            <a:ext cx="2841546" cy="269677"/>
          </a:xfrm>
          <a:prstGeom prst="rect">
            <a:avLst/>
          </a:prstGeom>
          <a:noFill/>
          <a:ln/>
        </p:spPr>
        <p:txBody>
          <a:bodyPr wrap="none" lIns="0" tIns="0" rIns="0" bIns="0" rtlCol="0" anchor="t"/>
          <a:lstStyle/>
          <a:p>
            <a:pPr marL="0" indent="0" algn="l">
              <a:lnSpc>
                <a:spcPts val="2100"/>
              </a:lnSpc>
              <a:buNone/>
            </a:pPr>
            <a:r>
              <a:rPr lang="en-US" sz="1650" dirty="0">
                <a:solidFill>
                  <a:srgbClr val="746558"/>
                </a:solidFill>
                <a:latin typeface="Gelasio Semi Bold" pitchFamily="34" charset="0"/>
                <a:ea typeface="Gelasio Semi Bold" pitchFamily="34" charset="-122"/>
                <a:cs typeface="Gelasio Semi Bold" pitchFamily="34" charset="-120"/>
              </a:rPr>
              <a:t>Data Collection &amp; Cleaning</a:t>
            </a:r>
            <a:endParaRPr lang="en-US" sz="1650" dirty="0"/>
          </a:p>
        </p:txBody>
      </p:sp>
      <p:sp>
        <p:nvSpPr>
          <p:cNvPr id="6" name="Text 3"/>
          <p:cNvSpPr/>
          <p:nvPr/>
        </p:nvSpPr>
        <p:spPr>
          <a:xfrm>
            <a:off x="1725930" y="2651760"/>
            <a:ext cx="12300347" cy="276225"/>
          </a:xfrm>
          <a:prstGeom prst="rect">
            <a:avLst/>
          </a:prstGeom>
          <a:noFill/>
          <a:ln/>
        </p:spPr>
        <p:txBody>
          <a:bodyPr wrap="none" lIns="0" tIns="0" rIns="0" bIns="0" rtlCol="0" anchor="t"/>
          <a:lstStyle/>
          <a:p>
            <a:pPr marL="0" indent="0" algn="l">
              <a:lnSpc>
                <a:spcPts val="2150"/>
              </a:lnSpc>
              <a:buNone/>
            </a:pPr>
            <a:r>
              <a:rPr lang="en-US" sz="1350" dirty="0">
                <a:solidFill>
                  <a:srgbClr val="746558"/>
                </a:solidFill>
                <a:latin typeface="Gelasio" pitchFamily="34" charset="0"/>
                <a:ea typeface="Gelasio" pitchFamily="34" charset="-122"/>
                <a:cs typeface="Gelasio" pitchFamily="34" charset="-120"/>
              </a:rPr>
              <a:t>Gather and preprocess raw data.</a:t>
            </a:r>
            <a:endParaRPr lang="en-US" sz="1350" dirty="0"/>
          </a:p>
        </p:txBody>
      </p:sp>
      <p:pic>
        <p:nvPicPr>
          <p:cNvPr id="7" name="Image 1" descr="preencoded.png"/>
          <p:cNvPicPr>
            <a:picLocks noChangeAspect="1"/>
          </p:cNvPicPr>
          <p:nvPr/>
        </p:nvPicPr>
        <p:blipFill>
          <a:blip r:embed="rId4"/>
          <a:stretch>
            <a:fillRect/>
          </a:stretch>
        </p:blipFill>
        <p:spPr>
          <a:xfrm>
            <a:off x="604123" y="3141702"/>
            <a:ext cx="862965" cy="1035606"/>
          </a:xfrm>
          <a:prstGeom prst="rect">
            <a:avLst/>
          </a:prstGeom>
        </p:spPr>
      </p:pic>
      <p:sp>
        <p:nvSpPr>
          <p:cNvPr id="8" name="Text 4"/>
          <p:cNvSpPr/>
          <p:nvPr/>
        </p:nvSpPr>
        <p:spPr>
          <a:xfrm>
            <a:off x="1725930" y="3314224"/>
            <a:ext cx="2157532" cy="269677"/>
          </a:xfrm>
          <a:prstGeom prst="rect">
            <a:avLst/>
          </a:prstGeom>
          <a:noFill/>
          <a:ln/>
        </p:spPr>
        <p:txBody>
          <a:bodyPr wrap="none" lIns="0" tIns="0" rIns="0" bIns="0" rtlCol="0" anchor="t"/>
          <a:lstStyle/>
          <a:p>
            <a:pPr marL="0" indent="0" algn="l">
              <a:lnSpc>
                <a:spcPts val="2100"/>
              </a:lnSpc>
              <a:buNone/>
            </a:pPr>
            <a:r>
              <a:rPr lang="en-US" sz="1650" dirty="0">
                <a:solidFill>
                  <a:srgbClr val="746558"/>
                </a:solidFill>
                <a:latin typeface="Gelasio Semi Bold" pitchFamily="34" charset="0"/>
                <a:ea typeface="Gelasio Semi Bold" pitchFamily="34" charset="-122"/>
                <a:cs typeface="Gelasio Semi Bold" pitchFamily="34" charset="-120"/>
              </a:rPr>
              <a:t>Feature Selection</a:t>
            </a:r>
            <a:endParaRPr lang="en-US" sz="1650" dirty="0"/>
          </a:p>
        </p:txBody>
      </p:sp>
      <p:sp>
        <p:nvSpPr>
          <p:cNvPr id="9" name="Text 5"/>
          <p:cNvSpPr/>
          <p:nvPr/>
        </p:nvSpPr>
        <p:spPr>
          <a:xfrm>
            <a:off x="1725930" y="3687366"/>
            <a:ext cx="12300347" cy="276225"/>
          </a:xfrm>
          <a:prstGeom prst="rect">
            <a:avLst/>
          </a:prstGeom>
          <a:noFill/>
          <a:ln/>
        </p:spPr>
        <p:txBody>
          <a:bodyPr wrap="none" lIns="0" tIns="0" rIns="0" bIns="0" rtlCol="0" anchor="t"/>
          <a:lstStyle/>
          <a:p>
            <a:pPr marL="0" indent="0" algn="l">
              <a:lnSpc>
                <a:spcPts val="2150"/>
              </a:lnSpc>
              <a:buNone/>
            </a:pPr>
            <a:r>
              <a:rPr lang="en-US" sz="1350" dirty="0">
                <a:solidFill>
                  <a:srgbClr val="746558"/>
                </a:solidFill>
                <a:latin typeface="Gelasio" pitchFamily="34" charset="0"/>
                <a:ea typeface="Gelasio" pitchFamily="34" charset="-122"/>
                <a:cs typeface="Gelasio" pitchFamily="34" charset="-120"/>
              </a:rPr>
              <a:t>Identify key predictive variables.</a:t>
            </a:r>
            <a:endParaRPr lang="en-US" sz="1350" dirty="0"/>
          </a:p>
        </p:txBody>
      </p:sp>
      <p:pic>
        <p:nvPicPr>
          <p:cNvPr id="10" name="Image 2" descr="preencoded.png"/>
          <p:cNvPicPr>
            <a:picLocks noChangeAspect="1"/>
          </p:cNvPicPr>
          <p:nvPr/>
        </p:nvPicPr>
        <p:blipFill>
          <a:blip r:embed="rId5"/>
          <a:stretch>
            <a:fillRect/>
          </a:stretch>
        </p:blipFill>
        <p:spPr>
          <a:xfrm>
            <a:off x="604123" y="4177308"/>
            <a:ext cx="862965" cy="1035606"/>
          </a:xfrm>
          <a:prstGeom prst="rect">
            <a:avLst/>
          </a:prstGeom>
        </p:spPr>
      </p:pic>
      <p:sp>
        <p:nvSpPr>
          <p:cNvPr id="11" name="Text 6"/>
          <p:cNvSpPr/>
          <p:nvPr/>
        </p:nvSpPr>
        <p:spPr>
          <a:xfrm>
            <a:off x="1725930" y="4349829"/>
            <a:ext cx="2157532" cy="269677"/>
          </a:xfrm>
          <a:prstGeom prst="rect">
            <a:avLst/>
          </a:prstGeom>
          <a:noFill/>
          <a:ln/>
        </p:spPr>
        <p:txBody>
          <a:bodyPr wrap="none" lIns="0" tIns="0" rIns="0" bIns="0" rtlCol="0" anchor="t"/>
          <a:lstStyle/>
          <a:p>
            <a:pPr marL="0" indent="0" algn="l">
              <a:lnSpc>
                <a:spcPts val="2100"/>
              </a:lnSpc>
              <a:buNone/>
            </a:pPr>
            <a:r>
              <a:rPr lang="en-US" sz="1650" dirty="0">
                <a:solidFill>
                  <a:srgbClr val="746558"/>
                </a:solidFill>
                <a:latin typeface="Gelasio Semi Bold" pitchFamily="34" charset="0"/>
                <a:ea typeface="Gelasio Semi Bold" pitchFamily="34" charset="-122"/>
                <a:cs typeface="Gelasio Semi Bold" pitchFamily="34" charset="-120"/>
              </a:rPr>
              <a:t>Data Visualization</a:t>
            </a:r>
            <a:endParaRPr lang="en-US" sz="1650" dirty="0"/>
          </a:p>
        </p:txBody>
      </p:sp>
      <p:sp>
        <p:nvSpPr>
          <p:cNvPr id="12" name="Text 7"/>
          <p:cNvSpPr/>
          <p:nvPr/>
        </p:nvSpPr>
        <p:spPr>
          <a:xfrm>
            <a:off x="1725930" y="4722971"/>
            <a:ext cx="12300347" cy="276225"/>
          </a:xfrm>
          <a:prstGeom prst="rect">
            <a:avLst/>
          </a:prstGeom>
          <a:noFill/>
          <a:ln/>
        </p:spPr>
        <p:txBody>
          <a:bodyPr wrap="none" lIns="0" tIns="0" rIns="0" bIns="0" rtlCol="0" anchor="t"/>
          <a:lstStyle/>
          <a:p>
            <a:pPr marL="0" indent="0" algn="l">
              <a:lnSpc>
                <a:spcPts val="2150"/>
              </a:lnSpc>
              <a:buNone/>
            </a:pPr>
            <a:r>
              <a:rPr lang="en-US" sz="1350" dirty="0">
                <a:solidFill>
                  <a:srgbClr val="746558"/>
                </a:solidFill>
                <a:latin typeface="Gelasio" pitchFamily="34" charset="0"/>
                <a:ea typeface="Gelasio" pitchFamily="34" charset="-122"/>
                <a:cs typeface="Gelasio" pitchFamily="34" charset="-120"/>
              </a:rPr>
              <a:t>Understand data patterns.</a:t>
            </a:r>
            <a:endParaRPr lang="en-US" sz="1350" dirty="0"/>
          </a:p>
        </p:txBody>
      </p:sp>
      <p:pic>
        <p:nvPicPr>
          <p:cNvPr id="13" name="Image 3" descr="preencoded.png"/>
          <p:cNvPicPr>
            <a:picLocks noChangeAspect="1"/>
          </p:cNvPicPr>
          <p:nvPr/>
        </p:nvPicPr>
        <p:blipFill>
          <a:blip r:embed="rId6"/>
          <a:stretch>
            <a:fillRect/>
          </a:stretch>
        </p:blipFill>
        <p:spPr>
          <a:xfrm>
            <a:off x="604123" y="5212913"/>
            <a:ext cx="862965" cy="1035606"/>
          </a:xfrm>
          <a:prstGeom prst="rect">
            <a:avLst/>
          </a:prstGeom>
        </p:spPr>
      </p:pic>
      <p:sp>
        <p:nvSpPr>
          <p:cNvPr id="14" name="Text 8"/>
          <p:cNvSpPr/>
          <p:nvPr/>
        </p:nvSpPr>
        <p:spPr>
          <a:xfrm>
            <a:off x="1725930" y="5385435"/>
            <a:ext cx="3068717" cy="269677"/>
          </a:xfrm>
          <a:prstGeom prst="rect">
            <a:avLst/>
          </a:prstGeom>
          <a:noFill/>
          <a:ln/>
        </p:spPr>
        <p:txBody>
          <a:bodyPr wrap="none" lIns="0" tIns="0" rIns="0" bIns="0" rtlCol="0" anchor="t"/>
          <a:lstStyle/>
          <a:p>
            <a:pPr marL="0" indent="0" algn="l">
              <a:lnSpc>
                <a:spcPts val="2100"/>
              </a:lnSpc>
              <a:buNone/>
            </a:pPr>
            <a:r>
              <a:rPr lang="en-US" sz="1650" dirty="0">
                <a:solidFill>
                  <a:srgbClr val="746558"/>
                </a:solidFill>
                <a:latin typeface="Gelasio Semi Bold" pitchFamily="34" charset="0"/>
                <a:ea typeface="Gelasio Semi Bold" pitchFamily="34" charset="-122"/>
                <a:cs typeface="Gelasio Semi Bold" pitchFamily="34" charset="-120"/>
              </a:rPr>
              <a:t>Model Training &amp; Evaluation</a:t>
            </a:r>
            <a:endParaRPr lang="en-US" sz="1650" dirty="0"/>
          </a:p>
        </p:txBody>
      </p:sp>
      <p:sp>
        <p:nvSpPr>
          <p:cNvPr id="15" name="Text 9"/>
          <p:cNvSpPr/>
          <p:nvPr/>
        </p:nvSpPr>
        <p:spPr>
          <a:xfrm>
            <a:off x="1725930" y="5758577"/>
            <a:ext cx="12300347" cy="276225"/>
          </a:xfrm>
          <a:prstGeom prst="rect">
            <a:avLst/>
          </a:prstGeom>
          <a:noFill/>
          <a:ln/>
        </p:spPr>
        <p:txBody>
          <a:bodyPr wrap="none" lIns="0" tIns="0" rIns="0" bIns="0" rtlCol="0" anchor="t"/>
          <a:lstStyle/>
          <a:p>
            <a:pPr marL="0" indent="0" algn="l">
              <a:lnSpc>
                <a:spcPts val="2150"/>
              </a:lnSpc>
              <a:buNone/>
            </a:pPr>
            <a:r>
              <a:rPr lang="en-US" sz="1350" dirty="0">
                <a:solidFill>
                  <a:srgbClr val="746558"/>
                </a:solidFill>
                <a:latin typeface="Gelasio" pitchFamily="34" charset="0"/>
                <a:ea typeface="Gelasio" pitchFamily="34" charset="-122"/>
                <a:cs typeface="Gelasio" pitchFamily="34" charset="-120"/>
              </a:rPr>
              <a:t>Train models and assess performance.</a:t>
            </a:r>
            <a:endParaRPr lang="en-US" sz="1350" dirty="0"/>
          </a:p>
        </p:txBody>
      </p:sp>
      <p:pic>
        <p:nvPicPr>
          <p:cNvPr id="16" name="Image 4" descr="preencoded.png"/>
          <p:cNvPicPr>
            <a:picLocks noChangeAspect="1"/>
          </p:cNvPicPr>
          <p:nvPr/>
        </p:nvPicPr>
        <p:blipFill>
          <a:blip r:embed="rId7"/>
          <a:stretch>
            <a:fillRect/>
          </a:stretch>
        </p:blipFill>
        <p:spPr>
          <a:xfrm>
            <a:off x="604123" y="6248519"/>
            <a:ext cx="862965" cy="1035606"/>
          </a:xfrm>
          <a:prstGeom prst="rect">
            <a:avLst/>
          </a:prstGeom>
        </p:spPr>
      </p:pic>
      <p:sp>
        <p:nvSpPr>
          <p:cNvPr id="17" name="Text 10"/>
          <p:cNvSpPr/>
          <p:nvPr/>
        </p:nvSpPr>
        <p:spPr>
          <a:xfrm>
            <a:off x="1725930" y="6421041"/>
            <a:ext cx="2264212" cy="269677"/>
          </a:xfrm>
          <a:prstGeom prst="rect">
            <a:avLst/>
          </a:prstGeom>
          <a:noFill/>
          <a:ln/>
        </p:spPr>
        <p:txBody>
          <a:bodyPr wrap="none" lIns="0" tIns="0" rIns="0" bIns="0" rtlCol="0" anchor="t"/>
          <a:lstStyle/>
          <a:p>
            <a:pPr marL="0" indent="0" algn="l">
              <a:lnSpc>
                <a:spcPts val="2100"/>
              </a:lnSpc>
              <a:buNone/>
            </a:pPr>
            <a:r>
              <a:rPr lang="en-US" sz="1650" dirty="0">
                <a:solidFill>
                  <a:srgbClr val="746558"/>
                </a:solidFill>
                <a:latin typeface="Gelasio Semi Bold" pitchFamily="34" charset="0"/>
                <a:ea typeface="Gelasio Semi Bold" pitchFamily="34" charset="-122"/>
                <a:cs typeface="Gelasio Semi Bold" pitchFamily="34" charset="-120"/>
              </a:rPr>
              <a:t>Result Interpretation</a:t>
            </a:r>
            <a:endParaRPr lang="en-US" sz="1650" dirty="0"/>
          </a:p>
        </p:txBody>
      </p:sp>
      <p:sp>
        <p:nvSpPr>
          <p:cNvPr id="18" name="Text 11"/>
          <p:cNvSpPr/>
          <p:nvPr/>
        </p:nvSpPr>
        <p:spPr>
          <a:xfrm>
            <a:off x="1725930" y="6794183"/>
            <a:ext cx="12300347" cy="276225"/>
          </a:xfrm>
          <a:prstGeom prst="rect">
            <a:avLst/>
          </a:prstGeom>
          <a:noFill/>
          <a:ln/>
        </p:spPr>
        <p:txBody>
          <a:bodyPr wrap="none" lIns="0" tIns="0" rIns="0" bIns="0" rtlCol="0" anchor="t"/>
          <a:lstStyle/>
          <a:p>
            <a:pPr marL="0" indent="0" algn="l">
              <a:lnSpc>
                <a:spcPts val="2150"/>
              </a:lnSpc>
              <a:buNone/>
            </a:pPr>
            <a:r>
              <a:rPr lang="en-US" sz="1350" dirty="0">
                <a:solidFill>
                  <a:srgbClr val="746558"/>
                </a:solidFill>
                <a:latin typeface="Gelasio" pitchFamily="34" charset="0"/>
                <a:ea typeface="Gelasio" pitchFamily="34" charset="-122"/>
                <a:cs typeface="Gelasio" pitchFamily="34" charset="-120"/>
              </a:rPr>
              <a:t>Draw meaningful conclusions.</a:t>
            </a:r>
            <a:endParaRPr lang="en-US" sz="1350" dirty="0"/>
          </a:p>
        </p:txBody>
      </p:sp>
      <p:sp>
        <p:nvSpPr>
          <p:cNvPr id="19" name="Text 12"/>
          <p:cNvSpPr/>
          <p:nvPr/>
        </p:nvSpPr>
        <p:spPr>
          <a:xfrm>
            <a:off x="604123" y="7478197"/>
            <a:ext cx="13422154" cy="276225"/>
          </a:xfrm>
          <a:prstGeom prst="rect">
            <a:avLst/>
          </a:prstGeom>
          <a:noFill/>
          <a:ln/>
        </p:spPr>
        <p:txBody>
          <a:bodyPr wrap="none" lIns="0" tIns="0" rIns="0" bIns="0" rtlCol="0" anchor="t"/>
          <a:lstStyle/>
          <a:p>
            <a:pPr marL="0" indent="0" algn="l">
              <a:lnSpc>
                <a:spcPts val="2150"/>
              </a:lnSpc>
              <a:buNone/>
            </a:pPr>
            <a:r>
              <a:rPr lang="en-US" sz="1350" dirty="0">
                <a:solidFill>
                  <a:srgbClr val="746558"/>
                </a:solidFill>
                <a:latin typeface="Gelasio" pitchFamily="34" charset="0"/>
                <a:ea typeface="Gelasio" pitchFamily="34" charset="-122"/>
                <a:cs typeface="Gelasio" pitchFamily="34" charset="-120"/>
              </a:rPr>
              <a:t>Our tech stack included Python (Pandas, Scikit-learn, TensorFlow, Seaborn), Tableau Public, and Jupyter Notebook, each serving a specific purpose in the project.</a:t>
            </a:r>
            <a:endParaRPr lang="en-US" sz="1350" dirty="0"/>
          </a:p>
        </p:txBody>
      </p:sp>
      <p:pic>
        <p:nvPicPr>
          <p:cNvPr id="21" name="Picture 20">
            <a:extLst>
              <a:ext uri="{FF2B5EF4-FFF2-40B4-BE49-F238E27FC236}">
                <a16:creationId xmlns:a16="http://schemas.microsoft.com/office/drawing/2014/main" id="{9813C799-D4F7-73C6-897F-51359404FCA3}"/>
              </a:ext>
            </a:extLst>
          </p:cNvPr>
          <p:cNvPicPr>
            <a:picLocks noChangeAspect="1"/>
          </p:cNvPicPr>
          <p:nvPr/>
        </p:nvPicPr>
        <p:blipFill>
          <a:blip r:embed="rId8"/>
          <a:stretch>
            <a:fillRect/>
          </a:stretch>
        </p:blipFill>
        <p:spPr>
          <a:xfrm>
            <a:off x="7471317" y="2369417"/>
            <a:ext cx="4493941" cy="44939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87678" y="897136"/>
            <a:ext cx="7741444" cy="1252061"/>
          </a:xfrm>
          <a:prstGeom prst="rect">
            <a:avLst/>
          </a:prstGeom>
          <a:noFill/>
          <a:ln/>
        </p:spPr>
        <p:txBody>
          <a:bodyPr wrap="square" lIns="0" tIns="0" rIns="0" bIns="0" rtlCol="0" anchor="t"/>
          <a:lstStyle/>
          <a:p>
            <a:pPr marL="0" indent="0" algn="l">
              <a:lnSpc>
                <a:spcPts val="4900"/>
              </a:lnSpc>
              <a:buNone/>
            </a:pPr>
            <a:r>
              <a:rPr lang="en-US" sz="3900" dirty="0">
                <a:solidFill>
                  <a:srgbClr val="484237"/>
                </a:solidFill>
                <a:latin typeface="Gelasio Semi Bold" pitchFamily="34" charset="0"/>
                <a:ea typeface="Gelasio Semi Bold" pitchFamily="34" charset="-122"/>
                <a:cs typeface="Gelasio Semi Bold" pitchFamily="34" charset="-120"/>
              </a:rPr>
              <a:t>Model Performance and Results</a:t>
            </a:r>
            <a:endParaRPr lang="en-US" sz="3900" dirty="0"/>
          </a:p>
        </p:txBody>
      </p:sp>
      <p:sp>
        <p:nvSpPr>
          <p:cNvPr id="4" name="Text 1"/>
          <p:cNvSpPr/>
          <p:nvPr/>
        </p:nvSpPr>
        <p:spPr>
          <a:xfrm>
            <a:off x="6187678" y="2449711"/>
            <a:ext cx="7741444" cy="961549"/>
          </a:xfrm>
          <a:prstGeom prst="rect">
            <a:avLst/>
          </a:prstGeom>
          <a:noFill/>
          <a:ln/>
        </p:spPr>
        <p:txBody>
          <a:bodyPr wrap="square" lIns="0" tIns="0" rIns="0" bIns="0" rtlCol="0" anchor="t"/>
          <a:lstStyle/>
          <a:p>
            <a:pPr marL="0" indent="0" algn="l">
              <a:lnSpc>
                <a:spcPts val="2500"/>
              </a:lnSpc>
              <a:buNone/>
            </a:pPr>
            <a:r>
              <a:rPr lang="en-US" sz="1550" dirty="0">
                <a:solidFill>
                  <a:srgbClr val="746558"/>
                </a:solidFill>
                <a:latin typeface="Gelasio" pitchFamily="34" charset="0"/>
                <a:ea typeface="Gelasio" pitchFamily="34" charset="-122"/>
                <a:cs typeface="Gelasio" pitchFamily="34" charset="-120"/>
              </a:rPr>
              <a:t>We tested multiple models, including Logistic Regression, Support Vector Classifier, Gradient Boosting, Ridge &amp; ElasticNet Regression, and Deep Neural Network. Logistic Regression gave the best accuracy on both training and test datasets.</a:t>
            </a:r>
            <a:endParaRPr lang="en-US" sz="1550" dirty="0"/>
          </a:p>
        </p:txBody>
      </p:sp>
      <p:sp>
        <p:nvSpPr>
          <p:cNvPr id="5" name="Shape 2"/>
          <p:cNvSpPr/>
          <p:nvPr/>
        </p:nvSpPr>
        <p:spPr>
          <a:xfrm>
            <a:off x="6187678" y="3636645"/>
            <a:ext cx="3770590" cy="1474827"/>
          </a:xfrm>
          <a:prstGeom prst="roundRect">
            <a:avLst>
              <a:gd name="adj" fmla="val 2038"/>
            </a:avLst>
          </a:prstGeom>
          <a:solidFill>
            <a:srgbClr val="EEE8DD"/>
          </a:solidFill>
          <a:ln/>
        </p:spPr>
      </p:sp>
      <p:sp>
        <p:nvSpPr>
          <p:cNvPr id="6" name="Text 3"/>
          <p:cNvSpPr/>
          <p:nvPr/>
        </p:nvSpPr>
        <p:spPr>
          <a:xfrm>
            <a:off x="6387941" y="3836908"/>
            <a:ext cx="2504599" cy="313134"/>
          </a:xfrm>
          <a:prstGeom prst="rect">
            <a:avLst/>
          </a:prstGeom>
          <a:noFill/>
          <a:ln/>
        </p:spPr>
        <p:txBody>
          <a:bodyPr wrap="none" lIns="0" tIns="0" rIns="0" bIns="0" rtlCol="0" anchor="t"/>
          <a:lstStyle/>
          <a:p>
            <a:pPr marL="0" indent="0" algn="l">
              <a:lnSpc>
                <a:spcPts val="2450"/>
              </a:lnSpc>
              <a:buNone/>
            </a:pPr>
            <a:r>
              <a:rPr lang="en-US" sz="1950" dirty="0">
                <a:solidFill>
                  <a:srgbClr val="746558"/>
                </a:solidFill>
                <a:latin typeface="Gelasio Semi Bold" pitchFamily="34" charset="0"/>
                <a:ea typeface="Gelasio Semi Bold" pitchFamily="34" charset="-122"/>
                <a:cs typeface="Gelasio Semi Bold" pitchFamily="34" charset="-120"/>
              </a:rPr>
              <a:t>Logistic Regression</a:t>
            </a:r>
            <a:endParaRPr lang="en-US" sz="1950" dirty="0"/>
          </a:p>
        </p:txBody>
      </p:sp>
      <p:sp>
        <p:nvSpPr>
          <p:cNvPr id="7" name="Text 4"/>
          <p:cNvSpPr/>
          <p:nvPr/>
        </p:nvSpPr>
        <p:spPr>
          <a:xfrm>
            <a:off x="6387941" y="4270177"/>
            <a:ext cx="3370064" cy="641033"/>
          </a:xfrm>
          <a:prstGeom prst="rect">
            <a:avLst/>
          </a:prstGeom>
          <a:noFill/>
          <a:ln/>
        </p:spPr>
        <p:txBody>
          <a:bodyPr wrap="square" lIns="0" tIns="0" rIns="0" bIns="0" rtlCol="0" anchor="t"/>
          <a:lstStyle/>
          <a:p>
            <a:pPr marL="0" indent="0" algn="l">
              <a:lnSpc>
                <a:spcPts val="2500"/>
              </a:lnSpc>
              <a:buNone/>
            </a:pPr>
            <a:r>
              <a:rPr lang="en-US" sz="1550" dirty="0">
                <a:solidFill>
                  <a:srgbClr val="746558"/>
                </a:solidFill>
                <a:latin typeface="Gelasio" pitchFamily="34" charset="0"/>
                <a:ea typeface="Gelasio" pitchFamily="34" charset="-122"/>
                <a:cs typeface="Gelasio" pitchFamily="34" charset="-120"/>
              </a:rPr>
              <a:t>High accuracy on training and moderate accuracy on test data.</a:t>
            </a:r>
            <a:endParaRPr lang="en-US" sz="1550" dirty="0"/>
          </a:p>
        </p:txBody>
      </p:sp>
      <p:sp>
        <p:nvSpPr>
          <p:cNvPr id="8" name="Shape 5"/>
          <p:cNvSpPr/>
          <p:nvPr/>
        </p:nvSpPr>
        <p:spPr>
          <a:xfrm>
            <a:off x="10158532" y="3636645"/>
            <a:ext cx="3770590" cy="1474827"/>
          </a:xfrm>
          <a:prstGeom prst="roundRect">
            <a:avLst>
              <a:gd name="adj" fmla="val 2038"/>
            </a:avLst>
          </a:prstGeom>
          <a:solidFill>
            <a:srgbClr val="EEE8DD"/>
          </a:solidFill>
          <a:ln/>
        </p:spPr>
      </p:sp>
      <p:sp>
        <p:nvSpPr>
          <p:cNvPr id="9" name="Text 6"/>
          <p:cNvSpPr/>
          <p:nvPr/>
        </p:nvSpPr>
        <p:spPr>
          <a:xfrm>
            <a:off x="10358795" y="3836908"/>
            <a:ext cx="3105507" cy="313134"/>
          </a:xfrm>
          <a:prstGeom prst="rect">
            <a:avLst/>
          </a:prstGeom>
          <a:noFill/>
          <a:ln/>
        </p:spPr>
        <p:txBody>
          <a:bodyPr wrap="none" lIns="0" tIns="0" rIns="0" bIns="0" rtlCol="0" anchor="t"/>
          <a:lstStyle/>
          <a:p>
            <a:pPr marL="0" indent="0" algn="l">
              <a:lnSpc>
                <a:spcPts val="2450"/>
              </a:lnSpc>
              <a:buNone/>
            </a:pPr>
            <a:r>
              <a:rPr lang="en-US" sz="1950" dirty="0">
                <a:solidFill>
                  <a:srgbClr val="746558"/>
                </a:solidFill>
                <a:latin typeface="Gelasio Semi Bold" pitchFamily="34" charset="0"/>
                <a:ea typeface="Gelasio Semi Bold" pitchFamily="34" charset="-122"/>
                <a:cs typeface="Gelasio Semi Bold" pitchFamily="34" charset="-120"/>
              </a:rPr>
              <a:t>Support Vector Classifier</a:t>
            </a:r>
            <a:endParaRPr lang="en-US" sz="1950" dirty="0"/>
          </a:p>
        </p:txBody>
      </p:sp>
      <p:sp>
        <p:nvSpPr>
          <p:cNvPr id="10" name="Text 7"/>
          <p:cNvSpPr/>
          <p:nvPr/>
        </p:nvSpPr>
        <p:spPr>
          <a:xfrm>
            <a:off x="10358795" y="4270177"/>
            <a:ext cx="3370064" cy="641033"/>
          </a:xfrm>
          <a:prstGeom prst="rect">
            <a:avLst/>
          </a:prstGeom>
          <a:noFill/>
          <a:ln/>
        </p:spPr>
        <p:txBody>
          <a:bodyPr wrap="square" lIns="0" tIns="0" rIns="0" bIns="0" rtlCol="0" anchor="t"/>
          <a:lstStyle/>
          <a:p>
            <a:pPr marL="0" indent="0" algn="l">
              <a:lnSpc>
                <a:spcPts val="2500"/>
              </a:lnSpc>
              <a:buNone/>
            </a:pPr>
            <a:r>
              <a:rPr lang="en-US" sz="1550" dirty="0">
                <a:solidFill>
                  <a:srgbClr val="746558"/>
                </a:solidFill>
                <a:latin typeface="Gelasio" pitchFamily="34" charset="0"/>
                <a:ea typeface="Gelasio" pitchFamily="34" charset="-122"/>
                <a:cs typeface="Gelasio" pitchFamily="34" charset="-120"/>
              </a:rPr>
              <a:t>Performed well but slightly lower accuracy than Logistic Regression.</a:t>
            </a:r>
            <a:endParaRPr lang="en-US" sz="1550" dirty="0"/>
          </a:p>
        </p:txBody>
      </p:sp>
      <p:sp>
        <p:nvSpPr>
          <p:cNvPr id="11" name="Shape 8"/>
          <p:cNvSpPr/>
          <p:nvPr/>
        </p:nvSpPr>
        <p:spPr>
          <a:xfrm>
            <a:off x="6187678" y="5311735"/>
            <a:ext cx="7741444" cy="1154311"/>
          </a:xfrm>
          <a:prstGeom prst="roundRect">
            <a:avLst>
              <a:gd name="adj" fmla="val 2604"/>
            </a:avLst>
          </a:prstGeom>
          <a:solidFill>
            <a:srgbClr val="EEE8DD"/>
          </a:solidFill>
          <a:ln/>
        </p:spPr>
      </p:sp>
      <p:sp>
        <p:nvSpPr>
          <p:cNvPr id="12" name="Text 9"/>
          <p:cNvSpPr/>
          <p:nvPr/>
        </p:nvSpPr>
        <p:spPr>
          <a:xfrm>
            <a:off x="6387941" y="5511998"/>
            <a:ext cx="2674739" cy="313134"/>
          </a:xfrm>
          <a:prstGeom prst="rect">
            <a:avLst/>
          </a:prstGeom>
          <a:noFill/>
          <a:ln/>
        </p:spPr>
        <p:txBody>
          <a:bodyPr wrap="none" lIns="0" tIns="0" rIns="0" bIns="0" rtlCol="0" anchor="t"/>
          <a:lstStyle/>
          <a:p>
            <a:pPr marL="0" indent="0" algn="l">
              <a:lnSpc>
                <a:spcPts val="2450"/>
              </a:lnSpc>
              <a:buNone/>
            </a:pPr>
            <a:r>
              <a:rPr lang="en-US" sz="1950" dirty="0">
                <a:solidFill>
                  <a:srgbClr val="746558"/>
                </a:solidFill>
                <a:latin typeface="Gelasio Semi Bold" pitchFamily="34" charset="0"/>
                <a:ea typeface="Gelasio Semi Bold" pitchFamily="34" charset="-122"/>
                <a:cs typeface="Gelasio Semi Bold" pitchFamily="34" charset="-120"/>
              </a:rPr>
              <a:t>Deep Neural Network</a:t>
            </a:r>
            <a:endParaRPr lang="en-US" sz="1950" dirty="0"/>
          </a:p>
        </p:txBody>
      </p:sp>
      <p:sp>
        <p:nvSpPr>
          <p:cNvPr id="13" name="Text 10"/>
          <p:cNvSpPr/>
          <p:nvPr/>
        </p:nvSpPr>
        <p:spPr>
          <a:xfrm>
            <a:off x="6387941" y="5945267"/>
            <a:ext cx="7340917" cy="320516"/>
          </a:xfrm>
          <a:prstGeom prst="rect">
            <a:avLst/>
          </a:prstGeom>
          <a:noFill/>
          <a:ln/>
        </p:spPr>
        <p:txBody>
          <a:bodyPr wrap="none" lIns="0" tIns="0" rIns="0" bIns="0" rtlCol="0" anchor="t"/>
          <a:lstStyle/>
          <a:p>
            <a:pPr marL="0" indent="0" algn="l">
              <a:lnSpc>
                <a:spcPts val="2500"/>
              </a:lnSpc>
              <a:buNone/>
            </a:pPr>
            <a:r>
              <a:rPr lang="en-US" sz="1550" dirty="0">
                <a:solidFill>
                  <a:srgbClr val="746558"/>
                </a:solidFill>
                <a:latin typeface="Gelasio" pitchFamily="34" charset="0"/>
                <a:ea typeface="Gelasio" pitchFamily="34" charset="-122"/>
                <a:cs typeface="Gelasio" pitchFamily="34" charset="-120"/>
              </a:rPr>
              <a:t>Showed overfitting issues, with high train accuracy but lower test accuracy.</a:t>
            </a:r>
            <a:endParaRPr lang="en-US" sz="1550" dirty="0"/>
          </a:p>
        </p:txBody>
      </p:sp>
      <p:sp>
        <p:nvSpPr>
          <p:cNvPr id="14" name="Text 11"/>
          <p:cNvSpPr/>
          <p:nvPr/>
        </p:nvSpPr>
        <p:spPr>
          <a:xfrm>
            <a:off x="6187678" y="6691432"/>
            <a:ext cx="7741444" cy="641033"/>
          </a:xfrm>
          <a:prstGeom prst="rect">
            <a:avLst/>
          </a:prstGeom>
          <a:noFill/>
          <a:ln/>
        </p:spPr>
        <p:txBody>
          <a:bodyPr wrap="square" lIns="0" tIns="0" rIns="0" bIns="0" rtlCol="0" anchor="t"/>
          <a:lstStyle/>
          <a:p>
            <a:pPr marL="0" indent="0" algn="l">
              <a:lnSpc>
                <a:spcPts val="2500"/>
              </a:lnSpc>
              <a:buNone/>
            </a:pPr>
            <a:r>
              <a:rPr lang="en-US" sz="1550" dirty="0">
                <a:solidFill>
                  <a:srgbClr val="746558"/>
                </a:solidFill>
                <a:latin typeface="Gelasio" pitchFamily="34" charset="0"/>
                <a:ea typeface="Gelasio" pitchFamily="34" charset="-122"/>
                <a:cs typeface="Gelasio" pitchFamily="34" charset="-120"/>
              </a:rPr>
              <a:t>The Deep Neural Network (DNN) resulted in a train accuracy of 92.7% but a test accuracy of 84.2%, indicating overfitting.</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23397" y="583883"/>
            <a:ext cx="7670006" cy="1316117"/>
          </a:xfrm>
          <a:prstGeom prst="rect">
            <a:avLst/>
          </a:prstGeom>
          <a:noFill/>
          <a:ln/>
        </p:spPr>
        <p:txBody>
          <a:bodyPr wrap="square" lIns="0" tIns="0" rIns="0" bIns="0" rtlCol="0" anchor="t"/>
          <a:lstStyle/>
          <a:p>
            <a:pPr marL="0" indent="0" algn="l">
              <a:lnSpc>
                <a:spcPts val="5150"/>
              </a:lnSpc>
              <a:buNone/>
            </a:pPr>
            <a:r>
              <a:rPr lang="en-US" sz="4100" dirty="0">
                <a:solidFill>
                  <a:srgbClr val="484237"/>
                </a:solidFill>
                <a:latin typeface="Gelasio Semi Bold" pitchFamily="34" charset="0"/>
                <a:ea typeface="Gelasio Semi Bold" pitchFamily="34" charset="-122"/>
                <a:cs typeface="Gelasio Semi Bold" pitchFamily="34" charset="-120"/>
              </a:rPr>
              <a:t>Challenges, Takeaways, and Future Directions</a:t>
            </a:r>
            <a:endParaRPr lang="en-US" sz="4100" dirty="0"/>
          </a:p>
        </p:txBody>
      </p:sp>
      <p:sp>
        <p:nvSpPr>
          <p:cNvPr id="4" name="Text 1"/>
          <p:cNvSpPr/>
          <p:nvPr/>
        </p:nvSpPr>
        <p:spPr>
          <a:xfrm>
            <a:off x="6223397" y="2215753"/>
            <a:ext cx="7670006" cy="1347788"/>
          </a:xfrm>
          <a:prstGeom prst="rect">
            <a:avLst/>
          </a:prstGeom>
          <a:noFill/>
          <a:ln/>
        </p:spPr>
        <p:txBody>
          <a:bodyPr wrap="square" lIns="0" tIns="0" rIns="0" bIns="0" rtlCol="0" anchor="t"/>
          <a:lstStyle/>
          <a:p>
            <a:pPr marL="0" indent="0" algn="l">
              <a:lnSpc>
                <a:spcPts val="2650"/>
              </a:lnSpc>
              <a:buNone/>
            </a:pPr>
            <a:r>
              <a:rPr lang="en-US" sz="1650" dirty="0">
                <a:solidFill>
                  <a:srgbClr val="746558"/>
                </a:solidFill>
                <a:latin typeface="Gelasio" pitchFamily="34" charset="0"/>
                <a:ea typeface="Gelasio" pitchFamily="34" charset="-122"/>
                <a:cs typeface="Gelasio" pitchFamily="34" charset="-120"/>
              </a:rPr>
              <a:t>We faced several challenges, including matching validation dataset features, addressing missing personality traits, dealing with deep learning model overfitting, and iterative data preprocessing. These hurdles required creative problem-solving and a flexible approach.</a:t>
            </a:r>
            <a:endParaRPr lang="en-US" sz="1650" dirty="0"/>
          </a:p>
        </p:txBody>
      </p:sp>
      <p:sp>
        <p:nvSpPr>
          <p:cNvPr id="5" name="Shape 2"/>
          <p:cNvSpPr/>
          <p:nvPr/>
        </p:nvSpPr>
        <p:spPr>
          <a:xfrm>
            <a:off x="6223397" y="4037171"/>
            <a:ext cx="473750" cy="473750"/>
          </a:xfrm>
          <a:prstGeom prst="roundRect">
            <a:avLst>
              <a:gd name="adj" fmla="val 6667"/>
            </a:avLst>
          </a:prstGeom>
          <a:solidFill>
            <a:srgbClr val="EEE8DD"/>
          </a:solidFill>
          <a:ln/>
        </p:spPr>
      </p:sp>
      <p:sp>
        <p:nvSpPr>
          <p:cNvPr id="6" name="Text 3"/>
          <p:cNvSpPr/>
          <p:nvPr/>
        </p:nvSpPr>
        <p:spPr>
          <a:xfrm>
            <a:off x="6907649" y="4037171"/>
            <a:ext cx="2632234" cy="328970"/>
          </a:xfrm>
          <a:prstGeom prst="rect">
            <a:avLst/>
          </a:prstGeom>
          <a:noFill/>
          <a:ln/>
        </p:spPr>
        <p:txBody>
          <a:bodyPr wrap="none" lIns="0" tIns="0" rIns="0" bIns="0" rtlCol="0" anchor="t"/>
          <a:lstStyle/>
          <a:p>
            <a:pPr marL="0" indent="0" algn="l">
              <a:lnSpc>
                <a:spcPts val="2550"/>
              </a:lnSpc>
              <a:buNone/>
            </a:pPr>
            <a:r>
              <a:rPr lang="en-US" sz="2050" dirty="0">
                <a:solidFill>
                  <a:srgbClr val="746558"/>
                </a:solidFill>
                <a:latin typeface="Gelasio Semi Bold" pitchFamily="34" charset="0"/>
                <a:ea typeface="Gelasio Semi Bold" pitchFamily="34" charset="-122"/>
                <a:cs typeface="Gelasio Semi Bold" pitchFamily="34" charset="-120"/>
              </a:rPr>
              <a:t>Logistic Regression</a:t>
            </a:r>
            <a:endParaRPr lang="en-US" sz="2050" dirty="0"/>
          </a:p>
        </p:txBody>
      </p:sp>
      <p:sp>
        <p:nvSpPr>
          <p:cNvPr id="7" name="Text 4"/>
          <p:cNvSpPr/>
          <p:nvPr/>
        </p:nvSpPr>
        <p:spPr>
          <a:xfrm>
            <a:off x="6907649" y="4492466"/>
            <a:ext cx="3045500" cy="673894"/>
          </a:xfrm>
          <a:prstGeom prst="rect">
            <a:avLst/>
          </a:prstGeom>
          <a:noFill/>
          <a:ln/>
        </p:spPr>
        <p:txBody>
          <a:bodyPr wrap="square" lIns="0" tIns="0" rIns="0" bIns="0" rtlCol="0" anchor="t"/>
          <a:lstStyle/>
          <a:p>
            <a:pPr marL="0" indent="0" algn="l">
              <a:lnSpc>
                <a:spcPts val="2650"/>
              </a:lnSpc>
              <a:buNone/>
            </a:pPr>
            <a:r>
              <a:rPr lang="en-US" sz="1650" dirty="0">
                <a:solidFill>
                  <a:srgbClr val="746558"/>
                </a:solidFill>
                <a:latin typeface="Gelasio" pitchFamily="34" charset="0"/>
                <a:ea typeface="Gelasio" pitchFamily="34" charset="-122"/>
                <a:cs typeface="Gelasio" pitchFamily="34" charset="-120"/>
              </a:rPr>
              <a:t>Works best for classification tasks.</a:t>
            </a:r>
            <a:endParaRPr lang="en-US" sz="1650" dirty="0"/>
          </a:p>
        </p:txBody>
      </p:sp>
      <p:sp>
        <p:nvSpPr>
          <p:cNvPr id="8" name="Shape 5"/>
          <p:cNvSpPr/>
          <p:nvPr/>
        </p:nvSpPr>
        <p:spPr>
          <a:xfrm>
            <a:off x="10163651" y="4037171"/>
            <a:ext cx="473750" cy="473750"/>
          </a:xfrm>
          <a:prstGeom prst="roundRect">
            <a:avLst>
              <a:gd name="adj" fmla="val 6667"/>
            </a:avLst>
          </a:prstGeom>
          <a:solidFill>
            <a:srgbClr val="EEE8DD"/>
          </a:solidFill>
          <a:ln/>
        </p:spPr>
      </p:sp>
      <p:sp>
        <p:nvSpPr>
          <p:cNvPr id="9" name="Text 6"/>
          <p:cNvSpPr/>
          <p:nvPr/>
        </p:nvSpPr>
        <p:spPr>
          <a:xfrm>
            <a:off x="10847903" y="4037171"/>
            <a:ext cx="3045500" cy="657939"/>
          </a:xfrm>
          <a:prstGeom prst="rect">
            <a:avLst/>
          </a:prstGeom>
          <a:noFill/>
          <a:ln/>
        </p:spPr>
        <p:txBody>
          <a:bodyPr wrap="square" lIns="0" tIns="0" rIns="0" bIns="0" rtlCol="0" anchor="t"/>
          <a:lstStyle/>
          <a:p>
            <a:pPr marL="0" indent="0" algn="l">
              <a:lnSpc>
                <a:spcPts val="2550"/>
              </a:lnSpc>
              <a:buNone/>
            </a:pPr>
            <a:r>
              <a:rPr lang="en-US" sz="2050" dirty="0">
                <a:solidFill>
                  <a:srgbClr val="746558"/>
                </a:solidFill>
                <a:latin typeface="Gelasio Semi Bold" pitchFamily="34" charset="0"/>
                <a:ea typeface="Gelasio Semi Bold" pitchFamily="34" charset="-122"/>
                <a:cs typeface="Gelasio Semi Bold" pitchFamily="34" charset="-120"/>
              </a:rPr>
              <a:t>Population-Level Insights</a:t>
            </a:r>
            <a:endParaRPr lang="en-US" sz="2050" dirty="0"/>
          </a:p>
        </p:txBody>
      </p:sp>
      <p:sp>
        <p:nvSpPr>
          <p:cNvPr id="10" name="Text 7"/>
          <p:cNvSpPr/>
          <p:nvPr/>
        </p:nvSpPr>
        <p:spPr>
          <a:xfrm>
            <a:off x="10847903" y="4821436"/>
            <a:ext cx="3045500" cy="673894"/>
          </a:xfrm>
          <a:prstGeom prst="rect">
            <a:avLst/>
          </a:prstGeom>
          <a:noFill/>
          <a:ln/>
        </p:spPr>
        <p:txBody>
          <a:bodyPr wrap="square" lIns="0" tIns="0" rIns="0" bIns="0" rtlCol="0" anchor="t"/>
          <a:lstStyle/>
          <a:p>
            <a:pPr marL="0" indent="0" algn="l">
              <a:lnSpc>
                <a:spcPts val="2650"/>
              </a:lnSpc>
              <a:buNone/>
            </a:pPr>
            <a:r>
              <a:rPr lang="en-US" sz="1650" dirty="0">
                <a:solidFill>
                  <a:srgbClr val="746558"/>
                </a:solidFill>
                <a:latin typeface="Gelasio" pitchFamily="34" charset="0"/>
                <a:ea typeface="Gelasio" pitchFamily="34" charset="-122"/>
                <a:cs typeface="Gelasio" pitchFamily="34" charset="-120"/>
              </a:rPr>
              <a:t>Useful for understanding trends, not individual predictions.</a:t>
            </a:r>
            <a:endParaRPr lang="en-US" sz="1650" dirty="0"/>
          </a:p>
        </p:txBody>
      </p:sp>
      <p:sp>
        <p:nvSpPr>
          <p:cNvPr id="11" name="Shape 8"/>
          <p:cNvSpPr/>
          <p:nvPr/>
        </p:nvSpPr>
        <p:spPr>
          <a:xfrm>
            <a:off x="6223397" y="5942648"/>
            <a:ext cx="473750" cy="473750"/>
          </a:xfrm>
          <a:prstGeom prst="roundRect">
            <a:avLst>
              <a:gd name="adj" fmla="val 6667"/>
            </a:avLst>
          </a:prstGeom>
          <a:solidFill>
            <a:srgbClr val="EEE8DD"/>
          </a:solidFill>
          <a:ln/>
        </p:spPr>
      </p:sp>
      <p:sp>
        <p:nvSpPr>
          <p:cNvPr id="12" name="Text 9"/>
          <p:cNvSpPr/>
          <p:nvPr/>
        </p:nvSpPr>
        <p:spPr>
          <a:xfrm>
            <a:off x="6907649" y="5942648"/>
            <a:ext cx="2632234" cy="328970"/>
          </a:xfrm>
          <a:prstGeom prst="rect">
            <a:avLst/>
          </a:prstGeom>
          <a:noFill/>
          <a:ln/>
        </p:spPr>
        <p:txBody>
          <a:bodyPr wrap="none" lIns="0" tIns="0" rIns="0" bIns="0" rtlCol="0" anchor="t"/>
          <a:lstStyle/>
          <a:p>
            <a:pPr marL="0" indent="0" algn="l">
              <a:lnSpc>
                <a:spcPts val="2550"/>
              </a:lnSpc>
              <a:buNone/>
            </a:pPr>
            <a:r>
              <a:rPr lang="en-US" sz="2050" dirty="0">
                <a:solidFill>
                  <a:srgbClr val="746558"/>
                </a:solidFill>
                <a:latin typeface="Gelasio Semi Bold" pitchFamily="34" charset="0"/>
                <a:ea typeface="Gelasio Semi Bold" pitchFamily="34" charset="-122"/>
                <a:cs typeface="Gelasio Semi Bold" pitchFamily="34" charset="-120"/>
              </a:rPr>
              <a:t>Next Steps</a:t>
            </a:r>
            <a:endParaRPr lang="en-US" sz="2050" dirty="0"/>
          </a:p>
        </p:txBody>
      </p:sp>
      <p:sp>
        <p:nvSpPr>
          <p:cNvPr id="13" name="Text 10"/>
          <p:cNvSpPr/>
          <p:nvPr/>
        </p:nvSpPr>
        <p:spPr>
          <a:xfrm>
            <a:off x="6907649" y="6397943"/>
            <a:ext cx="6985754" cy="336947"/>
          </a:xfrm>
          <a:prstGeom prst="rect">
            <a:avLst/>
          </a:prstGeom>
          <a:noFill/>
          <a:ln/>
        </p:spPr>
        <p:txBody>
          <a:bodyPr wrap="none" lIns="0" tIns="0" rIns="0" bIns="0" rtlCol="0" anchor="t"/>
          <a:lstStyle/>
          <a:p>
            <a:pPr marL="0" indent="0" algn="l">
              <a:lnSpc>
                <a:spcPts val="2650"/>
              </a:lnSpc>
              <a:buNone/>
            </a:pPr>
            <a:r>
              <a:rPr lang="en-US" sz="1650" dirty="0">
                <a:solidFill>
                  <a:srgbClr val="746558"/>
                </a:solidFill>
                <a:latin typeface="Gelasio" pitchFamily="34" charset="0"/>
                <a:ea typeface="Gelasio" pitchFamily="34" charset="-122"/>
                <a:cs typeface="Gelasio" pitchFamily="34" charset="-120"/>
              </a:rPr>
              <a:t>Enhance generalization &amp; try ensemble models.</a:t>
            </a:r>
            <a:endParaRPr lang="en-US" sz="1650" dirty="0"/>
          </a:p>
        </p:txBody>
      </p:sp>
      <p:sp>
        <p:nvSpPr>
          <p:cNvPr id="14" name="Text 11"/>
          <p:cNvSpPr/>
          <p:nvPr/>
        </p:nvSpPr>
        <p:spPr>
          <a:xfrm>
            <a:off x="6223397" y="6971705"/>
            <a:ext cx="7670006" cy="673894"/>
          </a:xfrm>
          <a:prstGeom prst="rect">
            <a:avLst/>
          </a:prstGeom>
          <a:noFill/>
          <a:ln/>
        </p:spPr>
        <p:txBody>
          <a:bodyPr wrap="square" lIns="0" tIns="0" rIns="0" bIns="0" rtlCol="0" anchor="t"/>
          <a:lstStyle/>
          <a:p>
            <a:pPr marL="0" indent="0" algn="l">
              <a:lnSpc>
                <a:spcPts val="2650"/>
              </a:lnSpc>
              <a:buNone/>
            </a:pPr>
            <a:r>
              <a:rPr lang="en-US" sz="1650" dirty="0">
                <a:solidFill>
                  <a:srgbClr val="746558"/>
                </a:solidFill>
                <a:latin typeface="Gelasio" pitchFamily="34" charset="0"/>
                <a:ea typeface="Gelasio" pitchFamily="34" charset="-122"/>
                <a:cs typeface="Gelasio" pitchFamily="34" charset="-120"/>
              </a:rPr>
              <a:t>Our next steps involve enhancing the generalization of our models and exploring ensemble methods to improve predictive performance.</a:t>
            </a:r>
            <a:endParaRPr lang="en-US" sz="16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523</Words>
  <Application>Microsoft Office PowerPoint</Application>
  <PresentationFormat>Custom</PresentationFormat>
  <Paragraphs>57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Gelasio Semi Bold</vt:lpstr>
      <vt:lpstr>Gelasio</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Pratyush Goutam</cp:lastModifiedBy>
  <cp:revision>3</cp:revision>
  <dcterms:created xsi:type="dcterms:W3CDTF">2025-04-06T11:20:07Z</dcterms:created>
  <dcterms:modified xsi:type="dcterms:W3CDTF">2025-04-06T11:31:04Z</dcterms:modified>
</cp:coreProperties>
</file>