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60" r:id="rId4"/>
    <p:sldId id="283" r:id="rId5"/>
    <p:sldId id="259" r:id="rId6"/>
    <p:sldId id="282" r:id="rId7"/>
    <p:sldId id="262" r:id="rId8"/>
    <p:sldId id="27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81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1C14F-241D-4DE9-941D-738EFD484426}" v="127" dt="2020-12-12T14:58:09.368"/>
    <p1510:client id="{3B56AC84-1990-43B0-8609-A68A2D1C6A26}" v="122" dt="2020-12-12T12:05:38.096"/>
    <p1510:client id="{4E5FB931-D386-4139-9C73-FD1E80AF4408}" v="275" dt="2020-12-11T19:53:27.215"/>
    <p1510:client id="{6DC4D215-9983-491D-8953-CB16180BCE8B}" v="1606" dt="2020-10-03T18:44:20.758"/>
    <p1510:client id="{EF7AD8B9-6B9A-45B3-860B-7E0CB17CE1F5}" v="13" dt="2020-12-12T09:11:59.989"/>
    <p1510:client id="{F4E2A56A-2FAF-4356-B92C-D13634DA1F46}" v="767" dt="2020-12-12T15:57:08.938"/>
    <p1510:client id="{F518CE58-E848-4FC5-B6D4-8B85ACC785E4}" v="135" dt="2020-12-12T17:54:44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29" autoAdjust="0"/>
    <p:restoredTop sz="94660"/>
  </p:normalViewPr>
  <p:slideViewPr>
    <p:cSldViewPr snapToGrid="0">
      <p:cViewPr>
        <p:scale>
          <a:sx n="66" d="100"/>
          <a:sy n="66" d="100"/>
        </p:scale>
        <p:origin x="-774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23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67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96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981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169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296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0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670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701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53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28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13FC-66C6-4930-AAD8-6C0E37E6E5C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E5CB-9241-4665-889D-78B918CC36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300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709" y="543824"/>
            <a:ext cx="9144000" cy="67470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/>
                <a:cs typeface="Times New Roman"/>
              </a:rPr>
              <a:t>SMART DUSTBIN </a:t>
            </a:r>
            <a:endParaRPr lang="en-US" sz="3600" dirty="0">
              <a:solidFill>
                <a:srgbClr val="C00000"/>
              </a:solidFill>
              <a:latin typeface="Marcellus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088A6C-8C00-44C6-945F-693821C88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3856"/>
            <a:ext cx="9655479" cy="37131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2800" dirty="0">
                <a:latin typeface="Marcellus"/>
                <a:cs typeface="Times New Roman"/>
              </a:rPr>
              <a:t>Presented by,</a:t>
            </a:r>
          </a:p>
          <a:p>
            <a:pPr algn="r"/>
            <a:r>
              <a:rPr lang="en-US" sz="2800" dirty="0">
                <a:latin typeface="Marcellus"/>
                <a:cs typeface="Times New Roman"/>
              </a:rPr>
              <a:t>Pranavakumar S Tingare ( </a:t>
            </a:r>
            <a:r>
              <a:rPr lang="en-US" sz="2800" dirty="0" smtClean="0">
                <a:latin typeface="Marcellus"/>
                <a:cs typeface="Times New Roman"/>
              </a:rPr>
              <a:t>1712060)</a:t>
            </a:r>
            <a:endParaRPr lang="en-US" sz="2800" dirty="0">
              <a:latin typeface="Marcellus"/>
              <a:ea typeface="+mn-lt"/>
              <a:cs typeface="+mn-lt"/>
            </a:endParaRPr>
          </a:p>
          <a:p>
            <a:pPr algn="r"/>
            <a:r>
              <a:rPr lang="en-US" sz="2800" dirty="0">
                <a:latin typeface="Marcellus"/>
                <a:cs typeface="Times New Roman"/>
              </a:rPr>
              <a:t>Zoheb mir (</a:t>
            </a:r>
            <a:r>
              <a:rPr lang="en-US" sz="2800" dirty="0" smtClean="0">
                <a:latin typeface="Marcellus"/>
                <a:cs typeface="Times New Roman"/>
              </a:rPr>
              <a:t>1822004)</a:t>
            </a:r>
            <a:endParaRPr lang="en-US" sz="2800" dirty="0">
              <a:latin typeface="Marcellus"/>
              <a:cs typeface="Times New Roman"/>
            </a:endParaRPr>
          </a:p>
          <a:p>
            <a:pPr algn="r"/>
            <a:r>
              <a:rPr lang="en-US" sz="2800" dirty="0">
                <a:latin typeface="Marcellus"/>
                <a:cs typeface="Times New Roman"/>
              </a:rPr>
              <a:t>Pratik Lodha ( 1822015)</a:t>
            </a:r>
          </a:p>
          <a:p>
            <a:pPr algn="r"/>
            <a:endParaRPr lang="en-US" sz="2800" dirty="0">
              <a:latin typeface="Marcellus"/>
              <a:cs typeface="Times New Roman"/>
            </a:endParaRPr>
          </a:p>
          <a:p>
            <a:pPr algn="r"/>
            <a:r>
              <a:rPr lang="en-US" sz="2800" dirty="0">
                <a:latin typeface="Marcellus"/>
                <a:cs typeface="Times New Roman"/>
              </a:rPr>
              <a:t>Under the guidance of:- </a:t>
            </a:r>
          </a:p>
          <a:p>
            <a:pPr algn="r"/>
            <a:r>
              <a:rPr lang="en-US" sz="2800" dirty="0">
                <a:latin typeface="Marcellus"/>
                <a:cs typeface="Times New Roman"/>
              </a:rPr>
              <a:t>Prof. Amrita Naiksatam</a:t>
            </a: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23625" y="5610225"/>
            <a:ext cx="968375" cy="722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669758" y="1211543"/>
            <a:ext cx="10315074" cy="448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81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F02CD5-5D1A-4462-A0D1-C8080250E95A}"/>
              </a:ext>
            </a:extLst>
          </p:cNvPr>
          <p:cNvSpPr txBox="1">
            <a:spLocks/>
          </p:cNvSpPr>
          <p:nvPr/>
        </p:nvSpPr>
        <p:spPr>
          <a:xfrm>
            <a:off x="401054" y="191861"/>
            <a:ext cx="11395912" cy="721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Marcellus"/>
                <a:cs typeface="Times New Roman"/>
              </a:rPr>
              <a:t>SIMULATION OF PIR SENSOR &amp; STEPPER MOTOR</a:t>
            </a:r>
            <a:endParaRPr lang="en-US" sz="3600" dirty="0">
              <a:solidFill>
                <a:srgbClr val="C00000"/>
              </a:solidFill>
              <a:latin typeface="Marcellus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6432ECE-B836-4EE0-B086-8926119F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A0D0C6F-7D79-4F06-A17E-B173DBE5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1C222738-C2D2-40C2-A6DF-165BB14B00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1A87E175-2B75-4F2D-8B30-F1259F988D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pic>
        <p:nvPicPr>
          <p:cNvPr id="3074" name="Picture 2" descr="C:\Users\INDIA\Desktop\PIR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64229" y="754972"/>
            <a:ext cx="8548914" cy="4963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2355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04F1BDA-537A-4747-B28D-BB0DA2DEFAC3}"/>
              </a:ext>
            </a:extLst>
          </p:cNvPr>
          <p:cNvSpPr txBox="1">
            <a:spLocks/>
          </p:cNvSpPr>
          <p:nvPr/>
        </p:nvSpPr>
        <p:spPr>
          <a:xfrm>
            <a:off x="401054" y="191861"/>
            <a:ext cx="11395912" cy="721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Marcellus"/>
                <a:cs typeface="Times New Roman"/>
              </a:rPr>
              <a:t>HARDWARE TESTING OF PIR &amp; STEPPER MOTOR</a:t>
            </a:r>
            <a:endParaRPr lang="en-US" sz="3600" dirty="0">
              <a:solidFill>
                <a:srgbClr val="C00000"/>
              </a:solidFill>
              <a:latin typeface="Marcellus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7A8857-4826-49D2-A22C-879CD490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780AEA6-04CC-4F5B-A47C-A24338B56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D207A3AF-354B-432C-90A1-4552B2C9C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E0A30AB-A5A1-4C17-BED7-1230971E96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pic>
        <p:nvPicPr>
          <p:cNvPr id="16" name="Picture 16" descr="A picture containing indoor, table, sitting, computer&#10;&#10;Description automatically generated">
            <a:extLst>
              <a:ext uri="{FF2B5EF4-FFF2-40B4-BE49-F238E27FC236}">
                <a16:creationId xmlns:a16="http://schemas.microsoft.com/office/drawing/2014/main" xmlns="" id="{7811636F-760C-4BBC-B5A2-CF08A02D0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1" y="996883"/>
            <a:ext cx="8087638" cy="42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999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D29A389-4B38-4CF6-AC08-BBC8BE81D70D}"/>
              </a:ext>
            </a:extLst>
          </p:cNvPr>
          <p:cNvSpPr txBox="1">
            <a:spLocks/>
          </p:cNvSpPr>
          <p:nvPr/>
        </p:nvSpPr>
        <p:spPr>
          <a:xfrm>
            <a:off x="401054" y="191861"/>
            <a:ext cx="11395912" cy="721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Marcellus"/>
                <a:cs typeface="Times New Roman"/>
              </a:rPr>
              <a:t>SIMULATION OF ULTRASONIC SENSOR</a:t>
            </a:r>
            <a:endParaRPr lang="en-US" sz="3600" dirty="0">
              <a:solidFill>
                <a:srgbClr val="C00000"/>
              </a:solidFill>
              <a:latin typeface="Marcellus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D76DE3-A5BD-4685-85C7-7DB6E59F8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7BF3C0-D401-420E-8E77-E4B626EE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2CBBB69-B0F2-4340-A664-FBD1A51C40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AEF660-71A6-40C8-AFF1-1F083D60CE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pic>
        <p:nvPicPr>
          <p:cNvPr id="2050" name="Picture 2" descr="C:\Users\INDIA\Desktop\UV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80342" y="830263"/>
            <a:ext cx="8389258" cy="4888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9230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A343342A-42EE-40CC-8C9D-0438460A5AD1}"/>
              </a:ext>
            </a:extLst>
          </p:cNvPr>
          <p:cNvSpPr txBox="1">
            <a:spLocks/>
          </p:cNvSpPr>
          <p:nvPr/>
        </p:nvSpPr>
        <p:spPr>
          <a:xfrm>
            <a:off x="401054" y="191861"/>
            <a:ext cx="11395912" cy="721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Marcellus"/>
                <a:ea typeface="+mj-lt"/>
                <a:cs typeface="+mj-lt"/>
              </a:rPr>
              <a:t>HARDWARE TESTING OF ULTRASONIC </a:t>
            </a:r>
            <a:r>
              <a:rPr lang="en-US" sz="3600" dirty="0" smtClean="0">
                <a:solidFill>
                  <a:srgbClr val="C00000"/>
                </a:solidFill>
                <a:latin typeface="Marcellus"/>
                <a:ea typeface="+mj-lt"/>
                <a:cs typeface="+mj-lt"/>
              </a:rPr>
              <a:t>SENSOR</a:t>
            </a:r>
            <a:endParaRPr lang="en-US" sz="3600" dirty="0">
              <a:latin typeface="Marcellus"/>
              <a:ea typeface="+mj-lt"/>
              <a:cs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0D9218-8ED8-42C2-86E4-CC24B30C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6CB74F8-3026-46AC-9919-C7F4C446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9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80A80C8F-9BAE-4CB1-AA18-4566753386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EB46601E-EFF0-43B5-BA08-925C53961C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pic>
        <p:nvPicPr>
          <p:cNvPr id="14" name="Picture 14" descr="A hand holding up a computer&#10;&#10;Description automatically generated">
            <a:extLst>
              <a:ext uri="{FF2B5EF4-FFF2-40B4-BE49-F238E27FC236}">
                <a16:creationId xmlns:a16="http://schemas.microsoft.com/office/drawing/2014/main" xmlns="" id="{723D5462-77A6-4C0A-9C73-39D5F5FB2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826" y="1250894"/>
            <a:ext cx="6720212" cy="36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247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F22BD7C-2C33-4DD7-A519-0D389EC01B82}"/>
              </a:ext>
            </a:extLst>
          </p:cNvPr>
          <p:cNvSpPr txBox="1">
            <a:spLocks/>
          </p:cNvSpPr>
          <p:nvPr/>
        </p:nvSpPr>
        <p:spPr>
          <a:xfrm>
            <a:off x="401054" y="452820"/>
            <a:ext cx="11395912" cy="721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dirty="0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92D0FCCB-F8A7-41F4-B9C6-3A3D08EA75E7}"/>
              </a:ext>
            </a:extLst>
          </p:cNvPr>
          <p:cNvSpPr txBox="1">
            <a:spLocks/>
          </p:cNvSpPr>
          <p:nvPr/>
        </p:nvSpPr>
        <p:spPr>
          <a:xfrm>
            <a:off x="401054" y="191861"/>
            <a:ext cx="11395912" cy="721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Marcellus"/>
                <a:cs typeface="Times New Roman"/>
              </a:rPr>
              <a:t>SIMULATION OF GAS SENSOR</a:t>
            </a:r>
            <a:endParaRPr lang="en-US" sz="3600" dirty="0">
              <a:solidFill>
                <a:srgbClr val="C00000"/>
              </a:solidFill>
              <a:latin typeface="Marcellus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1F9C130-E7C9-4808-A25F-1DF0B3AD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2E157A4-B4C5-4C06-B3B9-C773FCE4F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1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4A30E8FA-5C2F-4F56-9293-E73B38FF6C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126E1F79-00E5-4FD4-A2B6-F029961836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pic>
        <p:nvPicPr>
          <p:cNvPr id="1026" name="Picture 2" descr="C:\Users\INDIA\Desktop\GA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93257" y="818470"/>
            <a:ext cx="8501289" cy="4929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3549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A3C103B-DC06-40EA-82B3-232B00B1398D}"/>
              </a:ext>
            </a:extLst>
          </p:cNvPr>
          <p:cNvSpPr txBox="1">
            <a:spLocks/>
          </p:cNvSpPr>
          <p:nvPr/>
        </p:nvSpPr>
        <p:spPr>
          <a:xfrm>
            <a:off x="401054" y="348436"/>
            <a:ext cx="11395912" cy="721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Marcellus"/>
                <a:ea typeface="+mj-lt"/>
                <a:cs typeface="+mj-lt"/>
              </a:rPr>
              <a:t>HARDWARE TESTING OF GAS </a:t>
            </a:r>
            <a:r>
              <a:rPr lang="en-US" sz="3600" dirty="0" smtClean="0">
                <a:solidFill>
                  <a:srgbClr val="C00000"/>
                </a:solidFill>
                <a:latin typeface="Marcellus"/>
                <a:ea typeface="+mj-lt"/>
                <a:cs typeface="+mj-lt"/>
              </a:rPr>
              <a:t>SENSOR</a:t>
            </a:r>
            <a:endParaRPr lang="en-US" sz="3600" dirty="0">
              <a:latin typeface="Marcellus"/>
              <a:ea typeface="+mj-lt"/>
              <a:cs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3C0BB2-4924-4FF9-8C53-22BB69AB4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8F855FC-F630-4B20-A5EC-CF3E0B677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9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B1DBD9D-3F62-4203-9422-B0EFD3500C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F350A946-04BA-4E91-83F2-7F3A956793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pic>
        <p:nvPicPr>
          <p:cNvPr id="14" name="Picture 14" descr="A circuit board&#10;&#10;Description automatically generated">
            <a:extLst>
              <a:ext uri="{FF2B5EF4-FFF2-40B4-BE49-F238E27FC236}">
                <a16:creationId xmlns:a16="http://schemas.microsoft.com/office/drawing/2014/main" xmlns="" id="{B22E4A9F-657A-4680-B721-4035597DD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100" y="1132581"/>
            <a:ext cx="7377828" cy="412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735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Marcellus"/>
                <a:cs typeface="Times New Roman" panose="02020603050405020304" pitchFamily="18" charset="0"/>
              </a:rPr>
              <a:t>ADVANTAGES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669758" y="1211543"/>
            <a:ext cx="10315074" cy="448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/>
                <a:cs typeface="Times New Roman" panose="02020603050405020304" pitchFamily="18" charset="0"/>
              </a:rPr>
              <a:t>Easy and automated segregation of waste.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rcellus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/>
                <a:cs typeface="Times New Roman" panose="02020603050405020304" pitchFamily="18" charset="0"/>
              </a:rPr>
              <a:t>Waste level is controllable. 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rcellus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/>
                <a:cs typeface="Times New Roman" panose="02020603050405020304" pitchFamily="18" charset="0"/>
              </a:rPr>
              <a:t>Due to IOT, automatically gives indication to the authorities, when needed.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218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Marcellus"/>
                <a:cs typeface="Times New Roman" panose="02020603050405020304" pitchFamily="18" charset="0"/>
              </a:rPr>
              <a:t>CHALLENGES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669758" y="1211543"/>
            <a:ext cx="10315074" cy="448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/>
                <a:cs typeface="Times New Roman" panose="02020603050405020304" pitchFamily="18" charset="0"/>
              </a:rPr>
              <a:t>Needs continuous power supply.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rcellus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/>
                <a:cs typeface="Times New Roman" panose="02020603050405020304" pitchFamily="18" charset="0"/>
              </a:rPr>
              <a:t>Lack of internet facilities in public places.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63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BF7AC-F819-46B4-B109-407D6E17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954" y="134546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Marcellus"/>
                <a:cs typeface="Calibri"/>
              </a:rPr>
              <a:t>Solar Panels for power supply.</a:t>
            </a:r>
          </a:p>
          <a:p>
            <a:endParaRPr lang="en-US" dirty="0">
              <a:latin typeface="Marcellus"/>
              <a:cs typeface="Calibri"/>
            </a:endParaRPr>
          </a:p>
          <a:p>
            <a:r>
              <a:rPr lang="en-US" dirty="0">
                <a:latin typeface="Marcellus"/>
                <a:cs typeface="Calibri"/>
              </a:rPr>
              <a:t>Segregating Electronics was.</a:t>
            </a:r>
          </a:p>
          <a:p>
            <a:endParaRPr lang="en-US" dirty="0">
              <a:latin typeface="Marcellus"/>
              <a:cs typeface="Calibri"/>
            </a:endParaRPr>
          </a:p>
          <a:p>
            <a:r>
              <a:rPr lang="en-US" dirty="0">
                <a:latin typeface="Marcellus"/>
                <a:cs typeface="Calibri"/>
              </a:rPr>
              <a:t>Robotic dustbin to drive through to waste recycle plant.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AC63098-376D-4A3A-8BD5-80E0745F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E05F7D-1EE3-4940-A519-03A44F022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9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8A0883F2-A240-4F8B-ACCB-4D870A2154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F963CD2-9FD1-406F-890F-7F98578BD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D8F4589-4DFC-4DB5-831B-FB587E22FEDB}"/>
              </a:ext>
            </a:extLst>
          </p:cNvPr>
          <p:cNvSpPr txBox="1">
            <a:spLocks/>
          </p:cNvSpPr>
          <p:nvPr/>
        </p:nvSpPr>
        <p:spPr>
          <a:xfrm>
            <a:off x="401054" y="452820"/>
            <a:ext cx="11395912" cy="721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Marcellus"/>
                <a:ea typeface="+mj-lt"/>
                <a:cs typeface="+mj-lt"/>
              </a:rPr>
              <a:t>FUTURE </a:t>
            </a:r>
            <a:r>
              <a:rPr lang="en-US" sz="3600" dirty="0" smtClean="0">
                <a:solidFill>
                  <a:srgbClr val="C00000"/>
                </a:solidFill>
                <a:latin typeface="Marcellus"/>
                <a:ea typeface="+mj-lt"/>
                <a:cs typeface="+mj-lt"/>
              </a:rPr>
              <a:t>SCOPE</a:t>
            </a:r>
            <a:endParaRPr lang="en-US" sz="3600" dirty="0">
              <a:solidFill>
                <a:srgbClr val="C00000"/>
              </a:solidFill>
              <a:latin typeface="Marcellus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09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Marcellus"/>
                <a:cs typeface="Times New Roman" panose="02020603050405020304" pitchFamily="18" charset="0"/>
              </a:rPr>
              <a:t>INTRODUCTION</a:t>
            </a:r>
            <a:endParaRPr lang="en-US" sz="3600" dirty="0">
              <a:solidFill>
                <a:srgbClr val="C00000"/>
              </a:solidFill>
              <a:latin typeface="Marcellus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669758" y="1229299"/>
            <a:ext cx="10315074" cy="448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Marcellus"/>
                <a:cs typeface="Times New Roman" panose="02020603050405020304" pitchFamily="18" charset="0"/>
              </a:rPr>
              <a:t>Fully Automated Smart Dustbin with IOT for monitoring.</a:t>
            </a:r>
          </a:p>
          <a:p>
            <a:endParaRPr lang="en-US" dirty="0">
              <a:latin typeface="Marcellus"/>
              <a:cs typeface="Times New Roman" panose="02020603050405020304" pitchFamily="18" charset="0"/>
            </a:endParaRPr>
          </a:p>
          <a:p>
            <a:r>
              <a:rPr lang="en-US" dirty="0">
                <a:latin typeface="Marcellus"/>
                <a:cs typeface="Times New Roman" panose="02020603050405020304" pitchFamily="18" charset="0"/>
              </a:rPr>
              <a:t>It will </a:t>
            </a:r>
            <a:r>
              <a:rPr lang="en-US" dirty="0">
                <a:latin typeface="Marcellus"/>
                <a:ea typeface="+mn-lt"/>
                <a:cs typeface="Times New Roman" panose="02020603050405020304" pitchFamily="18" charset="0"/>
              </a:rPr>
              <a:t>Segregate dry and wet</a:t>
            </a:r>
            <a:r>
              <a:rPr lang="en-US" dirty="0">
                <a:latin typeface="Marcellus"/>
                <a:cs typeface="Times New Roman" panose="02020603050405020304" pitchFamily="18" charset="0"/>
              </a:rPr>
              <a:t> waste &amp; inform about level of garbage collected.</a:t>
            </a:r>
          </a:p>
          <a:p>
            <a:endParaRPr lang="en-US" dirty="0">
              <a:latin typeface="Marcellus"/>
              <a:cs typeface="Times New Roman" panose="02020603050405020304" pitchFamily="18" charset="0"/>
            </a:endParaRPr>
          </a:p>
          <a:p>
            <a:r>
              <a:rPr lang="en-US" dirty="0">
                <a:latin typeface="Marcellus"/>
                <a:cs typeface="Times New Roman" panose="02020603050405020304" pitchFamily="18" charset="0"/>
              </a:rPr>
              <a:t>It will identify the harmful substances present.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 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50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Marcellus"/>
                <a:cs typeface="Times New Roman" panose="02020603050405020304" pitchFamily="18" charset="0"/>
              </a:rPr>
              <a:t>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669758" y="1211543"/>
            <a:ext cx="10315074" cy="448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Smart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, sensor based dustbin will judge level of waste in it and send the message directly to the authorities.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It can sense all type of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materials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as dry or wet/moistured material.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It emphasizes on DIGITAL INDIA.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It tracks waste transport trucks using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GSM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and IOT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The system is simple.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Any equipment or part of the system is easily replaceable with new part, if needed.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49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35A51-A95D-4DBA-8D08-9BE49185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43" y="176440"/>
            <a:ext cx="10515600" cy="954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Marcellus"/>
                <a:ea typeface="+mj-lt"/>
                <a:cs typeface="+mj-lt"/>
              </a:rPr>
              <a:t>LITERATURE REVIEW</a:t>
            </a:r>
            <a:br>
              <a:rPr lang="en-US" dirty="0" smtClean="0">
                <a:solidFill>
                  <a:srgbClr val="C00000"/>
                </a:solidFill>
                <a:latin typeface="Marcellus"/>
                <a:ea typeface="+mj-lt"/>
                <a:cs typeface="+mj-lt"/>
              </a:rPr>
            </a:br>
            <a:endParaRPr lang="en-US" dirty="0">
              <a:latin typeface="Marcellus"/>
              <a:cs typeface="Calibri Ligh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9AE241D1-00C9-4EC4-A4BE-4AA77893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6347303"/>
              </p:ext>
            </p:extLst>
          </p:nvPr>
        </p:nvGraphicFramePr>
        <p:xfrm>
          <a:off x="359229" y="639577"/>
          <a:ext cx="11450781" cy="5267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586">
                  <a:extLst>
                    <a:ext uri="{9D8B030D-6E8A-4147-A177-3AD203B41FA5}">
                      <a16:colId xmlns:a16="http://schemas.microsoft.com/office/drawing/2014/main" xmlns="" val="3695533469"/>
                    </a:ext>
                  </a:extLst>
                </a:gridCol>
                <a:gridCol w="4273587">
                  <a:extLst>
                    <a:ext uri="{9D8B030D-6E8A-4147-A177-3AD203B41FA5}">
                      <a16:colId xmlns:a16="http://schemas.microsoft.com/office/drawing/2014/main" xmlns="" val="2735237139"/>
                    </a:ext>
                  </a:extLst>
                </a:gridCol>
                <a:gridCol w="6126608">
                  <a:extLst>
                    <a:ext uri="{9D8B030D-6E8A-4147-A177-3AD203B41FA5}">
                      <a16:colId xmlns:a16="http://schemas.microsoft.com/office/drawing/2014/main" xmlns="" val="2618215080"/>
                    </a:ext>
                  </a:extLst>
                </a:gridCol>
              </a:tblGrid>
              <a:tr h="54830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arcellus"/>
                        </a:rPr>
                        <a:t>SR</a:t>
                      </a:r>
                    </a:p>
                    <a:p>
                      <a:pPr lvl="0">
                        <a:buNone/>
                      </a:pPr>
                      <a:r>
                        <a:rPr lang="en-US" sz="1400" dirty="0">
                          <a:latin typeface="Marcellus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arcellus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arcellu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467519"/>
                  </a:ext>
                </a:extLst>
              </a:tr>
              <a:tr h="102009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latin typeface="Marcellus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Marcellus"/>
                        </a:rPr>
                        <a:t>"IOT Based Garbage Monitoring and Sorting </a:t>
                      </a:r>
                      <a:r>
                        <a:rPr lang="en-US" sz="1400" b="0" i="0" u="none" strike="noStrike" noProof="0" dirty="0" err="1">
                          <a:latin typeface="Marcellus"/>
                        </a:rPr>
                        <a:t>System",Ms</a:t>
                      </a:r>
                      <a:r>
                        <a:rPr lang="en-US" sz="1400" b="0" i="0" u="none" strike="noStrike" noProof="0" dirty="0">
                          <a:latin typeface="Marcellus"/>
                        </a:rPr>
                        <a:t>. Pranjali P. Channe, International Research Journal of Engineering and Technology (IRJET).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arcellus"/>
                        </a:rPr>
                        <a:t>This project segregates wet and dry garbage using moisture sensor</a:t>
                      </a:r>
                      <a:r>
                        <a:rPr lang="en-US" sz="1400" dirty="0" smtClean="0">
                          <a:latin typeface="Marcellus"/>
                        </a:rPr>
                        <a:t>, it continuously monitors the level of garbage box by using ultrasonic </a:t>
                      </a:r>
                      <a:r>
                        <a:rPr lang="en-US" sz="1400" dirty="0">
                          <a:latin typeface="Marcellus"/>
                        </a:rPr>
                        <a:t>sensor</a:t>
                      </a:r>
                      <a:r>
                        <a:rPr lang="en-US" sz="1400" dirty="0" smtClean="0">
                          <a:latin typeface="Marcellus"/>
                        </a:rPr>
                        <a:t>, it checks for harmful substances using gas </a:t>
                      </a:r>
                      <a:r>
                        <a:rPr lang="en-US" sz="1400" dirty="0">
                          <a:latin typeface="Marcellus"/>
                        </a:rPr>
                        <a:t>sensor and </a:t>
                      </a:r>
                      <a:r>
                        <a:rPr lang="en-US" sz="1400" dirty="0" smtClean="0">
                          <a:latin typeface="Marcellus"/>
                        </a:rPr>
                        <a:t>all this monitored using </a:t>
                      </a:r>
                      <a:r>
                        <a:rPr lang="en-US" sz="1400" dirty="0" err="1" smtClean="0">
                          <a:latin typeface="Marcellus"/>
                        </a:rPr>
                        <a:t>Iot</a:t>
                      </a:r>
                      <a:r>
                        <a:rPr lang="en-US" sz="1400" dirty="0">
                          <a:latin typeface="Marcellus"/>
                        </a:rPr>
                        <a:t>.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8879215"/>
                  </a:ext>
                </a:extLst>
              </a:tr>
              <a:tr h="122559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arcellus"/>
                        </a:rPr>
                        <a:t>2. 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Marcellus"/>
                        </a:rPr>
                        <a:t>"</a:t>
                      </a:r>
                      <a:r>
                        <a:rPr lang="en-US" sz="1400" b="0" i="0" u="none" strike="noStrike" noProof="0" dirty="0">
                          <a:latin typeface="Marcellus"/>
                        </a:rPr>
                        <a:t>IoT Based Smart Garbage and Waste Collection Bin</a:t>
                      </a:r>
                      <a:r>
                        <a:rPr lang="en-US" sz="1400" dirty="0">
                          <a:latin typeface="Marcellus"/>
                        </a:rPr>
                        <a:t>",</a:t>
                      </a:r>
                      <a:r>
                        <a:rPr lang="en-US" sz="1400" b="0" i="0" u="none" strike="noStrike" noProof="0" dirty="0" err="1">
                          <a:latin typeface="Marcellus"/>
                        </a:rPr>
                        <a:t>S.S.Navghane</a:t>
                      </a:r>
                      <a:r>
                        <a:rPr lang="en-US" sz="1400" b="0" i="0" u="none" strike="noStrike" noProof="0" dirty="0">
                          <a:latin typeface="Marcellus"/>
                        </a:rPr>
                        <a:t>, International Journal of Advanced Research in Electronics and Communication Engineering (IJARECE) Volume 5, Issue 5, May 2016.</a:t>
                      </a:r>
                      <a:endParaRPr lang="en-US" sz="1400" dirty="0">
                        <a:latin typeface="Marcellu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arcellus"/>
                        </a:rPr>
                        <a:t>This project measures the level </a:t>
                      </a:r>
                      <a:r>
                        <a:rPr lang="en-US" sz="1400" b="0" i="0" u="none" strike="noStrike" noProof="0" dirty="0">
                          <a:latin typeface="Marcellus"/>
                        </a:rPr>
                        <a:t>using three IR sensor </a:t>
                      </a:r>
                      <a:r>
                        <a:rPr lang="en-US" sz="1400" dirty="0">
                          <a:latin typeface="Marcellus"/>
                        </a:rPr>
                        <a:t>and weight of the garbage in the trash can  and piezo sensor and this can be monitored using IOT.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732826"/>
                  </a:ext>
                </a:extLst>
              </a:tr>
              <a:tr h="1453643">
                <a:tc>
                  <a:txBody>
                    <a:bodyPr/>
                    <a:lstStyle/>
                    <a:p>
                      <a:r>
                        <a:rPr lang="en-US" sz="1400">
                          <a:latin typeface="Marcellus"/>
                        </a:rPr>
                        <a:t>3.</a:t>
                      </a:r>
                      <a:endParaRPr lang="en-US" sz="1400" dirty="0">
                        <a:latin typeface="Marcellu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Marcellus"/>
                        </a:rPr>
                        <a:t>"Smart Garbage Monitoring System using Internet of Things (IOT)”,Prof. Dr. </a:t>
                      </a:r>
                      <a:r>
                        <a:rPr lang="en-US" sz="1400" b="0" i="0" u="none" strike="noStrike" noProof="0" dirty="0" err="1">
                          <a:latin typeface="Marcellus"/>
                        </a:rPr>
                        <a:t>Sandeep</a:t>
                      </a:r>
                      <a:r>
                        <a:rPr lang="en-US" sz="1400" b="0" i="0" u="none" strike="noStrike" noProof="0" dirty="0">
                          <a:latin typeface="Marcellus"/>
                        </a:rPr>
                        <a:t> M. </a:t>
                      </a:r>
                      <a:r>
                        <a:rPr lang="en-US" sz="1400" b="0" i="0" u="none" strike="noStrike" noProof="0" dirty="0" err="1">
                          <a:latin typeface="Marcellus"/>
                        </a:rPr>
                        <a:t>Chaware</a:t>
                      </a:r>
                      <a:r>
                        <a:rPr lang="en-US" sz="1400" b="0" i="0" u="none" strike="noStrike" noProof="0" dirty="0">
                          <a:latin typeface="Marcellus"/>
                        </a:rPr>
                        <a:t> , International Journal of Innovative Research in Electrical, Electronics, Instrumentation and Control Engineering (IJIREEICE).  </a:t>
                      </a:r>
                      <a:endParaRPr lang="en-US" sz="1400" b="0" dirty="0">
                        <a:latin typeface="Marcellu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Marcellus"/>
                        </a:rPr>
                        <a:t>This project IOT Garbage Monitoring system monitors the garbage bins and informs about the level of garbage collected in the garbage bins via a web page by using ultrasonic sensors, </a:t>
                      </a:r>
                      <a:r>
                        <a:rPr lang="en-US" sz="1400" b="0" i="0" u="none" strike="noStrike" noProof="0" dirty="0" err="1">
                          <a:latin typeface="Marcellus"/>
                        </a:rPr>
                        <a:t>Arduino</a:t>
                      </a:r>
                      <a:r>
                        <a:rPr lang="en-US" sz="1400" b="0" i="0" u="none" strike="noStrike" noProof="0" dirty="0">
                          <a:latin typeface="Marcellus"/>
                        </a:rPr>
                        <a:t> family microcontroller, LCD screen, Wi-Fi modem for sending data and a buzzer. </a:t>
                      </a:r>
                      <a:endParaRPr lang="en-US" sz="1400" b="0" dirty="0">
                        <a:latin typeface="Marcellu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0491376"/>
                  </a:ext>
                </a:extLst>
              </a:tr>
              <a:tr h="102009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arcellus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Marcellus"/>
                        </a:rPr>
                        <a:t>“Smart Dustbin”, </a:t>
                      </a:r>
                      <a:r>
                        <a:rPr lang="en-US" sz="1400" b="0" i="0" u="none" strike="noStrike" noProof="0" dirty="0" err="1">
                          <a:latin typeface="Marcellus"/>
                        </a:rPr>
                        <a:t>B.Rajapandian</a:t>
                      </a:r>
                      <a:r>
                        <a:rPr lang="en-US" sz="1400" b="0" i="0" u="none" strike="noStrike" noProof="0" dirty="0">
                          <a:latin typeface="Marcellus"/>
                        </a:rPr>
                        <a:t>, International Journal of Engineering and Advanced Technology (IJEAT). </a:t>
                      </a:r>
                      <a:endParaRPr lang="en-US" sz="1400" dirty="0">
                        <a:latin typeface="Marcellu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Marcellus"/>
                        </a:rPr>
                        <a:t>In this project the Ultrasonic sensor senses the level of the garbage in the dustbin and in some cases the level is not full but it causes some bad smell &amp; it is detected by using gas sensor and it will send message to the authorities using ARDUINO, GPS and GSM.</a:t>
                      </a:r>
                      <a:endParaRPr lang="en-US" sz="1400" dirty="0">
                        <a:latin typeface="Marcellu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13527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27895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66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44" y="117772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/>
                <a:cs typeface="Times New Roman" panose="02020603050405020304" pitchFamily="18" charset="0"/>
              </a:rPr>
              <a:t>BLOCK DIAGRAM </a:t>
            </a:r>
            <a:endParaRPr lang="en-US" sz="3600" dirty="0">
              <a:latin typeface="Marcellus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669758" y="1211543"/>
            <a:ext cx="10315074" cy="448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/>
              </a:rPr>
              <a:t> 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A382CB9-4C00-4E0A-B949-8E3F2D9A723A}"/>
              </a:ext>
            </a:extLst>
          </p:cNvPr>
          <p:cNvSpPr/>
          <p:nvPr/>
        </p:nvSpPr>
        <p:spPr>
          <a:xfrm>
            <a:off x="7077067" y="1492504"/>
            <a:ext cx="1900132" cy="5183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10EE11B7-44A7-4174-856B-7D6F34C8EE1B}"/>
              </a:ext>
            </a:extLst>
          </p:cNvPr>
          <p:cNvSpPr/>
          <p:nvPr/>
        </p:nvSpPr>
        <p:spPr>
          <a:xfrm>
            <a:off x="4637978" y="804794"/>
            <a:ext cx="1919182" cy="5033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56477E45-04F4-45C3-9CAA-CC15B08AA5E2}"/>
              </a:ext>
            </a:extLst>
          </p:cNvPr>
          <p:cNvSpPr/>
          <p:nvPr/>
        </p:nvSpPr>
        <p:spPr>
          <a:xfrm>
            <a:off x="1873618" y="862607"/>
            <a:ext cx="1789014" cy="607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8CAC97F-18D9-4E65-9607-68E6C0C92487}"/>
              </a:ext>
            </a:extLst>
          </p:cNvPr>
          <p:cNvSpPr/>
          <p:nvPr/>
        </p:nvSpPr>
        <p:spPr>
          <a:xfrm>
            <a:off x="1883186" y="1738122"/>
            <a:ext cx="1789014" cy="6249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45280B6-2A7C-479C-A6BE-F24D1D315B52}"/>
              </a:ext>
            </a:extLst>
          </p:cNvPr>
          <p:cNvSpPr/>
          <p:nvPr/>
        </p:nvSpPr>
        <p:spPr>
          <a:xfrm>
            <a:off x="1845040" y="3298668"/>
            <a:ext cx="1789014" cy="615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3F80BF3-394F-496F-ABDE-829CDCFAE926}"/>
              </a:ext>
            </a:extLst>
          </p:cNvPr>
          <p:cNvSpPr/>
          <p:nvPr/>
        </p:nvSpPr>
        <p:spPr>
          <a:xfrm>
            <a:off x="1834014" y="4155816"/>
            <a:ext cx="1789014" cy="615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A60BDA74-11F0-4FE2-B402-7A6336BB99EA}"/>
              </a:ext>
            </a:extLst>
          </p:cNvPr>
          <p:cNvSpPr/>
          <p:nvPr/>
        </p:nvSpPr>
        <p:spPr>
          <a:xfrm>
            <a:off x="7589589" y="3487891"/>
            <a:ext cx="1237845" cy="702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1BD34EF1-84F5-4915-867D-9E01E8A49EC3}"/>
              </a:ext>
            </a:extLst>
          </p:cNvPr>
          <p:cNvSpPr/>
          <p:nvPr/>
        </p:nvSpPr>
        <p:spPr>
          <a:xfrm>
            <a:off x="7569012" y="4641918"/>
            <a:ext cx="1237845" cy="5021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7C082F4-0547-4371-B629-3D99E7F662A3}"/>
              </a:ext>
            </a:extLst>
          </p:cNvPr>
          <p:cNvSpPr/>
          <p:nvPr/>
        </p:nvSpPr>
        <p:spPr>
          <a:xfrm>
            <a:off x="10158815" y="1521907"/>
            <a:ext cx="1078778" cy="505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Marcellus"/>
                <a:cs typeface="Calibri"/>
              </a:rPr>
              <a:t>H</a:t>
            </a:r>
            <a:endParaRPr lang="en-US">
              <a:latin typeface="Marcellus"/>
            </a:endParaRPr>
          </a:p>
        </p:txBody>
      </p:sp>
      <p:sp>
        <p:nvSpPr>
          <p:cNvPr id="57" name="TextBox 10">
            <a:extLst>
              <a:ext uri="{FF2B5EF4-FFF2-40B4-BE49-F238E27FC236}">
                <a16:creationId xmlns:a16="http://schemas.microsoft.com/office/drawing/2014/main" xmlns="" id="{118DE5D6-C7DF-4C21-8403-6805F540C4B8}"/>
              </a:ext>
            </a:extLst>
          </p:cNvPr>
          <p:cNvSpPr txBox="1"/>
          <p:nvPr/>
        </p:nvSpPr>
        <p:spPr>
          <a:xfrm>
            <a:off x="5042766" y="3172378"/>
            <a:ext cx="139959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Marcellus"/>
                <a:cs typeface="Calibri"/>
              </a:rPr>
              <a:t>ARDUINO</a:t>
            </a:r>
          </a:p>
          <a:p>
            <a:r>
              <a:rPr lang="en-US" dirty="0">
                <a:latin typeface="Marcellus"/>
                <a:cs typeface="Calibri"/>
              </a:rPr>
              <a:t>     UNO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xmlns="" id="{AE5D50F3-BBFC-4123-A087-7ED77BE7763C}"/>
              </a:ext>
            </a:extLst>
          </p:cNvPr>
          <p:cNvSpPr txBox="1"/>
          <p:nvPr/>
        </p:nvSpPr>
        <p:spPr>
          <a:xfrm>
            <a:off x="1954775" y="842975"/>
            <a:ext cx="160900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Marcellus"/>
                <a:cs typeface="Calibri"/>
              </a:rPr>
              <a:t>POWER SUPPLY</a:t>
            </a:r>
            <a:endParaRPr lang="en-US" dirty="0">
              <a:latin typeface="Marcellus"/>
              <a:cs typeface="Calibri"/>
            </a:endParaRPr>
          </a:p>
        </p:txBody>
      </p:sp>
      <p:sp>
        <p:nvSpPr>
          <p:cNvPr id="59" name="TextBox 12">
            <a:extLst>
              <a:ext uri="{FF2B5EF4-FFF2-40B4-BE49-F238E27FC236}">
                <a16:creationId xmlns:a16="http://schemas.microsoft.com/office/drawing/2014/main" xmlns="" id="{C7211035-A3F5-4B29-BB73-601410376EA0}"/>
              </a:ext>
            </a:extLst>
          </p:cNvPr>
          <p:cNvSpPr txBox="1"/>
          <p:nvPr/>
        </p:nvSpPr>
        <p:spPr>
          <a:xfrm>
            <a:off x="1964345" y="1782747"/>
            <a:ext cx="1609003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Marcellus"/>
                <a:cs typeface="Calibri"/>
              </a:rPr>
              <a:t>ULTRASONIC SENSOR 1</a:t>
            </a:r>
          </a:p>
        </p:txBody>
      </p:sp>
      <p:sp>
        <p:nvSpPr>
          <p:cNvPr id="60" name="TextBox 13">
            <a:extLst>
              <a:ext uri="{FF2B5EF4-FFF2-40B4-BE49-F238E27FC236}">
                <a16:creationId xmlns:a16="http://schemas.microsoft.com/office/drawing/2014/main" xmlns="" id="{B19B638E-F4C4-4757-90F7-7F946412389F}"/>
              </a:ext>
            </a:extLst>
          </p:cNvPr>
          <p:cNvSpPr txBox="1"/>
          <p:nvPr/>
        </p:nvSpPr>
        <p:spPr>
          <a:xfrm>
            <a:off x="1953909" y="3288443"/>
            <a:ext cx="160900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Marcellus"/>
                <a:cs typeface="Calibri"/>
              </a:rPr>
              <a:t>GAS SENSOR</a:t>
            </a: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xmlns="" id="{3C7E3CE7-70F9-4E2F-81D3-350D56A9986E}"/>
              </a:ext>
            </a:extLst>
          </p:cNvPr>
          <p:cNvSpPr txBox="1"/>
          <p:nvPr/>
        </p:nvSpPr>
        <p:spPr>
          <a:xfrm>
            <a:off x="1925473" y="4301986"/>
            <a:ext cx="160900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Marcellus"/>
                <a:cs typeface="Calibri"/>
              </a:rPr>
              <a:t>PIR</a:t>
            </a:r>
            <a:endParaRPr lang="en-US" dirty="0">
              <a:latin typeface="Marcellus"/>
              <a:cs typeface="Calibri"/>
            </a:endParaRPr>
          </a:p>
        </p:txBody>
      </p:sp>
      <p:sp>
        <p:nvSpPr>
          <p:cNvPr id="62" name="TextBox 15">
            <a:extLst>
              <a:ext uri="{FF2B5EF4-FFF2-40B4-BE49-F238E27FC236}">
                <a16:creationId xmlns:a16="http://schemas.microsoft.com/office/drawing/2014/main" xmlns="" id="{56B53630-7243-48BB-A9D1-9FB24D0D8605}"/>
              </a:ext>
            </a:extLst>
          </p:cNvPr>
          <p:cNvSpPr txBox="1"/>
          <p:nvPr/>
        </p:nvSpPr>
        <p:spPr>
          <a:xfrm>
            <a:off x="7148571" y="1454012"/>
            <a:ext cx="175503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Marcellus"/>
                <a:cs typeface="Calibri"/>
              </a:rPr>
              <a:t>MOTOR</a:t>
            </a:r>
            <a:endParaRPr lang="en-US" dirty="0">
              <a:latin typeface="Marcellus"/>
            </a:endParaRPr>
          </a:p>
          <a:p>
            <a:pPr algn="ctr"/>
            <a:r>
              <a:rPr lang="en-US" dirty="0">
                <a:latin typeface="Marcellus"/>
                <a:cs typeface="Calibri"/>
              </a:rPr>
              <a:t>DRIVER 1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xmlns="" id="{56160EA2-35D8-4148-B8F5-5EB625FBE41B}"/>
              </a:ext>
            </a:extLst>
          </p:cNvPr>
          <p:cNvSpPr txBox="1"/>
          <p:nvPr/>
        </p:nvSpPr>
        <p:spPr>
          <a:xfrm>
            <a:off x="9970226" y="1584231"/>
            <a:ext cx="145343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Marcellus"/>
                <a:cs typeface="Calibri"/>
              </a:rPr>
              <a:t>MOTOR 1</a:t>
            </a: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xmlns="" id="{E130FA0D-771F-493E-BD0F-BC8F56E2BB9A}"/>
              </a:ext>
            </a:extLst>
          </p:cNvPr>
          <p:cNvSpPr txBox="1"/>
          <p:nvPr/>
        </p:nvSpPr>
        <p:spPr>
          <a:xfrm>
            <a:off x="7344428" y="3520914"/>
            <a:ext cx="167567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Marcellus"/>
                <a:cs typeface="Calibri"/>
              </a:rPr>
              <a:t>WIFI</a:t>
            </a:r>
          </a:p>
          <a:p>
            <a:pPr algn="ctr"/>
            <a:r>
              <a:rPr lang="en-US">
                <a:latin typeface="Marcellus"/>
                <a:cs typeface="Calibri"/>
              </a:rPr>
              <a:t>MODULE</a:t>
            </a:r>
            <a:endParaRPr lang="en-US" dirty="0">
              <a:latin typeface="Marcellus"/>
              <a:cs typeface="Calibri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xmlns="" id="{02599857-BB67-4C67-8289-0A2AA688B1F5}"/>
              </a:ext>
            </a:extLst>
          </p:cNvPr>
          <p:cNvSpPr/>
          <p:nvPr/>
        </p:nvSpPr>
        <p:spPr>
          <a:xfrm>
            <a:off x="9072965" y="1895985"/>
            <a:ext cx="1033406" cy="267824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xmlns="" id="{A59FA24C-2078-4AA9-BDF4-8EFCB55E6106}"/>
              </a:ext>
            </a:extLst>
          </p:cNvPr>
          <p:cNvSpPr/>
          <p:nvPr/>
        </p:nvSpPr>
        <p:spPr>
          <a:xfrm>
            <a:off x="6617384" y="3702289"/>
            <a:ext cx="933400" cy="30216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xmlns="" id="{603EAD4E-24B3-4A86-A5E8-967F6B35B38B}"/>
              </a:ext>
            </a:extLst>
          </p:cNvPr>
          <p:cNvSpPr/>
          <p:nvPr/>
        </p:nvSpPr>
        <p:spPr>
          <a:xfrm rot="16200000">
            <a:off x="8029861" y="4221642"/>
            <a:ext cx="346803" cy="35558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xmlns="" id="{1AC9DF2E-CD54-4B45-8D0A-60FB63DC1E2E}"/>
              </a:ext>
            </a:extLst>
          </p:cNvPr>
          <p:cNvSpPr txBox="1"/>
          <p:nvPr/>
        </p:nvSpPr>
        <p:spPr>
          <a:xfrm>
            <a:off x="7476545" y="4721819"/>
            <a:ext cx="145343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Marcellus"/>
                <a:cs typeface="Calibri"/>
              </a:rPr>
              <a:t>INTERNET</a:t>
            </a:r>
            <a:endParaRPr lang="en-US" dirty="0">
              <a:latin typeface="Marcellus"/>
              <a:cs typeface="Calibri"/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xmlns="" id="{FB901B1D-22D6-4AD5-BA9D-969694447618}"/>
              </a:ext>
            </a:extLst>
          </p:cNvPr>
          <p:cNvSpPr/>
          <p:nvPr/>
        </p:nvSpPr>
        <p:spPr>
          <a:xfrm>
            <a:off x="3699258" y="1011644"/>
            <a:ext cx="922287" cy="31246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xmlns="" id="{7FB9E07D-44B7-4649-AFBF-5DE4FDDFBB91}"/>
              </a:ext>
            </a:extLst>
          </p:cNvPr>
          <p:cNvSpPr/>
          <p:nvPr/>
        </p:nvSpPr>
        <p:spPr>
          <a:xfrm>
            <a:off x="3715328" y="2211046"/>
            <a:ext cx="922287" cy="31246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xmlns="" id="{44E83506-3788-44F2-9930-8E34E97A4E3C}"/>
              </a:ext>
            </a:extLst>
          </p:cNvPr>
          <p:cNvSpPr/>
          <p:nvPr/>
        </p:nvSpPr>
        <p:spPr>
          <a:xfrm>
            <a:off x="3680053" y="3504998"/>
            <a:ext cx="922287" cy="31246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xmlns="" id="{148E45E6-0B6F-48D6-B15F-6D5566B80B44}"/>
              </a:ext>
            </a:extLst>
          </p:cNvPr>
          <p:cNvSpPr/>
          <p:nvPr/>
        </p:nvSpPr>
        <p:spPr>
          <a:xfrm>
            <a:off x="3663466" y="4305452"/>
            <a:ext cx="922287" cy="31246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Marcellus"/>
            </a:endParaRP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xmlns="" id="{34937D7F-FA51-47BB-8416-C23B4752F385}"/>
              </a:ext>
            </a:extLst>
          </p:cNvPr>
          <p:cNvSpPr/>
          <p:nvPr/>
        </p:nvSpPr>
        <p:spPr>
          <a:xfrm>
            <a:off x="6621651" y="1545003"/>
            <a:ext cx="410665" cy="35558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10525ADC-511F-4CD7-A59F-1153C3816620}"/>
              </a:ext>
            </a:extLst>
          </p:cNvPr>
          <p:cNvSpPr/>
          <p:nvPr/>
        </p:nvSpPr>
        <p:spPr>
          <a:xfrm>
            <a:off x="1845043" y="5030438"/>
            <a:ext cx="1789014" cy="607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82" name="TextBox 28">
            <a:extLst>
              <a:ext uri="{FF2B5EF4-FFF2-40B4-BE49-F238E27FC236}">
                <a16:creationId xmlns:a16="http://schemas.microsoft.com/office/drawing/2014/main" xmlns="" id="{DEC8521F-8797-4A87-A87C-DBB3278C795E}"/>
              </a:ext>
            </a:extLst>
          </p:cNvPr>
          <p:cNvSpPr txBox="1"/>
          <p:nvPr/>
        </p:nvSpPr>
        <p:spPr>
          <a:xfrm>
            <a:off x="1837461" y="5009005"/>
            <a:ext cx="178555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Marcellus"/>
                <a:cs typeface="Calibri"/>
              </a:rPr>
              <a:t>MOISTURE SENSOR</a:t>
            </a:r>
            <a:endParaRPr lang="en-US">
              <a:latin typeface="Marcellus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xmlns="" id="{F9F09846-49EA-4605-BBAA-7C3022FD6F23}"/>
              </a:ext>
            </a:extLst>
          </p:cNvPr>
          <p:cNvSpPr/>
          <p:nvPr/>
        </p:nvSpPr>
        <p:spPr>
          <a:xfrm>
            <a:off x="3673763" y="5201317"/>
            <a:ext cx="922287" cy="31246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Marcellu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819C6DBD-23BF-4E41-B9B3-11AE5DAA10B6}"/>
              </a:ext>
            </a:extLst>
          </p:cNvPr>
          <p:cNvSpPr/>
          <p:nvPr/>
        </p:nvSpPr>
        <p:spPr>
          <a:xfrm>
            <a:off x="1883185" y="2347722"/>
            <a:ext cx="1789014" cy="6249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xmlns="" id="{F310812E-0B8C-4BE1-9867-5834EA5F6B2E}"/>
              </a:ext>
            </a:extLst>
          </p:cNvPr>
          <p:cNvSpPr txBox="1"/>
          <p:nvPr/>
        </p:nvSpPr>
        <p:spPr>
          <a:xfrm>
            <a:off x="1964344" y="2392346"/>
            <a:ext cx="1609003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Marcellus"/>
                <a:cs typeface="Calibri"/>
              </a:rPr>
              <a:t>ULTRASONIC SENSOR2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F386B729-4870-48DB-BD7C-C6224924A26C}"/>
              </a:ext>
            </a:extLst>
          </p:cNvPr>
          <p:cNvSpPr/>
          <p:nvPr/>
        </p:nvSpPr>
        <p:spPr>
          <a:xfrm>
            <a:off x="7077067" y="2016379"/>
            <a:ext cx="1900132" cy="5183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arcellus"/>
            </a:endParaRPr>
          </a:p>
        </p:txBody>
      </p:sp>
      <p:sp>
        <p:nvSpPr>
          <p:cNvPr id="92" name="TextBox 15">
            <a:extLst>
              <a:ext uri="{FF2B5EF4-FFF2-40B4-BE49-F238E27FC236}">
                <a16:creationId xmlns:a16="http://schemas.microsoft.com/office/drawing/2014/main" xmlns="" id="{CFAC2207-4D9E-42D4-9C76-1334277AD328}"/>
              </a:ext>
            </a:extLst>
          </p:cNvPr>
          <p:cNvSpPr txBox="1"/>
          <p:nvPr/>
        </p:nvSpPr>
        <p:spPr>
          <a:xfrm>
            <a:off x="7148571" y="1977886"/>
            <a:ext cx="175503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Marcellus"/>
                <a:cs typeface="Calibri"/>
              </a:rPr>
              <a:t>MOTOR</a:t>
            </a:r>
            <a:endParaRPr lang="en-US" dirty="0">
              <a:latin typeface="Marcellus"/>
            </a:endParaRPr>
          </a:p>
          <a:p>
            <a:pPr algn="ctr"/>
            <a:r>
              <a:rPr lang="en-US" dirty="0">
                <a:latin typeface="Marcellus"/>
                <a:cs typeface="Calibri"/>
              </a:rPr>
              <a:t>DRIVER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E990C47A-BC44-4F9B-B2B8-AF8ECDBB04FE}"/>
              </a:ext>
            </a:extLst>
          </p:cNvPr>
          <p:cNvSpPr/>
          <p:nvPr/>
        </p:nvSpPr>
        <p:spPr>
          <a:xfrm>
            <a:off x="10158815" y="2026732"/>
            <a:ext cx="1078778" cy="505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Marcellus"/>
                <a:cs typeface="Calibri"/>
              </a:rPr>
              <a:t>H</a:t>
            </a:r>
            <a:endParaRPr lang="en-US">
              <a:latin typeface="Marcellus"/>
            </a:endParaRPr>
          </a:p>
        </p:txBody>
      </p:sp>
      <p:sp>
        <p:nvSpPr>
          <p:cNvPr id="96" name="TextBox 16">
            <a:extLst>
              <a:ext uri="{FF2B5EF4-FFF2-40B4-BE49-F238E27FC236}">
                <a16:creationId xmlns:a16="http://schemas.microsoft.com/office/drawing/2014/main" xmlns="" id="{E21CEE98-9A28-4776-AE57-6FE32247A7A1}"/>
              </a:ext>
            </a:extLst>
          </p:cNvPr>
          <p:cNvSpPr txBox="1"/>
          <p:nvPr/>
        </p:nvSpPr>
        <p:spPr>
          <a:xfrm>
            <a:off x="9970226" y="2098581"/>
            <a:ext cx="145343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Marcellus"/>
                <a:cs typeface="Calibri"/>
              </a:rPr>
              <a:t>MOTOR 2</a:t>
            </a:r>
          </a:p>
        </p:txBody>
      </p:sp>
    </p:spTree>
    <p:extLst>
      <p:ext uri="{BB962C8B-B14F-4D97-AF65-F5344CB8AC3E}">
        <p14:creationId xmlns:p14="http://schemas.microsoft.com/office/powerpoint/2010/main" xmlns="" val="11310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Marcellus"/>
              </a:rPr>
              <a:t>CONSTRUCTIONAL DETAILS</a:t>
            </a:r>
            <a:endParaRPr lang="en-US" sz="3600" dirty="0">
              <a:solidFill>
                <a:srgbClr val="C00000"/>
              </a:solidFill>
              <a:latin typeface="Marcellus"/>
            </a:endParaRPr>
          </a:p>
        </p:txBody>
      </p:sp>
      <p:pic>
        <p:nvPicPr>
          <p:cNvPr id="1026" name="Picture 2" descr="C:\Users\INDIA\Desktop\c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053" y="1690914"/>
            <a:ext cx="9965319" cy="51670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Marcellus"/>
                <a:cs typeface="Times New Roman" panose="02020603050405020304" pitchFamily="18" charset="0"/>
              </a:rPr>
              <a:t>CURRENTLY AVAILABLE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669758" y="1211543"/>
            <a:ext cx="10315074" cy="448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/>
              </a:rPr>
              <a:t> </a:t>
            </a:r>
            <a:r>
              <a:rPr lang="en-US" dirty="0">
                <a:latin typeface="Marcellus"/>
                <a:ea typeface="+mn-lt"/>
                <a:cs typeface="Times New Roman" panose="02020603050405020304" pitchFamily="18" charset="0"/>
              </a:rPr>
              <a:t>Growlam Automatic Waste Bin with Motion Sensor.</a:t>
            </a:r>
          </a:p>
          <a:p>
            <a:pPr marL="0" indent="0" algn="ctr">
              <a:buNone/>
            </a:pPr>
            <a:endParaRPr lang="en-US" dirty="0">
              <a:latin typeface="Marcellus"/>
              <a:ea typeface="+mn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rcellus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585A03-59C8-440A-B8B5-AD447F69F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425" y="2122407"/>
            <a:ext cx="3639627" cy="35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710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9FF814-C6AA-4085-A206-8C0228FD3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062467-BF8F-401B-8BBC-A15682BC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9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29F258F5-04E0-4E8E-90B9-B222957DC3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E1186A4E-B77E-4C33-8D2B-F763FE514E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55AB415-0325-46A5-9851-898D1FB1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/>
                <a:cs typeface="Times New Roman"/>
              </a:rPr>
              <a:t>HARDWARE REQUIREMENTS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52C4D586-7139-4CFA-9B7E-068145103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3855142"/>
              </p:ext>
            </p:extLst>
          </p:nvPr>
        </p:nvGraphicFramePr>
        <p:xfrm>
          <a:off x="1085589" y="1440493"/>
          <a:ext cx="10326502" cy="360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801">
                  <a:extLst>
                    <a:ext uri="{9D8B030D-6E8A-4147-A177-3AD203B41FA5}">
                      <a16:colId xmlns:a16="http://schemas.microsoft.com/office/drawing/2014/main" xmlns="" val="4130586048"/>
                    </a:ext>
                  </a:extLst>
                </a:gridCol>
                <a:gridCol w="3852701">
                  <a:extLst>
                    <a:ext uri="{9D8B030D-6E8A-4147-A177-3AD203B41FA5}">
                      <a16:colId xmlns:a16="http://schemas.microsoft.com/office/drawing/2014/main" xmlns="" val="5353082"/>
                    </a:ext>
                  </a:extLst>
                </a:gridCol>
              </a:tblGrid>
              <a:tr h="373758"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-US" sz="1800" dirty="0">
                          <a:effectLst/>
                          <a:latin typeface="Marcellus"/>
                        </a:rPr>
                        <a:t>Components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>
                          <a:effectLst/>
                          <a:latin typeface="Marcellus"/>
                        </a:rPr>
                        <a:t>Quantity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7368749"/>
                  </a:ext>
                </a:extLst>
              </a:tr>
              <a:tr h="373758"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-US" sz="1800">
                          <a:effectLst/>
                          <a:latin typeface="Marcellus"/>
                        </a:rPr>
                        <a:t>Arduino Uno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>
                          <a:effectLst/>
                          <a:latin typeface="Marcellus"/>
                        </a:rPr>
                        <a:t>1 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5359894"/>
                  </a:ext>
                </a:extLst>
              </a:tr>
              <a:tr h="373758"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-US" sz="1800" dirty="0">
                          <a:effectLst/>
                          <a:latin typeface="Marcellus"/>
                        </a:rPr>
                        <a:t>ESP8266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>
                          <a:effectLst/>
                          <a:latin typeface="Marcellus"/>
                        </a:rPr>
                        <a:t>1 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2498694"/>
                  </a:ext>
                </a:extLst>
              </a:tr>
              <a:tr h="373758"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-US" sz="1800">
                          <a:effectLst/>
                          <a:latin typeface="Marcellus"/>
                        </a:rPr>
                        <a:t>PIR Sensor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>
                          <a:effectLst/>
                          <a:latin typeface="Marcellus"/>
                        </a:rPr>
                        <a:t>1 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3113397"/>
                  </a:ext>
                </a:extLst>
              </a:tr>
              <a:tr h="611604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800" dirty="0">
                          <a:effectLst/>
                          <a:latin typeface="Marcellus"/>
                        </a:rPr>
                        <a:t>Ultrasonic </a:t>
                      </a:r>
                      <a:r>
                        <a:rPr lang="en-US" sz="1800" dirty="0" smtClean="0">
                          <a:effectLst/>
                          <a:latin typeface="Marcellus"/>
                        </a:rPr>
                        <a:t>Sensor(HC-SR04</a:t>
                      </a:r>
                      <a:r>
                        <a:rPr lang="en-US" sz="1800" dirty="0">
                          <a:effectLst/>
                          <a:latin typeface="Marcellus"/>
                        </a:rPr>
                        <a:t>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>
                          <a:effectLst/>
                          <a:latin typeface="Marcellus"/>
                        </a:rPr>
                        <a:t>2 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4850511"/>
                  </a:ext>
                </a:extLst>
              </a:tr>
              <a:tr h="373758"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-US" sz="1800" dirty="0">
                          <a:effectLst/>
                          <a:latin typeface="Marcellus"/>
                        </a:rPr>
                        <a:t>Gas Sensor(MQ2)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>
                          <a:effectLst/>
                          <a:latin typeface="Marcellus"/>
                        </a:rPr>
                        <a:t>1 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0386079"/>
                  </a:ext>
                </a:extLst>
              </a:tr>
              <a:tr h="373758"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-US" sz="1800">
                          <a:effectLst/>
                          <a:latin typeface="Marcellus"/>
                        </a:rPr>
                        <a:t>Moisture Sensor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>
                          <a:effectLst/>
                          <a:latin typeface="Marcellus"/>
                        </a:rPr>
                        <a:t>1 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451267"/>
                  </a:ext>
                </a:extLst>
              </a:tr>
              <a:tr h="373758"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-US" sz="1800">
                          <a:effectLst/>
                          <a:latin typeface="Marcellus"/>
                        </a:rPr>
                        <a:t>Stepper Motor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>
                          <a:effectLst/>
                          <a:latin typeface="Marcellus"/>
                        </a:rPr>
                        <a:t>2 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6667704"/>
                  </a:ext>
                </a:extLst>
              </a:tr>
              <a:tr h="373758"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-US" sz="1800">
                          <a:effectLst/>
                          <a:latin typeface="Marcellus"/>
                        </a:rPr>
                        <a:t>ULN2003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dirty="0">
                          <a:effectLst/>
                          <a:latin typeface="Marcellus"/>
                        </a:rPr>
                        <a:t>2 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33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7921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FA7AE44-2BBB-4183-B784-C96CF4C39DB8}"/>
              </a:ext>
            </a:extLst>
          </p:cNvPr>
          <p:cNvSpPr txBox="1">
            <a:spLocks/>
          </p:cNvSpPr>
          <p:nvPr/>
        </p:nvSpPr>
        <p:spPr>
          <a:xfrm>
            <a:off x="401054" y="191861"/>
            <a:ext cx="11395912" cy="721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Marcellus"/>
              </a:rPr>
              <a:t> </a:t>
            </a:r>
            <a:r>
              <a:rPr lang="en-US" sz="3600" dirty="0">
                <a:solidFill>
                  <a:srgbClr val="C00000"/>
                </a:solidFill>
                <a:latin typeface="Marcellus"/>
                <a:cs typeface="Times New Roman"/>
              </a:rPr>
              <a:t>CIRCUIT DIAGRAM</a:t>
            </a:r>
            <a:endParaRPr lang="en-US" sz="3600" dirty="0">
              <a:solidFill>
                <a:srgbClr val="C00000"/>
              </a:solidFill>
              <a:latin typeface="Marcellus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BECE28A-1C97-4F01-A805-A5EA2723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8CFD0F0-3ED4-45F4-80DB-5F08EE42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003F86A-6B1C-4C83-A774-203A30113B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C7FD980-600C-4A3A-B406-0BF5A22273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pic>
        <p:nvPicPr>
          <p:cNvPr id="16" name="Picture 16" descr="Diagram, schematic&#10;&#10;Description automatically generated">
            <a:extLst>
              <a:ext uri="{FF2B5EF4-FFF2-40B4-BE49-F238E27FC236}">
                <a16:creationId xmlns:a16="http://schemas.microsoft.com/office/drawing/2014/main" xmlns="" id="{0BE04F21-FC51-4489-BCCD-F688AF43E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593" y="852015"/>
            <a:ext cx="10571964" cy="45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158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384</Words>
  <Application>Microsoft Office PowerPoint</Application>
  <PresentationFormat>Custom</PresentationFormat>
  <Paragraphs>105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SMART DUSTBIN </vt:lpstr>
      <vt:lpstr> INTRODUCTION</vt:lpstr>
      <vt:lpstr> FEATURES</vt:lpstr>
      <vt:lpstr>LITERATURE REVIEW </vt:lpstr>
      <vt:lpstr>BLOCK DIAGRAM </vt:lpstr>
      <vt:lpstr>CONSTRUCTIONAL DETAILS</vt:lpstr>
      <vt:lpstr> CURRENTLY AVAILABLE PRODUCTS</vt:lpstr>
      <vt:lpstr>HARDWARE REQUIREMENTS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 ADVANTAGES</vt:lpstr>
      <vt:lpstr> CHALLENGES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 Rajani</dc:creator>
  <cp:lastModifiedBy>INDIA</cp:lastModifiedBy>
  <cp:revision>561</cp:revision>
  <dcterms:created xsi:type="dcterms:W3CDTF">2020-04-30T07:52:47Z</dcterms:created>
  <dcterms:modified xsi:type="dcterms:W3CDTF">2020-12-14T04:21:46Z</dcterms:modified>
</cp:coreProperties>
</file>