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obo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5a89f72a3b_0_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5a89f72a3b_0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5a89f72a3b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5a89f72a3b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5a89f72a3b_0_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5a89f72a3b_0_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5a89f72a3b_0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5a89f72a3b_0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5a89f72a3b_0_5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5a89f72a3b_0_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5a89f72a3b_0_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5a89f72a3b_0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5a89f72a3b_0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5a89f72a3b_0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5a89f72a3b_0_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5a89f72a3b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5a89f72a3b_0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5a89f72a3b_0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5a89f72a3b_0_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5a89f72a3b_0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5a89f72a3b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5a89f72a3b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5a89f72a3b_0_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5a89f72a3b_0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5a89f72a3b_0_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5a89f72a3b_0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5a89f72a3b_0_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5a89f72a3b_0_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5a89f72a3b_0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5a89f72a3b_0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5a89f72a3b_0_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5a89f72a3b_0_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5a89f72a3b_0_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5a89f72a3b_0_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5a89f72a3b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5a89f72a3b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5a89f72a3b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5a89f72a3b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5a89f72a3b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5a89f72a3b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5a89f72a3b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5a89f72a3b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5a89f72a3b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5a89f72a3b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5a89f72a3b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5a89f72a3b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5a89f72a3b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5a89f72a3b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2.png"/><Relationship Id="rId5"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www.cardekho.com/" TargetMode="External"/><Relationship Id="rId4" Type="http://schemas.openxmlformats.org/officeDocument/2006/relationships/hyperlink" Target="https://www.olx.in/" TargetMode="External"/><Relationship Id="rId5" Type="http://schemas.openxmlformats.org/officeDocument/2006/relationships/hyperlink" Target="https://www.cars24.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www.cardheko.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9.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Used car prediction using Machine Learning</a:t>
            </a:r>
            <a:endParaRPr/>
          </a:p>
        </p:txBody>
      </p:sp>
      <p:sp>
        <p:nvSpPr>
          <p:cNvPr id="86" name="Google Shape;86;p13"/>
          <p:cNvSpPr txBox="1"/>
          <p:nvPr>
            <p:ph idx="1" type="subTitle"/>
          </p:nvPr>
        </p:nvSpPr>
        <p:spPr>
          <a:xfrm>
            <a:off x="598100" y="3341103"/>
            <a:ext cx="8222100" cy="991500"/>
          </a:xfrm>
          <a:prstGeom prst="rect">
            <a:avLst/>
          </a:prstGeom>
        </p:spPr>
        <p:txBody>
          <a:bodyPr anchorCtr="0" anchor="t" bIns="91425" lIns="91425" spcFirstLastPara="1" rIns="91425" wrap="square" tIns="91425">
            <a:noAutofit/>
          </a:bodyPr>
          <a:lstStyle/>
          <a:p>
            <a:pPr indent="0" lvl="0" marL="0" rtl="0" algn="l">
              <a:lnSpc>
                <a:spcPct val="68000"/>
              </a:lnSpc>
              <a:spcBef>
                <a:spcPts val="1200"/>
              </a:spcBef>
              <a:spcAft>
                <a:spcPts val="0"/>
              </a:spcAft>
              <a:buSzPts val="358"/>
              <a:buNone/>
            </a:pPr>
            <a:r>
              <a:rPr b="1" lang="en" sz="2616">
                <a:latin typeface="Arial"/>
                <a:ea typeface="Arial"/>
                <a:cs typeface="Arial"/>
                <a:sym typeface="Arial"/>
              </a:rPr>
              <a:t>Submitted by:    </a:t>
            </a:r>
            <a:r>
              <a:rPr b="1" i="1" lang="en" sz="2616">
                <a:latin typeface="Arial"/>
                <a:ea typeface="Arial"/>
                <a:cs typeface="Arial"/>
                <a:sym typeface="Arial"/>
              </a:rPr>
              <a:t>Prathamesh Nayak</a:t>
            </a:r>
            <a:endParaRPr b="1" i="1" sz="2616">
              <a:latin typeface="Arial"/>
              <a:ea typeface="Arial"/>
              <a:cs typeface="Arial"/>
              <a:sym typeface="Arial"/>
            </a:endParaRPr>
          </a:p>
          <a:p>
            <a:pPr indent="0" lvl="0" marL="0" rtl="0" algn="l">
              <a:lnSpc>
                <a:spcPct val="68000"/>
              </a:lnSpc>
              <a:spcBef>
                <a:spcPts val="1200"/>
              </a:spcBef>
              <a:spcAft>
                <a:spcPts val="0"/>
              </a:spcAft>
              <a:buClr>
                <a:srgbClr val="000000"/>
              </a:buClr>
              <a:buSzPts val="358"/>
              <a:buFont typeface="Arial"/>
              <a:buNone/>
            </a:pPr>
            <a:r>
              <a:t/>
            </a:r>
            <a:endParaRPr b="1" i="1" sz="2616">
              <a:solidFill>
                <a:srgbClr val="CC4125"/>
              </a:solidFill>
              <a:latin typeface="Arial"/>
              <a:ea typeface="Arial"/>
              <a:cs typeface="Arial"/>
              <a:sym typeface="Arial"/>
            </a:endParaRPr>
          </a:p>
          <a:p>
            <a:pPr indent="0" lvl="0" marL="0" rtl="0" algn="l">
              <a:lnSpc>
                <a:spcPct val="80000"/>
              </a:lnSpc>
              <a:spcBef>
                <a:spcPts val="800"/>
              </a:spcBef>
              <a:spcAft>
                <a:spcPts val="0"/>
              </a:spcAft>
              <a:buSzPts val="358"/>
              <a:buNone/>
            </a:pPr>
            <a:r>
              <a:t/>
            </a:r>
            <a:endParaRPr sz="682"/>
          </a:p>
        </p:txBody>
      </p:sp>
      <p:pic>
        <p:nvPicPr>
          <p:cNvPr id="87" name="Google Shape;87;p13"/>
          <p:cNvPicPr preferRelativeResize="0"/>
          <p:nvPr/>
        </p:nvPicPr>
        <p:blipFill>
          <a:blip r:embed="rId3">
            <a:alphaModFix/>
          </a:blip>
          <a:stretch>
            <a:fillRect/>
          </a:stretch>
        </p:blipFill>
        <p:spPr>
          <a:xfrm>
            <a:off x="3127500" y="-326925"/>
            <a:ext cx="2865975" cy="1761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Label Encoding of categorical data</a:t>
            </a:r>
            <a:endParaRPr b="1"/>
          </a:p>
        </p:txBody>
      </p:sp>
      <p:sp>
        <p:nvSpPr>
          <p:cNvPr id="146" name="Google Shape;146;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Categorical features are transform using label encoding.</a:t>
            </a:r>
            <a:endParaRPr b="1"/>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47" name="Google Shape;147;p22"/>
          <p:cNvPicPr preferRelativeResize="0"/>
          <p:nvPr/>
        </p:nvPicPr>
        <p:blipFill>
          <a:blip r:embed="rId3">
            <a:alphaModFix/>
          </a:blip>
          <a:stretch>
            <a:fillRect/>
          </a:stretch>
        </p:blipFill>
        <p:spPr>
          <a:xfrm>
            <a:off x="969850" y="1947875"/>
            <a:ext cx="7704350" cy="1735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00"/>
              <a:t>Data Inputs- Logic- Output Relationships</a:t>
            </a:r>
            <a:endParaRPr b="1" sz="2800"/>
          </a:p>
        </p:txBody>
      </p:sp>
      <p:sp>
        <p:nvSpPr>
          <p:cNvPr id="153" name="Google Shape;153;p23"/>
          <p:cNvSpPr txBox="1"/>
          <p:nvPr>
            <p:ph idx="1" type="body"/>
          </p:nvPr>
        </p:nvSpPr>
        <p:spPr>
          <a:xfrm>
            <a:off x="6178725" y="1218975"/>
            <a:ext cx="24357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We can see most of feature are either poorly or moderately correlated with target variable Price.</a:t>
            </a:r>
            <a:endParaRPr b="1"/>
          </a:p>
        </p:txBody>
      </p:sp>
      <p:pic>
        <p:nvPicPr>
          <p:cNvPr id="154" name="Google Shape;154;p23"/>
          <p:cNvPicPr preferRelativeResize="0"/>
          <p:nvPr/>
        </p:nvPicPr>
        <p:blipFill>
          <a:blip r:embed="rId3">
            <a:alphaModFix/>
          </a:blip>
          <a:stretch>
            <a:fillRect/>
          </a:stretch>
        </p:blipFill>
        <p:spPr>
          <a:xfrm>
            <a:off x="152400" y="1170200"/>
            <a:ext cx="5873926" cy="322841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00"/>
              <a:t>PYTHON Libraries USED IN THIS PROJECT</a:t>
            </a:r>
            <a:endParaRPr b="1" sz="2800"/>
          </a:p>
        </p:txBody>
      </p:sp>
      <p:sp>
        <p:nvSpPr>
          <p:cNvPr id="160" name="Google Shape;160;p24"/>
          <p:cNvSpPr txBox="1"/>
          <p:nvPr>
            <p:ph idx="1" type="body"/>
          </p:nvPr>
        </p:nvSpPr>
        <p:spPr>
          <a:xfrm>
            <a:off x="98075" y="1229875"/>
            <a:ext cx="8734200" cy="368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Different libraries used for web scraping                    Machine Learning model building  libraries</a:t>
            </a:r>
            <a:endParaRPr b="1"/>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Visualisation libraries used</a:t>
            </a:r>
            <a:endParaRPr b="1"/>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61" name="Google Shape;161;p24"/>
          <p:cNvPicPr preferRelativeResize="0"/>
          <p:nvPr/>
        </p:nvPicPr>
        <p:blipFill>
          <a:blip r:embed="rId3">
            <a:alphaModFix/>
          </a:blip>
          <a:stretch>
            <a:fillRect/>
          </a:stretch>
        </p:blipFill>
        <p:spPr>
          <a:xfrm>
            <a:off x="268100" y="1914525"/>
            <a:ext cx="3463625" cy="1314450"/>
          </a:xfrm>
          <a:prstGeom prst="rect">
            <a:avLst/>
          </a:prstGeom>
          <a:noFill/>
          <a:ln>
            <a:noFill/>
          </a:ln>
        </p:spPr>
      </p:pic>
      <p:pic>
        <p:nvPicPr>
          <p:cNvPr id="162" name="Google Shape;162;p24"/>
          <p:cNvPicPr preferRelativeResize="0"/>
          <p:nvPr/>
        </p:nvPicPr>
        <p:blipFill>
          <a:blip r:embed="rId4">
            <a:alphaModFix/>
          </a:blip>
          <a:stretch>
            <a:fillRect/>
          </a:stretch>
        </p:blipFill>
        <p:spPr>
          <a:xfrm>
            <a:off x="195600" y="3933900"/>
            <a:ext cx="5505450" cy="1045500"/>
          </a:xfrm>
          <a:prstGeom prst="rect">
            <a:avLst/>
          </a:prstGeom>
          <a:noFill/>
          <a:ln>
            <a:noFill/>
          </a:ln>
        </p:spPr>
      </p:pic>
      <p:pic>
        <p:nvPicPr>
          <p:cNvPr id="163" name="Google Shape;163;p24"/>
          <p:cNvPicPr preferRelativeResize="0"/>
          <p:nvPr/>
        </p:nvPicPr>
        <p:blipFill>
          <a:blip r:embed="rId5">
            <a:alphaModFix/>
          </a:blip>
          <a:stretch>
            <a:fillRect/>
          </a:stretch>
        </p:blipFill>
        <p:spPr>
          <a:xfrm>
            <a:off x="4740300" y="1914525"/>
            <a:ext cx="4269151" cy="1855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txBox="1"/>
          <p:nvPr>
            <p:ph type="title"/>
          </p:nvPr>
        </p:nvSpPr>
        <p:spPr>
          <a:xfrm>
            <a:off x="311700" y="98075"/>
            <a:ext cx="8520600" cy="828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111"/>
              <a:t>Exploratory Data Analysis</a:t>
            </a:r>
            <a:endParaRPr b="1" sz="3111"/>
          </a:p>
          <a:p>
            <a:pPr indent="0" lvl="0" marL="0" rtl="0" algn="l">
              <a:spcBef>
                <a:spcPts val="0"/>
              </a:spcBef>
              <a:spcAft>
                <a:spcPts val="0"/>
              </a:spcAft>
              <a:buNone/>
            </a:pPr>
            <a:r>
              <a:rPr lang="en" sz="2666">
                <a:solidFill>
                  <a:schemeClr val="accent3"/>
                </a:solidFill>
              </a:rPr>
              <a:t>Fuel Type Distribution</a:t>
            </a:r>
            <a:endParaRPr sz="2666">
              <a:solidFill>
                <a:schemeClr val="accent3"/>
              </a:solidFill>
            </a:endParaRPr>
          </a:p>
          <a:p>
            <a:pPr indent="0" lvl="0" marL="0" rtl="0" algn="l">
              <a:spcBef>
                <a:spcPts val="0"/>
              </a:spcBef>
              <a:spcAft>
                <a:spcPts val="0"/>
              </a:spcAft>
              <a:buNone/>
            </a:pPr>
            <a:r>
              <a:t/>
            </a:r>
            <a:endParaRPr/>
          </a:p>
        </p:txBody>
      </p:sp>
      <p:sp>
        <p:nvSpPr>
          <p:cNvPr id="169" name="Google Shape;169;p25"/>
          <p:cNvSpPr txBox="1"/>
          <p:nvPr>
            <p:ph idx="1" type="body"/>
          </p:nvPr>
        </p:nvSpPr>
        <p:spPr>
          <a:xfrm>
            <a:off x="6396675" y="1229875"/>
            <a:ext cx="24357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Most of car are Petrol operated followed by Diesel. This may be due to low prices of Petrol car compare to diesel car.</a:t>
            </a:r>
            <a:endParaRPr b="1"/>
          </a:p>
        </p:txBody>
      </p:sp>
      <p:pic>
        <p:nvPicPr>
          <p:cNvPr id="170" name="Google Shape;170;p25"/>
          <p:cNvPicPr preferRelativeResize="0"/>
          <p:nvPr/>
        </p:nvPicPr>
        <p:blipFill>
          <a:blip r:embed="rId3">
            <a:alphaModFix/>
          </a:blip>
          <a:stretch>
            <a:fillRect/>
          </a:stretch>
        </p:blipFill>
        <p:spPr>
          <a:xfrm>
            <a:off x="152400" y="1656375"/>
            <a:ext cx="6091875" cy="29125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6"/>
          <p:cNvSpPr txBox="1"/>
          <p:nvPr>
            <p:ph type="title"/>
          </p:nvPr>
        </p:nvSpPr>
        <p:spPr>
          <a:xfrm>
            <a:off x="311700" y="98075"/>
            <a:ext cx="8520600" cy="897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111"/>
              <a:t>Exploratory Data Analysis</a:t>
            </a:r>
            <a:endParaRPr b="1" sz="3111"/>
          </a:p>
          <a:p>
            <a:pPr indent="0" lvl="0" marL="0" rtl="0" algn="l">
              <a:spcBef>
                <a:spcPts val="0"/>
              </a:spcBef>
              <a:spcAft>
                <a:spcPts val="0"/>
              </a:spcAft>
              <a:buNone/>
            </a:pPr>
            <a:r>
              <a:rPr lang="en" sz="2555">
                <a:solidFill>
                  <a:schemeClr val="accent4"/>
                </a:solidFill>
              </a:rPr>
              <a:t>Price vs FUEL TYPE distribution</a:t>
            </a:r>
            <a:endParaRPr sz="2555">
              <a:solidFill>
                <a:schemeClr val="accent4"/>
              </a:solidFill>
            </a:endParaRPr>
          </a:p>
          <a:p>
            <a:pPr indent="0" lvl="0" marL="0" rtl="0" algn="l">
              <a:spcBef>
                <a:spcPts val="0"/>
              </a:spcBef>
              <a:spcAft>
                <a:spcPts val="0"/>
              </a:spcAft>
              <a:buNone/>
            </a:pPr>
            <a:r>
              <a:t/>
            </a:r>
            <a:endParaRPr/>
          </a:p>
        </p:txBody>
      </p:sp>
      <p:sp>
        <p:nvSpPr>
          <p:cNvPr id="176" name="Google Shape;176;p26"/>
          <p:cNvSpPr txBox="1"/>
          <p:nvPr>
            <p:ph idx="1" type="body"/>
          </p:nvPr>
        </p:nvSpPr>
        <p:spPr>
          <a:xfrm>
            <a:off x="5426825" y="1229875"/>
            <a:ext cx="34053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Very small segment of electric car and also price is quite high </a:t>
            </a:r>
            <a:r>
              <a:rPr b="1" lang="en"/>
              <a:t>compared</a:t>
            </a:r>
            <a:r>
              <a:rPr b="1" lang="en"/>
              <a:t> to petrol based.</a:t>
            </a:r>
            <a:endParaRPr b="1"/>
          </a:p>
          <a:p>
            <a:pPr indent="0" lvl="0" marL="0" rtl="0" algn="l">
              <a:spcBef>
                <a:spcPts val="1200"/>
              </a:spcBef>
              <a:spcAft>
                <a:spcPts val="0"/>
              </a:spcAft>
              <a:buNone/>
            </a:pPr>
            <a:r>
              <a:rPr b="1" lang="en"/>
              <a:t>CNG based car are Cheapest compare to others.</a:t>
            </a:r>
            <a:endParaRPr b="1"/>
          </a:p>
          <a:p>
            <a:pPr indent="0" lvl="0" marL="0" rtl="0" algn="l">
              <a:spcBef>
                <a:spcPts val="1200"/>
              </a:spcBef>
              <a:spcAft>
                <a:spcPts val="1200"/>
              </a:spcAft>
              <a:buNone/>
            </a:pPr>
            <a:r>
              <a:t/>
            </a:r>
            <a:endParaRPr/>
          </a:p>
        </p:txBody>
      </p:sp>
      <p:pic>
        <p:nvPicPr>
          <p:cNvPr id="177" name="Google Shape;177;p26"/>
          <p:cNvPicPr preferRelativeResize="0"/>
          <p:nvPr/>
        </p:nvPicPr>
        <p:blipFill>
          <a:blip r:embed="rId3">
            <a:alphaModFix/>
          </a:blip>
          <a:stretch>
            <a:fillRect/>
          </a:stretch>
        </p:blipFill>
        <p:spPr>
          <a:xfrm>
            <a:off x="152400" y="1148375"/>
            <a:ext cx="5122025" cy="305019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7"/>
          <p:cNvSpPr txBox="1"/>
          <p:nvPr>
            <p:ph type="title"/>
          </p:nvPr>
        </p:nvSpPr>
        <p:spPr>
          <a:xfrm>
            <a:off x="311700" y="119900"/>
            <a:ext cx="8520600" cy="1133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111"/>
              <a:t>Exploratory Data Analysis</a:t>
            </a:r>
            <a:endParaRPr b="1" sz="3111"/>
          </a:p>
          <a:p>
            <a:pPr indent="0" lvl="0" marL="0" rtl="0" algn="l">
              <a:spcBef>
                <a:spcPts val="0"/>
              </a:spcBef>
              <a:spcAft>
                <a:spcPts val="0"/>
              </a:spcAft>
              <a:buNone/>
            </a:pPr>
            <a:r>
              <a:rPr lang="en" sz="2444">
                <a:solidFill>
                  <a:schemeClr val="accent3"/>
                </a:solidFill>
              </a:rPr>
              <a:t>STEERING TYPE DISTRIBUTION</a:t>
            </a:r>
            <a:endParaRPr sz="2444">
              <a:solidFill>
                <a:schemeClr val="accent3"/>
              </a:solidFill>
            </a:endParaRPr>
          </a:p>
          <a:p>
            <a:pPr indent="0" lvl="0" marL="0" rtl="0" algn="l">
              <a:spcBef>
                <a:spcPts val="0"/>
              </a:spcBef>
              <a:spcAft>
                <a:spcPts val="0"/>
              </a:spcAft>
              <a:buNone/>
            </a:pPr>
            <a:r>
              <a:t/>
            </a:r>
            <a:endParaRPr/>
          </a:p>
        </p:txBody>
      </p:sp>
      <p:sp>
        <p:nvSpPr>
          <p:cNvPr id="183" name="Google Shape;183;p27"/>
          <p:cNvSpPr txBox="1"/>
          <p:nvPr>
            <p:ph idx="1" type="body"/>
          </p:nvPr>
        </p:nvSpPr>
        <p:spPr>
          <a:xfrm>
            <a:off x="5906300" y="1525625"/>
            <a:ext cx="2925900" cy="2890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More than 90 % of car users prefer Power steering compares to others</a:t>
            </a:r>
            <a:endParaRPr b="1"/>
          </a:p>
        </p:txBody>
      </p:sp>
      <p:pic>
        <p:nvPicPr>
          <p:cNvPr id="184" name="Google Shape;184;p27"/>
          <p:cNvPicPr preferRelativeResize="0"/>
          <p:nvPr/>
        </p:nvPicPr>
        <p:blipFill>
          <a:blip r:embed="rId3">
            <a:alphaModFix/>
          </a:blip>
          <a:stretch>
            <a:fillRect/>
          </a:stretch>
        </p:blipFill>
        <p:spPr>
          <a:xfrm>
            <a:off x="152400" y="1405400"/>
            <a:ext cx="5601500" cy="2583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8"/>
          <p:cNvSpPr txBox="1"/>
          <p:nvPr>
            <p:ph type="title"/>
          </p:nvPr>
        </p:nvSpPr>
        <p:spPr>
          <a:xfrm>
            <a:off x="311700" y="65375"/>
            <a:ext cx="8520600" cy="952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Exploratory Data Analysis</a:t>
            </a:r>
            <a:endParaRPr b="1"/>
          </a:p>
          <a:p>
            <a:pPr indent="0" lvl="0" marL="0" rtl="0" algn="l">
              <a:spcBef>
                <a:spcPts val="0"/>
              </a:spcBef>
              <a:spcAft>
                <a:spcPts val="0"/>
              </a:spcAft>
              <a:buNone/>
            </a:pPr>
            <a:r>
              <a:rPr lang="en" sz="2555">
                <a:solidFill>
                  <a:schemeClr val="accent3"/>
                </a:solidFill>
              </a:rPr>
              <a:t>PRICE VS STEERING TYPE DISTRIBUTION</a:t>
            </a:r>
            <a:endParaRPr sz="2555">
              <a:solidFill>
                <a:schemeClr val="accent3"/>
              </a:solidFill>
            </a:endParaRPr>
          </a:p>
          <a:p>
            <a:pPr indent="0" lvl="0" marL="0" rtl="0" algn="l">
              <a:spcBef>
                <a:spcPts val="0"/>
              </a:spcBef>
              <a:spcAft>
                <a:spcPts val="0"/>
              </a:spcAft>
              <a:buNone/>
            </a:pPr>
            <a:r>
              <a:t/>
            </a:r>
            <a:endParaRPr sz="2555"/>
          </a:p>
        </p:txBody>
      </p:sp>
      <p:sp>
        <p:nvSpPr>
          <p:cNvPr id="190" name="Google Shape;190;p28"/>
          <p:cNvSpPr txBox="1"/>
          <p:nvPr>
            <p:ph idx="1" type="body"/>
          </p:nvPr>
        </p:nvSpPr>
        <p:spPr>
          <a:xfrm>
            <a:off x="5601175" y="1229875"/>
            <a:ext cx="32310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6.2% car based on electric steering, which is costly compare to others.</a:t>
            </a:r>
            <a:endParaRPr b="1"/>
          </a:p>
          <a:p>
            <a:pPr indent="0" lvl="0" marL="0" rtl="0" algn="l">
              <a:spcBef>
                <a:spcPts val="1200"/>
              </a:spcBef>
              <a:spcAft>
                <a:spcPts val="0"/>
              </a:spcAft>
              <a:buNone/>
            </a:pPr>
            <a:r>
              <a:rPr b="1" lang="en"/>
              <a:t>Very small section of car still uses Manual Steering, Most probably they belong to old model.</a:t>
            </a:r>
            <a:endParaRPr b="1"/>
          </a:p>
          <a:p>
            <a:pPr indent="0" lvl="0" marL="0" rtl="0" algn="l">
              <a:spcBef>
                <a:spcPts val="1200"/>
              </a:spcBef>
              <a:spcAft>
                <a:spcPts val="1200"/>
              </a:spcAft>
              <a:buNone/>
            </a:pPr>
            <a:r>
              <a:t/>
            </a:r>
            <a:endParaRPr/>
          </a:p>
        </p:txBody>
      </p:sp>
      <p:pic>
        <p:nvPicPr>
          <p:cNvPr id="191" name="Google Shape;191;p28"/>
          <p:cNvPicPr preferRelativeResize="0"/>
          <p:nvPr/>
        </p:nvPicPr>
        <p:blipFill>
          <a:blip r:embed="rId3">
            <a:alphaModFix/>
          </a:blip>
          <a:stretch>
            <a:fillRect/>
          </a:stretch>
        </p:blipFill>
        <p:spPr>
          <a:xfrm>
            <a:off x="152400" y="1170275"/>
            <a:ext cx="5296376" cy="315402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9"/>
          <p:cNvSpPr txBox="1"/>
          <p:nvPr>
            <p:ph type="title"/>
          </p:nvPr>
        </p:nvSpPr>
        <p:spPr>
          <a:xfrm>
            <a:off x="311700" y="108975"/>
            <a:ext cx="8520600" cy="908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Maximum Number of loan taken VS Average payback time in last 30 days</a:t>
            </a:r>
            <a:endParaRPr/>
          </a:p>
        </p:txBody>
      </p:sp>
      <p:sp>
        <p:nvSpPr>
          <p:cNvPr id="197" name="Google Shape;197;p29"/>
          <p:cNvSpPr txBox="1"/>
          <p:nvPr>
            <p:ph idx="1" type="body"/>
          </p:nvPr>
        </p:nvSpPr>
        <p:spPr>
          <a:xfrm>
            <a:off x="5285175" y="1229875"/>
            <a:ext cx="35472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Here we got confirmation of prediction in previous section, almost all manual steering-based car at least 10-year-old</a:t>
            </a:r>
            <a:endParaRPr b="1"/>
          </a:p>
        </p:txBody>
      </p:sp>
      <p:pic>
        <p:nvPicPr>
          <p:cNvPr id="198" name="Google Shape;198;p29"/>
          <p:cNvPicPr preferRelativeResize="0"/>
          <p:nvPr/>
        </p:nvPicPr>
        <p:blipFill>
          <a:blip r:embed="rId3">
            <a:alphaModFix/>
          </a:blip>
          <a:stretch>
            <a:fillRect/>
          </a:stretch>
        </p:blipFill>
        <p:spPr>
          <a:xfrm>
            <a:off x="152400" y="1170075"/>
            <a:ext cx="4980374" cy="329949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Turbocharger vs price</a:t>
            </a:r>
            <a:endParaRPr/>
          </a:p>
        </p:txBody>
      </p:sp>
      <p:sp>
        <p:nvSpPr>
          <p:cNvPr id="204" name="Google Shape;204;p30"/>
          <p:cNvSpPr txBox="1"/>
          <p:nvPr>
            <p:ph idx="1" type="body"/>
          </p:nvPr>
        </p:nvSpPr>
        <p:spPr>
          <a:xfrm>
            <a:off x="311700" y="1229975"/>
            <a:ext cx="48753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b="1" lang="en"/>
              <a:t>40% cars are with turbo charger &amp; almost less than 1 % car with twin facility</a:t>
            </a:r>
            <a:endParaRPr b="1"/>
          </a:p>
        </p:txBody>
      </p:sp>
      <p:sp>
        <p:nvSpPr>
          <p:cNvPr id="205" name="Google Shape;205;p30"/>
          <p:cNvSpPr txBox="1"/>
          <p:nvPr>
            <p:ph idx="2" type="body"/>
          </p:nvPr>
        </p:nvSpPr>
        <p:spPr>
          <a:xfrm>
            <a:off x="5742850" y="1229975"/>
            <a:ext cx="30894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b="1" lang="en"/>
              <a:t>As expected, Max price for car based on Twin engine followed by with turbocharger.</a:t>
            </a:r>
            <a:endParaRPr b="1"/>
          </a:p>
        </p:txBody>
      </p:sp>
      <p:pic>
        <p:nvPicPr>
          <p:cNvPr id="206" name="Google Shape;206;p30"/>
          <p:cNvPicPr preferRelativeResize="0"/>
          <p:nvPr/>
        </p:nvPicPr>
        <p:blipFill>
          <a:blip r:embed="rId3">
            <a:alphaModFix/>
          </a:blip>
          <a:stretch>
            <a:fillRect/>
          </a:stretch>
        </p:blipFill>
        <p:spPr>
          <a:xfrm>
            <a:off x="616825" y="1229975"/>
            <a:ext cx="3541599" cy="2518000"/>
          </a:xfrm>
          <a:prstGeom prst="rect">
            <a:avLst/>
          </a:prstGeom>
          <a:noFill/>
          <a:ln>
            <a:noFill/>
          </a:ln>
        </p:spPr>
      </p:pic>
      <p:pic>
        <p:nvPicPr>
          <p:cNvPr id="207" name="Google Shape;207;p30"/>
          <p:cNvPicPr preferRelativeResize="0"/>
          <p:nvPr/>
        </p:nvPicPr>
        <p:blipFill>
          <a:blip r:embed="rId4">
            <a:alphaModFix/>
          </a:blip>
          <a:stretch>
            <a:fillRect/>
          </a:stretch>
        </p:blipFill>
        <p:spPr>
          <a:xfrm>
            <a:off x="6047975" y="952400"/>
            <a:ext cx="2375599" cy="2578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 OF CYLINDER  VS  PRICE</a:t>
            </a:r>
            <a:endParaRPr/>
          </a:p>
        </p:txBody>
      </p:sp>
      <p:sp>
        <p:nvSpPr>
          <p:cNvPr id="213" name="Google Shape;213;p31"/>
          <p:cNvSpPr txBox="1"/>
          <p:nvPr>
            <p:ph idx="1" type="body"/>
          </p:nvPr>
        </p:nvSpPr>
        <p:spPr>
          <a:xfrm>
            <a:off x="6200525" y="1229875"/>
            <a:ext cx="2631900" cy="33390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b="1" lang="en"/>
              <a:t>From value counts we got information that most of Cars with are 4-cylinder engines followed by 3-cylinder engines.</a:t>
            </a:r>
            <a:endParaRPr b="1"/>
          </a:p>
          <a:p>
            <a:pPr indent="0" lvl="0" marL="0" rtl="0" algn="l">
              <a:spcBef>
                <a:spcPts val="1200"/>
              </a:spcBef>
              <a:spcAft>
                <a:spcPts val="0"/>
              </a:spcAft>
              <a:buNone/>
            </a:pPr>
            <a:r>
              <a:rPr b="1" lang="en"/>
              <a:t>In terms of Avg. Price as number of cylinders increases the average price increases.</a:t>
            </a:r>
            <a:endParaRPr b="1"/>
          </a:p>
          <a:p>
            <a:pPr indent="0" lvl="0" marL="0" rtl="0" algn="l">
              <a:spcBef>
                <a:spcPts val="1200"/>
              </a:spcBef>
              <a:spcAft>
                <a:spcPts val="1200"/>
              </a:spcAft>
              <a:buNone/>
            </a:pPr>
            <a:r>
              <a:t/>
            </a:r>
            <a:endParaRPr b="1"/>
          </a:p>
        </p:txBody>
      </p:sp>
      <p:pic>
        <p:nvPicPr>
          <p:cNvPr id="214" name="Google Shape;214;p31"/>
          <p:cNvPicPr preferRelativeResize="0"/>
          <p:nvPr/>
        </p:nvPicPr>
        <p:blipFill>
          <a:blip r:embed="rId3">
            <a:alphaModFix/>
          </a:blip>
          <a:stretch>
            <a:fillRect/>
          </a:stretch>
        </p:blipFill>
        <p:spPr>
          <a:xfrm>
            <a:off x="152400" y="1170200"/>
            <a:ext cx="5767400" cy="3602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Used Car Price prediction</a:t>
            </a:r>
            <a:endParaRPr b="1"/>
          </a:p>
        </p:txBody>
      </p:sp>
      <p:sp>
        <p:nvSpPr>
          <p:cNvPr id="93" name="Google Shape;93;p14"/>
          <p:cNvSpPr txBox="1"/>
          <p:nvPr>
            <p:ph idx="1" type="body"/>
          </p:nvPr>
        </p:nvSpPr>
        <p:spPr>
          <a:xfrm>
            <a:off x="311700" y="1229875"/>
            <a:ext cx="5823600" cy="3339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Due to the increased prices of new cars and the financial incapability of the customers to buy them, Used Car sales are on a global increase.</a:t>
            </a:r>
            <a:endParaRPr b="1"/>
          </a:p>
          <a:p>
            <a:pPr indent="0" lvl="0" marL="0" rtl="0" algn="l">
              <a:spcBef>
                <a:spcPts val="1200"/>
              </a:spcBef>
              <a:spcAft>
                <a:spcPts val="0"/>
              </a:spcAft>
              <a:buNone/>
            </a:pPr>
            <a:r>
              <a:rPr b="1" lang="en"/>
              <a:t>Existing System includes a process where a seller decides a price randomly and buyer has no idea about the car and its value in the present-day scenario.</a:t>
            </a:r>
            <a:endParaRPr b="1"/>
          </a:p>
          <a:p>
            <a:pPr indent="0" lvl="0" marL="0" rtl="0" algn="l">
              <a:spcBef>
                <a:spcPts val="1200"/>
              </a:spcBef>
              <a:spcAft>
                <a:spcPts val="0"/>
              </a:spcAft>
              <a:buNone/>
            </a:pPr>
            <a:r>
              <a:rPr b="1" lang="en"/>
              <a:t> In fact, seller also has no idea about the car’s existing value or the price he should be selling the car at</a:t>
            </a:r>
            <a:endParaRPr b="1"/>
          </a:p>
          <a:p>
            <a:pPr indent="0" lvl="0" marL="0" rtl="0" algn="l">
              <a:spcBef>
                <a:spcPts val="1200"/>
              </a:spcBef>
              <a:spcAft>
                <a:spcPts val="1200"/>
              </a:spcAft>
              <a:buNone/>
            </a:pPr>
            <a:r>
              <a:t/>
            </a:r>
            <a:endParaRPr/>
          </a:p>
        </p:txBody>
      </p:sp>
      <p:pic>
        <p:nvPicPr>
          <p:cNvPr id="94" name="Google Shape;94;p14"/>
          <p:cNvPicPr preferRelativeResize="0"/>
          <p:nvPr/>
        </p:nvPicPr>
        <p:blipFill>
          <a:blip r:embed="rId3">
            <a:alphaModFix/>
          </a:blip>
          <a:stretch>
            <a:fillRect/>
          </a:stretch>
        </p:blipFill>
        <p:spPr>
          <a:xfrm>
            <a:off x="6211425" y="636225"/>
            <a:ext cx="2703900" cy="292021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CAR AGE vs PRICE</a:t>
            </a:r>
            <a:endParaRPr/>
          </a:p>
        </p:txBody>
      </p:sp>
      <p:sp>
        <p:nvSpPr>
          <p:cNvPr id="220" name="Google Shape;220;p32"/>
          <p:cNvSpPr txBox="1"/>
          <p:nvPr>
            <p:ph idx="1" type="body"/>
          </p:nvPr>
        </p:nvSpPr>
        <p:spPr>
          <a:xfrm>
            <a:off x="311700" y="3961075"/>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As car get older, price of car deprecates</a:t>
            </a:r>
            <a:endParaRPr b="1"/>
          </a:p>
        </p:txBody>
      </p:sp>
      <p:pic>
        <p:nvPicPr>
          <p:cNvPr id="221" name="Google Shape;221;p32"/>
          <p:cNvPicPr preferRelativeResize="0"/>
          <p:nvPr/>
        </p:nvPicPr>
        <p:blipFill>
          <a:blip r:embed="rId3">
            <a:alphaModFix/>
          </a:blip>
          <a:stretch>
            <a:fillRect/>
          </a:stretch>
        </p:blipFill>
        <p:spPr>
          <a:xfrm>
            <a:off x="311700" y="1170200"/>
            <a:ext cx="8520600" cy="26384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MILEAGE(KMPL)  vs price</a:t>
            </a:r>
            <a:endParaRPr/>
          </a:p>
        </p:txBody>
      </p:sp>
      <p:sp>
        <p:nvSpPr>
          <p:cNvPr id="227" name="Google Shape;227;p33"/>
          <p:cNvSpPr txBox="1"/>
          <p:nvPr>
            <p:ph idx="1" type="body"/>
          </p:nvPr>
        </p:nvSpPr>
        <p:spPr>
          <a:xfrm>
            <a:off x="5655675" y="1229875"/>
            <a:ext cx="31767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Milage (kmpl) varies in between 10 to 25 kmpl for most of cars. For Majority cars price is below 0.5e6. </a:t>
            </a:r>
            <a:endParaRPr b="1"/>
          </a:p>
        </p:txBody>
      </p:sp>
      <p:pic>
        <p:nvPicPr>
          <p:cNvPr id="228" name="Google Shape;228;p33"/>
          <p:cNvPicPr preferRelativeResize="0"/>
          <p:nvPr/>
        </p:nvPicPr>
        <p:blipFill>
          <a:blip r:embed="rId3">
            <a:alphaModFix/>
          </a:blip>
          <a:stretch>
            <a:fillRect/>
          </a:stretch>
        </p:blipFill>
        <p:spPr>
          <a:xfrm>
            <a:off x="152400" y="1170200"/>
            <a:ext cx="5118575" cy="34720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4"/>
          <p:cNvSpPr txBox="1"/>
          <p:nvPr>
            <p:ph type="title"/>
          </p:nvPr>
        </p:nvSpPr>
        <p:spPr>
          <a:xfrm>
            <a:off x="311700" y="54475"/>
            <a:ext cx="8520600" cy="534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MODEL BUILDING</a:t>
            </a:r>
            <a:endParaRPr/>
          </a:p>
        </p:txBody>
      </p:sp>
      <p:sp>
        <p:nvSpPr>
          <p:cNvPr id="234" name="Google Shape;234;p34"/>
          <p:cNvSpPr txBox="1"/>
          <p:nvPr>
            <p:ph idx="1" type="body"/>
          </p:nvPr>
        </p:nvSpPr>
        <p:spPr>
          <a:xfrm>
            <a:off x="163450" y="653825"/>
            <a:ext cx="8832300" cy="4293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Objective is to predict price of used car . It can be solve by application of regression  ML algorithm.</a:t>
            </a:r>
            <a:endParaRPr b="1"/>
          </a:p>
          <a:p>
            <a:pPr indent="0" lvl="0" marL="0" rtl="0" algn="l">
              <a:spcBef>
                <a:spcPts val="1200"/>
              </a:spcBef>
              <a:spcAft>
                <a:spcPts val="0"/>
              </a:spcAft>
              <a:buNone/>
            </a:pPr>
            <a:r>
              <a:rPr b="1" lang="en"/>
              <a:t>Different Regression algorithm used to train model, in order build ML model with maximum R2 Score.</a:t>
            </a:r>
            <a:endParaRPr b="1"/>
          </a:p>
          <a:p>
            <a:pPr indent="0" lvl="0" marL="0" rtl="0" algn="l">
              <a:spcBef>
                <a:spcPts val="1200"/>
              </a:spcBef>
              <a:spcAft>
                <a:spcPts val="0"/>
              </a:spcAft>
              <a:buNone/>
            </a:pPr>
            <a:r>
              <a:rPr b="1" lang="en"/>
              <a:t>Machine learning classification algorithms used in this project are –</a:t>
            </a:r>
            <a:endParaRPr b="1"/>
          </a:p>
          <a:p>
            <a:pPr indent="0" lvl="0" marL="457200" rtl="0" algn="l">
              <a:spcBef>
                <a:spcPts val="1200"/>
              </a:spcBef>
              <a:spcAft>
                <a:spcPts val="0"/>
              </a:spcAft>
              <a:buNone/>
            </a:pPr>
            <a:r>
              <a:rPr lang="en"/>
              <a:t>Random Forest Regressor</a:t>
            </a:r>
            <a:endParaRPr/>
          </a:p>
          <a:p>
            <a:pPr indent="0" lvl="0" marL="457200" rtl="0" algn="l">
              <a:spcBef>
                <a:spcPts val="1200"/>
              </a:spcBef>
              <a:spcAft>
                <a:spcPts val="0"/>
              </a:spcAft>
              <a:buNone/>
            </a:pPr>
            <a:r>
              <a:rPr lang="en"/>
              <a:t>Decision Tree Regressor</a:t>
            </a:r>
            <a:endParaRPr/>
          </a:p>
          <a:p>
            <a:pPr indent="0" lvl="0" marL="457200" rtl="0" algn="l">
              <a:spcBef>
                <a:spcPts val="1200"/>
              </a:spcBef>
              <a:spcAft>
                <a:spcPts val="0"/>
              </a:spcAft>
              <a:buNone/>
            </a:pPr>
            <a:r>
              <a:rPr lang="en"/>
              <a:t>XGB Regressor</a:t>
            </a:r>
            <a:endParaRPr/>
          </a:p>
          <a:p>
            <a:pPr indent="0" lvl="0" marL="457200" rtl="0" algn="l">
              <a:spcBef>
                <a:spcPts val="1200"/>
              </a:spcBef>
              <a:spcAft>
                <a:spcPts val="0"/>
              </a:spcAft>
              <a:buNone/>
            </a:pPr>
            <a:r>
              <a:rPr lang="en"/>
              <a:t>Gradient Boosting Regressor</a:t>
            </a:r>
            <a:endParaRPr/>
          </a:p>
          <a:p>
            <a:pPr indent="0" lvl="0" marL="457200" rtl="0" algn="l">
              <a:spcBef>
                <a:spcPts val="1200"/>
              </a:spcBef>
              <a:spcAft>
                <a:spcPts val="0"/>
              </a:spcAft>
              <a:buNone/>
            </a:pPr>
            <a:r>
              <a:rPr lang="en"/>
              <a:t>Bagging Regressor</a:t>
            </a:r>
            <a:endParaRPr/>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5"/>
          <p:cNvSpPr txBox="1"/>
          <p:nvPr>
            <p:ph type="title"/>
          </p:nvPr>
        </p:nvSpPr>
        <p:spPr>
          <a:xfrm>
            <a:off x="311700" y="98075"/>
            <a:ext cx="8520600" cy="919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METRICS FOR SUCCESS IN SOLVING PROBLEM UNDER CONSIDERATION</a:t>
            </a:r>
            <a:endParaRPr/>
          </a:p>
        </p:txBody>
      </p:sp>
      <p:sp>
        <p:nvSpPr>
          <p:cNvPr id="240" name="Google Shape;240;p3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Mean absolute error which gives magnitude of difference between the prediction of an observation and the true value of that observation.</a:t>
            </a:r>
            <a:endParaRPr b="1"/>
          </a:p>
          <a:p>
            <a:pPr indent="0" lvl="0" marL="0" rtl="0" algn="l">
              <a:spcBef>
                <a:spcPts val="1200"/>
              </a:spcBef>
              <a:spcAft>
                <a:spcPts val="0"/>
              </a:spcAft>
              <a:buNone/>
            </a:pPr>
            <a:r>
              <a:rPr b="1" lang="en"/>
              <a:t>Root mean square error is one of the most commonly used measures for evaluating the quality of predictions.</a:t>
            </a:r>
            <a:endParaRPr b="1"/>
          </a:p>
          <a:p>
            <a:pPr indent="0" lvl="0" marL="0" rtl="0" algn="l">
              <a:spcBef>
                <a:spcPts val="1200"/>
              </a:spcBef>
              <a:spcAft>
                <a:spcPts val="0"/>
              </a:spcAft>
              <a:buNone/>
            </a:pPr>
            <a:r>
              <a:rPr b="1" lang="en"/>
              <a:t>R2 score which tells us how accurate our model predict result, is going to important evaluation criteria along with Cross validation score.</a:t>
            </a:r>
            <a:endParaRPr b="1"/>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Hyper parameter tuned ML model</a:t>
            </a:r>
            <a:endParaRPr/>
          </a:p>
        </p:txBody>
      </p:sp>
      <p:sp>
        <p:nvSpPr>
          <p:cNvPr id="246" name="Google Shape;246;p36"/>
          <p:cNvSpPr txBox="1"/>
          <p:nvPr>
            <p:ph idx="1" type="body"/>
          </p:nvPr>
        </p:nvSpPr>
        <p:spPr>
          <a:xfrm>
            <a:off x="311700" y="1100625"/>
            <a:ext cx="8520600" cy="675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en"/>
              <a:t>On Basis of difference between R2 Score and Cross Validation Score XGBRegressor is selected as best model</a:t>
            </a:r>
            <a:endParaRPr/>
          </a:p>
        </p:txBody>
      </p:sp>
      <p:pic>
        <p:nvPicPr>
          <p:cNvPr id="247" name="Google Shape;247;p36"/>
          <p:cNvPicPr preferRelativeResize="0"/>
          <p:nvPr/>
        </p:nvPicPr>
        <p:blipFill>
          <a:blip r:embed="rId3">
            <a:alphaModFix/>
          </a:blip>
          <a:stretch>
            <a:fillRect/>
          </a:stretch>
        </p:blipFill>
        <p:spPr>
          <a:xfrm>
            <a:off x="311700" y="1776225"/>
            <a:ext cx="6486525" cy="26589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 &amp; Scope for Future OF THIS Work</a:t>
            </a:r>
            <a:endParaRPr/>
          </a:p>
        </p:txBody>
      </p:sp>
      <p:sp>
        <p:nvSpPr>
          <p:cNvPr id="253" name="Google Shape;253;p3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Around data for more than 10000 car scrap from </a:t>
            </a:r>
            <a:r>
              <a:rPr lang="en" u="sng">
                <a:solidFill>
                  <a:schemeClr val="hlink"/>
                </a:solidFill>
                <a:hlinkClick r:id="rId3"/>
              </a:rPr>
              <a:t>cardheko.com</a:t>
            </a:r>
            <a:endParaRPr/>
          </a:p>
          <a:p>
            <a:pPr indent="0" lvl="0" marL="0" rtl="0" algn="l">
              <a:spcBef>
                <a:spcPts val="1200"/>
              </a:spcBef>
              <a:spcAft>
                <a:spcPts val="0"/>
              </a:spcAft>
              <a:buNone/>
            </a:pPr>
            <a:r>
              <a:rPr lang="en"/>
              <a:t>We can scrap more data from different online platform like </a:t>
            </a:r>
            <a:r>
              <a:rPr lang="en" u="sng">
                <a:solidFill>
                  <a:schemeClr val="hlink"/>
                </a:solidFill>
                <a:hlinkClick r:id="rId4"/>
              </a:rPr>
              <a:t>olx</a:t>
            </a:r>
            <a:r>
              <a:rPr lang="en"/>
              <a:t>, </a:t>
            </a:r>
            <a:r>
              <a:rPr lang="en" u="sng">
                <a:solidFill>
                  <a:schemeClr val="hlink"/>
                </a:solidFill>
                <a:hlinkClick r:id="rId5"/>
              </a:rPr>
              <a:t>car24</a:t>
            </a:r>
            <a:r>
              <a:rPr lang="en"/>
              <a:t>. More data obviously means more accurate </a:t>
            </a:r>
            <a:r>
              <a:rPr lang="en"/>
              <a:t>prediction</a:t>
            </a:r>
            <a:r>
              <a:rPr lang="en"/>
              <a:t>.</a:t>
            </a:r>
            <a:endParaRPr/>
          </a:p>
          <a:p>
            <a:pPr indent="0" lvl="0" marL="0" rtl="0" algn="l">
              <a:spcBef>
                <a:spcPts val="1200"/>
              </a:spcBef>
              <a:spcAft>
                <a:spcPts val="0"/>
              </a:spcAft>
              <a:buNone/>
            </a:pPr>
            <a:r>
              <a:rPr lang="en"/>
              <a:t>Here we Scrap almost 24 features. But there are many different kinds of safety, comfort, entertainment features to which buyer weight while buying car. We can also include such more feature in future.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Problem Statement</a:t>
            </a:r>
            <a:endParaRPr b="1"/>
          </a:p>
        </p:txBody>
      </p:sp>
      <p:sp>
        <p:nvSpPr>
          <p:cNvPr id="100" name="Google Shape;100;p15"/>
          <p:cNvSpPr txBox="1"/>
          <p:nvPr>
            <p:ph idx="1" type="body"/>
          </p:nvPr>
        </p:nvSpPr>
        <p:spPr>
          <a:xfrm>
            <a:off x="355300" y="1251675"/>
            <a:ext cx="8520600" cy="3339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The price of a new car in the industry is fixed by the manufacturer with some additional taxes.</a:t>
            </a:r>
            <a:endParaRPr b="1"/>
          </a:p>
          <a:p>
            <a:pPr indent="0" lvl="0" marL="0" rtl="0" algn="l">
              <a:spcBef>
                <a:spcPts val="1200"/>
              </a:spcBef>
              <a:spcAft>
                <a:spcPts val="0"/>
              </a:spcAft>
              <a:buNone/>
            </a:pPr>
            <a:r>
              <a:rPr b="1" lang="en"/>
              <a:t>With the covid 19 impact in the market, we have seen lot of changes in the car market.</a:t>
            </a:r>
            <a:endParaRPr b="1"/>
          </a:p>
          <a:p>
            <a:pPr indent="0" lvl="0" marL="0" rtl="0" algn="l">
              <a:spcBef>
                <a:spcPts val="1200"/>
              </a:spcBef>
              <a:spcAft>
                <a:spcPts val="0"/>
              </a:spcAft>
              <a:buNone/>
            </a:pPr>
            <a:r>
              <a:rPr b="1" lang="en"/>
              <a:t>In fact, seller also has no idea about the car’s existing value or the price he should be selling the car at. </a:t>
            </a:r>
            <a:endParaRPr b="1"/>
          </a:p>
          <a:p>
            <a:pPr indent="0" lvl="0" marL="0" rtl="0" algn="l">
              <a:spcBef>
                <a:spcPts val="1200"/>
              </a:spcBef>
              <a:spcAft>
                <a:spcPts val="0"/>
              </a:spcAft>
              <a:buNone/>
            </a:pPr>
            <a:r>
              <a:rPr b="1" lang="en"/>
              <a:t>Therefore, there is an Urgent Need For A Used Car Price Prediction System which effectively determines the worthiness of the car Using A Variety of Features.</a:t>
            </a:r>
            <a:endParaRPr b="1"/>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a:t>Objective</a:t>
            </a:r>
            <a:endParaRPr b="1"/>
          </a:p>
        </p:txBody>
      </p:sp>
      <p:sp>
        <p:nvSpPr>
          <p:cNvPr id="106" name="Google Shape;106;p16"/>
          <p:cNvSpPr txBox="1"/>
          <p:nvPr>
            <p:ph idx="1" type="body"/>
          </p:nvPr>
        </p:nvSpPr>
        <p:spPr>
          <a:xfrm>
            <a:off x="311700" y="1689075"/>
            <a:ext cx="8520600" cy="287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900"/>
              <a:t>To scrap used car data of at least 5000 cars from cardekho.com</a:t>
            </a:r>
            <a:endParaRPr b="1" sz="1900"/>
          </a:p>
          <a:p>
            <a:pPr indent="0" lvl="0" marL="0" rtl="0" algn="l">
              <a:spcBef>
                <a:spcPts val="1200"/>
              </a:spcBef>
              <a:spcAft>
                <a:spcPts val="0"/>
              </a:spcAft>
              <a:buNone/>
            </a:pPr>
            <a:r>
              <a:rPr b="1" lang="en" sz="1900"/>
              <a:t>To Analyze data to gain key insights about current used car market</a:t>
            </a:r>
            <a:endParaRPr b="1" sz="1900"/>
          </a:p>
          <a:p>
            <a:pPr indent="0" lvl="0" marL="0" rtl="0" algn="l">
              <a:spcBef>
                <a:spcPts val="1200"/>
              </a:spcBef>
              <a:spcAft>
                <a:spcPts val="0"/>
              </a:spcAft>
              <a:buNone/>
            </a:pPr>
            <a:r>
              <a:rPr b="1" lang="en" sz="1900"/>
              <a:t>To build Machine Learning model to predict price of used car.</a:t>
            </a:r>
            <a:endParaRPr b="1" sz="1900"/>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DATASET Information</a:t>
            </a:r>
            <a:endParaRPr b="1"/>
          </a:p>
        </p:txBody>
      </p:sp>
      <p:sp>
        <p:nvSpPr>
          <p:cNvPr id="112" name="Google Shape;112;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Dataset is Scrap from </a:t>
            </a:r>
            <a:r>
              <a:rPr b="1" lang="en" u="sng">
                <a:solidFill>
                  <a:schemeClr val="hlink"/>
                </a:solidFill>
                <a:hlinkClick r:id="rId3"/>
              </a:rPr>
              <a:t>www.cardheko.com</a:t>
            </a:r>
            <a:endParaRPr b="1"/>
          </a:p>
          <a:p>
            <a:pPr indent="0" lvl="0" marL="0" rtl="0" algn="l">
              <a:spcBef>
                <a:spcPts val="1200"/>
              </a:spcBef>
              <a:spcAft>
                <a:spcPts val="0"/>
              </a:spcAft>
              <a:buNone/>
            </a:pPr>
            <a:r>
              <a:rPr b="1" lang="en"/>
              <a:t>Selenium </a:t>
            </a:r>
            <a:r>
              <a:rPr b="1" lang="en"/>
              <a:t>webdriver</a:t>
            </a:r>
            <a:r>
              <a:rPr b="1" lang="en"/>
              <a:t> is used to </a:t>
            </a:r>
            <a:r>
              <a:rPr b="1" lang="en"/>
              <a:t>Scrape</a:t>
            </a:r>
            <a:r>
              <a:rPr b="1" lang="en"/>
              <a:t> data of around 10000 cars</a:t>
            </a:r>
            <a:endParaRPr b="1"/>
          </a:p>
          <a:p>
            <a:pPr indent="0" lvl="0" marL="0" rtl="0" algn="l">
              <a:spcBef>
                <a:spcPts val="1200"/>
              </a:spcBef>
              <a:spcAft>
                <a:spcPts val="0"/>
              </a:spcAft>
              <a:buNone/>
            </a:pPr>
            <a:r>
              <a:rPr b="1" lang="en"/>
              <a:t>Raw data in excel file contain 10000 rows and 24 feature .</a:t>
            </a:r>
            <a:endParaRPr b="1"/>
          </a:p>
          <a:p>
            <a:pPr indent="0" lvl="0" marL="0" rtl="0" algn="l">
              <a:spcBef>
                <a:spcPts val="1200"/>
              </a:spcBef>
              <a:spcAft>
                <a:spcPts val="0"/>
              </a:spcAft>
              <a:buNone/>
            </a:pPr>
            <a:r>
              <a:rPr b="1" lang="en"/>
              <a:t>Dataset contain some errors,  so data cleaning operation was performed.</a:t>
            </a:r>
            <a:endParaRPr b="1"/>
          </a:p>
          <a:p>
            <a:pPr indent="0" lvl="0" marL="0" rtl="0" algn="l">
              <a:spcBef>
                <a:spcPts val="1200"/>
              </a:spcBef>
              <a:spcAft>
                <a:spcPts val="0"/>
              </a:spcAft>
              <a:buNone/>
            </a:pPr>
            <a:r>
              <a:rPr b="1" lang="en"/>
              <a:t>Data integrity check is perform for missing values, duplicate data, data error.</a:t>
            </a:r>
            <a:endParaRPr b="1"/>
          </a:p>
          <a:p>
            <a:pPr indent="0" lvl="0" marL="0" rtl="0" algn="l">
              <a:spcBef>
                <a:spcPts val="1200"/>
              </a:spcBef>
              <a:spcAft>
                <a:spcPts val="1200"/>
              </a:spcAft>
              <a:buNone/>
            </a:pPr>
            <a:r>
              <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Methodology of project </a:t>
            </a:r>
            <a:endParaRPr b="1"/>
          </a:p>
        </p:txBody>
      </p:sp>
      <p:sp>
        <p:nvSpPr>
          <p:cNvPr id="118" name="Google Shape;118;p18"/>
          <p:cNvSpPr txBox="1"/>
          <p:nvPr>
            <p:ph idx="1" type="body"/>
          </p:nvPr>
        </p:nvSpPr>
        <p:spPr>
          <a:xfrm>
            <a:off x="311700" y="1416650"/>
            <a:ext cx="8520600" cy="315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Phase 1 Web Scraping of Used Car Data from www.cardheko.com</a:t>
            </a:r>
            <a:endParaRPr b="1"/>
          </a:p>
          <a:p>
            <a:pPr indent="0" lvl="0" marL="0" rtl="0" algn="l">
              <a:spcBef>
                <a:spcPts val="1200"/>
              </a:spcBef>
              <a:spcAft>
                <a:spcPts val="0"/>
              </a:spcAft>
              <a:buNone/>
            </a:pPr>
            <a:r>
              <a:rPr b="1" lang="en"/>
              <a:t>Phase 2 Data cleaning, Data preprocessing on Raw data to create error-free, clean dataset.</a:t>
            </a:r>
            <a:endParaRPr b="1"/>
          </a:p>
          <a:p>
            <a:pPr indent="0" lvl="0" marL="0" rtl="0" algn="l">
              <a:spcBef>
                <a:spcPts val="1200"/>
              </a:spcBef>
              <a:spcAft>
                <a:spcPts val="0"/>
              </a:spcAft>
              <a:buNone/>
            </a:pPr>
            <a:r>
              <a:rPr b="1" lang="en"/>
              <a:t>Phase 3 EDA to gain key insight about used car market</a:t>
            </a:r>
            <a:endParaRPr b="1"/>
          </a:p>
          <a:p>
            <a:pPr indent="0" lvl="0" marL="0" rtl="0" algn="l">
              <a:spcBef>
                <a:spcPts val="1200"/>
              </a:spcBef>
              <a:spcAft>
                <a:spcPts val="0"/>
              </a:spcAft>
              <a:buNone/>
            </a:pPr>
            <a:r>
              <a:rPr b="1" lang="en"/>
              <a:t>Phase 4 Building Regression based Machine Learning price </a:t>
            </a:r>
            <a:r>
              <a:rPr b="1" lang="en"/>
              <a:t>prediction</a:t>
            </a:r>
            <a:r>
              <a:rPr b="1" lang="en"/>
              <a:t> model</a:t>
            </a:r>
            <a:endParaRPr b="1"/>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00"/>
              <a:t>Web Scraping Strategy</a:t>
            </a:r>
            <a:endParaRPr b="1" sz="2800"/>
          </a:p>
        </p:txBody>
      </p:sp>
      <p:sp>
        <p:nvSpPr>
          <p:cNvPr id="124" name="Google Shape;124;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Phase 1 Web Scraping Strategy employed in this project as follow:</a:t>
            </a:r>
            <a:endParaRPr b="1"/>
          </a:p>
          <a:p>
            <a:pPr indent="0" lvl="0" marL="457200" rtl="0" algn="l">
              <a:spcBef>
                <a:spcPts val="1200"/>
              </a:spcBef>
              <a:spcAft>
                <a:spcPts val="0"/>
              </a:spcAft>
              <a:buNone/>
            </a:pPr>
            <a:r>
              <a:rPr lang="en"/>
              <a:t>Selenium will be used for web scraping data from cardheko.com</a:t>
            </a:r>
            <a:endParaRPr/>
          </a:p>
          <a:p>
            <a:pPr indent="0" lvl="0" marL="457200" rtl="0" algn="l">
              <a:spcBef>
                <a:spcPts val="1200"/>
              </a:spcBef>
              <a:spcAft>
                <a:spcPts val="0"/>
              </a:spcAft>
              <a:buNone/>
            </a:pPr>
            <a:r>
              <a:rPr lang="en"/>
              <a:t>In first part Scraping URL of Used car for different location in India.</a:t>
            </a:r>
            <a:endParaRPr/>
          </a:p>
          <a:p>
            <a:pPr indent="0" lvl="0" marL="457200" rtl="0" algn="l">
              <a:spcBef>
                <a:spcPts val="1200"/>
              </a:spcBef>
              <a:spcAft>
                <a:spcPts val="0"/>
              </a:spcAft>
              <a:buNone/>
            </a:pPr>
            <a:r>
              <a:rPr lang="en"/>
              <a:t>Storing Scrap URL in excel file.</a:t>
            </a:r>
            <a:endParaRPr/>
          </a:p>
          <a:p>
            <a:pPr indent="0" lvl="0" marL="457200" rtl="0" algn="l">
              <a:spcBef>
                <a:spcPts val="1200"/>
              </a:spcBef>
              <a:spcAft>
                <a:spcPts val="0"/>
              </a:spcAft>
              <a:buNone/>
            </a:pPr>
            <a:r>
              <a:rPr lang="en"/>
              <a:t>Selecting car feature to be scrap from website.</a:t>
            </a:r>
            <a:endParaRPr/>
          </a:p>
          <a:p>
            <a:pPr indent="0" lvl="0" marL="457200" rtl="0" algn="l">
              <a:spcBef>
                <a:spcPts val="1200"/>
              </a:spcBef>
              <a:spcAft>
                <a:spcPts val="0"/>
              </a:spcAft>
              <a:buNone/>
            </a:pPr>
            <a:r>
              <a:rPr lang="en"/>
              <a:t>In second part Scraping data from individual URL in excel file.</a:t>
            </a:r>
            <a:endParaRPr/>
          </a:p>
          <a:p>
            <a:pPr indent="0" lvl="0" marL="457200" rtl="0" algn="l">
              <a:spcBef>
                <a:spcPts val="1200"/>
              </a:spcBef>
              <a:spcAft>
                <a:spcPts val="0"/>
              </a:spcAft>
              <a:buNone/>
            </a:pPr>
            <a:r>
              <a:rPr lang="en"/>
              <a:t>Exporting final data in Excel file.</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311700" y="108975"/>
            <a:ext cx="8520600" cy="610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Missing Value imputation</a:t>
            </a:r>
            <a:endParaRPr b="1"/>
          </a:p>
        </p:txBody>
      </p:sp>
      <p:sp>
        <p:nvSpPr>
          <p:cNvPr id="130" name="Google Shape;130;p20"/>
          <p:cNvSpPr txBox="1"/>
          <p:nvPr>
            <p:ph idx="1" type="body"/>
          </p:nvPr>
        </p:nvSpPr>
        <p:spPr>
          <a:xfrm>
            <a:off x="311700" y="1229875"/>
            <a:ext cx="8520600" cy="20175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b="1" lang="en"/>
              <a:t>After performing data cleaning operation, data for some of feature is missing.</a:t>
            </a:r>
            <a:endParaRPr b="1"/>
          </a:p>
          <a:p>
            <a:pPr indent="0" lvl="0" marL="0" rtl="0" algn="l">
              <a:spcBef>
                <a:spcPts val="1200"/>
              </a:spcBef>
              <a:spcAft>
                <a:spcPts val="0"/>
              </a:spcAft>
              <a:buNone/>
            </a:pPr>
            <a:r>
              <a:rPr b="1" lang="en"/>
              <a:t>Strategy for Handling missing data :</a:t>
            </a:r>
            <a:endParaRPr b="1"/>
          </a:p>
          <a:p>
            <a:pPr indent="0" lvl="0" marL="457200" rtl="0" algn="l">
              <a:spcBef>
                <a:spcPts val="1200"/>
              </a:spcBef>
              <a:spcAft>
                <a:spcPts val="0"/>
              </a:spcAft>
              <a:buNone/>
            </a:pPr>
            <a:r>
              <a:rPr lang="en"/>
              <a:t>Imputation for categorical data done with mode of category</a:t>
            </a:r>
            <a:endParaRPr/>
          </a:p>
          <a:p>
            <a:pPr indent="0" lvl="0" marL="457200" rtl="0" algn="l">
              <a:spcBef>
                <a:spcPts val="1200"/>
              </a:spcBef>
              <a:spcAft>
                <a:spcPts val="0"/>
              </a:spcAft>
              <a:buNone/>
            </a:pPr>
            <a:r>
              <a:rPr lang="en"/>
              <a:t>Numerical value can be imputed with mean or median depending on sensitive to outliers.</a:t>
            </a:r>
            <a:endParaRPr/>
          </a:p>
          <a:p>
            <a:pPr indent="0" lvl="0" marL="0" rtl="0" algn="l">
              <a:spcBef>
                <a:spcPts val="1200"/>
              </a:spcBef>
              <a:spcAft>
                <a:spcPts val="1200"/>
              </a:spcAft>
              <a:buNone/>
            </a:pPr>
            <a:r>
              <a:t/>
            </a:r>
            <a:endParaRPr/>
          </a:p>
        </p:txBody>
      </p:sp>
      <p:pic>
        <p:nvPicPr>
          <p:cNvPr id="131" name="Google Shape;131;p20"/>
          <p:cNvPicPr preferRelativeResize="0"/>
          <p:nvPr/>
        </p:nvPicPr>
        <p:blipFill>
          <a:blip r:embed="rId3">
            <a:alphaModFix/>
          </a:blip>
          <a:stretch>
            <a:fillRect/>
          </a:stretch>
        </p:blipFill>
        <p:spPr>
          <a:xfrm>
            <a:off x="311700" y="2920450"/>
            <a:ext cx="7067550" cy="1699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3553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Missing Value imputation</a:t>
            </a:r>
            <a:endParaRPr/>
          </a:p>
        </p:txBody>
      </p:sp>
      <p:sp>
        <p:nvSpPr>
          <p:cNvPr id="137" name="Google Shape;137;p21"/>
          <p:cNvSpPr txBox="1"/>
          <p:nvPr>
            <p:ph idx="1" type="body"/>
          </p:nvPr>
        </p:nvSpPr>
        <p:spPr>
          <a:xfrm>
            <a:off x="311700" y="1229975"/>
            <a:ext cx="51915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Imputation of Missing Value for Categorical Variable</a:t>
            </a:r>
            <a:endParaRPr b="1"/>
          </a:p>
          <a:p>
            <a:pPr indent="0" lvl="0" marL="0" rtl="0" algn="l">
              <a:spcBef>
                <a:spcPts val="1200"/>
              </a:spcBef>
              <a:spcAft>
                <a:spcPts val="1200"/>
              </a:spcAft>
              <a:buNone/>
            </a:pPr>
            <a:r>
              <a:t/>
            </a:r>
            <a:endParaRPr/>
          </a:p>
        </p:txBody>
      </p:sp>
      <p:sp>
        <p:nvSpPr>
          <p:cNvPr id="138" name="Google Shape;138;p21"/>
          <p:cNvSpPr txBox="1"/>
          <p:nvPr>
            <p:ph idx="2" type="body"/>
          </p:nvPr>
        </p:nvSpPr>
        <p:spPr>
          <a:xfrm>
            <a:off x="6113350" y="1229975"/>
            <a:ext cx="27189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Heat map of Missing Value After Imputation </a:t>
            </a:r>
            <a:endParaRPr b="1"/>
          </a:p>
        </p:txBody>
      </p:sp>
      <p:pic>
        <p:nvPicPr>
          <p:cNvPr id="139" name="Google Shape;139;p21"/>
          <p:cNvPicPr preferRelativeResize="0"/>
          <p:nvPr/>
        </p:nvPicPr>
        <p:blipFill>
          <a:blip r:embed="rId3">
            <a:alphaModFix/>
          </a:blip>
          <a:stretch>
            <a:fillRect/>
          </a:stretch>
        </p:blipFill>
        <p:spPr>
          <a:xfrm>
            <a:off x="231738" y="1940075"/>
            <a:ext cx="5629275" cy="2628900"/>
          </a:xfrm>
          <a:prstGeom prst="rect">
            <a:avLst/>
          </a:prstGeom>
          <a:noFill/>
          <a:ln>
            <a:noFill/>
          </a:ln>
        </p:spPr>
      </p:pic>
      <p:pic>
        <p:nvPicPr>
          <p:cNvPr id="140" name="Google Shape;140;p21"/>
          <p:cNvPicPr preferRelativeResize="0"/>
          <p:nvPr/>
        </p:nvPicPr>
        <p:blipFill>
          <a:blip r:embed="rId4">
            <a:alphaModFix/>
          </a:blip>
          <a:stretch>
            <a:fillRect/>
          </a:stretch>
        </p:blipFill>
        <p:spPr>
          <a:xfrm>
            <a:off x="6091525" y="1940075"/>
            <a:ext cx="2762551" cy="27611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