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Architects Daughter"/>
      <p:regular r:id="rId35"/>
    </p:embeddedFont>
    <p:embeddedFont>
      <p:font typeface="Roboto"/>
      <p:regular r:id="rId36"/>
      <p:bold r:id="rId37"/>
      <p:italic r:id="rId38"/>
      <p:boldItalic r:id="rId39"/>
    </p:embeddedFont>
    <p:embeddedFont>
      <p:font typeface="Garamond"/>
      <p:regular r:id="rId40"/>
      <p:bold r:id="rId41"/>
      <p:italic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8" roundtripDataSignature="AMtx7mjuSLSHuf/NTn8j5/kgFpVpjIyh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74834A-B346-4D44-9CB8-62964FCA641A}">
  <a:tblStyle styleId="{3D74834A-B346-4D44-9CB8-62964FCA641A}"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FE7"/>
          </a:solidFill>
        </a:fill>
      </a:tcStyle>
    </a:wholeTbl>
    <a:band1H>
      <a:tcTxStyle/>
      <a:tcStyle>
        <a:fill>
          <a:solidFill>
            <a:srgbClr val="D8DDCB"/>
          </a:solidFill>
        </a:fill>
      </a:tcStyle>
    </a:band1H>
    <a:band2H>
      <a:tcTxStyle/>
    </a:band2H>
    <a:band1V>
      <a:tcTxStyle/>
      <a:tcStyle>
        <a:fill>
          <a:solidFill>
            <a:srgbClr val="D8DDCB"/>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aramond-regular.fntdata"/><Relationship Id="rId20" Type="http://schemas.openxmlformats.org/officeDocument/2006/relationships/slide" Target="slides/slide14.xml"/><Relationship Id="rId42" Type="http://schemas.openxmlformats.org/officeDocument/2006/relationships/font" Target="fonts/Garamond-italic.fntdata"/><Relationship Id="rId41" Type="http://schemas.openxmlformats.org/officeDocument/2006/relationships/font" Target="fonts/Garamond-bold.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Garamond-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chitectsDaughter-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15f8f9f2010_0_434"/>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15f8f9f2010_0_434"/>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15f8f9f2010_0_434"/>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15f8f9f2010_0_4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15f8f9f2010_0_479"/>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15f8f9f2010_0_479"/>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15f8f9f2010_0_4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15f8f9f2010_0_4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cxnSp>
        <p:nvCxnSpPr>
          <p:cNvPr id="61" name="Google Shape;61;g15f8f9f2010_0_485"/>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62" name="Google Shape;62;g15f8f9f2010_0_48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62626"/>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3" name="Google Shape;63;g15f8f9f2010_0_485"/>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360045" lvl="0" marL="457200" rtl="0" algn="l">
              <a:spcBef>
                <a:spcPts val="360"/>
              </a:spcBef>
              <a:spcAft>
                <a:spcPts val="0"/>
              </a:spcAft>
              <a:buSzPts val="2070"/>
              <a:buChar char="●"/>
              <a:defRPr/>
            </a:lvl1pPr>
            <a:lvl2pPr indent="-360044" lvl="1" marL="914400" rtl="0" algn="l">
              <a:spcBef>
                <a:spcPts val="600"/>
              </a:spcBef>
              <a:spcAft>
                <a:spcPts val="0"/>
              </a:spcAft>
              <a:buSzPts val="2070"/>
              <a:buChar char="○"/>
              <a:defRPr/>
            </a:lvl2pPr>
            <a:lvl3pPr indent="-360044" lvl="2" marL="1371600" rtl="0" algn="l">
              <a:spcBef>
                <a:spcPts val="600"/>
              </a:spcBef>
              <a:spcAft>
                <a:spcPts val="0"/>
              </a:spcAft>
              <a:buSzPts val="2070"/>
              <a:buChar char="■"/>
              <a:defRPr/>
            </a:lvl3pPr>
            <a:lvl4pPr indent="-360044" lvl="3" marL="1828800" rtl="0" algn="l">
              <a:spcBef>
                <a:spcPts val="600"/>
              </a:spcBef>
              <a:spcAft>
                <a:spcPts val="0"/>
              </a:spcAft>
              <a:buSzPts val="2070"/>
              <a:buChar char="●"/>
              <a:defRPr/>
            </a:lvl4pPr>
            <a:lvl5pPr indent="-360045" lvl="4" marL="2286000" rtl="0" algn="l">
              <a:spcBef>
                <a:spcPts val="600"/>
              </a:spcBef>
              <a:spcAft>
                <a:spcPts val="0"/>
              </a:spcAft>
              <a:buSzPts val="2070"/>
              <a:buChar char="○"/>
              <a:defRPr/>
            </a:lvl5pPr>
            <a:lvl6pPr indent="-360045" lvl="5" marL="2743200" rtl="0" algn="l">
              <a:spcBef>
                <a:spcPts val="600"/>
              </a:spcBef>
              <a:spcAft>
                <a:spcPts val="0"/>
              </a:spcAft>
              <a:buSzPts val="2070"/>
              <a:buChar char="■"/>
              <a:defRPr/>
            </a:lvl6pPr>
            <a:lvl7pPr indent="-360045" lvl="6" marL="3200400" rtl="0" algn="l">
              <a:spcBef>
                <a:spcPts val="600"/>
              </a:spcBef>
              <a:spcAft>
                <a:spcPts val="0"/>
              </a:spcAft>
              <a:buSzPts val="2070"/>
              <a:buChar char="●"/>
              <a:defRPr/>
            </a:lvl7pPr>
            <a:lvl8pPr indent="-360045" lvl="7" marL="3657600" rtl="0" algn="l">
              <a:spcBef>
                <a:spcPts val="600"/>
              </a:spcBef>
              <a:spcAft>
                <a:spcPts val="0"/>
              </a:spcAft>
              <a:buSzPts val="2070"/>
              <a:buChar char="○"/>
              <a:defRPr/>
            </a:lvl8pPr>
            <a:lvl9pPr indent="-360045" lvl="8" marL="4114800" rtl="0" algn="l">
              <a:spcBef>
                <a:spcPts val="600"/>
              </a:spcBef>
              <a:spcAft>
                <a:spcPts val="600"/>
              </a:spcAft>
              <a:buSzPts val="2070"/>
              <a:buChar char="■"/>
              <a:defRPr/>
            </a:lvl9pPr>
          </a:lstStyle>
          <a:p/>
        </p:txBody>
      </p:sp>
      <p:sp>
        <p:nvSpPr>
          <p:cNvPr id="64" name="Google Shape;64;g15f8f9f2010_0_48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15f8f9f2010_0_48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5f8f9f2010_0_48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g15f8f9f2010_0_492"/>
          <p:cNvSpPr txBox="1"/>
          <p:nvPr>
            <p:ph type="title"/>
          </p:nvPr>
        </p:nvSpPr>
        <p:spPr>
          <a:xfrm>
            <a:off x="1295399" y="1883832"/>
            <a:ext cx="6241800" cy="13716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rgbClr val="262626"/>
              </a:buClr>
              <a:buSzPts val="2800"/>
              <a:buFont typeface="Garamond"/>
              <a:buNone/>
              <a:defRPr b="0" sz="28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9" name="Google Shape;69;g15f8f9f2010_0_492"/>
          <p:cNvSpPr/>
          <p:nvPr>
            <p:ph idx="2" type="pic"/>
          </p:nvPr>
        </p:nvSpPr>
        <p:spPr>
          <a:xfrm>
            <a:off x="8094831" y="1041400"/>
            <a:ext cx="3063300" cy="47751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70" name="Google Shape;70;g15f8f9f2010_0_492"/>
          <p:cNvSpPr txBox="1"/>
          <p:nvPr>
            <p:ph idx="1" type="body"/>
          </p:nvPr>
        </p:nvSpPr>
        <p:spPr>
          <a:xfrm>
            <a:off x="1295399" y="3255432"/>
            <a:ext cx="6241800" cy="18288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360"/>
              </a:spcBef>
              <a:spcAft>
                <a:spcPts val="0"/>
              </a:spcAft>
              <a:buSzPts val="2070"/>
              <a:buNone/>
              <a:defRPr sz="1800"/>
            </a:lvl1pPr>
            <a:lvl2pPr indent="-228600" lvl="1" marL="914400" rtl="0" algn="l">
              <a:spcBef>
                <a:spcPts val="600"/>
              </a:spcBef>
              <a:spcAft>
                <a:spcPts val="0"/>
              </a:spcAft>
              <a:buSzPts val="1380"/>
              <a:buNone/>
              <a:defRPr sz="1200"/>
            </a:lvl2pPr>
            <a:lvl3pPr indent="-228600" lvl="2" marL="1371600" rtl="0" algn="l">
              <a:spcBef>
                <a:spcPts val="600"/>
              </a:spcBef>
              <a:spcAft>
                <a:spcPts val="0"/>
              </a:spcAft>
              <a:buSzPts val="1150"/>
              <a:buNone/>
              <a:defRPr sz="1000"/>
            </a:lvl3pPr>
            <a:lvl4pPr indent="-228600" lvl="3" marL="1828800" rtl="0" algn="l">
              <a:spcBef>
                <a:spcPts val="600"/>
              </a:spcBef>
              <a:spcAft>
                <a:spcPts val="0"/>
              </a:spcAft>
              <a:buSzPts val="1035"/>
              <a:buNone/>
              <a:defRPr sz="900"/>
            </a:lvl4pPr>
            <a:lvl5pPr indent="-228600" lvl="4" marL="2286000" rtl="0" algn="l">
              <a:spcBef>
                <a:spcPts val="600"/>
              </a:spcBef>
              <a:spcAft>
                <a:spcPts val="0"/>
              </a:spcAft>
              <a:buSzPts val="1035"/>
              <a:buNone/>
              <a:defRPr sz="900"/>
            </a:lvl5pPr>
            <a:lvl6pPr indent="-228600" lvl="5" marL="2743200" rtl="0" algn="l">
              <a:spcBef>
                <a:spcPts val="600"/>
              </a:spcBef>
              <a:spcAft>
                <a:spcPts val="0"/>
              </a:spcAft>
              <a:buSzPts val="1035"/>
              <a:buNone/>
              <a:defRPr sz="900"/>
            </a:lvl6pPr>
            <a:lvl7pPr indent="-228600" lvl="6" marL="3200400" rtl="0" algn="l">
              <a:spcBef>
                <a:spcPts val="600"/>
              </a:spcBef>
              <a:spcAft>
                <a:spcPts val="0"/>
              </a:spcAft>
              <a:buSzPts val="1035"/>
              <a:buNone/>
              <a:defRPr sz="900"/>
            </a:lvl7pPr>
            <a:lvl8pPr indent="-228600" lvl="7" marL="3657600" rtl="0" algn="l">
              <a:spcBef>
                <a:spcPts val="600"/>
              </a:spcBef>
              <a:spcAft>
                <a:spcPts val="0"/>
              </a:spcAft>
              <a:buSzPts val="1035"/>
              <a:buNone/>
              <a:defRPr sz="900"/>
            </a:lvl8pPr>
            <a:lvl9pPr indent="-228600" lvl="8" marL="4114800" rtl="0" algn="l">
              <a:spcBef>
                <a:spcPts val="600"/>
              </a:spcBef>
              <a:spcAft>
                <a:spcPts val="600"/>
              </a:spcAft>
              <a:buSzPts val="1035"/>
              <a:buNone/>
              <a:defRPr sz="900"/>
            </a:lvl9pPr>
          </a:lstStyle>
          <a:p/>
        </p:txBody>
      </p:sp>
      <p:sp>
        <p:nvSpPr>
          <p:cNvPr id="71" name="Google Shape;71;g15f8f9f2010_0_492"/>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g15f8f9f2010_0_492"/>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15f8f9f2010_0_492"/>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4" name="Shape 74"/>
        <p:cNvGrpSpPr/>
        <p:nvPr/>
      </p:nvGrpSpPr>
      <p:grpSpPr>
        <a:xfrm>
          <a:off x="0" y="0"/>
          <a:ext cx="0" cy="0"/>
          <a:chOff x="0" y="0"/>
          <a:chExt cx="0" cy="0"/>
        </a:xfrm>
      </p:grpSpPr>
      <p:sp>
        <p:nvSpPr>
          <p:cNvPr id="75" name="Google Shape;75;g15f8f9f2010_0_499"/>
          <p:cNvSpPr txBox="1"/>
          <p:nvPr>
            <p:ph type="title"/>
          </p:nvPr>
        </p:nvSpPr>
        <p:spPr>
          <a:xfrm>
            <a:off x="2015069" y="1752606"/>
            <a:ext cx="8158800" cy="18225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rgbClr val="262626"/>
              </a:buClr>
              <a:buSzPts val="4400"/>
              <a:buFont typeface="Garamond"/>
              <a:buNone/>
              <a:defRPr b="0" sz="4400" cap="none"/>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76" name="Google Shape;76;g15f8f9f2010_0_499"/>
          <p:cNvSpPr txBox="1"/>
          <p:nvPr>
            <p:ph idx="1" type="body"/>
          </p:nvPr>
        </p:nvSpPr>
        <p:spPr>
          <a:xfrm>
            <a:off x="2015067" y="3846051"/>
            <a:ext cx="8158800" cy="9546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480"/>
              </a:spcBef>
              <a:spcAft>
                <a:spcPts val="0"/>
              </a:spcAft>
              <a:buSzPts val="2760"/>
              <a:buNone/>
              <a:defRPr sz="2400">
                <a:solidFill>
                  <a:schemeClr val="dk1"/>
                </a:solidFill>
              </a:defRPr>
            </a:lvl1pPr>
            <a:lvl2pPr indent="-228600" lvl="1" marL="914400" rtl="0" algn="l">
              <a:spcBef>
                <a:spcPts val="600"/>
              </a:spcBef>
              <a:spcAft>
                <a:spcPts val="0"/>
              </a:spcAft>
              <a:buSzPts val="2070"/>
              <a:buNone/>
              <a:defRPr sz="1800">
                <a:solidFill>
                  <a:srgbClr val="888888"/>
                </a:solidFill>
              </a:defRPr>
            </a:lvl2pPr>
            <a:lvl3pPr indent="-228600" lvl="2" marL="1371600" rtl="0" algn="l">
              <a:spcBef>
                <a:spcPts val="600"/>
              </a:spcBef>
              <a:spcAft>
                <a:spcPts val="0"/>
              </a:spcAft>
              <a:buSzPts val="1840"/>
              <a:buNone/>
              <a:defRPr sz="1600">
                <a:solidFill>
                  <a:srgbClr val="888888"/>
                </a:solidFill>
              </a:defRPr>
            </a:lvl3pPr>
            <a:lvl4pPr indent="-228600" lvl="3" marL="1828800" rtl="0" algn="l">
              <a:spcBef>
                <a:spcPts val="600"/>
              </a:spcBef>
              <a:spcAft>
                <a:spcPts val="0"/>
              </a:spcAft>
              <a:buSzPts val="1610"/>
              <a:buNone/>
              <a:defRPr sz="1400">
                <a:solidFill>
                  <a:srgbClr val="888888"/>
                </a:solidFill>
              </a:defRPr>
            </a:lvl4pPr>
            <a:lvl5pPr indent="-228600" lvl="4" marL="2286000" rtl="0" algn="l">
              <a:spcBef>
                <a:spcPts val="600"/>
              </a:spcBef>
              <a:spcAft>
                <a:spcPts val="0"/>
              </a:spcAft>
              <a:buSzPts val="1610"/>
              <a:buNone/>
              <a:defRPr sz="1400">
                <a:solidFill>
                  <a:srgbClr val="888888"/>
                </a:solidFill>
              </a:defRPr>
            </a:lvl5pPr>
            <a:lvl6pPr indent="-228600" lvl="5" marL="2743200" rtl="0" algn="l">
              <a:spcBef>
                <a:spcPts val="600"/>
              </a:spcBef>
              <a:spcAft>
                <a:spcPts val="0"/>
              </a:spcAft>
              <a:buSzPts val="1610"/>
              <a:buNone/>
              <a:defRPr sz="1400">
                <a:solidFill>
                  <a:srgbClr val="888888"/>
                </a:solidFill>
              </a:defRPr>
            </a:lvl6pPr>
            <a:lvl7pPr indent="-228600" lvl="6" marL="3200400" rtl="0" algn="l">
              <a:spcBef>
                <a:spcPts val="600"/>
              </a:spcBef>
              <a:spcAft>
                <a:spcPts val="0"/>
              </a:spcAft>
              <a:buSzPts val="1610"/>
              <a:buNone/>
              <a:defRPr sz="1400">
                <a:solidFill>
                  <a:srgbClr val="888888"/>
                </a:solidFill>
              </a:defRPr>
            </a:lvl7pPr>
            <a:lvl8pPr indent="-228600" lvl="7" marL="3657600" rtl="0" algn="l">
              <a:spcBef>
                <a:spcPts val="600"/>
              </a:spcBef>
              <a:spcAft>
                <a:spcPts val="0"/>
              </a:spcAft>
              <a:buSzPts val="1610"/>
              <a:buNone/>
              <a:defRPr sz="1400">
                <a:solidFill>
                  <a:srgbClr val="888888"/>
                </a:solidFill>
              </a:defRPr>
            </a:lvl8pPr>
            <a:lvl9pPr indent="-228600" lvl="8" marL="4114800" rtl="0" algn="l">
              <a:spcBef>
                <a:spcPts val="600"/>
              </a:spcBef>
              <a:spcAft>
                <a:spcPts val="600"/>
              </a:spcAft>
              <a:buSzPts val="1610"/>
              <a:buNone/>
              <a:defRPr sz="1400">
                <a:solidFill>
                  <a:srgbClr val="888888"/>
                </a:solidFill>
              </a:defRPr>
            </a:lvl9pPr>
          </a:lstStyle>
          <a:p/>
        </p:txBody>
      </p:sp>
      <p:sp>
        <p:nvSpPr>
          <p:cNvPr id="77" name="Google Shape;77;g15f8f9f2010_0_499"/>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15f8f9f2010_0_499"/>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g15f8f9f2010_0_499"/>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0" name="Google Shape;80;g15f8f9f2010_0_499"/>
          <p:cNvCxnSpPr/>
          <p:nvPr/>
        </p:nvCxnSpPr>
        <p:spPr>
          <a:xfrm>
            <a:off x="2012723" y="3710585"/>
            <a:ext cx="81633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15f8f9f2010_0_439"/>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15f8f9f2010_0_439"/>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15f8f9f2010_0_439"/>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15f8f9f2010_0_4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15f8f9f2010_0_44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5f8f9f2010_0_44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15f8f9f2010_0_44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15f8f9f2010_0_44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15f8f9f2010_0_44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15f8f9f2010_0_4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15f8f9f2010_0_45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5f8f9f2010_0_45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15f8f9f2010_0_451"/>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5f8f9f2010_0_451"/>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15f8f9f2010_0_4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15f8f9f2010_0_45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5f8f9f2010_0_45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15f8f9f2010_0_4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15f8f9f2010_0_461"/>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5f8f9f2010_0_461"/>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15f8f9f2010_0_461"/>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15f8f9f2010_0_4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15f8f9f2010_0_466"/>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15f8f9f2010_0_4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15f8f9f2010_0_46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15f8f9f2010_0_46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15f8f9f2010_0_46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15f8f9f2010_0_46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15f8f9f2010_0_4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15f8f9f2010_0_475"/>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15f8f9f2010_0_475"/>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15f8f9f2010_0_4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15f8f9f2010_0_43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15f8f9f2010_0_43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15f8f9f2010_0_4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2305325" y="546649"/>
            <a:ext cx="7534200" cy="13731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Architects Daughter"/>
              <a:buNone/>
            </a:pPr>
            <a:r>
              <a:rPr b="1" i="0" lang="en-IN" sz="3600" u="none" cap="none" strike="noStrike">
                <a:solidFill>
                  <a:srgbClr val="FF0000"/>
                </a:solidFill>
                <a:latin typeface="Architects Daughter"/>
                <a:ea typeface="Architects Daughter"/>
                <a:cs typeface="Architects Daughter"/>
                <a:sym typeface="Architects Daughter"/>
              </a:rPr>
              <a:t>Malignant Commentes Classifier - Multi Label Classification Project using NLP</a:t>
            </a:r>
            <a:endParaRPr b="0" i="0" sz="4800" u="none" cap="none" strike="noStrike">
              <a:solidFill>
                <a:schemeClr val="dk1"/>
              </a:solidFill>
              <a:latin typeface="Arial"/>
              <a:ea typeface="Arial"/>
              <a:cs typeface="Arial"/>
              <a:sym typeface="Arial"/>
            </a:endParaRPr>
          </a:p>
        </p:txBody>
      </p:sp>
      <p:sp>
        <p:nvSpPr>
          <p:cNvPr id="86" name="Google Shape;86;p1"/>
          <p:cNvSpPr txBox="1"/>
          <p:nvPr>
            <p:ph idx="1" type="subTitle"/>
          </p:nvPr>
        </p:nvSpPr>
        <p:spPr>
          <a:xfrm>
            <a:off x="4093975" y="2816078"/>
            <a:ext cx="4004100" cy="1060200"/>
          </a:xfrm>
          <a:prstGeom prst="rect">
            <a:avLst/>
          </a:prstGeom>
          <a:noFill/>
          <a:ln>
            <a:noFill/>
          </a:ln>
        </p:spPr>
        <p:txBody>
          <a:bodyPr anchorCtr="0" anchor="t" bIns="45700" lIns="91425" spcFirstLastPara="1" rIns="91425" wrap="square" tIns="45700">
            <a:noAutofit/>
          </a:bodyPr>
          <a:lstStyle/>
          <a:p>
            <a:pPr indent="0" lvl="0" marL="0" rtl="0" algn="l">
              <a:lnSpc>
                <a:spcPct val="68000"/>
              </a:lnSpc>
              <a:spcBef>
                <a:spcPts val="1200"/>
              </a:spcBef>
              <a:spcAft>
                <a:spcPts val="0"/>
              </a:spcAft>
              <a:buSzPts val="358"/>
              <a:buNone/>
            </a:pPr>
            <a:r>
              <a:rPr b="1" lang="en-IN" sz="2616">
                <a:solidFill>
                  <a:srgbClr val="B45F06"/>
                </a:solidFill>
                <a:latin typeface="Arial"/>
                <a:ea typeface="Arial"/>
                <a:cs typeface="Arial"/>
                <a:sym typeface="Arial"/>
              </a:rPr>
              <a:t>Submitted by: </a:t>
            </a:r>
            <a:endParaRPr b="1" sz="2616">
              <a:solidFill>
                <a:srgbClr val="B45F06"/>
              </a:solidFill>
              <a:latin typeface="Arial"/>
              <a:ea typeface="Arial"/>
              <a:cs typeface="Arial"/>
              <a:sym typeface="Arial"/>
            </a:endParaRPr>
          </a:p>
          <a:p>
            <a:pPr indent="0" lvl="0" marL="0" rtl="0" algn="l">
              <a:lnSpc>
                <a:spcPct val="68000"/>
              </a:lnSpc>
              <a:spcBef>
                <a:spcPts val="1200"/>
              </a:spcBef>
              <a:spcAft>
                <a:spcPts val="0"/>
              </a:spcAft>
              <a:buClr>
                <a:schemeClr val="dk1"/>
              </a:buClr>
              <a:buSzPts val="358"/>
              <a:buFont typeface="Arial"/>
              <a:buNone/>
            </a:pPr>
            <a:r>
              <a:rPr b="1" lang="en-IN" sz="2616">
                <a:solidFill>
                  <a:srgbClr val="B45F06"/>
                </a:solidFill>
                <a:latin typeface="Arial"/>
                <a:ea typeface="Arial"/>
                <a:cs typeface="Arial"/>
                <a:sym typeface="Arial"/>
              </a:rPr>
              <a:t>   </a:t>
            </a:r>
            <a:r>
              <a:rPr b="1" i="1" lang="en-IN" sz="2616">
                <a:solidFill>
                  <a:srgbClr val="B45F06"/>
                </a:solidFill>
                <a:latin typeface="Arial"/>
                <a:ea typeface="Arial"/>
                <a:cs typeface="Arial"/>
                <a:sym typeface="Arial"/>
              </a:rPr>
              <a:t>Prathamesh Nayak</a:t>
            </a:r>
            <a:endParaRPr b="1" i="1" sz="2616">
              <a:solidFill>
                <a:srgbClr val="B45F06"/>
              </a:solidFill>
              <a:latin typeface="Arial"/>
              <a:ea typeface="Arial"/>
              <a:cs typeface="Arial"/>
              <a:sym typeface="Arial"/>
            </a:endParaRPr>
          </a:p>
          <a:p>
            <a:pPr indent="0" lvl="0" marL="0" rtl="0" algn="ctr">
              <a:spcBef>
                <a:spcPts val="1160"/>
              </a:spcBef>
              <a:spcAft>
                <a:spcPts val="0"/>
              </a:spcAft>
              <a:buSzPts val="3220"/>
              <a:buNone/>
            </a:pPr>
            <a:r>
              <a:t/>
            </a:r>
            <a:endParaRPr b="1" sz="2800">
              <a:solidFill>
                <a:srgbClr val="00B050"/>
              </a:solidFill>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nvSpPr>
        <p:spPr>
          <a:xfrm>
            <a:off x="543170" y="181708"/>
            <a:ext cx="115277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dk1"/>
              </a:solidFill>
              <a:latin typeface="Garamond"/>
              <a:ea typeface="Garamond"/>
              <a:cs typeface="Garamond"/>
              <a:sym typeface="Garamond"/>
            </a:endParaRPr>
          </a:p>
        </p:txBody>
      </p:sp>
      <p:sp>
        <p:nvSpPr>
          <p:cNvPr id="140" name="Google Shape;140;p11"/>
          <p:cNvSpPr txBox="1"/>
          <p:nvPr/>
        </p:nvSpPr>
        <p:spPr>
          <a:xfrm>
            <a:off x="4646246" y="6424247"/>
            <a:ext cx="35051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41" name="Google Shape;141;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Data Pre Processing </a:t>
            </a:r>
            <a:endParaRPr/>
          </a:p>
        </p:txBody>
      </p:sp>
      <p:sp>
        <p:nvSpPr>
          <p:cNvPr id="142" name="Google Shape;142;p11"/>
          <p:cNvSpPr txBox="1"/>
          <p:nvPr>
            <p:ph idx="1" type="body"/>
          </p:nvPr>
        </p:nvSpPr>
        <p:spPr>
          <a:xfrm>
            <a:off x="1295402" y="2577838"/>
            <a:ext cx="9809745" cy="3554569"/>
          </a:xfrm>
          <a:prstGeom prst="rect">
            <a:avLst/>
          </a:prstGeom>
          <a:noFill/>
          <a:ln>
            <a:noFill/>
          </a:ln>
        </p:spPr>
        <p:txBody>
          <a:bodyPr anchorCtr="0" anchor="t" bIns="45700" lIns="91425" spcFirstLastPara="1" rIns="91425" wrap="square" tIns="45700">
            <a:normAutofit/>
          </a:bodyPr>
          <a:lstStyle/>
          <a:p>
            <a:pPr indent="-285750" lvl="0" marL="285750" rtl="0" algn="l">
              <a:lnSpc>
                <a:spcPct val="107000"/>
              </a:lnSpc>
              <a:spcBef>
                <a:spcPts val="0"/>
              </a:spcBef>
              <a:spcAft>
                <a:spcPts val="0"/>
              </a:spcAft>
              <a:buSzPts val="2400"/>
              <a:buFont typeface="Noto Sans Symbols"/>
              <a:buChar char="▪"/>
            </a:pPr>
            <a:r>
              <a:rPr lang="en-IN">
                <a:solidFill>
                  <a:schemeClr val="dk1"/>
                </a:solidFill>
              </a:rPr>
              <a:t>Convert the text to lowercase </a:t>
            </a:r>
            <a:endParaRPr/>
          </a:p>
          <a:p>
            <a:pPr indent="-285750" lvl="0" marL="285750" rtl="0" algn="l">
              <a:lnSpc>
                <a:spcPct val="107000"/>
              </a:lnSpc>
              <a:spcBef>
                <a:spcPts val="1080"/>
              </a:spcBef>
              <a:spcAft>
                <a:spcPts val="0"/>
              </a:spcAft>
              <a:buSzPts val="2400"/>
              <a:buFont typeface="Noto Sans Symbols"/>
              <a:buChar char="▪"/>
            </a:pPr>
            <a:r>
              <a:rPr lang="en-IN">
                <a:solidFill>
                  <a:schemeClr val="dk1"/>
                </a:solidFill>
              </a:rPr>
              <a:t>Remove the punctuations, digits and special characters </a:t>
            </a:r>
            <a:endParaRPr/>
          </a:p>
          <a:p>
            <a:pPr indent="-285750" lvl="0" marL="285750" rtl="0" algn="l">
              <a:lnSpc>
                <a:spcPct val="107000"/>
              </a:lnSpc>
              <a:spcBef>
                <a:spcPts val="1080"/>
              </a:spcBef>
              <a:spcAft>
                <a:spcPts val="0"/>
              </a:spcAft>
              <a:buSzPts val="2400"/>
              <a:buFont typeface="Noto Sans Symbols"/>
              <a:buChar char="▪"/>
            </a:pPr>
            <a:r>
              <a:rPr lang="en-IN">
                <a:solidFill>
                  <a:schemeClr val="dk1"/>
                </a:solidFill>
              </a:rPr>
              <a:t>Tokenize the text, filter out the adjectives used in the review and create a new column in </a:t>
            </a:r>
            <a:r>
              <a:rPr lang="en-IN">
                <a:solidFill>
                  <a:schemeClr val="dk1"/>
                </a:solidFill>
              </a:rPr>
              <a:t>dataframe</a:t>
            </a:r>
            <a:r>
              <a:rPr lang="en-IN">
                <a:solidFill>
                  <a:schemeClr val="dk1"/>
                </a:solidFill>
              </a:rPr>
              <a:t> </a:t>
            </a:r>
            <a:endParaRPr/>
          </a:p>
          <a:p>
            <a:pPr indent="-285750" lvl="0" marL="285750" rtl="0" algn="l">
              <a:lnSpc>
                <a:spcPct val="107000"/>
              </a:lnSpc>
              <a:spcBef>
                <a:spcPts val="1080"/>
              </a:spcBef>
              <a:spcAft>
                <a:spcPts val="0"/>
              </a:spcAft>
              <a:buSzPts val="2400"/>
              <a:buFont typeface="Noto Sans Symbols"/>
              <a:buChar char="▪"/>
            </a:pPr>
            <a:r>
              <a:rPr lang="en-IN">
                <a:solidFill>
                  <a:schemeClr val="dk1"/>
                </a:solidFill>
              </a:rPr>
              <a:t>Remove the stop words</a:t>
            </a:r>
            <a:endParaRPr/>
          </a:p>
          <a:p>
            <a:pPr indent="-285750" lvl="0" marL="285750" rtl="0" algn="l">
              <a:lnSpc>
                <a:spcPct val="107000"/>
              </a:lnSpc>
              <a:spcBef>
                <a:spcPts val="1080"/>
              </a:spcBef>
              <a:spcAft>
                <a:spcPts val="0"/>
              </a:spcAft>
              <a:buSzPts val="2400"/>
              <a:buFont typeface="Noto Sans Symbols"/>
              <a:buChar char="▪"/>
            </a:pPr>
            <a:r>
              <a:rPr lang="en-IN">
                <a:solidFill>
                  <a:schemeClr val="dk1"/>
                </a:solidFill>
              </a:rPr>
              <a:t>Stemming and </a:t>
            </a:r>
            <a:r>
              <a:rPr lang="en-IN">
                <a:solidFill>
                  <a:schemeClr val="dk1"/>
                </a:solidFill>
              </a:rPr>
              <a:t>Lemmatization</a:t>
            </a:r>
            <a:endParaRPr/>
          </a:p>
          <a:p>
            <a:pPr indent="-285750" lvl="0" marL="285750" rtl="0" algn="l">
              <a:lnSpc>
                <a:spcPct val="107000"/>
              </a:lnSpc>
              <a:spcBef>
                <a:spcPts val="1080"/>
              </a:spcBef>
              <a:spcAft>
                <a:spcPts val="0"/>
              </a:spcAft>
              <a:buSzPts val="2400"/>
              <a:buFont typeface="Noto Sans Symbols"/>
              <a:buChar char="▪"/>
            </a:pPr>
            <a:r>
              <a:rPr lang="en-IN">
                <a:solidFill>
                  <a:schemeClr val="dk1"/>
                </a:solidFill>
              </a:rPr>
              <a:t>Applying Text Vectorization to convert text into numeric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600"/>
              <a:buFont typeface="Garamond"/>
              <a:buNone/>
            </a:pPr>
            <a:r>
              <a:rPr lang="en-IN" sz="3600"/>
              <a:t>Multi-Label Classification Techniques</a:t>
            </a:r>
            <a:endParaRPr sz="7200"/>
          </a:p>
        </p:txBody>
      </p:sp>
      <p:sp>
        <p:nvSpPr>
          <p:cNvPr id="148" name="Google Shape;148;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lnSpcReduction="10000"/>
          </a:bodyPr>
          <a:lstStyle/>
          <a:p>
            <a:pPr indent="-285750" lvl="0" marL="285750" rtl="0" algn="l">
              <a:spcBef>
                <a:spcPts val="0"/>
              </a:spcBef>
              <a:spcAft>
                <a:spcPts val="0"/>
              </a:spcAft>
              <a:buSzPts val="2760"/>
              <a:buChar char="●"/>
            </a:pPr>
            <a:r>
              <a:rPr b="1" lang="en-IN"/>
              <a:t>One Vs Rest</a:t>
            </a:r>
            <a:endParaRPr/>
          </a:p>
          <a:p>
            <a:pPr indent="-285750" lvl="0" marL="285750" rtl="0" algn="l">
              <a:spcBef>
                <a:spcPts val="1080"/>
              </a:spcBef>
              <a:spcAft>
                <a:spcPts val="0"/>
              </a:spcAft>
              <a:buSzPts val="2760"/>
              <a:buChar char="●"/>
            </a:pPr>
            <a:r>
              <a:rPr b="1" lang="en-IN"/>
              <a:t>Binary Relevance</a:t>
            </a:r>
            <a:endParaRPr/>
          </a:p>
          <a:p>
            <a:pPr indent="-285750" lvl="0" marL="285750" rtl="0" algn="l">
              <a:spcBef>
                <a:spcPts val="1080"/>
              </a:spcBef>
              <a:spcAft>
                <a:spcPts val="0"/>
              </a:spcAft>
              <a:buSzPts val="2760"/>
              <a:buChar char="●"/>
            </a:pPr>
            <a:r>
              <a:rPr b="1" lang="en-IN"/>
              <a:t>Classifier Chains</a:t>
            </a:r>
            <a:endParaRPr/>
          </a:p>
          <a:p>
            <a:pPr indent="-285750" lvl="0" marL="285750" rtl="0" algn="l">
              <a:spcBef>
                <a:spcPts val="1080"/>
              </a:spcBef>
              <a:spcAft>
                <a:spcPts val="0"/>
              </a:spcAft>
              <a:buSzPts val="2760"/>
              <a:buChar char="●"/>
            </a:pPr>
            <a:r>
              <a:rPr b="1" lang="en-IN"/>
              <a:t>Label Powerset</a:t>
            </a:r>
            <a:endParaRPr/>
          </a:p>
          <a:p>
            <a:pPr indent="-285750" lvl="0" marL="285750" rtl="0" algn="l">
              <a:spcBef>
                <a:spcPts val="1080"/>
              </a:spcBef>
              <a:spcAft>
                <a:spcPts val="0"/>
              </a:spcAft>
              <a:buSzPts val="2760"/>
              <a:buChar char="●"/>
            </a:pPr>
            <a:r>
              <a:rPr b="1" lang="en-IN"/>
              <a:t>Adapted Algorithm</a:t>
            </a:r>
            <a:endParaRPr/>
          </a:p>
          <a:p>
            <a:pPr indent="0" lvl="0" marL="0" rtl="0" algn="l">
              <a:spcBef>
                <a:spcPts val="1080"/>
              </a:spcBef>
              <a:spcAft>
                <a:spcPts val="0"/>
              </a:spcAft>
              <a:buSzPts val="276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800"/>
              <a:buFont typeface="Garamond"/>
              <a:buNone/>
            </a:pPr>
            <a:r>
              <a:rPr lang="en-IN" sz="4800"/>
              <a:t>Word Cloud</a:t>
            </a:r>
            <a:endParaRPr sz="4800"/>
          </a:p>
        </p:txBody>
      </p:sp>
      <p:sp>
        <p:nvSpPr>
          <p:cNvPr id="154" name="Google Shape;154;p13"/>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6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Word Cloud for getting word sense</a:t>
            </a:r>
            <a:endParaRPr/>
          </a:p>
        </p:txBody>
      </p:sp>
      <p:sp>
        <p:nvSpPr>
          <p:cNvPr id="160" name="Google Shape;160;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7000"/>
              </a:lnSpc>
              <a:spcBef>
                <a:spcPts val="0"/>
              </a:spcBef>
              <a:spcAft>
                <a:spcPts val="0"/>
              </a:spcAft>
              <a:buSzPct val="38610"/>
              <a:buFont typeface="Noto Sans Symbols"/>
              <a:buChar char="∙"/>
            </a:pPr>
            <a:r>
              <a:rPr lang="en-IN" sz="2800">
                <a:solidFill>
                  <a:schemeClr val="dk1"/>
                </a:solidFill>
              </a:rPr>
              <a:t>Word Cloud is a visualization technique for text data wherein each word is picturized with its importance in the context or its frequency.</a:t>
            </a:r>
            <a:endParaRPr/>
          </a:p>
          <a:p>
            <a:pPr indent="-342900" lvl="0" marL="342900" rtl="0" algn="l">
              <a:lnSpc>
                <a:spcPct val="107000"/>
              </a:lnSpc>
              <a:spcBef>
                <a:spcPts val="1318"/>
              </a:spcBef>
              <a:spcAft>
                <a:spcPts val="0"/>
              </a:spcAft>
              <a:buSzPct val="38610"/>
              <a:buFont typeface="Noto Sans Symbols"/>
              <a:buChar char="∙"/>
            </a:pPr>
            <a:r>
              <a:rPr lang="en-IN" sz="2800">
                <a:solidFill>
                  <a:schemeClr val="dk1"/>
                </a:solidFill>
              </a:rPr>
              <a:t>The more commonly the term appears within the text being analysed, the larger the word appears in the image generated.</a:t>
            </a:r>
            <a:endParaRPr/>
          </a:p>
          <a:p>
            <a:pPr indent="-342900" lvl="0" marL="342900" rtl="0" algn="l">
              <a:lnSpc>
                <a:spcPct val="107000"/>
              </a:lnSpc>
              <a:spcBef>
                <a:spcPts val="1318"/>
              </a:spcBef>
              <a:spcAft>
                <a:spcPts val="0"/>
              </a:spcAft>
              <a:buSzPct val="38610"/>
              <a:buFont typeface="Noto Sans Symbols"/>
              <a:buChar char="∙"/>
            </a:pPr>
            <a:r>
              <a:rPr lang="en-IN" sz="2800">
                <a:solidFill>
                  <a:schemeClr val="dk1"/>
                </a:solidFill>
              </a:rPr>
              <a:t>The enlarged texts are the greatest number of words used there and small texts are the smaller number of words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5"/>
          <p:cNvPicPr preferRelativeResize="0"/>
          <p:nvPr/>
        </p:nvPicPr>
        <p:blipFill rotWithShape="1">
          <a:blip r:embed="rId3">
            <a:alphaModFix/>
          </a:blip>
          <a:srcRect b="0" l="0" r="0" t="0"/>
          <a:stretch/>
        </p:blipFill>
        <p:spPr>
          <a:xfrm>
            <a:off x="1118937" y="1049741"/>
            <a:ext cx="6717859" cy="4758517"/>
          </a:xfrm>
          <a:prstGeom prst="rect">
            <a:avLst/>
          </a:prstGeom>
          <a:noFill/>
          <a:ln>
            <a:noFill/>
          </a:ln>
        </p:spPr>
      </p:pic>
      <p:sp>
        <p:nvSpPr>
          <p:cNvPr id="166" name="Google Shape;166;p15"/>
          <p:cNvSpPr txBox="1"/>
          <p:nvPr/>
        </p:nvSpPr>
        <p:spPr>
          <a:xfrm>
            <a:off x="7988968" y="2305615"/>
            <a:ext cx="3084000" cy="2247300"/>
          </a:xfrm>
          <a:prstGeom prst="rect">
            <a:avLst/>
          </a:prstGeom>
          <a:solidFill>
            <a:schemeClr val="accent3"/>
          </a:solidFill>
          <a:ln cap="flat" cmpd="sng" w="2540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lt2"/>
                </a:solidFill>
                <a:latin typeface="Garamond"/>
                <a:ea typeface="Garamond"/>
                <a:cs typeface="Garamond"/>
                <a:sym typeface="Garamond"/>
              </a:rPr>
              <a:t>From word cloud of malignant comments, it is clear that it mostly consists of words like edits, hey, white, fucking, gay, cocksucker, work, think, Taliban etc</a:t>
            </a:r>
            <a:endParaRPr b="1" sz="2000">
              <a:solidFill>
                <a:schemeClr val="lt2"/>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6"/>
          <p:cNvPicPr preferRelativeResize="0"/>
          <p:nvPr/>
        </p:nvPicPr>
        <p:blipFill rotWithShape="1">
          <a:blip r:embed="rId3">
            <a:alphaModFix/>
          </a:blip>
          <a:srcRect b="0" l="0" r="0" t="0"/>
          <a:stretch/>
        </p:blipFill>
        <p:spPr>
          <a:xfrm>
            <a:off x="1094222" y="1134235"/>
            <a:ext cx="6786462" cy="4780383"/>
          </a:xfrm>
          <a:prstGeom prst="rect">
            <a:avLst/>
          </a:prstGeom>
          <a:noFill/>
          <a:ln cap="flat" cmpd="sng" w="12700">
            <a:solidFill>
              <a:schemeClr val="dk1"/>
            </a:solidFill>
            <a:prstDash val="solid"/>
            <a:round/>
            <a:headEnd len="sm" w="sm" type="none"/>
            <a:tailEnd len="sm" w="sm" type="none"/>
          </a:ln>
        </p:spPr>
      </p:pic>
      <p:sp>
        <p:nvSpPr>
          <p:cNvPr id="172" name="Google Shape;172;p16"/>
          <p:cNvSpPr txBox="1"/>
          <p:nvPr/>
        </p:nvSpPr>
        <p:spPr>
          <a:xfrm>
            <a:off x="7970820" y="2459504"/>
            <a:ext cx="3224400" cy="2247300"/>
          </a:xfrm>
          <a:prstGeom prst="rect">
            <a:avLst/>
          </a:prstGeom>
          <a:solidFill>
            <a:schemeClr val="accent3"/>
          </a:solidFill>
          <a:ln cap="flat" cmpd="sng" w="2540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lang="en-IN" sz="2000" u="none" cap="none" strike="noStrike">
                <a:solidFill>
                  <a:schemeClr val="dk2"/>
                </a:solidFill>
                <a:latin typeface="Arial"/>
                <a:ea typeface="Arial"/>
                <a:cs typeface="Arial"/>
                <a:sym typeface="Arial"/>
              </a:rPr>
              <a:t>From word cloud of Highly malignant comments, it is clear that it mostly consists of words like fuck, stupid, fucking, bitch, crow, shit, cocksucker etc</a:t>
            </a:r>
            <a:r>
              <a:rPr b="1" lang="en-IN" sz="2000" u="none" cap="none" strike="noStrike">
                <a:solidFill>
                  <a:schemeClr val="dk2"/>
                </a:solidFill>
                <a:latin typeface="Garamond"/>
                <a:ea typeface="Garamond"/>
                <a:cs typeface="Garamond"/>
                <a:sym typeface="Garamond"/>
              </a:rPr>
              <a:t> </a:t>
            </a:r>
            <a:endParaRPr b="1" sz="20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7"/>
          <p:cNvPicPr preferRelativeResize="0"/>
          <p:nvPr/>
        </p:nvPicPr>
        <p:blipFill rotWithShape="1">
          <a:blip r:embed="rId3">
            <a:alphaModFix/>
          </a:blip>
          <a:srcRect b="0" l="0" r="0" t="0"/>
          <a:stretch/>
        </p:blipFill>
        <p:spPr>
          <a:xfrm>
            <a:off x="1050657" y="1016359"/>
            <a:ext cx="6863777" cy="4891145"/>
          </a:xfrm>
          <a:prstGeom prst="rect">
            <a:avLst/>
          </a:prstGeom>
          <a:noFill/>
          <a:ln cap="flat" cmpd="sng" w="12700">
            <a:solidFill>
              <a:schemeClr val="dk1"/>
            </a:solidFill>
            <a:prstDash val="solid"/>
            <a:round/>
            <a:headEnd len="sm" w="sm" type="none"/>
            <a:tailEnd len="sm" w="sm" type="none"/>
          </a:ln>
        </p:spPr>
      </p:pic>
      <p:sp>
        <p:nvSpPr>
          <p:cNvPr id="178" name="Google Shape;178;p17"/>
          <p:cNvSpPr/>
          <p:nvPr/>
        </p:nvSpPr>
        <p:spPr>
          <a:xfrm>
            <a:off x="8169450" y="2219750"/>
            <a:ext cx="3068100" cy="2178600"/>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lang="en-IN" sz="2000" u="none" cap="none" strike="noStrike">
                <a:solidFill>
                  <a:schemeClr val="lt2"/>
                </a:solidFill>
              </a:rPr>
              <a:t>From word cloud of Rude comments, it is clear that it mostly consists of words like fucking, shit, white, piece, edits, stuff, absurd etc. </a:t>
            </a:r>
            <a:endParaRPr b="1">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8"/>
          <p:cNvPicPr preferRelativeResize="0"/>
          <p:nvPr/>
        </p:nvPicPr>
        <p:blipFill rotWithShape="1">
          <a:blip r:embed="rId3">
            <a:alphaModFix/>
          </a:blip>
          <a:srcRect b="0" l="0" r="0" t="0"/>
          <a:stretch/>
        </p:blipFill>
        <p:spPr>
          <a:xfrm>
            <a:off x="1072597" y="1032375"/>
            <a:ext cx="6796055" cy="4854977"/>
          </a:xfrm>
          <a:prstGeom prst="rect">
            <a:avLst/>
          </a:prstGeom>
          <a:noFill/>
          <a:ln cap="flat" cmpd="sng" w="12700">
            <a:solidFill>
              <a:schemeClr val="dk1"/>
            </a:solidFill>
            <a:prstDash val="solid"/>
            <a:round/>
            <a:headEnd len="sm" w="sm" type="none"/>
            <a:tailEnd len="sm" w="sm" type="none"/>
          </a:ln>
        </p:spPr>
      </p:pic>
      <p:sp>
        <p:nvSpPr>
          <p:cNvPr id="184" name="Google Shape;184;p18"/>
          <p:cNvSpPr/>
          <p:nvPr/>
        </p:nvSpPr>
        <p:spPr>
          <a:xfrm>
            <a:off x="8053675" y="1987822"/>
            <a:ext cx="3236400" cy="2289900"/>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lang="en-IN" sz="2000">
                <a:solidFill>
                  <a:schemeClr val="lt2"/>
                </a:solidFill>
              </a:rPr>
              <a:t>From word cloud of Threat comments, it is clear that it mostly consists of words like fuck, suck, Bitch, die, stupid, etc.</a:t>
            </a:r>
            <a:endParaRPr b="1" sz="2400" u="none" cap="none" strike="noStrike">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9"/>
          <p:cNvPicPr preferRelativeResize="0"/>
          <p:nvPr/>
        </p:nvPicPr>
        <p:blipFill rotWithShape="1">
          <a:blip r:embed="rId3">
            <a:alphaModFix/>
          </a:blip>
          <a:srcRect b="0" l="0" r="0" t="0"/>
          <a:stretch/>
        </p:blipFill>
        <p:spPr>
          <a:xfrm>
            <a:off x="972234" y="990963"/>
            <a:ext cx="6864028" cy="4904511"/>
          </a:xfrm>
          <a:prstGeom prst="rect">
            <a:avLst/>
          </a:prstGeom>
          <a:noFill/>
          <a:ln cap="flat" cmpd="sng" w="12700">
            <a:solidFill>
              <a:schemeClr val="dk1"/>
            </a:solidFill>
            <a:prstDash val="solid"/>
            <a:round/>
            <a:headEnd len="sm" w="sm" type="none"/>
            <a:tailEnd len="sm" w="sm" type="none"/>
          </a:ln>
        </p:spPr>
      </p:pic>
      <p:sp>
        <p:nvSpPr>
          <p:cNvPr id="190" name="Google Shape;190;p19"/>
          <p:cNvSpPr/>
          <p:nvPr/>
        </p:nvSpPr>
        <p:spPr>
          <a:xfrm>
            <a:off x="8001000" y="1871871"/>
            <a:ext cx="3272700" cy="2372700"/>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lang="en-IN" sz="2000">
                <a:solidFill>
                  <a:schemeClr val="dk2"/>
                </a:solidFill>
              </a:rPr>
              <a:t>From word cloud of Abuse comments, it is clear that it mostly consists of words like edits, white, shit, stuff, fuck, piss, fucking etc.</a:t>
            </a:r>
            <a:endParaRPr b="1" sz="2800" u="none" cap="none" strike="noStrike">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0"/>
          <p:cNvPicPr preferRelativeResize="0"/>
          <p:nvPr/>
        </p:nvPicPr>
        <p:blipFill rotWithShape="1">
          <a:blip r:embed="rId3">
            <a:alphaModFix/>
          </a:blip>
          <a:srcRect b="0" l="0" r="0" t="0"/>
          <a:stretch/>
        </p:blipFill>
        <p:spPr>
          <a:xfrm>
            <a:off x="974540" y="1022684"/>
            <a:ext cx="6860212" cy="4860757"/>
          </a:xfrm>
          <a:prstGeom prst="rect">
            <a:avLst/>
          </a:prstGeom>
          <a:noFill/>
          <a:ln cap="flat" cmpd="sng" w="12700">
            <a:solidFill>
              <a:schemeClr val="dk1"/>
            </a:solidFill>
            <a:prstDash val="solid"/>
            <a:round/>
            <a:headEnd len="sm" w="sm" type="none"/>
            <a:tailEnd len="sm" w="sm" type="none"/>
          </a:ln>
        </p:spPr>
      </p:pic>
      <p:sp>
        <p:nvSpPr>
          <p:cNvPr id="196" name="Google Shape;196;p20"/>
          <p:cNvSpPr/>
          <p:nvPr/>
        </p:nvSpPr>
        <p:spPr>
          <a:xfrm>
            <a:off x="8001000" y="1987822"/>
            <a:ext cx="3272700" cy="2256900"/>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lang="en-IN" sz="2000">
                <a:solidFill>
                  <a:schemeClr val="lt2"/>
                </a:solidFill>
              </a:rPr>
              <a:t>From word cloud of Loathe comments, it is clear that it mostly consists of words like fuck, gay, kill, think, jew, u etc.</a:t>
            </a:r>
            <a:endParaRPr b="1" sz="2800" u="none" cap="none" strike="noStrike">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b="0" l="0" r="0" t="0"/>
          <a:stretch/>
        </p:blipFill>
        <p:spPr>
          <a:xfrm>
            <a:off x="2103348" y="1725012"/>
            <a:ext cx="7551614" cy="34079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1"/>
          <p:cNvPicPr preferRelativeResize="0"/>
          <p:nvPr/>
        </p:nvPicPr>
        <p:blipFill rotWithShape="1">
          <a:blip r:embed="rId3">
            <a:alphaModFix/>
          </a:blip>
          <a:srcRect b="0" l="0" r="0" t="0"/>
          <a:stretch/>
        </p:blipFill>
        <p:spPr>
          <a:xfrm>
            <a:off x="4930376" y="2377360"/>
            <a:ext cx="4765040" cy="1364615"/>
          </a:xfrm>
          <a:prstGeom prst="rect">
            <a:avLst/>
          </a:prstGeom>
          <a:noFill/>
          <a:ln cap="flat" cmpd="sng" w="12700">
            <a:solidFill>
              <a:schemeClr val="dk1"/>
            </a:solidFill>
            <a:prstDash val="solid"/>
            <a:round/>
            <a:headEnd len="sm" w="sm" type="none"/>
            <a:tailEnd len="sm" w="sm" type="none"/>
          </a:ln>
        </p:spPr>
      </p:pic>
      <p:sp>
        <p:nvSpPr>
          <p:cNvPr id="202" name="Google Shape;202;p21"/>
          <p:cNvSpPr txBox="1"/>
          <p:nvPr/>
        </p:nvSpPr>
        <p:spPr>
          <a:xfrm>
            <a:off x="1239253" y="1351209"/>
            <a:ext cx="29206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Garamond"/>
                <a:ea typeface="Garamond"/>
                <a:cs typeface="Garamond"/>
                <a:sym typeface="Garamond"/>
              </a:rPr>
              <a:t>Visualization &amp; Data Wrangling Library used</a:t>
            </a:r>
            <a:endParaRPr b="1" sz="2000">
              <a:solidFill>
                <a:schemeClr val="dk1"/>
              </a:solidFill>
              <a:latin typeface="Garamond"/>
              <a:ea typeface="Garamond"/>
              <a:cs typeface="Garamond"/>
              <a:sym typeface="Garamond"/>
            </a:endParaRPr>
          </a:p>
        </p:txBody>
      </p:sp>
      <p:sp>
        <p:nvSpPr>
          <p:cNvPr id="203" name="Google Shape;203;p21"/>
          <p:cNvSpPr txBox="1"/>
          <p:nvPr/>
        </p:nvSpPr>
        <p:spPr>
          <a:xfrm>
            <a:off x="1335508" y="2875001"/>
            <a:ext cx="303195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Garamond"/>
                <a:ea typeface="Garamond"/>
                <a:cs typeface="Garamond"/>
                <a:sym typeface="Garamond"/>
              </a:rPr>
              <a:t>Text Mining Library used</a:t>
            </a:r>
            <a:endParaRPr b="1" sz="2000">
              <a:solidFill>
                <a:schemeClr val="dk1"/>
              </a:solidFill>
              <a:latin typeface="Garamond"/>
              <a:ea typeface="Garamond"/>
              <a:cs typeface="Garamond"/>
              <a:sym typeface="Garamond"/>
            </a:endParaRPr>
          </a:p>
        </p:txBody>
      </p:sp>
      <p:sp>
        <p:nvSpPr>
          <p:cNvPr id="204" name="Google Shape;204;p21"/>
          <p:cNvSpPr txBox="1"/>
          <p:nvPr/>
        </p:nvSpPr>
        <p:spPr>
          <a:xfrm>
            <a:off x="1239254" y="4629764"/>
            <a:ext cx="303195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Garamond"/>
                <a:ea typeface="Garamond"/>
                <a:cs typeface="Garamond"/>
                <a:sym typeface="Garamond"/>
              </a:rPr>
              <a:t>Machine Learning Model Building Library used</a:t>
            </a:r>
            <a:endParaRPr b="1" sz="2000">
              <a:solidFill>
                <a:schemeClr val="dk1"/>
              </a:solidFill>
              <a:latin typeface="Garamond"/>
              <a:ea typeface="Garamond"/>
              <a:cs typeface="Garamond"/>
              <a:sym typeface="Garamond"/>
            </a:endParaRPr>
          </a:p>
        </p:txBody>
      </p:sp>
      <p:pic>
        <p:nvPicPr>
          <p:cNvPr id="205" name="Google Shape;205;p21"/>
          <p:cNvPicPr preferRelativeResize="0"/>
          <p:nvPr/>
        </p:nvPicPr>
        <p:blipFill rotWithShape="1">
          <a:blip r:embed="rId4">
            <a:alphaModFix/>
          </a:blip>
          <a:srcRect b="0" l="0" r="0" t="0"/>
          <a:stretch/>
        </p:blipFill>
        <p:spPr>
          <a:xfrm>
            <a:off x="4923312" y="3892480"/>
            <a:ext cx="5255895" cy="2120900"/>
          </a:xfrm>
          <a:prstGeom prst="rect">
            <a:avLst/>
          </a:prstGeom>
          <a:noFill/>
          <a:ln cap="flat" cmpd="sng" w="12700">
            <a:solidFill>
              <a:schemeClr val="dk1"/>
            </a:solidFill>
            <a:prstDash val="solid"/>
            <a:round/>
            <a:headEnd len="sm" w="sm" type="none"/>
            <a:tailEnd len="sm" w="sm" type="none"/>
          </a:ln>
        </p:spPr>
      </p:pic>
      <p:pic>
        <p:nvPicPr>
          <p:cNvPr id="206" name="Google Shape;206;p21"/>
          <p:cNvPicPr preferRelativeResize="0"/>
          <p:nvPr/>
        </p:nvPicPr>
        <p:blipFill rotWithShape="1">
          <a:blip r:embed="rId5">
            <a:alphaModFix/>
          </a:blip>
          <a:srcRect b="0" l="0" r="0" t="0"/>
          <a:stretch/>
        </p:blipFill>
        <p:spPr>
          <a:xfrm>
            <a:off x="4930376" y="844620"/>
            <a:ext cx="4489889" cy="1364615"/>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Machine Learning Model Building</a:t>
            </a:r>
            <a:endParaRPr/>
          </a:p>
        </p:txBody>
      </p:sp>
      <p:sp>
        <p:nvSpPr>
          <p:cNvPr id="212" name="Google Shape;212;p22"/>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6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Machine Learning Model Building</a:t>
            </a:r>
            <a:endParaRPr/>
          </a:p>
        </p:txBody>
      </p:sp>
      <p:sp>
        <p:nvSpPr>
          <p:cNvPr id="218" name="Google Shape;218;p2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SzPts val="2760"/>
              <a:buNone/>
            </a:pPr>
            <a:r>
              <a:rPr b="1" lang="en-IN">
                <a:solidFill>
                  <a:schemeClr val="dk1"/>
                </a:solidFill>
              </a:rPr>
              <a:t>The different classification algorithm used in this project to build ML model are as below:</a:t>
            </a:r>
            <a:endParaRPr>
              <a:solidFill>
                <a:schemeClr val="dk1"/>
              </a:solidFill>
            </a:endParaRPr>
          </a:p>
          <a:p>
            <a:pPr indent="-342900" lvl="0" marL="342900" rtl="0" algn="just">
              <a:lnSpc>
                <a:spcPct val="106000"/>
              </a:lnSpc>
              <a:spcBef>
                <a:spcPts val="1280"/>
              </a:spcBef>
              <a:spcAft>
                <a:spcPts val="0"/>
              </a:spcAft>
              <a:buSzPts val="2760"/>
              <a:buFont typeface="Noto Sans Symbols"/>
              <a:buChar char="❖"/>
            </a:pPr>
            <a:r>
              <a:rPr lang="en-IN">
                <a:solidFill>
                  <a:schemeClr val="dk1"/>
                </a:solidFill>
              </a:rPr>
              <a:t>Random Forest classifier</a:t>
            </a:r>
            <a:endParaRPr/>
          </a:p>
          <a:p>
            <a:pPr indent="-342900" lvl="0" marL="342900" rtl="0" algn="just">
              <a:lnSpc>
                <a:spcPct val="106000"/>
              </a:lnSpc>
              <a:spcBef>
                <a:spcPts val="1080"/>
              </a:spcBef>
              <a:spcAft>
                <a:spcPts val="0"/>
              </a:spcAft>
              <a:buSzPts val="2760"/>
              <a:buFont typeface="Noto Sans Symbols"/>
              <a:buChar char="❖"/>
            </a:pPr>
            <a:r>
              <a:rPr lang="en-IN">
                <a:solidFill>
                  <a:schemeClr val="dk1"/>
                </a:solidFill>
              </a:rPr>
              <a:t>Support Vector Classifier</a:t>
            </a:r>
            <a:endParaRPr/>
          </a:p>
          <a:p>
            <a:pPr indent="-342900" lvl="0" marL="342900" rtl="0" algn="just">
              <a:lnSpc>
                <a:spcPct val="106000"/>
              </a:lnSpc>
              <a:spcBef>
                <a:spcPts val="1080"/>
              </a:spcBef>
              <a:spcAft>
                <a:spcPts val="0"/>
              </a:spcAft>
              <a:buSzPts val="2760"/>
              <a:buFont typeface="Noto Sans Symbols"/>
              <a:buChar char="❖"/>
            </a:pPr>
            <a:r>
              <a:rPr lang="en-IN">
                <a:solidFill>
                  <a:schemeClr val="dk1"/>
                </a:solidFill>
              </a:rPr>
              <a:t>Logistics Regression</a:t>
            </a:r>
            <a:endParaRPr/>
          </a:p>
          <a:p>
            <a:pPr indent="-342900" lvl="0" marL="342900" rtl="0" algn="just">
              <a:lnSpc>
                <a:spcPct val="106000"/>
              </a:lnSpc>
              <a:spcBef>
                <a:spcPts val="1080"/>
              </a:spcBef>
              <a:spcAft>
                <a:spcPts val="0"/>
              </a:spcAft>
              <a:buSzPts val="2760"/>
              <a:buFont typeface="Noto Sans Symbols"/>
              <a:buChar char="❖"/>
            </a:pPr>
            <a:r>
              <a:rPr lang="en-IN">
                <a:solidFill>
                  <a:schemeClr val="dk1"/>
                </a:solidFill>
              </a:rPr>
              <a:t>AdaBoost Classifier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IN"/>
              <a:t>Support Vector Classifier gives maximum </a:t>
            </a:r>
            <a:r>
              <a:rPr lang="en-IN" u="sng"/>
              <a:t>Accuracy Score: 91.1508 % </a:t>
            </a:r>
            <a:r>
              <a:rPr lang="en-IN"/>
              <a:t>and </a:t>
            </a:r>
            <a:r>
              <a:rPr lang="en-IN" u="sng"/>
              <a:t>Hamming Loss: 2.0953%  </a:t>
            </a:r>
            <a:r>
              <a:rPr lang="en-IN"/>
              <a:t>than the other classification models. </a:t>
            </a:r>
            <a:endParaRPr/>
          </a:p>
          <a:p>
            <a:pPr indent="-285750" lvl="0" marL="285750" rtl="0" algn="l">
              <a:spcBef>
                <a:spcPts val="1080"/>
              </a:spcBef>
              <a:spcAft>
                <a:spcPts val="0"/>
              </a:spcAft>
              <a:buSzPts val="2760"/>
              <a:buChar char="●"/>
            </a:pPr>
            <a:r>
              <a:rPr lang="en-IN"/>
              <a:t>Hyper parameter Tuning is perform over this best model using best param shown below :</a:t>
            </a:r>
            <a:endParaRPr/>
          </a:p>
          <a:p>
            <a:pPr indent="0" lvl="0" marL="0" rtl="0" algn="l">
              <a:spcBef>
                <a:spcPts val="1080"/>
              </a:spcBef>
              <a:spcAft>
                <a:spcPts val="0"/>
              </a:spcAft>
              <a:buSzPts val="2760"/>
              <a:buNone/>
            </a:pPr>
            <a:r>
              <a:t/>
            </a:r>
            <a:endParaRPr/>
          </a:p>
        </p:txBody>
      </p:sp>
      <p:sp>
        <p:nvSpPr>
          <p:cNvPr id="224" name="Google Shape;224;p24"/>
          <p:cNvSpPr txBox="1"/>
          <p:nvPr/>
        </p:nvSpPr>
        <p:spPr>
          <a:xfrm>
            <a:off x="1295401" y="1107702"/>
            <a:ext cx="9601196" cy="130386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262626"/>
              </a:buClr>
              <a:buSzPts val="4400"/>
              <a:buFont typeface="Garamond"/>
              <a:buNone/>
            </a:pPr>
            <a:r>
              <a:rPr lang="en-IN" sz="4400" cap="none">
                <a:solidFill>
                  <a:srgbClr val="262626"/>
                </a:solidFill>
                <a:latin typeface="Garamond"/>
                <a:ea typeface="Garamond"/>
                <a:cs typeface="Garamond"/>
                <a:sym typeface="Garamond"/>
              </a:rPr>
              <a:t>Machine Learning Evaluation Matrix</a:t>
            </a:r>
            <a:endParaRPr sz="4400" cap="none">
              <a:solidFill>
                <a:srgbClr val="262626"/>
              </a:solidFill>
              <a:latin typeface="Garamond"/>
              <a:ea typeface="Garamond"/>
              <a:cs typeface="Garamond"/>
              <a:sym typeface="Garamond"/>
            </a:endParaRPr>
          </a:p>
        </p:txBody>
      </p:sp>
      <p:pic>
        <p:nvPicPr>
          <p:cNvPr id="225" name="Google Shape;225;p24"/>
          <p:cNvPicPr preferRelativeResize="0"/>
          <p:nvPr/>
        </p:nvPicPr>
        <p:blipFill rotWithShape="1">
          <a:blip r:embed="rId3">
            <a:alphaModFix/>
          </a:blip>
          <a:srcRect b="0" l="0" r="0" t="0"/>
          <a:stretch/>
        </p:blipFill>
        <p:spPr>
          <a:xfrm>
            <a:off x="2253162" y="4559968"/>
            <a:ext cx="8376360" cy="999122"/>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Final ML Model</a:t>
            </a:r>
            <a:endParaRPr/>
          </a:p>
        </p:txBody>
      </p:sp>
      <p:sp>
        <p:nvSpPr>
          <p:cNvPr id="231" name="Google Shape;231;p25"/>
          <p:cNvSpPr txBox="1"/>
          <p:nvPr/>
        </p:nvSpPr>
        <p:spPr>
          <a:xfrm>
            <a:off x="7146750" y="2567600"/>
            <a:ext cx="3513300" cy="2308800"/>
          </a:xfrm>
          <a:prstGeom prst="rect">
            <a:avLst/>
          </a:prstGeom>
          <a:solidFill>
            <a:schemeClr val="accent6"/>
          </a:solidFill>
          <a:ln cap="flat" cmpd="sng" w="15875">
            <a:solidFill>
              <a:srgbClr val="A2822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a:solidFill>
                  <a:srgbClr val="7F7F7F"/>
                </a:solidFill>
                <a:latin typeface="Garamond"/>
                <a:ea typeface="Garamond"/>
                <a:cs typeface="Garamond"/>
                <a:sym typeface="Garamond"/>
              </a:rPr>
              <a:t>Final Model is giving us Accuracy score of 91.26% which is slightly improved compare to earlier Accuracy score of 91.15%.</a:t>
            </a:r>
            <a:endParaRPr b="1" sz="2400">
              <a:solidFill>
                <a:srgbClr val="7F7F7F"/>
              </a:solidFill>
              <a:latin typeface="Garamond"/>
              <a:ea typeface="Garamond"/>
              <a:cs typeface="Garamond"/>
              <a:sym typeface="Garamond"/>
            </a:endParaRPr>
          </a:p>
        </p:txBody>
      </p:sp>
      <p:pic>
        <p:nvPicPr>
          <p:cNvPr id="232" name="Google Shape;232;p25"/>
          <p:cNvPicPr preferRelativeResize="0"/>
          <p:nvPr/>
        </p:nvPicPr>
        <p:blipFill rotWithShape="1">
          <a:blip r:embed="rId3">
            <a:alphaModFix/>
          </a:blip>
          <a:srcRect b="0" l="0" r="0" t="0"/>
          <a:stretch/>
        </p:blipFill>
        <p:spPr>
          <a:xfrm>
            <a:off x="1066298" y="2673349"/>
            <a:ext cx="5720055" cy="2969462"/>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1295402" y="982132"/>
            <a:ext cx="9601196" cy="9910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lang="en-IN" sz="4400" cap="none">
                <a:solidFill>
                  <a:srgbClr val="262626"/>
                </a:solidFill>
                <a:latin typeface="Garamond"/>
                <a:ea typeface="Garamond"/>
                <a:cs typeface="Garamond"/>
                <a:sym typeface="Garamond"/>
              </a:rPr>
              <a:t>AOC-ROC Curve &amp; Confusion Matrix</a:t>
            </a:r>
            <a:endParaRPr sz="4400" cap="none">
              <a:solidFill>
                <a:srgbClr val="262626"/>
              </a:solidFill>
              <a:latin typeface="Garamond"/>
              <a:ea typeface="Garamond"/>
              <a:cs typeface="Garamond"/>
              <a:sym typeface="Garamond"/>
            </a:endParaRPr>
          </a:p>
        </p:txBody>
      </p:sp>
      <p:pic>
        <p:nvPicPr>
          <p:cNvPr id="238" name="Google Shape;238;p26"/>
          <p:cNvPicPr preferRelativeResize="0"/>
          <p:nvPr/>
        </p:nvPicPr>
        <p:blipFill rotWithShape="1">
          <a:blip r:embed="rId3">
            <a:alphaModFix/>
          </a:blip>
          <a:srcRect b="0" l="0" r="0" t="0"/>
          <a:stretch/>
        </p:blipFill>
        <p:spPr>
          <a:xfrm>
            <a:off x="915320" y="1848033"/>
            <a:ext cx="5052344" cy="4184357"/>
          </a:xfrm>
          <a:prstGeom prst="rect">
            <a:avLst/>
          </a:prstGeom>
          <a:noFill/>
          <a:ln cap="flat" cmpd="sng" w="12700">
            <a:solidFill>
              <a:schemeClr val="dk1"/>
            </a:solidFill>
            <a:prstDash val="solid"/>
            <a:round/>
            <a:headEnd len="sm" w="sm" type="none"/>
            <a:tailEnd len="sm" w="sm" type="none"/>
          </a:ln>
        </p:spPr>
      </p:pic>
      <p:pic>
        <p:nvPicPr>
          <p:cNvPr id="239" name="Google Shape;239;p26"/>
          <p:cNvPicPr preferRelativeResize="0"/>
          <p:nvPr/>
        </p:nvPicPr>
        <p:blipFill rotWithShape="1">
          <a:blip r:embed="rId4">
            <a:alphaModFix/>
          </a:blip>
          <a:srcRect b="0" l="0" r="0" t="0"/>
          <a:stretch/>
        </p:blipFill>
        <p:spPr>
          <a:xfrm>
            <a:off x="6224339" y="1846300"/>
            <a:ext cx="4676216" cy="4184357"/>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Machine Learning Evaluation Matrix</a:t>
            </a:r>
            <a:endParaRPr/>
          </a:p>
        </p:txBody>
      </p:sp>
      <p:graphicFrame>
        <p:nvGraphicFramePr>
          <p:cNvPr id="245" name="Google Shape;245;p27"/>
          <p:cNvGraphicFramePr/>
          <p:nvPr/>
        </p:nvGraphicFramePr>
        <p:xfrm>
          <a:off x="3571875" y="3203099"/>
          <a:ext cx="3000000" cy="3000000"/>
        </p:xfrm>
        <a:graphic>
          <a:graphicData uri="http://schemas.openxmlformats.org/drawingml/2006/table">
            <a:tbl>
              <a:tblPr bandRow="1" firstCol="1" firstRow="1">
                <a:noFill/>
                <a:tableStyleId>{3D74834A-B346-4D44-9CB8-62964FCA641A}</a:tableStyleId>
              </a:tblPr>
              <a:tblGrid>
                <a:gridCol w="1347475"/>
                <a:gridCol w="716275"/>
                <a:gridCol w="685800"/>
                <a:gridCol w="725800"/>
                <a:gridCol w="786125"/>
                <a:gridCol w="786775"/>
              </a:tblGrid>
              <a:tr h="139700">
                <a:tc>
                  <a:txBody>
                    <a:bodyPr/>
                    <a:lstStyle/>
                    <a:p>
                      <a:pPr indent="0" lvl="0" marL="0" marR="0" rtl="0" algn="just">
                        <a:lnSpc>
                          <a:spcPct val="107000"/>
                        </a:lnSpc>
                        <a:spcBef>
                          <a:spcPts val="0"/>
                        </a:spcBef>
                        <a:spcAft>
                          <a:spcPts val="0"/>
                        </a:spcAft>
                        <a:buNone/>
                      </a:pPr>
                      <a:r>
                        <a:rPr lang="en-IN" sz="1100" u="none" cap="none" strike="noStrike"/>
                        <a:t>Algorithm</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100" u="none" cap="none" strike="noStrike"/>
                        <a:t>Accuracy Score</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100" u="none" cap="none" strike="noStrike"/>
                        <a:t>Recall</a:t>
                      </a:r>
                      <a:endParaRPr/>
                    </a:p>
                    <a:p>
                      <a:pPr indent="0" lvl="0" marL="0" marR="0" rtl="0" algn="just">
                        <a:lnSpc>
                          <a:spcPct val="107000"/>
                        </a:lnSpc>
                        <a:spcBef>
                          <a:spcPts val="800"/>
                        </a:spcBef>
                        <a:spcAft>
                          <a:spcPts val="0"/>
                        </a:spcAft>
                        <a:buNone/>
                      </a:pPr>
                      <a:r>
                        <a:rPr lang="en-IN" sz="1100" u="none" cap="none" strike="noStrike"/>
                        <a:t>(Micro)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100" u="none" cap="none" strike="noStrike"/>
                        <a:t>Precision</a:t>
                      </a:r>
                      <a:endParaRPr/>
                    </a:p>
                    <a:p>
                      <a:pPr indent="0" lvl="0" marL="0" marR="0" rtl="0" algn="just">
                        <a:lnSpc>
                          <a:spcPct val="107000"/>
                        </a:lnSpc>
                        <a:spcBef>
                          <a:spcPts val="800"/>
                        </a:spcBef>
                        <a:spcAft>
                          <a:spcPts val="0"/>
                        </a:spcAft>
                        <a:buNone/>
                      </a:pPr>
                      <a:r>
                        <a:rPr lang="en-IN" sz="1100" u="none" cap="none" strike="noStrike"/>
                        <a:t>(Micro)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100" u="none" cap="none" strike="noStrike"/>
                        <a:t>F1 Score</a:t>
                      </a:r>
                      <a:endParaRPr/>
                    </a:p>
                    <a:p>
                      <a:pPr indent="0" lvl="0" marL="0" marR="0" rtl="0" algn="just">
                        <a:lnSpc>
                          <a:spcPct val="107000"/>
                        </a:lnSpc>
                        <a:spcBef>
                          <a:spcPts val="800"/>
                        </a:spcBef>
                        <a:spcAft>
                          <a:spcPts val="0"/>
                        </a:spcAft>
                        <a:buNone/>
                      </a:pPr>
                      <a:r>
                        <a:rPr lang="en-IN" sz="1100" u="none" cap="none" strike="noStrike"/>
                        <a:t>(Micro)</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IN" sz="1100" u="none" cap="none" strike="noStrike"/>
                        <a:t>Humming Loss</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IN" sz="1100" u="none" cap="none" strike="noStrike"/>
                        <a:t>Logistics Regression</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0.9123</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0.89</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0.94</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0.61</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0.02206</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IN" sz="1100" u="none" cap="none" strike="noStrike"/>
                        <a:t>Random Forest Classifier (RFC)</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0.9074</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0.56</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0.79</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0.66</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0.02191</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IN" sz="1100" u="none" cap="none" strike="noStrike"/>
                        <a:t>Support Vector Classifier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highlight>
                            <a:srgbClr val="00FF00"/>
                          </a:highlight>
                        </a:rPr>
                        <a:t>0.9115</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0.56</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0.82</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0.67</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0.02952</a:t>
                      </a:r>
                      <a:endParaRPr sz="1100" u="none" cap="none" strike="noStrike">
                        <a:latin typeface="Calibri"/>
                        <a:ea typeface="Calibri"/>
                        <a:cs typeface="Calibri"/>
                        <a:sym typeface="Calibri"/>
                      </a:endParaRPr>
                    </a:p>
                  </a:txBody>
                  <a:tcPr marT="0" marB="0" marR="68575" marL="68575"/>
                </a:tc>
              </a:tr>
              <a:tr h="139700">
                <a:tc>
                  <a:txBody>
                    <a:bodyPr/>
                    <a:lstStyle/>
                    <a:p>
                      <a:pPr indent="0" lvl="0" marL="0" marR="0" rtl="0" algn="l">
                        <a:lnSpc>
                          <a:spcPct val="107000"/>
                        </a:lnSpc>
                        <a:spcBef>
                          <a:spcPts val="0"/>
                        </a:spcBef>
                        <a:spcAft>
                          <a:spcPts val="0"/>
                        </a:spcAft>
                        <a:buNone/>
                      </a:pPr>
                      <a:r>
                        <a:rPr lang="en-IN" sz="1100" u="none" cap="none" strike="noStrike"/>
                        <a:t>Ada Boost Classifier</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0.9057</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0.50</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0.80</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0.61</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N" sz="1100" u="none" cap="none" strike="noStrike"/>
                        <a:t>0.9057</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246" name="Google Shape;246;p27"/>
          <p:cNvGraphicFramePr/>
          <p:nvPr/>
        </p:nvGraphicFramePr>
        <p:xfrm>
          <a:off x="2090671" y="2575775"/>
          <a:ext cx="3000000" cy="3000000"/>
        </p:xfrm>
        <a:graphic>
          <a:graphicData uri="http://schemas.openxmlformats.org/drawingml/2006/table">
            <a:tbl>
              <a:tblPr bandRow="1" firstCol="1" firstRow="1">
                <a:noFill/>
                <a:tableStyleId>{3D74834A-B346-4D44-9CB8-62964FCA641A}</a:tableStyleId>
              </a:tblPr>
              <a:tblGrid>
                <a:gridCol w="2138200"/>
                <a:gridCol w="1136600"/>
                <a:gridCol w="1088250"/>
                <a:gridCol w="1151725"/>
                <a:gridCol w="1247450"/>
                <a:gridCol w="1248450"/>
              </a:tblGrid>
              <a:tr h="687725">
                <a:tc>
                  <a:txBody>
                    <a:bodyPr/>
                    <a:lstStyle/>
                    <a:p>
                      <a:pPr indent="0" lvl="0" marL="0" marR="0" rtl="0" algn="just">
                        <a:lnSpc>
                          <a:spcPct val="107000"/>
                        </a:lnSpc>
                        <a:spcBef>
                          <a:spcPts val="0"/>
                        </a:spcBef>
                        <a:spcAft>
                          <a:spcPts val="0"/>
                        </a:spcAft>
                        <a:buNone/>
                      </a:pPr>
                      <a:r>
                        <a:rPr lang="en-IN" sz="1600" u="none" cap="none" strike="noStrike">
                          <a:latin typeface="Garamond"/>
                          <a:ea typeface="Garamond"/>
                          <a:cs typeface="Garamond"/>
                          <a:sym typeface="Garamond"/>
                        </a:rPr>
                        <a:t>Algorithm</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just">
                        <a:lnSpc>
                          <a:spcPct val="107000"/>
                        </a:lnSpc>
                        <a:spcBef>
                          <a:spcPts val="0"/>
                        </a:spcBef>
                        <a:spcAft>
                          <a:spcPts val="0"/>
                        </a:spcAft>
                        <a:buNone/>
                      </a:pPr>
                      <a:r>
                        <a:rPr lang="en-IN" sz="1600" u="none" cap="none" strike="noStrike">
                          <a:latin typeface="Garamond"/>
                          <a:ea typeface="Garamond"/>
                          <a:cs typeface="Garamond"/>
                          <a:sym typeface="Garamond"/>
                        </a:rPr>
                        <a:t>Accuracy Score</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just">
                        <a:lnSpc>
                          <a:spcPct val="107000"/>
                        </a:lnSpc>
                        <a:spcBef>
                          <a:spcPts val="0"/>
                        </a:spcBef>
                        <a:spcAft>
                          <a:spcPts val="0"/>
                        </a:spcAft>
                        <a:buNone/>
                      </a:pPr>
                      <a:r>
                        <a:rPr lang="en-IN" sz="1600" u="none" cap="none" strike="noStrike">
                          <a:latin typeface="Garamond"/>
                          <a:ea typeface="Garamond"/>
                          <a:cs typeface="Garamond"/>
                          <a:sym typeface="Garamond"/>
                        </a:rPr>
                        <a:t>Recall</a:t>
                      </a:r>
                      <a:endParaRPr/>
                    </a:p>
                    <a:p>
                      <a:pPr indent="0" lvl="0" marL="0" marR="0" rtl="0" algn="just">
                        <a:lnSpc>
                          <a:spcPct val="107000"/>
                        </a:lnSpc>
                        <a:spcBef>
                          <a:spcPts val="800"/>
                        </a:spcBef>
                        <a:spcAft>
                          <a:spcPts val="0"/>
                        </a:spcAft>
                        <a:buNone/>
                      </a:pPr>
                      <a:r>
                        <a:rPr lang="en-IN" sz="1600" u="none" cap="none" strike="noStrike">
                          <a:latin typeface="Garamond"/>
                          <a:ea typeface="Garamond"/>
                          <a:cs typeface="Garamond"/>
                          <a:sym typeface="Garamond"/>
                        </a:rPr>
                        <a:t>(Micro)</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just">
                        <a:lnSpc>
                          <a:spcPct val="107000"/>
                        </a:lnSpc>
                        <a:spcBef>
                          <a:spcPts val="0"/>
                        </a:spcBef>
                        <a:spcAft>
                          <a:spcPts val="0"/>
                        </a:spcAft>
                        <a:buNone/>
                      </a:pPr>
                      <a:r>
                        <a:rPr lang="en-IN" sz="1600" u="none" cap="none" strike="noStrike">
                          <a:latin typeface="Garamond"/>
                          <a:ea typeface="Garamond"/>
                          <a:cs typeface="Garamond"/>
                          <a:sym typeface="Garamond"/>
                        </a:rPr>
                        <a:t>Precision</a:t>
                      </a:r>
                      <a:endParaRPr/>
                    </a:p>
                    <a:p>
                      <a:pPr indent="0" lvl="0" marL="0" marR="0" rtl="0" algn="just">
                        <a:lnSpc>
                          <a:spcPct val="107000"/>
                        </a:lnSpc>
                        <a:spcBef>
                          <a:spcPts val="800"/>
                        </a:spcBef>
                        <a:spcAft>
                          <a:spcPts val="0"/>
                        </a:spcAft>
                        <a:buNone/>
                      </a:pPr>
                      <a:r>
                        <a:rPr lang="en-IN" sz="1600" u="none" cap="none" strike="noStrike">
                          <a:latin typeface="Garamond"/>
                          <a:ea typeface="Garamond"/>
                          <a:cs typeface="Garamond"/>
                          <a:sym typeface="Garamond"/>
                        </a:rPr>
                        <a:t>(Micro)</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just">
                        <a:lnSpc>
                          <a:spcPct val="107000"/>
                        </a:lnSpc>
                        <a:spcBef>
                          <a:spcPts val="0"/>
                        </a:spcBef>
                        <a:spcAft>
                          <a:spcPts val="0"/>
                        </a:spcAft>
                        <a:buNone/>
                      </a:pPr>
                      <a:r>
                        <a:rPr lang="en-IN" sz="1600" u="none" cap="none" strike="noStrike">
                          <a:latin typeface="Garamond"/>
                          <a:ea typeface="Garamond"/>
                          <a:cs typeface="Garamond"/>
                          <a:sym typeface="Garamond"/>
                        </a:rPr>
                        <a:t>F1 Score</a:t>
                      </a:r>
                      <a:endParaRPr/>
                    </a:p>
                    <a:p>
                      <a:pPr indent="0" lvl="0" marL="0" marR="0" rtl="0" algn="just">
                        <a:lnSpc>
                          <a:spcPct val="107000"/>
                        </a:lnSpc>
                        <a:spcBef>
                          <a:spcPts val="800"/>
                        </a:spcBef>
                        <a:spcAft>
                          <a:spcPts val="0"/>
                        </a:spcAft>
                        <a:buNone/>
                      </a:pPr>
                      <a:r>
                        <a:rPr lang="en-IN" sz="1600" u="none" cap="none" strike="noStrike">
                          <a:latin typeface="Garamond"/>
                          <a:ea typeface="Garamond"/>
                          <a:cs typeface="Garamond"/>
                          <a:sym typeface="Garamond"/>
                        </a:rPr>
                        <a:t>(Micro)</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just">
                        <a:lnSpc>
                          <a:spcPct val="107000"/>
                        </a:lnSpc>
                        <a:spcBef>
                          <a:spcPts val="0"/>
                        </a:spcBef>
                        <a:spcAft>
                          <a:spcPts val="0"/>
                        </a:spcAft>
                        <a:buNone/>
                      </a:pPr>
                      <a:r>
                        <a:rPr lang="en-IN" sz="1600" u="none" cap="none" strike="noStrike">
                          <a:latin typeface="Garamond"/>
                          <a:ea typeface="Garamond"/>
                          <a:cs typeface="Garamond"/>
                          <a:sym typeface="Garamond"/>
                        </a:rPr>
                        <a:t>Humming Loss</a:t>
                      </a:r>
                      <a:endParaRPr sz="1600" u="none" cap="none" strike="noStrike">
                        <a:latin typeface="Garamond"/>
                        <a:ea typeface="Garamond"/>
                        <a:cs typeface="Garamond"/>
                        <a:sym typeface="Garamond"/>
                      </a:endParaRPr>
                    </a:p>
                  </a:txBody>
                  <a:tcPr marT="0" marB="0" marR="68575" marL="68575" anchor="ctr"/>
                </a:tc>
              </a:tr>
              <a:tr h="687725">
                <a:tc>
                  <a:txBody>
                    <a:bodyPr/>
                    <a:lstStyle/>
                    <a:p>
                      <a:pPr indent="0" lvl="0" marL="0" marR="0" rtl="0" algn="l">
                        <a:lnSpc>
                          <a:spcPct val="107000"/>
                        </a:lnSpc>
                        <a:spcBef>
                          <a:spcPts val="0"/>
                        </a:spcBef>
                        <a:spcAft>
                          <a:spcPts val="0"/>
                        </a:spcAft>
                        <a:buNone/>
                      </a:pPr>
                      <a:r>
                        <a:rPr lang="en-IN" sz="1600" u="none" cap="none" strike="noStrike">
                          <a:latin typeface="Garamond"/>
                          <a:ea typeface="Garamond"/>
                          <a:cs typeface="Garamond"/>
                          <a:sym typeface="Garamond"/>
                        </a:rPr>
                        <a:t>Logistics Regression</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0.9123</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0.89</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0.94</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0.61</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0.02206</a:t>
                      </a:r>
                      <a:endParaRPr sz="1800" u="none" cap="none" strike="noStrike">
                        <a:latin typeface="Garamond"/>
                        <a:ea typeface="Garamond"/>
                        <a:cs typeface="Garamond"/>
                        <a:sym typeface="Garamond"/>
                      </a:endParaRPr>
                    </a:p>
                  </a:txBody>
                  <a:tcPr marT="0" marB="0" marR="68575" marL="68575" anchor="ctr"/>
                </a:tc>
              </a:tr>
              <a:tr h="687725">
                <a:tc>
                  <a:txBody>
                    <a:bodyPr/>
                    <a:lstStyle/>
                    <a:p>
                      <a:pPr indent="0" lvl="0" marL="0" marR="0" rtl="0" algn="l">
                        <a:lnSpc>
                          <a:spcPct val="107000"/>
                        </a:lnSpc>
                        <a:spcBef>
                          <a:spcPts val="0"/>
                        </a:spcBef>
                        <a:spcAft>
                          <a:spcPts val="0"/>
                        </a:spcAft>
                        <a:buNone/>
                      </a:pPr>
                      <a:r>
                        <a:rPr lang="en-IN" sz="1600" u="none" cap="none" strike="noStrike">
                          <a:latin typeface="Garamond"/>
                          <a:ea typeface="Garamond"/>
                          <a:cs typeface="Garamond"/>
                          <a:sym typeface="Garamond"/>
                        </a:rPr>
                        <a:t>Random Forest Classifier (RFC)</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0.9074</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0.56</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0.79</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0.66</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0.02191</a:t>
                      </a:r>
                      <a:endParaRPr sz="1800" u="none" cap="none" strike="noStrike">
                        <a:latin typeface="Garamond"/>
                        <a:ea typeface="Garamond"/>
                        <a:cs typeface="Garamond"/>
                        <a:sym typeface="Garamond"/>
                      </a:endParaRPr>
                    </a:p>
                  </a:txBody>
                  <a:tcPr marT="0" marB="0" marR="68575" marL="68575" anchor="ctr"/>
                </a:tc>
              </a:tr>
              <a:tr h="687725">
                <a:tc>
                  <a:txBody>
                    <a:bodyPr/>
                    <a:lstStyle/>
                    <a:p>
                      <a:pPr indent="0" lvl="0" marL="0" marR="0" rtl="0" algn="l">
                        <a:lnSpc>
                          <a:spcPct val="107000"/>
                        </a:lnSpc>
                        <a:spcBef>
                          <a:spcPts val="0"/>
                        </a:spcBef>
                        <a:spcAft>
                          <a:spcPts val="0"/>
                        </a:spcAft>
                        <a:buNone/>
                      </a:pPr>
                      <a:r>
                        <a:rPr lang="en-IN" sz="1600" u="none" cap="none" strike="noStrike">
                          <a:latin typeface="Garamond"/>
                          <a:ea typeface="Garamond"/>
                          <a:cs typeface="Garamond"/>
                          <a:sym typeface="Garamond"/>
                        </a:rPr>
                        <a:t>Support Vector Classifier </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highlight>
                            <a:srgbClr val="00FF00"/>
                          </a:highlight>
                          <a:latin typeface="Garamond"/>
                          <a:ea typeface="Garamond"/>
                          <a:cs typeface="Garamond"/>
                          <a:sym typeface="Garamond"/>
                        </a:rPr>
                        <a:t>0.9115</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0.56</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0.82</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0.67</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0.02952</a:t>
                      </a:r>
                      <a:endParaRPr sz="1800" u="none" cap="none" strike="noStrike">
                        <a:latin typeface="Garamond"/>
                        <a:ea typeface="Garamond"/>
                        <a:cs typeface="Garamond"/>
                        <a:sym typeface="Garamond"/>
                      </a:endParaRPr>
                    </a:p>
                  </a:txBody>
                  <a:tcPr marT="0" marB="0" marR="68575" marL="68575" anchor="ctr"/>
                </a:tc>
              </a:tr>
              <a:tr h="687725">
                <a:tc>
                  <a:txBody>
                    <a:bodyPr/>
                    <a:lstStyle/>
                    <a:p>
                      <a:pPr indent="0" lvl="0" marL="0" marR="0" rtl="0" algn="l">
                        <a:lnSpc>
                          <a:spcPct val="107000"/>
                        </a:lnSpc>
                        <a:spcBef>
                          <a:spcPts val="0"/>
                        </a:spcBef>
                        <a:spcAft>
                          <a:spcPts val="0"/>
                        </a:spcAft>
                        <a:buNone/>
                      </a:pPr>
                      <a:r>
                        <a:rPr lang="en-IN" sz="1600" u="none" cap="none" strike="noStrike">
                          <a:latin typeface="Garamond"/>
                          <a:ea typeface="Garamond"/>
                          <a:cs typeface="Garamond"/>
                          <a:sym typeface="Garamond"/>
                        </a:rPr>
                        <a:t>Ada Boost Classifier</a:t>
                      </a:r>
                      <a:endParaRPr sz="16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0.9057</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0.50</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0.80</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0.61</a:t>
                      </a:r>
                      <a:endParaRPr sz="1800" u="none" cap="none" strike="noStrike">
                        <a:latin typeface="Garamond"/>
                        <a:ea typeface="Garamond"/>
                        <a:cs typeface="Garamond"/>
                        <a:sym typeface="Garamond"/>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Garamond"/>
                          <a:ea typeface="Garamond"/>
                          <a:cs typeface="Garamond"/>
                          <a:sym typeface="Garamond"/>
                        </a:rPr>
                        <a:t>0.9057</a:t>
                      </a:r>
                      <a:endParaRPr sz="1800" u="none" cap="none" strike="noStrike">
                        <a:latin typeface="Garamond"/>
                        <a:ea typeface="Garamond"/>
                        <a:cs typeface="Garamond"/>
                        <a:sym typeface="Garamond"/>
                      </a:endParaRPr>
                    </a:p>
                  </a:txBody>
                  <a:tcPr marT="0" marB="0" marR="68575" marL="6857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412837" y="1022863"/>
            <a:ext cx="9366325"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Garamond"/>
              <a:buNone/>
            </a:pPr>
            <a:r>
              <a:rPr b="1" i="1" lang="en-IN" sz="4400">
                <a:solidFill>
                  <a:schemeClr val="dk1"/>
                </a:solidFill>
              </a:rPr>
              <a:t>CONCLUSION</a:t>
            </a:r>
            <a:endParaRPr/>
          </a:p>
        </p:txBody>
      </p:sp>
      <p:sp>
        <p:nvSpPr>
          <p:cNvPr id="252" name="Google Shape;252;p28"/>
          <p:cNvSpPr txBox="1"/>
          <p:nvPr>
            <p:ph idx="1" type="body"/>
          </p:nvPr>
        </p:nvSpPr>
        <p:spPr>
          <a:xfrm>
            <a:off x="838200" y="2640169"/>
            <a:ext cx="10366420" cy="3390658"/>
          </a:xfrm>
          <a:prstGeom prst="rect">
            <a:avLst/>
          </a:prstGeom>
          <a:noFill/>
          <a:ln>
            <a:noFill/>
          </a:ln>
        </p:spPr>
        <p:txBody>
          <a:bodyPr anchorCtr="0" anchor="t" bIns="45700" lIns="91425" spcFirstLastPara="1" rIns="91425" wrap="square" tIns="45700">
            <a:normAutofit/>
          </a:bodyPr>
          <a:lstStyle/>
          <a:p>
            <a:pPr indent="-285750" lvl="0" marL="285750" rtl="0" algn="just">
              <a:lnSpc>
                <a:spcPct val="107000"/>
              </a:lnSpc>
              <a:spcBef>
                <a:spcPts val="0"/>
              </a:spcBef>
              <a:spcAft>
                <a:spcPts val="0"/>
              </a:spcAft>
              <a:buSzPts val="1800"/>
              <a:buFont typeface="Noto Sans Symbols"/>
              <a:buChar char="▪"/>
            </a:pPr>
            <a:r>
              <a:rPr i="0" lang="en-IN">
                <a:solidFill>
                  <a:srgbClr val="A3591C"/>
                </a:solidFill>
              </a:rPr>
              <a:t>Linear Support Vector Classifier</a:t>
            </a:r>
            <a:r>
              <a:rPr b="0" i="1" lang="en-IN">
                <a:solidFill>
                  <a:srgbClr val="A3591C"/>
                </a:solidFill>
              </a:rPr>
              <a:t> </a:t>
            </a:r>
            <a:r>
              <a:rPr b="0" lang="en-IN">
                <a:solidFill>
                  <a:srgbClr val="A3591C"/>
                </a:solidFill>
              </a:rPr>
              <a:t>performs better with</a:t>
            </a:r>
            <a:r>
              <a:rPr b="0" i="1" lang="en-IN">
                <a:solidFill>
                  <a:srgbClr val="A3591C"/>
                </a:solidFill>
              </a:rPr>
              <a:t> </a:t>
            </a:r>
            <a:r>
              <a:rPr i="0" lang="en-IN">
                <a:solidFill>
                  <a:srgbClr val="A3591C"/>
                </a:solidFill>
              </a:rPr>
              <a:t>Accuracy Score: 91.15077857956704 %</a:t>
            </a:r>
            <a:r>
              <a:rPr b="0" i="1" lang="en-IN">
                <a:solidFill>
                  <a:srgbClr val="A3591C"/>
                </a:solidFill>
              </a:rPr>
              <a:t> </a:t>
            </a:r>
            <a:r>
              <a:rPr b="0" lang="en-IN">
                <a:solidFill>
                  <a:srgbClr val="A3591C"/>
                </a:solidFill>
              </a:rPr>
              <a:t>and</a:t>
            </a:r>
            <a:r>
              <a:rPr b="0" i="1" lang="en-IN">
                <a:solidFill>
                  <a:srgbClr val="A3591C"/>
                </a:solidFill>
              </a:rPr>
              <a:t> </a:t>
            </a:r>
            <a:r>
              <a:rPr i="0" lang="en-IN">
                <a:solidFill>
                  <a:srgbClr val="A3591C"/>
                </a:solidFill>
              </a:rPr>
              <a:t>Hamming Loss: 2.0952019242942144 %</a:t>
            </a:r>
            <a:r>
              <a:rPr b="0" i="1" lang="en-IN">
                <a:solidFill>
                  <a:srgbClr val="A3591C"/>
                </a:solidFill>
              </a:rPr>
              <a:t> </a:t>
            </a:r>
            <a:r>
              <a:rPr b="0" lang="en-IN">
                <a:solidFill>
                  <a:srgbClr val="A3591C"/>
                </a:solidFill>
              </a:rPr>
              <a:t>than the other classification models. </a:t>
            </a:r>
            <a:endParaRPr>
              <a:solidFill>
                <a:srgbClr val="A3591C"/>
              </a:solidFill>
            </a:endParaRPr>
          </a:p>
          <a:p>
            <a:pPr indent="-285750" lvl="0" marL="285750" rtl="0" algn="l">
              <a:lnSpc>
                <a:spcPct val="115000"/>
              </a:lnSpc>
              <a:spcBef>
                <a:spcPts val="1080"/>
              </a:spcBef>
              <a:spcAft>
                <a:spcPts val="0"/>
              </a:spcAft>
              <a:buSzPts val="1800"/>
              <a:buFont typeface="Noto Sans Symbols"/>
              <a:buChar char="▪"/>
            </a:pPr>
            <a:r>
              <a:rPr lang="en-IN">
                <a:solidFill>
                  <a:srgbClr val="A3591C"/>
                </a:solidFill>
              </a:rPr>
              <a:t>Final Model (</a:t>
            </a:r>
            <a:r>
              <a:rPr b="0" lang="en-IN">
                <a:solidFill>
                  <a:srgbClr val="A3591C"/>
                </a:solidFill>
              </a:rPr>
              <a:t>Hyperparameter Tuning)</a:t>
            </a:r>
            <a:r>
              <a:rPr lang="en-IN">
                <a:solidFill>
                  <a:srgbClr val="A3591C"/>
                </a:solidFill>
              </a:rPr>
              <a:t> is giving us Accuracy score of 91.26% which is slightly improved compare to earlier Accuracy score of 91.15%.</a:t>
            </a:r>
            <a:endParaRPr/>
          </a:p>
          <a:p>
            <a:pPr indent="-285750" lvl="0" marL="285750" rtl="0" algn="l">
              <a:lnSpc>
                <a:spcPct val="115000"/>
              </a:lnSpc>
              <a:spcBef>
                <a:spcPts val="1080"/>
              </a:spcBef>
              <a:spcAft>
                <a:spcPts val="0"/>
              </a:spcAft>
              <a:buSzPts val="1800"/>
              <a:buFont typeface="Noto Sans Symbols"/>
              <a:buChar char="▪"/>
            </a:pPr>
            <a:r>
              <a:rPr lang="en-IN">
                <a:solidFill>
                  <a:srgbClr val="A3591C"/>
                </a:solidFill>
              </a:rPr>
              <a:t>SVM classifier is fastest algorithm compare to others.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600"/>
              <a:buFont typeface="Garamond"/>
              <a:buNone/>
            </a:pPr>
            <a:r>
              <a:rPr lang="en-IN" sz="3600"/>
              <a:t>Limitations of this work and Scope for Future Work</a:t>
            </a:r>
            <a:endParaRPr sz="3600"/>
          </a:p>
        </p:txBody>
      </p:sp>
      <p:sp>
        <p:nvSpPr>
          <p:cNvPr id="258" name="Google Shape;258;p2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just">
              <a:lnSpc>
                <a:spcPct val="107000"/>
              </a:lnSpc>
              <a:spcBef>
                <a:spcPts val="0"/>
              </a:spcBef>
              <a:spcAft>
                <a:spcPts val="0"/>
              </a:spcAft>
              <a:buSzPts val="2400"/>
              <a:buFont typeface="Noto Sans Symbols"/>
              <a:buChar char="⮚"/>
            </a:pPr>
            <a:r>
              <a:rPr lang="en-IN">
                <a:solidFill>
                  <a:srgbClr val="A3591C"/>
                </a:solidFill>
              </a:rPr>
              <a:t>The Maximum feature used while vectorization is 2000. Employing more feature in vectorization lead to more accurate model which I not able to employed due computational resources.</a:t>
            </a:r>
            <a:endParaRPr/>
          </a:p>
          <a:p>
            <a:pPr indent="-285750" lvl="0" marL="285750" rtl="0" algn="just">
              <a:lnSpc>
                <a:spcPct val="107000"/>
              </a:lnSpc>
              <a:spcBef>
                <a:spcPts val="1080"/>
              </a:spcBef>
              <a:spcAft>
                <a:spcPts val="0"/>
              </a:spcAft>
              <a:buSzPts val="2400"/>
              <a:buFont typeface="Noto Sans Symbols"/>
              <a:buChar char="⮚"/>
            </a:pPr>
            <a:r>
              <a:rPr lang="en-IN">
                <a:solidFill>
                  <a:srgbClr val="A3591C"/>
                </a:solidFill>
              </a:rPr>
              <a:t>Data is imbalanced in nature but due to computational limitation we have not employed balancing techniques here.</a:t>
            </a:r>
            <a:endParaRPr/>
          </a:p>
          <a:p>
            <a:pPr indent="-285750" lvl="0" marL="285750" rtl="0" algn="just">
              <a:lnSpc>
                <a:spcPct val="107000"/>
              </a:lnSpc>
              <a:spcBef>
                <a:spcPts val="1080"/>
              </a:spcBef>
              <a:spcAft>
                <a:spcPts val="0"/>
              </a:spcAft>
              <a:buSzPts val="2400"/>
              <a:buFont typeface="Noto Sans Symbols"/>
              <a:buChar char="⮚"/>
            </a:pPr>
            <a:r>
              <a:rPr lang="en-IN">
                <a:solidFill>
                  <a:srgbClr val="A3591C"/>
                </a:solidFill>
              </a:rPr>
              <a:t>Deep learning CNN, ANN can be employed to create more accurate model.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600"/>
              <a:buFont typeface="Garamond"/>
              <a:buNone/>
            </a:pPr>
            <a:r>
              <a:rPr lang="en-IN" sz="3600"/>
              <a:t>Malignant </a:t>
            </a:r>
            <a:r>
              <a:rPr lang="en-IN" sz="3600"/>
              <a:t>Comments</a:t>
            </a:r>
            <a:r>
              <a:rPr lang="en-IN" sz="3600"/>
              <a:t> Classifier - Multi Label Classification Project using NLP</a:t>
            </a:r>
            <a:endParaRPr sz="3600"/>
          </a:p>
        </p:txBody>
      </p:sp>
      <p:sp>
        <p:nvSpPr>
          <p:cNvPr id="97" name="Google Shape;97;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I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indent="-285750" lvl="0" marL="285750" rtl="0" algn="l">
              <a:spcBef>
                <a:spcPts val="1080"/>
              </a:spcBef>
              <a:spcAft>
                <a:spcPts val="0"/>
              </a:spcAft>
              <a:buSzPts val="2760"/>
              <a:buChar char="●"/>
            </a:pPr>
            <a:r>
              <a:rPr lang="en-IN"/>
              <a:t>Online hate, described as abusive language, aggression, cyberbullying, hatefulness and many others has been identified as a major threat on online social media platforms. Social media platforms are the most prominent grounds for such toxic behavior.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Garamond"/>
              <a:buNone/>
            </a:pPr>
            <a:r>
              <a:rPr lang="en-IN" sz="4400"/>
              <a:t>Malignant </a:t>
            </a:r>
            <a:r>
              <a:rPr lang="en-IN" sz="4400"/>
              <a:t>Comments</a:t>
            </a:r>
            <a:r>
              <a:rPr lang="en-IN" sz="4400"/>
              <a:t> Classifier - Multi Label Classification Project using NLP</a:t>
            </a:r>
            <a:endParaRPr/>
          </a:p>
        </p:txBody>
      </p:sp>
      <p:sp>
        <p:nvSpPr>
          <p:cNvPr id="103" name="Google Shape;103;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98894" lvl="0" marL="285750" rtl="0" algn="l">
              <a:spcBef>
                <a:spcPts val="0"/>
              </a:spcBef>
              <a:spcAft>
                <a:spcPts val="0"/>
              </a:spcAft>
              <a:buSzPts val="2760"/>
              <a:buChar char="●"/>
            </a:pPr>
            <a:r>
              <a:rPr lang="en-I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indent="-298894" lvl="0" marL="285750" rtl="0" algn="l">
              <a:spcBef>
                <a:spcPts val="1044"/>
              </a:spcBef>
              <a:spcAft>
                <a:spcPts val="0"/>
              </a:spcAft>
              <a:buSzPts val="2760"/>
              <a:buChar char="●"/>
            </a:pPr>
            <a:r>
              <a:rPr lang="en-I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Multi –Label Classification Problem</a:t>
            </a:r>
            <a:endParaRPr/>
          </a:p>
        </p:txBody>
      </p:sp>
      <p:sp>
        <p:nvSpPr>
          <p:cNvPr id="109" name="Google Shape;109;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b="1" i="0" lang="en-IN">
                <a:solidFill>
                  <a:srgbClr val="292929"/>
                </a:solidFill>
              </a:rPr>
              <a:t>Difference between multi-class classification &amp; multi-label classification </a:t>
            </a:r>
            <a:r>
              <a:rPr b="0" i="0" lang="en-IN">
                <a:solidFill>
                  <a:srgbClr val="292929"/>
                </a:solidFill>
              </a:rPr>
              <a:t>is that in multi-class problems the classes are mutually exclusive, whereas for multi-label problems each label represents a different classification task, but the tasks are somehow related.</a:t>
            </a:r>
            <a:endParaRPr/>
          </a:p>
          <a:p>
            <a:pPr indent="-285750" lvl="0" marL="285750" rtl="0" algn="l">
              <a:spcBef>
                <a:spcPts val="1080"/>
              </a:spcBef>
              <a:spcAft>
                <a:spcPts val="0"/>
              </a:spcAft>
              <a:buSzPts val="2760"/>
              <a:buChar char="●"/>
            </a:pPr>
            <a:r>
              <a:rPr b="0" i="0" lang="en-IN">
                <a:solidFill>
                  <a:srgbClr val="292929"/>
                </a:solidFill>
              </a:rPr>
              <a:t>For example, </a:t>
            </a:r>
            <a:r>
              <a:rPr b="1" i="1" lang="en-IN">
                <a:solidFill>
                  <a:srgbClr val="292929"/>
                </a:solidFill>
              </a:rPr>
              <a:t>multi-class classification</a:t>
            </a:r>
            <a:r>
              <a:rPr b="1" i="0" lang="en-IN">
                <a:solidFill>
                  <a:srgbClr val="292929"/>
                </a:solidFill>
              </a:rPr>
              <a:t> </a:t>
            </a:r>
            <a:r>
              <a:rPr b="0" i="0" lang="en-IN">
                <a:solidFill>
                  <a:srgbClr val="292929"/>
                </a:solidFill>
              </a:rPr>
              <a:t>makes the assumption that each sample is assigned to one and only one label: a fruit can be either an apple or a pear but not both at the same time. Whereas, an instance of </a:t>
            </a:r>
            <a:r>
              <a:rPr b="1" i="1" lang="en-IN">
                <a:solidFill>
                  <a:srgbClr val="292929"/>
                </a:solidFill>
              </a:rPr>
              <a:t>multi-label classification</a:t>
            </a:r>
            <a:r>
              <a:rPr b="1" i="0" lang="en-IN">
                <a:solidFill>
                  <a:srgbClr val="292929"/>
                </a:solidFill>
              </a:rPr>
              <a:t> </a:t>
            </a:r>
            <a:r>
              <a:rPr b="0" i="0" lang="en-IN">
                <a:solidFill>
                  <a:srgbClr val="292929"/>
                </a:solidFill>
              </a:rPr>
              <a:t>can be that a text might be about any of religion, politics, finance or education at the same time or none of these.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7"/>
          <p:cNvPicPr preferRelativeResize="0"/>
          <p:nvPr/>
        </p:nvPicPr>
        <p:blipFill rotWithShape="1">
          <a:blip r:embed="rId3">
            <a:alphaModFix/>
          </a:blip>
          <a:srcRect b="0" l="0" r="0" t="0"/>
          <a:stretch/>
        </p:blipFill>
        <p:spPr>
          <a:xfrm>
            <a:off x="1228725" y="776287"/>
            <a:ext cx="4867275" cy="5305425"/>
          </a:xfrm>
          <a:prstGeom prst="rect">
            <a:avLst/>
          </a:prstGeom>
          <a:noFill/>
          <a:ln cap="flat" cmpd="sng" w="12700">
            <a:solidFill>
              <a:schemeClr val="dk1"/>
            </a:solidFill>
            <a:prstDash val="solid"/>
            <a:round/>
            <a:headEnd len="sm" w="sm" type="none"/>
            <a:tailEnd len="sm" w="sm" type="none"/>
          </a:ln>
        </p:spPr>
      </p:pic>
      <p:sp>
        <p:nvSpPr>
          <p:cNvPr id="115" name="Google Shape;115;p7"/>
          <p:cNvSpPr txBox="1"/>
          <p:nvPr/>
        </p:nvSpPr>
        <p:spPr>
          <a:xfrm>
            <a:off x="6337345" y="1905506"/>
            <a:ext cx="4867275" cy="3046988"/>
          </a:xfrm>
          <a:prstGeom prst="rect">
            <a:avLst/>
          </a:prstGeom>
          <a:solidFill>
            <a:schemeClr val="lt1"/>
          </a:solidFill>
          <a:ln cap="flat" cmpd="sng" w="1587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rgbClr val="292929"/>
                </a:solidFill>
                <a:latin typeface="Garamond"/>
                <a:ea typeface="Garamond"/>
                <a:cs typeface="Garamond"/>
                <a:sym typeface="Garamond"/>
              </a:rPr>
              <a:t>Multi-label classification of textual data is an important problem. Examples range from news articles to emails. </a:t>
            </a:r>
            <a:endParaRPr/>
          </a:p>
          <a:p>
            <a:pPr indent="0" lvl="0" marL="0" marR="0" rtl="0" algn="l">
              <a:spcBef>
                <a:spcPts val="0"/>
              </a:spcBef>
              <a:spcAft>
                <a:spcPts val="0"/>
              </a:spcAft>
              <a:buNone/>
            </a:pPr>
            <a:r>
              <a:t/>
            </a:r>
            <a:endParaRPr b="0" i="0" sz="2400" u="none" cap="none" strike="noStrike">
              <a:solidFill>
                <a:srgbClr val="292929"/>
              </a:solidFill>
              <a:latin typeface="Garamond"/>
              <a:ea typeface="Garamond"/>
              <a:cs typeface="Garamond"/>
              <a:sym typeface="Garamond"/>
            </a:endParaRPr>
          </a:p>
          <a:p>
            <a:pPr indent="0" lvl="0" marL="0" marR="0" rtl="0" algn="l">
              <a:spcBef>
                <a:spcPts val="0"/>
              </a:spcBef>
              <a:spcAft>
                <a:spcPts val="0"/>
              </a:spcAft>
              <a:buNone/>
            </a:pPr>
            <a:r>
              <a:rPr b="1" i="0" lang="en-IN" sz="2400" u="none" cap="none" strike="noStrike">
                <a:solidFill>
                  <a:srgbClr val="292929"/>
                </a:solidFill>
                <a:latin typeface="Garamond"/>
                <a:ea typeface="Garamond"/>
                <a:cs typeface="Garamond"/>
                <a:sym typeface="Garamond"/>
              </a:rPr>
              <a:t>For instance, this can be employed to find the genres that a movie belongs to, based on the summary of its plot.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1309813" y="927279"/>
            <a:ext cx="9534197" cy="1025003"/>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Garamond"/>
              <a:buNone/>
            </a:pPr>
            <a:r>
              <a:rPr lang="en-IN" sz="4400"/>
              <a:t>Exploration of Target Variable Ratings</a:t>
            </a:r>
            <a:endParaRPr sz="4400"/>
          </a:p>
        </p:txBody>
      </p:sp>
      <p:sp>
        <p:nvSpPr>
          <p:cNvPr id="121" name="Google Shape;121;p8"/>
          <p:cNvSpPr txBox="1"/>
          <p:nvPr>
            <p:ph idx="1" type="body"/>
          </p:nvPr>
        </p:nvSpPr>
        <p:spPr>
          <a:xfrm>
            <a:off x="7375358" y="2079772"/>
            <a:ext cx="3958389" cy="3718600"/>
          </a:xfrm>
          <a:prstGeom prst="rect">
            <a:avLst/>
          </a:prstGeom>
          <a:solidFill>
            <a:schemeClr val="accent4"/>
          </a:solidFill>
          <a:ln cap="flat" cmpd="sng" w="25400">
            <a:solidFill>
              <a:schemeClr val="lt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329755" lvl="0" marL="342900" rtl="0" algn="just">
              <a:lnSpc>
                <a:spcPct val="107000"/>
              </a:lnSpc>
              <a:spcBef>
                <a:spcPts val="0"/>
              </a:spcBef>
              <a:spcAft>
                <a:spcPts val="0"/>
              </a:spcAft>
              <a:buSzPct val="115000"/>
              <a:buFont typeface="Noto Sans Symbols"/>
              <a:buChar char="▪"/>
            </a:pPr>
            <a:r>
              <a:rPr lang="en-IN" sz="2400">
                <a:solidFill>
                  <a:schemeClr val="lt1"/>
                </a:solidFill>
                <a:latin typeface="Garamond"/>
                <a:ea typeface="Garamond"/>
                <a:cs typeface="Garamond"/>
                <a:sym typeface="Garamond"/>
              </a:rPr>
              <a:t>Out of total Negative comments the maximum negative comments come with Malignant in nature followed by rude categories.</a:t>
            </a:r>
            <a:endParaRPr/>
          </a:p>
          <a:p>
            <a:pPr indent="-329755" lvl="0" marL="342900" rtl="0" algn="just">
              <a:lnSpc>
                <a:spcPct val="107000"/>
              </a:lnSpc>
              <a:spcBef>
                <a:spcPts val="1044"/>
              </a:spcBef>
              <a:spcAft>
                <a:spcPts val="0"/>
              </a:spcAft>
              <a:buSzPct val="115000"/>
              <a:buFont typeface="Noto Sans Symbols"/>
              <a:buChar char="▪"/>
            </a:pPr>
            <a:r>
              <a:rPr lang="en-IN" sz="2400">
                <a:solidFill>
                  <a:schemeClr val="lt1"/>
                </a:solidFill>
                <a:latin typeface="Garamond"/>
                <a:ea typeface="Garamond"/>
                <a:cs typeface="Garamond"/>
                <a:sym typeface="Garamond"/>
              </a:rPr>
              <a:t>Around 90% comments are Good/Neutral in nature while rest 10% comments are Negative in nature.</a:t>
            </a:r>
            <a:endParaRPr/>
          </a:p>
          <a:p>
            <a:pPr indent="-329755" lvl="0" marL="342900" rtl="0" algn="just">
              <a:lnSpc>
                <a:spcPct val="107000"/>
              </a:lnSpc>
              <a:spcBef>
                <a:spcPts val="1044"/>
              </a:spcBef>
              <a:spcAft>
                <a:spcPts val="0"/>
              </a:spcAft>
              <a:buSzPct val="115000"/>
              <a:buFont typeface="Noto Sans Symbols"/>
              <a:buChar char="▪"/>
            </a:pPr>
            <a:r>
              <a:rPr lang="en-IN" sz="2400">
                <a:solidFill>
                  <a:schemeClr val="lt1"/>
                </a:solidFill>
                <a:latin typeface="Garamond"/>
                <a:ea typeface="Garamond"/>
                <a:cs typeface="Garamond"/>
                <a:sym typeface="Garamond"/>
              </a:rPr>
              <a:t>Very few comments come with threatening nature.</a:t>
            </a:r>
            <a:endParaRPr/>
          </a:p>
          <a:p>
            <a:pPr indent="0" lvl="0" marL="0" rtl="0" algn="ctr">
              <a:spcBef>
                <a:spcPts val="1133"/>
              </a:spcBef>
              <a:spcAft>
                <a:spcPts val="0"/>
              </a:spcAft>
              <a:buSzPct val="115000"/>
              <a:buNone/>
            </a:pPr>
            <a:r>
              <a:t/>
            </a:r>
            <a:endParaRPr/>
          </a:p>
        </p:txBody>
      </p:sp>
      <p:pic>
        <p:nvPicPr>
          <p:cNvPr id="122" name="Google Shape;122;p8"/>
          <p:cNvPicPr preferRelativeResize="0"/>
          <p:nvPr/>
        </p:nvPicPr>
        <p:blipFill rotWithShape="1">
          <a:blip r:embed="rId3">
            <a:alphaModFix/>
          </a:blip>
          <a:srcRect b="0" l="0" r="0" t="0"/>
          <a:stretch/>
        </p:blipFill>
        <p:spPr>
          <a:xfrm>
            <a:off x="858253" y="2079772"/>
            <a:ext cx="6344595" cy="3718601"/>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9"/>
          <p:cNvPicPr preferRelativeResize="0"/>
          <p:nvPr/>
        </p:nvPicPr>
        <p:blipFill rotWithShape="1">
          <a:blip r:embed="rId3">
            <a:alphaModFix/>
          </a:blip>
          <a:srcRect b="0" l="0" r="0" t="0"/>
          <a:stretch/>
        </p:blipFill>
        <p:spPr>
          <a:xfrm>
            <a:off x="870284" y="1378785"/>
            <a:ext cx="7277402" cy="4100430"/>
          </a:xfrm>
          <a:prstGeom prst="rect">
            <a:avLst/>
          </a:prstGeom>
          <a:noFill/>
          <a:ln cap="flat" cmpd="sng" w="12700">
            <a:solidFill>
              <a:schemeClr val="dk1"/>
            </a:solidFill>
            <a:prstDash val="solid"/>
            <a:round/>
            <a:headEnd len="sm" w="sm" type="none"/>
            <a:tailEnd len="sm" w="sm" type="none"/>
          </a:ln>
        </p:spPr>
      </p:pic>
      <p:sp>
        <p:nvSpPr>
          <p:cNvPr id="128" name="Google Shape;128;p9"/>
          <p:cNvSpPr txBox="1"/>
          <p:nvPr/>
        </p:nvSpPr>
        <p:spPr>
          <a:xfrm>
            <a:off x="8422105" y="2274838"/>
            <a:ext cx="2899611" cy="2308324"/>
          </a:xfrm>
          <a:prstGeom prst="rect">
            <a:avLst/>
          </a:prstGeom>
          <a:solidFill>
            <a:schemeClr val="accent4"/>
          </a:solidFill>
          <a:ln cap="flat" cmpd="sng" w="15875">
            <a:solidFill>
              <a:srgbClr val="762B2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lt1"/>
                </a:solidFill>
                <a:latin typeface="Garamond"/>
                <a:ea typeface="Garamond"/>
                <a:cs typeface="Garamond"/>
                <a:sym typeface="Garamond"/>
              </a:rPr>
              <a:t>Out of total negative comments around 43.58% are malignant in nature followed by 24.07% are rude comments</a:t>
            </a:r>
            <a:endParaRPr sz="2400">
              <a:solidFill>
                <a:schemeClr val="lt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0"/>
          <p:cNvPicPr preferRelativeResize="0"/>
          <p:nvPr/>
        </p:nvPicPr>
        <p:blipFill rotWithShape="1">
          <a:blip r:embed="rId3">
            <a:alphaModFix/>
          </a:blip>
          <a:srcRect b="0" l="0" r="0" t="0"/>
          <a:stretch/>
        </p:blipFill>
        <p:spPr>
          <a:xfrm>
            <a:off x="1031441" y="1624337"/>
            <a:ext cx="6091254" cy="3877112"/>
          </a:xfrm>
          <a:prstGeom prst="rect">
            <a:avLst/>
          </a:prstGeom>
          <a:noFill/>
          <a:ln cap="flat" cmpd="sng" w="12700">
            <a:solidFill>
              <a:schemeClr val="dk1"/>
            </a:solidFill>
            <a:prstDash val="solid"/>
            <a:round/>
            <a:headEnd len="sm" w="sm" type="none"/>
            <a:tailEnd len="sm" w="sm" type="none"/>
          </a:ln>
        </p:spPr>
      </p:pic>
      <p:sp>
        <p:nvSpPr>
          <p:cNvPr id="134" name="Google Shape;134;p10"/>
          <p:cNvSpPr txBox="1"/>
          <p:nvPr/>
        </p:nvSpPr>
        <p:spPr>
          <a:xfrm>
            <a:off x="7327233" y="1624337"/>
            <a:ext cx="3946356" cy="3816429"/>
          </a:xfrm>
          <a:prstGeom prst="rect">
            <a:avLst/>
          </a:prstGeom>
          <a:solidFill>
            <a:schemeClr val="accent4"/>
          </a:solidFill>
          <a:ln cap="flat" cmpd="sng" w="15875">
            <a:solidFill>
              <a:srgbClr val="762B25"/>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200"/>
              <a:buFont typeface="Arial"/>
              <a:buChar char="•"/>
            </a:pPr>
            <a:r>
              <a:rPr b="0" lang="en-IN" sz="2200">
                <a:solidFill>
                  <a:schemeClr val="lt1"/>
                </a:solidFill>
                <a:latin typeface="Garamond"/>
                <a:ea typeface="Garamond"/>
                <a:cs typeface="Garamond"/>
                <a:sym typeface="Garamond"/>
              </a:rPr>
              <a:t>Above is a plot showing the comment length frequency. As noticed, most of the comments are short with only a few comments longer than 1000 words. </a:t>
            </a:r>
            <a:endParaRPr/>
          </a:p>
          <a:p>
            <a:pPr indent="-342900" lvl="0" marL="342900" marR="0" rtl="0" algn="l">
              <a:spcBef>
                <a:spcPts val="0"/>
              </a:spcBef>
              <a:spcAft>
                <a:spcPts val="0"/>
              </a:spcAft>
              <a:buClr>
                <a:schemeClr val="lt1"/>
              </a:buClr>
              <a:buSzPts val="2200"/>
              <a:buFont typeface="Arial"/>
              <a:buChar char="•"/>
            </a:pPr>
            <a:r>
              <a:rPr b="0" lang="en-IN" sz="2200">
                <a:solidFill>
                  <a:schemeClr val="lt1"/>
                </a:solidFill>
                <a:latin typeface="Garamond"/>
                <a:ea typeface="Garamond"/>
                <a:cs typeface="Garamond"/>
                <a:sym typeface="Garamond"/>
              </a:rPr>
              <a:t>Majority of the comments are of length 500, where maximum length is 5000 and minimum length is 5. Median length being 250.</a:t>
            </a:r>
            <a:endParaRPr sz="2200">
              <a:solidFill>
                <a:schemeClr val="lt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2020-12-29T14:55:00Z</dcterms:created>
  <dc:creator>Shubham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