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Proxima Nova"/>
      <p:regular r:id="rId25"/>
      <p:bold r:id="rId26"/>
      <p:italic r:id="rId27"/>
      <p:boldItalic r:id="rId28"/>
    </p:embeddedFont>
    <p:embeddedFont>
      <p:font typeface="Alfa Slab One"/>
      <p:regular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roximaNova-bold.fntdata"/><Relationship Id="rId25" Type="http://schemas.openxmlformats.org/officeDocument/2006/relationships/font" Target="fonts/ProximaNova-regular.fntdata"/><Relationship Id="rId28" Type="http://schemas.openxmlformats.org/officeDocument/2006/relationships/font" Target="fonts/ProximaNova-boldItalic.fntdata"/><Relationship Id="rId27" Type="http://schemas.openxmlformats.org/officeDocument/2006/relationships/font" Target="fonts/ProximaNova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AlfaSlabOne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5f4f21473c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5f4f21473c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5f4f21473c_0_3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5f4f21473c_0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5f4f21473c_0_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5f4f21473c_0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5f4f21473c_0_3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5f4f21473c_0_3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5f4f21473c_0_3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5f4f21473c_0_3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5f4f21473c_0_3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5f4f21473c_0_3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5f4f21473c_0_3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5f4f21473c_0_3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5f4f21473c_0_3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5f4f21473c_0_3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5f4f21473c_0_3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5f4f21473c_0_3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5f4f21473c_0_3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5f4f21473c_0_3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5f4f21473c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5f4f21473c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5f4f21473c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5f4f21473c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5f4f21473c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5f4f21473c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5f4f21473c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5f4f21473c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5f4f21473c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5f4f21473c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5f4f21473c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5f4f21473c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5f4f21473c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5f4f21473c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5f4f21473c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5f4f21473c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824925" y="1578400"/>
            <a:ext cx="4729800" cy="195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chemeClr val="accent1"/>
                </a:solidFill>
              </a:rPr>
              <a:t>Flight Price Prediction</a:t>
            </a:r>
            <a:r>
              <a:rPr lang="en">
                <a:solidFill>
                  <a:schemeClr val="accent1"/>
                </a:solidFill>
              </a:rPr>
              <a:t> 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5083950" y="3683275"/>
            <a:ext cx="3470700" cy="7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lnSpc>
                <a:spcPct val="68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616">
                <a:latin typeface="Arial"/>
                <a:ea typeface="Arial"/>
                <a:cs typeface="Arial"/>
                <a:sym typeface="Arial"/>
              </a:rPr>
              <a:t>Submitted by: </a:t>
            </a:r>
            <a:endParaRPr b="1" sz="2616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68000"/>
              </a:lnSpc>
              <a:spcBef>
                <a:spcPts val="1200"/>
              </a:spcBef>
              <a:spcAft>
                <a:spcPts val="800"/>
              </a:spcAft>
              <a:buClr>
                <a:srgbClr val="000000"/>
              </a:buClr>
              <a:buSzPts val="358"/>
              <a:buFont typeface="Arial"/>
              <a:buNone/>
            </a:pPr>
            <a:r>
              <a:rPr b="1" lang="en" sz="2616"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b="1" i="1" lang="en" sz="2616">
                <a:latin typeface="Arial"/>
                <a:ea typeface="Arial"/>
                <a:cs typeface="Arial"/>
                <a:sym typeface="Arial"/>
              </a:rPr>
              <a:t>Prathamesh Nayak</a:t>
            </a:r>
            <a:endParaRPr/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450" y="1778275"/>
            <a:ext cx="2855075" cy="238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Exploratory Data Analysis</a:t>
            </a:r>
            <a:endParaRPr b="1"/>
          </a:p>
        </p:txBody>
      </p:sp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6353100" y="1351250"/>
            <a:ext cx="2479200" cy="261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Maximum no of Flight runs by Indigo followed by Air India</a:t>
            </a:r>
            <a:endParaRPr b="1"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600"/>
              <a:t>Least No of flight is Air Asia</a:t>
            </a:r>
            <a:endParaRPr b="1" sz="1600"/>
          </a:p>
        </p:txBody>
      </p:sp>
      <p:pic>
        <p:nvPicPr>
          <p:cNvPr id="117" name="Google Shape;11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6048299" cy="31174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Stop-wise Distribution of Flights</a:t>
            </a:r>
            <a:endParaRPr/>
          </a:p>
        </p:txBody>
      </p:sp>
      <p:sp>
        <p:nvSpPr>
          <p:cNvPr id="123" name="Google Shape;123;p23"/>
          <p:cNvSpPr txBox="1"/>
          <p:nvPr>
            <p:ph idx="1" type="body"/>
          </p:nvPr>
        </p:nvSpPr>
        <p:spPr>
          <a:xfrm>
            <a:off x="6178750" y="1152475"/>
            <a:ext cx="2653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69% flights take single stop in their way from New Delhi to Mumbai. It is also possible that these flights may have high flight duration compare to Non-stop Flight.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30% of flights do not have any stop in their route.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4" name="Google Shape;12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38425"/>
            <a:ext cx="5873950" cy="263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Day-wise Distribution of Flights</a:t>
            </a:r>
            <a:endParaRPr/>
          </a:p>
        </p:txBody>
      </p:sp>
      <p:sp>
        <p:nvSpPr>
          <p:cNvPr id="130" name="Google Shape;130;p24"/>
          <p:cNvSpPr txBox="1"/>
          <p:nvPr>
            <p:ph idx="1" type="body"/>
          </p:nvPr>
        </p:nvSpPr>
        <p:spPr>
          <a:xfrm>
            <a:off x="6505650" y="1983300"/>
            <a:ext cx="2326500" cy="258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/>
              <a:t>On Wednesday Maximum flights run while on Saturday minimum flights run.</a:t>
            </a:r>
            <a:endParaRPr b="1"/>
          </a:p>
        </p:txBody>
      </p:sp>
      <p:pic>
        <p:nvPicPr>
          <p:cNvPr id="131" name="Google Shape;13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975" y="1562425"/>
            <a:ext cx="6200851" cy="28179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Date-wise Flight Distribution</a:t>
            </a:r>
            <a:endParaRPr/>
          </a:p>
        </p:txBody>
      </p:sp>
      <p:sp>
        <p:nvSpPr>
          <p:cNvPr id="137" name="Google Shape;137;p25"/>
          <p:cNvSpPr txBox="1"/>
          <p:nvPr>
            <p:ph idx="1" type="body"/>
          </p:nvPr>
        </p:nvSpPr>
        <p:spPr>
          <a:xfrm>
            <a:off x="6276825" y="1634575"/>
            <a:ext cx="2555400" cy="29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/>
              <a:t>We can see those Maximum flights schedule on 1 Oct 2022 &amp; Minimum flights schedule on 19 Sep 2022.</a:t>
            </a:r>
            <a:endParaRPr b="1"/>
          </a:p>
        </p:txBody>
      </p:sp>
      <p:pic>
        <p:nvPicPr>
          <p:cNvPr id="138" name="Google Shape;13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5625"/>
            <a:ext cx="5972025" cy="306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Model Building</a:t>
            </a:r>
            <a:endParaRPr/>
          </a:p>
        </p:txBody>
      </p:sp>
      <p:sp>
        <p:nvSpPr>
          <p:cNvPr id="144" name="Google Shape;144;p26"/>
          <p:cNvSpPr txBox="1"/>
          <p:nvPr>
            <p:ph idx="1" type="body"/>
          </p:nvPr>
        </p:nvSpPr>
        <p:spPr>
          <a:xfrm>
            <a:off x="311700" y="1536500"/>
            <a:ext cx="8520600" cy="360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b="1" lang="en" sz="1700"/>
              <a:t>This problem can be solve using regression-based machine learning algorithm.</a:t>
            </a:r>
            <a:endParaRPr b="1" sz="17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b="1" lang="en" sz="1700"/>
              <a:t>Methodology to Build Machine Learning Model:</a:t>
            </a:r>
            <a:endParaRPr b="1" sz="1700"/>
          </a:p>
          <a:p>
            <a:pPr indent="-33655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b="1" lang="en" sz="1700"/>
              <a:t>Encoding Categorical data into Numerical data</a:t>
            </a:r>
            <a:endParaRPr b="1" sz="1700"/>
          </a:p>
          <a:p>
            <a:pPr indent="-3365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n" sz="1700"/>
              <a:t>Scaling data using Standard Scalar</a:t>
            </a:r>
            <a:endParaRPr b="1" sz="1700"/>
          </a:p>
          <a:p>
            <a:pPr indent="-3365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n" sz="1700"/>
              <a:t>Splitting data in training &amp; test data using train_test_split from model_selection </a:t>
            </a:r>
            <a:endParaRPr b="1" sz="1700"/>
          </a:p>
          <a:p>
            <a:pPr indent="-3365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n" sz="1700"/>
              <a:t>Implementing various Regression Based Algorithm to build ML Model</a:t>
            </a:r>
            <a:endParaRPr b="1" sz="1700"/>
          </a:p>
          <a:p>
            <a:pPr indent="-3365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n" sz="1700"/>
              <a:t>Conducting 5 fold Cross validation</a:t>
            </a:r>
            <a:endParaRPr b="1" sz="1700"/>
          </a:p>
          <a:p>
            <a:pPr indent="-3365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n" sz="1700"/>
              <a:t>Hyper Parameter tuning of best Model</a:t>
            </a:r>
            <a:endParaRPr b="1" sz="1700"/>
          </a:p>
          <a:p>
            <a:pPr indent="-3365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n" sz="1700"/>
              <a:t>Saving Final Tuned Model using Joblib</a:t>
            </a:r>
            <a:endParaRPr b="1" sz="17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770"/>
              <a:buNone/>
            </a:pPr>
            <a:r>
              <a:t/>
            </a:r>
            <a:endParaRPr b="1" sz="16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7"/>
          <p:cNvSpPr txBox="1"/>
          <p:nvPr>
            <p:ph type="title"/>
          </p:nvPr>
        </p:nvSpPr>
        <p:spPr>
          <a:xfrm>
            <a:off x="311700" y="130775"/>
            <a:ext cx="8520600" cy="88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REGRESSION ALGORITHMS IMPLEMENTATION</a:t>
            </a:r>
            <a:endParaRPr/>
          </a:p>
        </p:txBody>
      </p:sp>
      <p:sp>
        <p:nvSpPr>
          <p:cNvPr id="150" name="Google Shape;150;p27"/>
          <p:cNvSpPr txBox="1"/>
          <p:nvPr>
            <p:ph idx="1" type="body"/>
          </p:nvPr>
        </p:nvSpPr>
        <p:spPr>
          <a:xfrm>
            <a:off x="311700" y="1503825"/>
            <a:ext cx="8520600" cy="35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8"/>
              <a:t>The different regression algorithm used in this project to build ML model are as below:</a:t>
            </a:r>
            <a:endParaRPr b="1" sz="1908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en" sz="1917"/>
              <a:t>Linear Regression</a:t>
            </a:r>
            <a:endParaRPr b="1" sz="1917"/>
          </a:p>
          <a:p>
            <a:pPr indent="-350370" lvl="0" marL="457200" rtl="0" algn="l">
              <a:spcBef>
                <a:spcPts val="0"/>
              </a:spcBef>
              <a:spcAft>
                <a:spcPts val="0"/>
              </a:spcAft>
              <a:buSzPts val="1918"/>
              <a:buChar char="●"/>
            </a:pPr>
            <a:r>
              <a:rPr b="1" lang="en" sz="1917"/>
              <a:t>Random Forest Regressor</a:t>
            </a:r>
            <a:endParaRPr b="1" sz="1917"/>
          </a:p>
          <a:p>
            <a:pPr indent="-350370" lvl="0" marL="457200" rtl="0" algn="l">
              <a:spcBef>
                <a:spcPts val="0"/>
              </a:spcBef>
              <a:spcAft>
                <a:spcPts val="0"/>
              </a:spcAft>
              <a:buSzPts val="1918"/>
              <a:buChar char="●"/>
            </a:pPr>
            <a:r>
              <a:rPr b="1" lang="en" sz="1917"/>
              <a:t>Decision Tree Regressor</a:t>
            </a:r>
            <a:endParaRPr b="1" sz="1917"/>
          </a:p>
          <a:p>
            <a:pPr indent="-350370" lvl="0" marL="457200" rtl="0" algn="l">
              <a:spcBef>
                <a:spcPts val="0"/>
              </a:spcBef>
              <a:spcAft>
                <a:spcPts val="0"/>
              </a:spcAft>
              <a:buSzPts val="1918"/>
              <a:buChar char="●"/>
            </a:pPr>
            <a:r>
              <a:rPr b="1" lang="en" sz="1917"/>
              <a:t>XGB Regressor</a:t>
            </a:r>
            <a:endParaRPr b="1" sz="1917"/>
          </a:p>
          <a:p>
            <a:pPr indent="-350370" lvl="0" marL="457200" rtl="0" algn="l">
              <a:spcBef>
                <a:spcPts val="0"/>
              </a:spcBef>
              <a:spcAft>
                <a:spcPts val="0"/>
              </a:spcAft>
              <a:buSzPts val="1918"/>
              <a:buChar char="●"/>
            </a:pPr>
            <a:r>
              <a:rPr b="1" lang="en" sz="1917"/>
              <a:t>Extra Tree Regressor</a:t>
            </a:r>
            <a:endParaRPr b="1" sz="191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Hyper Parameter Tuning of Best Model</a:t>
            </a:r>
            <a:endParaRPr/>
          </a:p>
        </p:txBody>
      </p:sp>
      <p:sp>
        <p:nvSpPr>
          <p:cNvPr id="156" name="Google Shape;156;p28"/>
          <p:cNvSpPr txBox="1"/>
          <p:nvPr>
            <p:ph idx="1" type="body"/>
          </p:nvPr>
        </p:nvSpPr>
        <p:spPr>
          <a:xfrm>
            <a:off x="6047975" y="1152475"/>
            <a:ext cx="2784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Random Forest</a:t>
            </a:r>
            <a:r>
              <a:rPr b="1" lang="en"/>
              <a:t> Regressor gives maximum R2 score of 76 and maximum cross validation score. 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Among all model we will select RandomForest as final model and hyper parameter tuning perform over this model to enhance its R2 Score.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7" name="Google Shape;15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5315888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Hyper Parameter Tuned Model</a:t>
            </a:r>
            <a:endParaRPr/>
          </a:p>
        </p:txBody>
      </p:sp>
      <p:sp>
        <p:nvSpPr>
          <p:cNvPr id="163" name="Google Shape;163;p29"/>
          <p:cNvSpPr txBox="1"/>
          <p:nvPr>
            <p:ph idx="1" type="body"/>
          </p:nvPr>
        </p:nvSpPr>
        <p:spPr>
          <a:xfrm>
            <a:off x="6265925" y="1732650"/>
            <a:ext cx="2566500" cy="28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There is Slight increase in R2-Score to 75% after hyper parameter tuning from previous R2-Score of 74%.</a:t>
            </a:r>
            <a:endParaRPr/>
          </a:p>
        </p:txBody>
      </p:sp>
      <p:pic>
        <p:nvPicPr>
          <p:cNvPr id="164" name="Google Shape;16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91000"/>
            <a:ext cx="6178751" cy="220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 &amp; Future Scope</a:t>
            </a:r>
            <a:endParaRPr/>
          </a:p>
        </p:txBody>
      </p:sp>
      <p:sp>
        <p:nvSpPr>
          <p:cNvPr id="170" name="Google Shape;170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/>
              <a:t>In this study we focus on flights on route of New Delhi to Mumbai, more route can incorporate in this project to extend it beyond present investigation.</a:t>
            </a:r>
            <a:endParaRPr b="1" sz="1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900"/>
              <a:t>This investigation focus on short timeframe (14 days prior flights take off) which can be extended variation over larger period.</a:t>
            </a:r>
            <a:endParaRPr b="1" sz="1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900"/>
              <a:t>Time series analysis can be performed over this model.</a:t>
            </a:r>
            <a:endParaRPr b="1" sz="1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Problem Statement</a:t>
            </a:r>
            <a:endParaRPr b="1"/>
          </a:p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1297500" y="1567550"/>
            <a:ext cx="7038900" cy="34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2"/>
                </a:solidFill>
              </a:rPr>
              <a:t>Anyone who has booked a flight ticket knows how unexpectedly the prices vary. The cheapest available ticket on a given flight gets more &amp;  less expensive over time. This usually happens as an attempt to maximize revenue based on –</a:t>
            </a:r>
            <a:endParaRPr b="1" sz="14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2"/>
                </a:solidFill>
              </a:rPr>
              <a:t> 1. Time of purchase patterns (making sure last-minute purchases are expensive) </a:t>
            </a:r>
            <a:endParaRPr b="1" sz="14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2"/>
                </a:solidFill>
              </a:rPr>
              <a:t>2. Keeping the flight as full as they want it (raising prices on a flight which is filling up in order to reduce sales and hold back inventory for those expensive last-minute expensive purchases) </a:t>
            </a:r>
            <a:endParaRPr b="1" sz="14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2"/>
                </a:solidFill>
              </a:rPr>
              <a:t>So, you have to work on a project where you collect data of flight fares with other features and work to make a model to predict fares of flights.</a:t>
            </a:r>
            <a:endParaRPr b="1" sz="14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LITERATURE REVIEW</a:t>
            </a:r>
            <a:endParaRPr b="1"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2"/>
                </a:solidFill>
              </a:rPr>
              <a:t>Customers are seeking to get the lowest price for their ticket, while airline companies are trying to keep their overall revenue as high as possible and maximize their profit.</a:t>
            </a:r>
            <a:endParaRPr b="1" sz="1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2"/>
                </a:solidFill>
              </a:rPr>
              <a:t>India is the third-biggest avionics showcase in 2022 and the biggest by 2030. </a:t>
            </a:r>
            <a:endParaRPr b="1" sz="1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2"/>
                </a:solidFill>
              </a:rPr>
              <a:t>From the customer point of view, determining the minimum price or the best time to buy a ticket is the key issue. The conception of ‘‘tickets bought in advance are cheaper” is no longer working (William Groves and Maria Gini, 2013)</a:t>
            </a:r>
            <a:endParaRPr b="1" sz="1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1297500" y="393750"/>
            <a:ext cx="7038900" cy="1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1297500" y="937175"/>
            <a:ext cx="7038900" cy="35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2"/>
                </a:solidFill>
              </a:rPr>
              <a:t>According to Y. Chen et al. (2015) , predicting the actual ticket price is a more difficult task than predicting an optimal ticket purchase time due to various reasons.</a:t>
            </a:r>
            <a:endParaRPr b="1" sz="1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2"/>
                </a:solidFill>
              </a:rPr>
              <a:t>The higher the level of competition, the weaker of the market power of an airline, &amp; then the less likely the chance of the airline fare increases.</a:t>
            </a:r>
            <a:endParaRPr b="1" sz="1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2"/>
                </a:solidFill>
              </a:rPr>
              <a:t>Tsiridis</a:t>
            </a:r>
            <a:r>
              <a:rPr b="1" lang="en" sz="1500">
                <a:solidFill>
                  <a:schemeClr val="dk2"/>
                </a:solidFill>
              </a:rPr>
              <a:t> et al. In his comparison, Bagging Regression Tree is identified as the best model, which is robust and not affected by using different input feature sets.</a:t>
            </a:r>
            <a:endParaRPr b="1" sz="1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2"/>
                </a:solidFill>
              </a:rPr>
              <a:t>The presence of LCC in a market has had a substantial impact on the total passenger volume and the air ticket price.</a:t>
            </a:r>
            <a:endParaRPr b="1" sz="1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1297500" y="393750"/>
            <a:ext cx="7038900" cy="2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1297500" y="719225"/>
            <a:ext cx="7038900" cy="37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</a:t>
            </a:r>
            <a:r>
              <a:rPr b="1" lang="en" sz="1500">
                <a:solidFill>
                  <a:schemeClr val="dk2"/>
                </a:solidFill>
              </a:rPr>
              <a:t>t is a common practice for airlines to pass the cost of aviation fuel to the customer by adjusting the fare to compensate for the fluctuation of crude oil price.</a:t>
            </a:r>
            <a:endParaRPr b="1" sz="1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2"/>
                </a:solidFill>
              </a:rPr>
              <a:t>In Another finding , When the flight is at a difference of 2-3 days’ time the ticket price starts increasing again.</a:t>
            </a:r>
            <a:endParaRPr b="1" sz="1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2"/>
                </a:solidFill>
              </a:rPr>
              <a:t>Short distance flights are more elastic (more price sensitive) than long distance flights </a:t>
            </a:r>
            <a:endParaRPr b="1" sz="1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2"/>
                </a:solidFill>
              </a:rPr>
              <a:t>Business class flights are more inelastic as compared to leisure class as business customers have less flexibility to change or cancel their travel date.</a:t>
            </a:r>
            <a:endParaRPr b="1" sz="1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Web Scraping Strategy employed</a:t>
            </a:r>
            <a:endParaRPr b="1"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1297500" y="1567550"/>
            <a:ext cx="7464000" cy="33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b="1" lang="en" sz="1505">
                <a:solidFill>
                  <a:schemeClr val="dk2"/>
                </a:solidFill>
              </a:rPr>
              <a:t>Selenium will be used for web scraping data from www.yatra.com </a:t>
            </a:r>
            <a:endParaRPr b="1" sz="1505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b="1" lang="en" sz="1505">
                <a:solidFill>
                  <a:schemeClr val="dk2"/>
                </a:solidFill>
              </a:rPr>
              <a:t>Flights on route of New Delhi to Mumbai in duration of 19 Sep  2022 to 5 Oct 2022.</a:t>
            </a:r>
            <a:endParaRPr b="1" sz="1505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b="1" lang="en" sz="1505">
                <a:solidFill>
                  <a:schemeClr val="dk2"/>
                </a:solidFill>
              </a:rPr>
              <a:t>Data is scrap in three categories:</a:t>
            </a:r>
            <a:endParaRPr b="1" sz="1505">
              <a:solidFill>
                <a:schemeClr val="dk2"/>
              </a:solidFill>
            </a:endParaRPr>
          </a:p>
          <a:p>
            <a:pPr indent="-324167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505"/>
              <a:buChar char="●"/>
            </a:pPr>
            <a:r>
              <a:rPr b="1" lang="en" sz="1505">
                <a:solidFill>
                  <a:schemeClr val="dk2"/>
                </a:solidFill>
              </a:rPr>
              <a:t>Economy class flight price extraction</a:t>
            </a:r>
            <a:endParaRPr b="1" sz="1505">
              <a:solidFill>
                <a:schemeClr val="dk2"/>
              </a:solidFill>
            </a:endParaRPr>
          </a:p>
          <a:p>
            <a:pPr indent="-32416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5"/>
              <a:buChar char="●"/>
            </a:pPr>
            <a:r>
              <a:rPr b="1" lang="en" sz="1505">
                <a:solidFill>
                  <a:schemeClr val="dk2"/>
                </a:solidFill>
              </a:rPr>
              <a:t>Business class flight price extraction</a:t>
            </a:r>
            <a:endParaRPr b="1" sz="1505">
              <a:solidFill>
                <a:schemeClr val="dk2"/>
              </a:solidFill>
            </a:endParaRPr>
          </a:p>
          <a:p>
            <a:pPr indent="-32416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5"/>
              <a:buChar char="●"/>
            </a:pPr>
            <a:r>
              <a:rPr b="1" lang="en" sz="1505">
                <a:solidFill>
                  <a:schemeClr val="dk2"/>
                </a:solidFill>
              </a:rPr>
              <a:t>Premium Economy class price extraction</a:t>
            </a:r>
            <a:endParaRPr b="1" sz="1505">
              <a:solidFill>
                <a:schemeClr val="dk2"/>
              </a:solidFill>
            </a:endParaRPr>
          </a:p>
          <a:p>
            <a:pPr indent="-32416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5"/>
              <a:buChar char="●"/>
            </a:pPr>
            <a:r>
              <a:rPr b="1" lang="en" sz="1505">
                <a:solidFill>
                  <a:schemeClr val="dk2"/>
                </a:solidFill>
              </a:rPr>
              <a:t>Selecting features to be scrap from website.</a:t>
            </a:r>
            <a:endParaRPr b="1" sz="1505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b="1" lang="en" sz="1505">
                <a:solidFill>
                  <a:schemeClr val="dk2"/>
                </a:solidFill>
              </a:rPr>
              <a:t>In next part web scraping code executed for above mention details. Exporting final data in Excel file.</a:t>
            </a:r>
            <a:endParaRPr b="1" sz="1505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t/>
            </a:r>
            <a:endParaRPr b="1" sz="1505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1297500" y="393750"/>
            <a:ext cx="7038900" cy="66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Dataset Information</a:t>
            </a:r>
            <a:endParaRPr b="1"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872200" y="1545750"/>
            <a:ext cx="79767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2"/>
                </a:solidFill>
              </a:rPr>
              <a:t>Dataset contain flight detail of around 3073 Flights on route New Delhi to Mumbai.</a:t>
            </a:r>
            <a:endParaRPr b="1" sz="1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2"/>
                </a:solidFill>
              </a:rPr>
              <a:t>Dataset has 10 features like Airlines, flight, Aero plane etc.</a:t>
            </a:r>
            <a:endParaRPr b="1" sz="1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500"/>
          </a:p>
        </p:txBody>
      </p:sp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5050" y="2763050"/>
            <a:ext cx="3886200" cy="144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Data Preprocessing</a:t>
            </a:r>
            <a:endParaRPr b="1"/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1297500" y="1567550"/>
            <a:ext cx="7038900" cy="34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2"/>
                </a:solidFill>
              </a:rPr>
              <a:t>Conversion of Duration column from hr &amp; Minutes format into Minutes .</a:t>
            </a:r>
            <a:endParaRPr b="1" sz="1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2"/>
                </a:solidFill>
              </a:rPr>
              <a:t>New column for ‘Day’ &amp; ‘Date’ is extracted from Date column.</a:t>
            </a:r>
            <a:endParaRPr b="1" sz="1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2" name="Google Shape;10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936250"/>
            <a:ext cx="7203076" cy="106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82813" y="3916700"/>
            <a:ext cx="4238625" cy="97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Correlation with Target Variable</a:t>
            </a:r>
            <a:endParaRPr b="1"/>
          </a:p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5503100" y="1567550"/>
            <a:ext cx="283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2"/>
                </a:solidFill>
              </a:rPr>
              <a:t>We can see that class feature is correlated for more than -0.6 with target variable Price. </a:t>
            </a:r>
            <a:endParaRPr b="1" sz="1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2"/>
                </a:solidFill>
              </a:rPr>
              <a:t>Remaining feature are poorly correlated with target variable price.</a:t>
            </a:r>
            <a:endParaRPr b="1" sz="1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500">
              <a:solidFill>
                <a:schemeClr val="dk2"/>
              </a:solidFill>
            </a:endParaRPr>
          </a:p>
        </p:txBody>
      </p:sp>
      <p:pic>
        <p:nvPicPr>
          <p:cNvPr id="110" name="Google Shape;11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60250"/>
            <a:ext cx="5198300" cy="3018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