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
      <p:font typeface="Gill Sans"/>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GillSans-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GillSans-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50283348c2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50283348c2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50283348c2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50283348c2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0283348c2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0283348c2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0283348c2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0283348c2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50283348c2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50283348c2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0283348c2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50283348c2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50283348c2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50283348c2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0283348c2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50283348c2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50283348c2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50283348c2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50283348c2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50283348c2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0283348c2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0283348c2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50283348c2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50283348c2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50283348c2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50283348c2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50283348c2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50283348c2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50283348c2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50283348c2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0283348c2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0283348c2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0283348c2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0283348c2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50283348c2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50283348c2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0283348c2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0283348c2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0283348c2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50283348c2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0283348c2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0283348c2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50283348c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50283348c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lnSpc>
                <a:spcPct val="150000"/>
              </a:lnSpc>
              <a:spcBef>
                <a:spcPts val="0"/>
              </a:spcBef>
              <a:spcAft>
                <a:spcPts val="0"/>
              </a:spcAft>
              <a:buSzPts val="3000"/>
              <a:buNone/>
              <a:defRPr sz="3000">
                <a:latin typeface="Gill Sans"/>
                <a:ea typeface="Gill Sans"/>
                <a:cs typeface="Gill Sans"/>
                <a:sym typeface="Gill Sans"/>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i="1" lang="en">
                <a:solidFill>
                  <a:srgbClr val="6AA84F"/>
                </a:solidFill>
              </a:rPr>
              <a:t>Micro-Credit Defaulter </a:t>
            </a:r>
            <a:r>
              <a:rPr b="1" i="1" lang="en">
                <a:solidFill>
                  <a:srgbClr val="6AA84F"/>
                </a:solidFill>
              </a:rPr>
              <a:t>prediction</a:t>
            </a:r>
            <a:r>
              <a:rPr b="1" i="1" lang="en">
                <a:solidFill>
                  <a:srgbClr val="6AA84F"/>
                </a:solidFill>
              </a:rPr>
              <a:t> using Machine Learning</a:t>
            </a:r>
            <a:endParaRPr b="1" i="1">
              <a:solidFill>
                <a:srgbClr val="6AA84F"/>
              </a:solidFill>
            </a:endParaRPr>
          </a:p>
        </p:txBody>
      </p:sp>
      <p:sp>
        <p:nvSpPr>
          <p:cNvPr id="129" name="Google Shape;129;p13"/>
          <p:cNvSpPr txBox="1"/>
          <p:nvPr>
            <p:ph idx="1" type="subTitle"/>
          </p:nvPr>
        </p:nvSpPr>
        <p:spPr>
          <a:xfrm>
            <a:off x="1858700" y="3574300"/>
            <a:ext cx="5715000" cy="664800"/>
          </a:xfrm>
          <a:prstGeom prst="rect">
            <a:avLst/>
          </a:prstGeom>
        </p:spPr>
        <p:txBody>
          <a:bodyPr anchorCtr="0" anchor="t" bIns="91425" lIns="91425" spcFirstLastPara="1" rIns="91425" wrap="square" tIns="91425">
            <a:noAutofit/>
          </a:bodyPr>
          <a:lstStyle/>
          <a:p>
            <a:pPr indent="0" lvl="0" marL="0" rtl="0" algn="l">
              <a:lnSpc>
                <a:spcPct val="88000"/>
              </a:lnSpc>
              <a:spcBef>
                <a:spcPts val="1200"/>
              </a:spcBef>
              <a:spcAft>
                <a:spcPts val="0"/>
              </a:spcAft>
              <a:buSzPts val="523"/>
              <a:buNone/>
            </a:pPr>
            <a:r>
              <a:rPr b="1" lang="en" sz="1897">
                <a:solidFill>
                  <a:srgbClr val="6AA84F"/>
                </a:solidFill>
                <a:latin typeface="Arial"/>
                <a:ea typeface="Arial"/>
                <a:cs typeface="Arial"/>
                <a:sym typeface="Arial"/>
              </a:rPr>
              <a:t>Submitted by:    </a:t>
            </a:r>
            <a:r>
              <a:rPr b="1" i="1" lang="en" sz="1897">
                <a:solidFill>
                  <a:srgbClr val="CC4125"/>
                </a:solidFill>
                <a:latin typeface="Arial"/>
                <a:ea typeface="Arial"/>
                <a:cs typeface="Arial"/>
                <a:sym typeface="Arial"/>
              </a:rPr>
              <a:t>Prathamesh Nayak</a:t>
            </a:r>
            <a:endParaRPr b="1" i="1" sz="1897">
              <a:solidFill>
                <a:srgbClr val="CC4125"/>
              </a:solidFill>
              <a:latin typeface="Arial"/>
              <a:ea typeface="Arial"/>
              <a:cs typeface="Arial"/>
              <a:sym typeface="Arial"/>
            </a:endParaRPr>
          </a:p>
          <a:p>
            <a:pPr indent="0" lvl="0" marL="0" rtl="0" algn="ctr">
              <a:lnSpc>
                <a:spcPct val="80000"/>
              </a:lnSpc>
              <a:spcBef>
                <a:spcPts val="800"/>
              </a:spcBef>
              <a:spcAft>
                <a:spcPts val="0"/>
              </a:spcAft>
              <a:buSzPts val="523"/>
              <a:buNone/>
            </a:pPr>
            <a:r>
              <a:t/>
            </a:r>
            <a:endParaRPr sz="760"/>
          </a:p>
        </p:txBody>
      </p:sp>
      <p:pic>
        <p:nvPicPr>
          <p:cNvPr id="130" name="Google Shape;130;p13"/>
          <p:cNvPicPr preferRelativeResize="0"/>
          <p:nvPr/>
        </p:nvPicPr>
        <p:blipFill>
          <a:blip r:embed="rId3">
            <a:alphaModFix/>
          </a:blip>
          <a:stretch>
            <a:fillRect/>
          </a:stretch>
        </p:blipFill>
        <p:spPr>
          <a:xfrm>
            <a:off x="2917713" y="119700"/>
            <a:ext cx="2676525" cy="2009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96463"/>
              <a:buFont typeface="Gill Sans"/>
              <a:buNone/>
            </a:pPr>
            <a:r>
              <a:rPr lang="en" sz="2799">
                <a:solidFill>
                  <a:schemeClr val="dk2"/>
                </a:solidFill>
                <a:latin typeface="Gill Sans"/>
                <a:ea typeface="Gill Sans"/>
                <a:cs typeface="Gill Sans"/>
                <a:sym typeface="Gill Sans"/>
              </a:rPr>
              <a:t>EXPLORATORY DATA ANALYSIS</a:t>
            </a:r>
            <a:br>
              <a:rPr lang="en" sz="2799">
                <a:solidFill>
                  <a:schemeClr val="dk2"/>
                </a:solidFill>
                <a:latin typeface="Gill Sans"/>
                <a:ea typeface="Gill Sans"/>
                <a:cs typeface="Gill Sans"/>
                <a:sym typeface="Gill Sans"/>
              </a:rPr>
            </a:br>
            <a:r>
              <a:rPr i="1" lang="en" sz="2177">
                <a:solidFill>
                  <a:schemeClr val="accent1"/>
                </a:solidFill>
                <a:latin typeface="Gill Sans"/>
                <a:ea typeface="Gill Sans"/>
                <a:cs typeface="Gill Sans"/>
                <a:sym typeface="Gill Sans"/>
              </a:rPr>
              <a:t>MAXIMUM AMOUNT OF LOAN TAKEN BY CUSTOMERS</a:t>
            </a:r>
            <a:endParaRPr i="1" sz="2177">
              <a:solidFill>
                <a:schemeClr val="accent1"/>
              </a:solidFill>
              <a:latin typeface="Gill Sans"/>
              <a:ea typeface="Gill Sans"/>
              <a:cs typeface="Gill Sans"/>
              <a:sym typeface="Gill Sans"/>
            </a:endParaRPr>
          </a:p>
          <a:p>
            <a:pPr indent="0" lvl="0" marL="0" rtl="0" algn="l">
              <a:spcBef>
                <a:spcPts val="0"/>
              </a:spcBef>
              <a:spcAft>
                <a:spcPts val="0"/>
              </a:spcAft>
              <a:buNone/>
            </a:pPr>
            <a:r>
              <a:t/>
            </a:r>
            <a:endParaRPr/>
          </a:p>
        </p:txBody>
      </p:sp>
      <p:sp>
        <p:nvSpPr>
          <p:cNvPr id="187" name="Google Shape;187;p22"/>
          <p:cNvSpPr txBox="1"/>
          <p:nvPr>
            <p:ph idx="1" type="body"/>
          </p:nvPr>
        </p:nvSpPr>
        <p:spPr>
          <a:xfrm>
            <a:off x="5241575" y="1990725"/>
            <a:ext cx="3083400" cy="2448000"/>
          </a:xfrm>
          <a:prstGeom prst="rect">
            <a:avLst/>
          </a:prstGeom>
        </p:spPr>
        <p:txBody>
          <a:bodyPr anchorCtr="0" anchor="t" bIns="91425" lIns="91425" spcFirstLastPara="1" rIns="91425" wrap="square" tIns="91425">
            <a:normAutofit fontScale="85000" lnSpcReduction="20000"/>
          </a:bodyPr>
          <a:lstStyle/>
          <a:p>
            <a:pPr indent="-288381" lvl="0" marL="305907" rtl="0" algn="l">
              <a:lnSpc>
                <a:spcPct val="100000"/>
              </a:lnSpc>
              <a:spcBef>
                <a:spcPts val="0"/>
              </a:spcBef>
              <a:spcAft>
                <a:spcPts val="0"/>
              </a:spcAft>
              <a:buClr>
                <a:srgbClr val="009DD9"/>
              </a:buClr>
              <a:buSzPct val="91999"/>
              <a:buFont typeface="Noto Sans Symbols"/>
              <a:buChar char="◼"/>
            </a:pPr>
            <a:r>
              <a:rPr lang="en" sz="2000">
                <a:solidFill>
                  <a:srgbClr val="17406D"/>
                </a:solidFill>
                <a:latin typeface="Gill Sans"/>
                <a:ea typeface="Gill Sans"/>
                <a:cs typeface="Gill Sans"/>
                <a:sym typeface="Gill Sans"/>
              </a:rPr>
              <a:t>In 30 &amp; 90 days, maximum number of people had taken 6Rs as the loan amount.</a:t>
            </a:r>
            <a:endParaRPr sz="1799">
              <a:solidFill>
                <a:srgbClr val="17406D"/>
              </a:solidFill>
              <a:latin typeface="Gill Sans"/>
              <a:ea typeface="Gill Sans"/>
              <a:cs typeface="Gill Sans"/>
              <a:sym typeface="Gill Sans"/>
            </a:endParaRPr>
          </a:p>
          <a:p>
            <a:pPr indent="-288381" lvl="0" marL="305907" rtl="0" algn="l">
              <a:lnSpc>
                <a:spcPct val="100000"/>
              </a:lnSpc>
              <a:spcBef>
                <a:spcPts val="1000"/>
              </a:spcBef>
              <a:spcAft>
                <a:spcPts val="0"/>
              </a:spcAft>
              <a:buClr>
                <a:srgbClr val="009DD9"/>
              </a:buClr>
              <a:buSzPct val="91999"/>
              <a:buFont typeface="Noto Sans Symbols"/>
              <a:buChar char="◼"/>
            </a:pPr>
            <a:r>
              <a:rPr lang="en" sz="2000">
                <a:solidFill>
                  <a:srgbClr val="17406D"/>
                </a:solidFill>
                <a:latin typeface="Gill Sans"/>
                <a:ea typeface="Gill Sans"/>
                <a:cs typeface="Gill Sans"/>
                <a:sym typeface="Gill Sans"/>
              </a:rPr>
              <a:t>Customers have less tendency to take loan in amount of 12.</a:t>
            </a:r>
            <a:endParaRPr sz="1799">
              <a:solidFill>
                <a:srgbClr val="17406D"/>
              </a:solidFill>
              <a:latin typeface="Gill Sans"/>
              <a:ea typeface="Gill Sans"/>
              <a:cs typeface="Gill Sans"/>
              <a:sym typeface="Gill Sans"/>
            </a:endParaRPr>
          </a:p>
          <a:p>
            <a:pPr indent="-288381" lvl="0" marL="305907" rtl="0" algn="l">
              <a:lnSpc>
                <a:spcPct val="100000"/>
              </a:lnSpc>
              <a:spcBef>
                <a:spcPts val="1000"/>
              </a:spcBef>
              <a:spcAft>
                <a:spcPts val="0"/>
              </a:spcAft>
              <a:buClr>
                <a:srgbClr val="009DD9"/>
              </a:buClr>
              <a:buSzPct val="91999"/>
              <a:buFont typeface="Noto Sans Symbols"/>
              <a:buChar char="◼"/>
            </a:pPr>
            <a:r>
              <a:rPr lang="en" sz="2000">
                <a:solidFill>
                  <a:srgbClr val="17406D"/>
                </a:solidFill>
                <a:latin typeface="Gill Sans"/>
                <a:ea typeface="Gill Sans"/>
                <a:cs typeface="Gill Sans"/>
                <a:sym typeface="Gill Sans"/>
              </a:rPr>
              <a:t>There are very few people who do not taken loan.</a:t>
            </a:r>
            <a:endParaRPr sz="2000">
              <a:solidFill>
                <a:srgbClr val="17406D"/>
              </a:solidFill>
              <a:latin typeface="Gill Sans"/>
              <a:ea typeface="Gill Sans"/>
              <a:cs typeface="Gill Sans"/>
              <a:sym typeface="Gill Sans"/>
            </a:endParaRPr>
          </a:p>
          <a:p>
            <a:pPr indent="0" lvl="0" marL="0" rtl="0" algn="l">
              <a:spcBef>
                <a:spcPts val="0"/>
              </a:spcBef>
              <a:spcAft>
                <a:spcPts val="1200"/>
              </a:spcAft>
              <a:buNone/>
            </a:pPr>
            <a:r>
              <a:t/>
            </a:r>
            <a:endParaRPr/>
          </a:p>
        </p:txBody>
      </p:sp>
      <p:pic>
        <p:nvPicPr>
          <p:cNvPr id="188" name="Google Shape;188;p22"/>
          <p:cNvPicPr preferRelativeResize="0"/>
          <p:nvPr/>
        </p:nvPicPr>
        <p:blipFill>
          <a:blip r:embed="rId3">
            <a:alphaModFix/>
          </a:blip>
          <a:stretch>
            <a:fillRect/>
          </a:stretch>
        </p:blipFill>
        <p:spPr>
          <a:xfrm>
            <a:off x="686525" y="1990725"/>
            <a:ext cx="4380701" cy="2847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19150" y="610250"/>
            <a:ext cx="7505700" cy="11661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lang="en" sz="2799">
                <a:solidFill>
                  <a:schemeClr val="dk2"/>
                </a:solidFill>
                <a:latin typeface="Gill Sans"/>
                <a:ea typeface="Gill Sans"/>
                <a:cs typeface="Gill Sans"/>
                <a:sym typeface="Gill Sans"/>
              </a:rPr>
              <a:t>EXPLORATORY DATA ANALYSIS</a:t>
            </a:r>
            <a:endParaRPr sz="2799">
              <a:solidFill>
                <a:schemeClr val="dk2"/>
              </a:solidFill>
              <a:latin typeface="Gill Sans"/>
              <a:ea typeface="Gill Sans"/>
              <a:cs typeface="Gill Sans"/>
              <a:sym typeface="Gill Sans"/>
            </a:endParaRPr>
          </a:p>
          <a:p>
            <a:pPr indent="0" lvl="0" marL="0" rtl="0" algn="l">
              <a:lnSpc>
                <a:spcPct val="150000"/>
              </a:lnSpc>
              <a:spcBef>
                <a:spcPts val="0"/>
              </a:spcBef>
              <a:spcAft>
                <a:spcPts val="0"/>
              </a:spcAft>
              <a:buNone/>
            </a:pPr>
            <a:r>
              <a:rPr lang="en" sz="1444">
                <a:solidFill>
                  <a:schemeClr val="accent1"/>
                </a:solidFill>
                <a:latin typeface="Gill Sans"/>
                <a:ea typeface="Gill Sans"/>
                <a:cs typeface="Gill Sans"/>
                <a:sym typeface="Gill Sans"/>
              </a:rPr>
              <a:t>NUMBER OF LOAN TAKEN BY CUSTOMERS IN 30 DAYS VS AMOUNT OF LOAN TAKEN IN 30 DAYS</a:t>
            </a:r>
            <a:endParaRPr sz="1444">
              <a:solidFill>
                <a:schemeClr val="accent1"/>
              </a:solidFill>
              <a:latin typeface="Gill Sans"/>
              <a:ea typeface="Gill Sans"/>
              <a:cs typeface="Gill Sans"/>
              <a:sym typeface="Gill Sans"/>
            </a:endParaRPr>
          </a:p>
          <a:p>
            <a:pPr indent="0" lvl="0" marL="0" rtl="0" algn="l">
              <a:lnSpc>
                <a:spcPct val="150000"/>
              </a:lnSpc>
              <a:spcBef>
                <a:spcPts val="0"/>
              </a:spcBef>
              <a:spcAft>
                <a:spcPts val="0"/>
              </a:spcAft>
              <a:buNone/>
            </a:pPr>
            <a:r>
              <a:t/>
            </a:r>
            <a:endParaRPr sz="1576">
              <a:solidFill>
                <a:schemeClr val="dk2"/>
              </a:solidFill>
              <a:latin typeface="Gill Sans"/>
              <a:ea typeface="Gill Sans"/>
              <a:cs typeface="Gill Sans"/>
              <a:sym typeface="Gill Sans"/>
            </a:endParaRPr>
          </a:p>
          <a:p>
            <a:pPr indent="0" lvl="0" marL="0" rtl="0" algn="l">
              <a:lnSpc>
                <a:spcPct val="150000"/>
              </a:lnSpc>
              <a:spcBef>
                <a:spcPts val="0"/>
              </a:spcBef>
              <a:spcAft>
                <a:spcPts val="0"/>
              </a:spcAft>
              <a:buNone/>
            </a:pPr>
            <a:br>
              <a:rPr lang="en" sz="2799">
                <a:solidFill>
                  <a:schemeClr val="dk2"/>
                </a:solidFill>
                <a:latin typeface="Gill Sans"/>
                <a:ea typeface="Gill Sans"/>
                <a:cs typeface="Gill Sans"/>
                <a:sym typeface="Gill Sans"/>
              </a:rPr>
            </a:br>
            <a:endParaRPr/>
          </a:p>
        </p:txBody>
      </p:sp>
      <p:sp>
        <p:nvSpPr>
          <p:cNvPr id="194" name="Google Shape;194;p23"/>
          <p:cNvSpPr txBox="1"/>
          <p:nvPr>
            <p:ph idx="1" type="body"/>
          </p:nvPr>
        </p:nvSpPr>
        <p:spPr>
          <a:xfrm>
            <a:off x="6156950" y="1990725"/>
            <a:ext cx="2167800" cy="2448000"/>
          </a:xfrm>
          <a:prstGeom prst="rect">
            <a:avLst/>
          </a:prstGeom>
        </p:spPr>
        <p:txBody>
          <a:bodyPr anchorCtr="0" anchor="t" bIns="91425" lIns="91425" spcFirstLastPara="1" rIns="91425" wrap="square" tIns="91425">
            <a:normAutofit fontScale="92500"/>
          </a:bodyPr>
          <a:lstStyle/>
          <a:p>
            <a:pPr indent="-297144" lvl="0" marL="305907" rtl="0" algn="l">
              <a:lnSpc>
                <a:spcPct val="100000"/>
              </a:lnSpc>
              <a:spcBef>
                <a:spcPts val="0"/>
              </a:spcBef>
              <a:spcAft>
                <a:spcPts val="0"/>
              </a:spcAft>
              <a:buClr>
                <a:srgbClr val="009DD9"/>
              </a:buClr>
              <a:buSzPct val="91999"/>
              <a:buFont typeface="Noto Sans Symbols"/>
              <a:buChar char="◼"/>
            </a:pPr>
            <a:r>
              <a:rPr lang="en" sz="2000">
                <a:solidFill>
                  <a:srgbClr val="17406D"/>
                </a:solidFill>
                <a:latin typeface="Gill Sans"/>
                <a:ea typeface="Gill Sans"/>
                <a:cs typeface="Gill Sans"/>
                <a:sym typeface="Gill Sans"/>
              </a:rPr>
              <a:t>Maximum number of times loans taken by the people is 50 and the Average loan amount is equivalent to 300</a:t>
            </a:r>
            <a:endParaRPr sz="2000">
              <a:solidFill>
                <a:srgbClr val="17406D"/>
              </a:solidFill>
              <a:latin typeface="Gill Sans"/>
              <a:ea typeface="Gill Sans"/>
              <a:cs typeface="Gill Sans"/>
              <a:sym typeface="Gill Sans"/>
            </a:endParaRPr>
          </a:p>
          <a:p>
            <a:pPr indent="0" lvl="0" marL="0" rtl="0" algn="l">
              <a:spcBef>
                <a:spcPts val="0"/>
              </a:spcBef>
              <a:spcAft>
                <a:spcPts val="1200"/>
              </a:spcAft>
              <a:buNone/>
            </a:pPr>
            <a:r>
              <a:t/>
            </a:r>
            <a:endParaRPr/>
          </a:p>
        </p:txBody>
      </p:sp>
      <p:pic>
        <p:nvPicPr>
          <p:cNvPr id="195" name="Google Shape;195;p23"/>
          <p:cNvPicPr preferRelativeResize="0"/>
          <p:nvPr/>
        </p:nvPicPr>
        <p:blipFill>
          <a:blip r:embed="rId3">
            <a:alphaModFix/>
          </a:blip>
          <a:stretch>
            <a:fillRect/>
          </a:stretch>
        </p:blipFill>
        <p:spPr>
          <a:xfrm>
            <a:off x="533975" y="1776350"/>
            <a:ext cx="5470574" cy="2811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19150" y="812925"/>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96463"/>
              <a:buFont typeface="Gill Sans"/>
              <a:buNone/>
            </a:pPr>
            <a:r>
              <a:rPr lang="en" sz="2799">
                <a:solidFill>
                  <a:schemeClr val="dk2"/>
                </a:solidFill>
                <a:latin typeface="Gill Sans"/>
                <a:ea typeface="Gill Sans"/>
                <a:cs typeface="Gill Sans"/>
                <a:sym typeface="Gill Sans"/>
              </a:rPr>
              <a:t>EXPLORATORY DATA ANALYSIS</a:t>
            </a:r>
            <a:br>
              <a:rPr lang="en" sz="2799">
                <a:solidFill>
                  <a:schemeClr val="dk2"/>
                </a:solidFill>
                <a:latin typeface="Gill Sans"/>
                <a:ea typeface="Gill Sans"/>
                <a:cs typeface="Gill Sans"/>
                <a:sym typeface="Gill Sans"/>
              </a:rPr>
            </a:br>
            <a:r>
              <a:rPr lang="en" sz="1622">
                <a:solidFill>
                  <a:schemeClr val="accent1"/>
                </a:solidFill>
                <a:latin typeface="Gill Sans"/>
                <a:ea typeface="Gill Sans"/>
                <a:cs typeface="Gill Sans"/>
                <a:sym typeface="Gill Sans"/>
              </a:rPr>
              <a:t>MAXIMUM NUMBER OF LOAN TAKEN VS AVERAGE PAYBACK TIME IN LAST 30 DAYS</a:t>
            </a:r>
            <a:endParaRPr sz="1622">
              <a:solidFill>
                <a:schemeClr val="accent1"/>
              </a:solidFill>
              <a:latin typeface="Gill Sans"/>
              <a:ea typeface="Gill Sans"/>
              <a:cs typeface="Gill Sans"/>
              <a:sym typeface="Gill Sans"/>
            </a:endParaRPr>
          </a:p>
          <a:p>
            <a:pPr indent="0" lvl="0" marL="0" rtl="0" algn="l">
              <a:spcBef>
                <a:spcPts val="0"/>
              </a:spcBef>
              <a:spcAft>
                <a:spcPts val="0"/>
              </a:spcAft>
              <a:buNone/>
            </a:pPr>
            <a:r>
              <a:t/>
            </a:r>
            <a:endParaRPr/>
          </a:p>
        </p:txBody>
      </p:sp>
      <p:sp>
        <p:nvSpPr>
          <p:cNvPr id="201" name="Google Shape;201;p24"/>
          <p:cNvSpPr txBox="1"/>
          <p:nvPr>
            <p:ph idx="1" type="body"/>
          </p:nvPr>
        </p:nvSpPr>
        <p:spPr>
          <a:xfrm>
            <a:off x="5394125" y="1990725"/>
            <a:ext cx="2930700" cy="2448000"/>
          </a:xfrm>
          <a:prstGeom prst="rect">
            <a:avLst/>
          </a:prstGeom>
        </p:spPr>
        <p:txBody>
          <a:bodyPr anchorCtr="0" anchor="t" bIns="91425" lIns="91425" spcFirstLastPara="1" rIns="91425" wrap="square" tIns="91425">
            <a:normAutofit/>
          </a:bodyPr>
          <a:lstStyle/>
          <a:p>
            <a:pPr indent="-305907" lvl="0" marL="305907" rtl="0" algn="l">
              <a:lnSpc>
                <a:spcPct val="100000"/>
              </a:lnSpc>
              <a:spcBef>
                <a:spcPts val="0"/>
              </a:spcBef>
              <a:spcAft>
                <a:spcPts val="0"/>
              </a:spcAft>
              <a:buClr>
                <a:srgbClr val="009DD9"/>
              </a:buClr>
              <a:buSzPts val="1840"/>
              <a:buFont typeface="Noto Sans Symbols"/>
              <a:buChar char="◼"/>
            </a:pPr>
            <a:r>
              <a:rPr lang="en" sz="2000">
                <a:solidFill>
                  <a:srgbClr val="17406D"/>
                </a:solidFill>
                <a:latin typeface="Gill Sans"/>
                <a:ea typeface="Gill Sans"/>
                <a:cs typeface="Gill Sans"/>
                <a:sym typeface="Gill Sans"/>
              </a:rPr>
              <a:t>Average payback time over last 30 days is higher for people who had taken loan 2 times.</a:t>
            </a:r>
            <a:endParaRPr/>
          </a:p>
        </p:txBody>
      </p:sp>
      <p:pic>
        <p:nvPicPr>
          <p:cNvPr id="202" name="Google Shape;202;p24"/>
          <p:cNvPicPr preferRelativeResize="0"/>
          <p:nvPr/>
        </p:nvPicPr>
        <p:blipFill>
          <a:blip r:embed="rId3">
            <a:alphaModFix/>
          </a:blip>
          <a:stretch>
            <a:fillRect/>
          </a:stretch>
        </p:blipFill>
        <p:spPr>
          <a:xfrm>
            <a:off x="533975" y="1896125"/>
            <a:ext cx="4860149" cy="2811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708325" y="457675"/>
            <a:ext cx="7660200" cy="9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96463"/>
              <a:buFont typeface="Gill Sans"/>
              <a:buNone/>
            </a:pPr>
            <a:r>
              <a:rPr lang="en" sz="2799">
                <a:solidFill>
                  <a:schemeClr val="dk2"/>
                </a:solidFill>
                <a:latin typeface="Gill Sans"/>
                <a:ea typeface="Gill Sans"/>
                <a:cs typeface="Gill Sans"/>
                <a:sym typeface="Gill Sans"/>
              </a:rPr>
              <a:t>EXPLORATORY DATA ANALYSIS</a:t>
            </a:r>
            <a:br>
              <a:rPr lang="en" sz="2799">
                <a:solidFill>
                  <a:schemeClr val="dk2"/>
                </a:solidFill>
                <a:latin typeface="Gill Sans"/>
                <a:ea typeface="Gill Sans"/>
                <a:cs typeface="Gill Sans"/>
                <a:sym typeface="Gill Sans"/>
              </a:rPr>
            </a:br>
            <a:r>
              <a:rPr lang="en" sz="2200">
                <a:solidFill>
                  <a:schemeClr val="accent1"/>
                </a:solidFill>
                <a:latin typeface="Gill Sans"/>
                <a:ea typeface="Gill Sans"/>
                <a:cs typeface="Gill Sans"/>
                <a:sym typeface="Gill Sans"/>
              </a:rPr>
              <a:t>NUMBER OF LOAN TAKEN BY CUSTOMERS IN 30 DAYS</a:t>
            </a:r>
            <a:endParaRPr sz="2200">
              <a:solidFill>
                <a:schemeClr val="accent1"/>
              </a:solidFill>
              <a:latin typeface="Gill Sans"/>
              <a:ea typeface="Gill Sans"/>
              <a:cs typeface="Gill Sans"/>
              <a:sym typeface="Gill Sans"/>
            </a:endParaRPr>
          </a:p>
          <a:p>
            <a:pPr indent="0" lvl="0" marL="0" rtl="0" algn="l">
              <a:spcBef>
                <a:spcPts val="0"/>
              </a:spcBef>
              <a:spcAft>
                <a:spcPts val="0"/>
              </a:spcAft>
              <a:buNone/>
            </a:pPr>
            <a:r>
              <a:t/>
            </a:r>
            <a:endParaRPr/>
          </a:p>
        </p:txBody>
      </p:sp>
      <p:sp>
        <p:nvSpPr>
          <p:cNvPr id="208" name="Google Shape;208;p25"/>
          <p:cNvSpPr txBox="1"/>
          <p:nvPr>
            <p:ph idx="1" type="body"/>
          </p:nvPr>
        </p:nvSpPr>
        <p:spPr>
          <a:xfrm>
            <a:off x="5492200" y="2023425"/>
            <a:ext cx="2743500" cy="2448000"/>
          </a:xfrm>
          <a:prstGeom prst="rect">
            <a:avLst/>
          </a:prstGeom>
        </p:spPr>
        <p:txBody>
          <a:bodyPr anchorCtr="0" anchor="t" bIns="91425" lIns="91425" spcFirstLastPara="1" rIns="91425" wrap="square" tIns="91425">
            <a:normAutofit/>
          </a:bodyPr>
          <a:lstStyle/>
          <a:p>
            <a:pPr indent="-305907" lvl="0" marL="305907" rtl="0" algn="l">
              <a:lnSpc>
                <a:spcPct val="100000"/>
              </a:lnSpc>
              <a:spcBef>
                <a:spcPts val="0"/>
              </a:spcBef>
              <a:spcAft>
                <a:spcPts val="0"/>
              </a:spcAft>
              <a:buClr>
                <a:srgbClr val="009DD9"/>
              </a:buClr>
              <a:buSzPts val="1840"/>
              <a:buFont typeface="Noto Sans Symbols"/>
              <a:buChar char="▪"/>
            </a:pPr>
            <a:r>
              <a:rPr lang="en" sz="2000">
                <a:solidFill>
                  <a:srgbClr val="17406D"/>
                </a:solidFill>
                <a:latin typeface="Arial"/>
                <a:ea typeface="Arial"/>
                <a:cs typeface="Arial"/>
                <a:sym typeface="Arial"/>
              </a:rPr>
              <a:t>Very few defaulters in case of customers who have taken loan in amount of 12.</a:t>
            </a:r>
            <a:endParaRPr sz="2000">
              <a:solidFill>
                <a:srgbClr val="17406D"/>
              </a:solidFill>
            </a:endParaRPr>
          </a:p>
          <a:p>
            <a:pPr indent="0" lvl="0" marL="0" rtl="0" algn="l">
              <a:spcBef>
                <a:spcPts val="0"/>
              </a:spcBef>
              <a:spcAft>
                <a:spcPts val="1200"/>
              </a:spcAft>
              <a:buNone/>
            </a:pPr>
            <a:r>
              <a:t/>
            </a:r>
            <a:endParaRPr/>
          </a:p>
        </p:txBody>
      </p:sp>
      <p:pic>
        <p:nvPicPr>
          <p:cNvPr id="209" name="Google Shape;209;p25"/>
          <p:cNvPicPr preferRelativeResize="0"/>
          <p:nvPr/>
        </p:nvPicPr>
        <p:blipFill>
          <a:blip r:embed="rId3">
            <a:alphaModFix/>
          </a:blip>
          <a:stretch>
            <a:fillRect/>
          </a:stretch>
        </p:blipFill>
        <p:spPr>
          <a:xfrm>
            <a:off x="708325" y="1739075"/>
            <a:ext cx="4474274" cy="3016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819150" y="435900"/>
            <a:ext cx="7505700" cy="980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96463"/>
              <a:buFont typeface="Gill Sans"/>
              <a:buNone/>
            </a:pPr>
            <a:r>
              <a:rPr lang="en" sz="2799">
                <a:solidFill>
                  <a:schemeClr val="dk2"/>
                </a:solidFill>
                <a:latin typeface="Gill Sans"/>
                <a:ea typeface="Gill Sans"/>
                <a:cs typeface="Gill Sans"/>
                <a:sym typeface="Gill Sans"/>
              </a:rPr>
              <a:t>FEATURE ENGINEERING</a:t>
            </a:r>
            <a:br>
              <a:rPr lang="en" sz="2799">
                <a:solidFill>
                  <a:schemeClr val="dk2"/>
                </a:solidFill>
                <a:latin typeface="Gill Sans"/>
                <a:ea typeface="Gill Sans"/>
                <a:cs typeface="Gill Sans"/>
                <a:sym typeface="Gill Sans"/>
              </a:rPr>
            </a:br>
            <a:r>
              <a:rPr lang="en" sz="2000">
                <a:solidFill>
                  <a:schemeClr val="accent1"/>
                </a:solidFill>
                <a:latin typeface="Gill Sans"/>
                <a:ea typeface="Gill Sans"/>
                <a:cs typeface="Gill Sans"/>
                <a:sym typeface="Gill Sans"/>
              </a:rPr>
              <a:t>OUTLIERS DETECTION &amp; REMOVAL</a:t>
            </a:r>
            <a:endParaRPr>
              <a:solidFill>
                <a:schemeClr val="accent1"/>
              </a:solidFill>
            </a:endParaRPr>
          </a:p>
        </p:txBody>
      </p:sp>
      <p:sp>
        <p:nvSpPr>
          <p:cNvPr id="215" name="Google Shape;215;p26"/>
          <p:cNvSpPr txBox="1"/>
          <p:nvPr>
            <p:ph idx="1" type="body"/>
          </p:nvPr>
        </p:nvSpPr>
        <p:spPr>
          <a:xfrm>
            <a:off x="819150" y="1623700"/>
            <a:ext cx="7505700" cy="2615400"/>
          </a:xfrm>
          <a:prstGeom prst="rect">
            <a:avLst/>
          </a:prstGeom>
        </p:spPr>
        <p:txBody>
          <a:bodyPr anchorCtr="0" anchor="t" bIns="91425" lIns="91425" spcFirstLastPara="1" rIns="91425" wrap="square" tIns="91425">
            <a:noAutofit/>
          </a:bodyPr>
          <a:lstStyle/>
          <a:p>
            <a:pPr indent="-266029" lvl="0" marL="305907" rtl="0" algn="l">
              <a:lnSpc>
                <a:spcPct val="100000"/>
              </a:lnSpc>
              <a:spcBef>
                <a:spcPts val="0"/>
              </a:spcBef>
              <a:spcAft>
                <a:spcPts val="0"/>
              </a:spcAft>
              <a:buClr>
                <a:srgbClr val="009DD9"/>
              </a:buClr>
              <a:buSzPts val="1580"/>
              <a:buFont typeface="Noto Sans Symbols"/>
              <a:buChar char="◼"/>
            </a:pPr>
            <a:r>
              <a:rPr lang="en" sz="1700">
                <a:solidFill>
                  <a:srgbClr val="17406D"/>
                </a:solidFill>
                <a:latin typeface="Arial"/>
                <a:ea typeface="Arial"/>
                <a:cs typeface="Arial"/>
                <a:sym typeface="Arial"/>
              </a:rPr>
              <a:t>Outliers do not exist in lower bound but outliers exist in upper bound of features. </a:t>
            </a:r>
            <a:endParaRPr sz="1700">
              <a:solidFill>
                <a:srgbClr val="17406D"/>
              </a:solidFill>
              <a:latin typeface="Gill Sans"/>
              <a:ea typeface="Gill Sans"/>
              <a:cs typeface="Gill Sans"/>
              <a:sym typeface="Gill Sans"/>
            </a:endParaRPr>
          </a:p>
          <a:p>
            <a:pPr indent="-266029" lvl="0" marL="305907" rtl="0" algn="l">
              <a:lnSpc>
                <a:spcPct val="100000"/>
              </a:lnSpc>
              <a:spcBef>
                <a:spcPts val="1080"/>
              </a:spcBef>
              <a:spcAft>
                <a:spcPts val="0"/>
              </a:spcAft>
              <a:buClr>
                <a:srgbClr val="009DD9"/>
              </a:buClr>
              <a:buSzPts val="1580"/>
              <a:buFont typeface="Noto Sans Symbols"/>
              <a:buChar char="◼"/>
            </a:pPr>
            <a:r>
              <a:rPr lang="en" sz="1700">
                <a:solidFill>
                  <a:srgbClr val="17406D"/>
                </a:solidFill>
                <a:latin typeface="Gill Sans"/>
                <a:ea typeface="Gill Sans"/>
                <a:cs typeface="Gill Sans"/>
                <a:sym typeface="Gill Sans"/>
              </a:rPr>
              <a:t>Z-score method results in huge data loss of 23.42 %, which we cannot afford.</a:t>
            </a:r>
            <a:endParaRPr sz="1324">
              <a:solidFill>
                <a:srgbClr val="17406D"/>
              </a:solidFill>
              <a:latin typeface="Gill Sans"/>
              <a:ea typeface="Gill Sans"/>
              <a:cs typeface="Gill Sans"/>
              <a:sym typeface="Gill Sans"/>
            </a:endParaRPr>
          </a:p>
          <a:p>
            <a:pPr indent="-266029" lvl="0" marL="305907" rtl="0" algn="l">
              <a:lnSpc>
                <a:spcPct val="100000"/>
              </a:lnSpc>
              <a:spcBef>
                <a:spcPts val="1080"/>
              </a:spcBef>
              <a:spcAft>
                <a:spcPts val="0"/>
              </a:spcAft>
              <a:buClr>
                <a:srgbClr val="009DD9"/>
              </a:buClr>
              <a:buSzPts val="1580"/>
              <a:buFont typeface="Noto Sans Symbols"/>
              <a:buChar char="◼"/>
            </a:pPr>
            <a:r>
              <a:rPr b="1" lang="en" sz="1700">
                <a:solidFill>
                  <a:srgbClr val="000000"/>
                </a:solidFill>
                <a:latin typeface="Gill Sans"/>
                <a:ea typeface="Gill Sans"/>
                <a:cs typeface="Gill Sans"/>
                <a:sym typeface="Gill Sans"/>
              </a:rPr>
              <a:t>Quantile-based Flooring- Capping Method </a:t>
            </a:r>
            <a:r>
              <a:rPr lang="en" sz="1700">
                <a:solidFill>
                  <a:srgbClr val="17406D"/>
                </a:solidFill>
                <a:latin typeface="Gill Sans"/>
                <a:ea typeface="Gill Sans"/>
                <a:cs typeface="Gill Sans"/>
                <a:sym typeface="Gill Sans"/>
              </a:rPr>
              <a:t>employed for outliers removal.</a:t>
            </a:r>
            <a:endParaRPr sz="1324">
              <a:solidFill>
                <a:srgbClr val="17406D"/>
              </a:solidFill>
              <a:latin typeface="Gill Sans"/>
              <a:ea typeface="Gill Sans"/>
              <a:cs typeface="Gill Sans"/>
              <a:sym typeface="Gill Sans"/>
            </a:endParaRPr>
          </a:p>
          <a:p>
            <a:pPr indent="-266029" lvl="0" marL="305907" rtl="0" algn="l">
              <a:lnSpc>
                <a:spcPct val="100000"/>
              </a:lnSpc>
              <a:spcBef>
                <a:spcPts val="1080"/>
              </a:spcBef>
              <a:spcAft>
                <a:spcPts val="0"/>
              </a:spcAft>
              <a:buClr>
                <a:srgbClr val="009DD9"/>
              </a:buClr>
              <a:buSzPts val="1580"/>
              <a:buFont typeface="Noto Sans Symbols"/>
              <a:buChar char="◼"/>
            </a:pPr>
            <a:r>
              <a:rPr lang="en" sz="1700" u="sng">
                <a:solidFill>
                  <a:srgbClr val="000000"/>
                </a:solidFill>
                <a:latin typeface="Gill Sans"/>
                <a:ea typeface="Gill Sans"/>
                <a:cs typeface="Gill Sans"/>
                <a:sym typeface="Gill Sans"/>
              </a:rPr>
              <a:t>Flooring is performed at 0th percentile for lower bound and capping perform at 99th percentile for upper bound.</a:t>
            </a:r>
            <a:endParaRPr sz="1324">
              <a:solidFill>
                <a:srgbClr val="17406D"/>
              </a:solidFill>
              <a:latin typeface="Gill Sans"/>
              <a:ea typeface="Gill Sans"/>
              <a:cs typeface="Gill Sans"/>
              <a:sym typeface="Gill Sans"/>
            </a:endParaRPr>
          </a:p>
          <a:p>
            <a:pPr indent="-266029" lvl="0" marL="305907" rtl="0" algn="l">
              <a:lnSpc>
                <a:spcPct val="100000"/>
              </a:lnSpc>
              <a:spcBef>
                <a:spcPts val="1080"/>
              </a:spcBef>
              <a:spcAft>
                <a:spcPts val="0"/>
              </a:spcAft>
              <a:buClr>
                <a:srgbClr val="009DD9"/>
              </a:buClr>
              <a:buSzPts val="1580"/>
              <a:buFont typeface="Noto Sans Symbols"/>
              <a:buChar char="◼"/>
            </a:pPr>
            <a:r>
              <a:rPr b="1" lang="en" sz="1700">
                <a:solidFill>
                  <a:srgbClr val="000000"/>
                </a:solidFill>
                <a:latin typeface="Gill Sans"/>
                <a:ea typeface="Gill Sans"/>
                <a:cs typeface="Gill Sans"/>
                <a:sym typeface="Gill Sans"/>
              </a:rPr>
              <a:t>Data Loss </a:t>
            </a:r>
            <a:r>
              <a:rPr lang="en" sz="1700">
                <a:solidFill>
                  <a:srgbClr val="17406D"/>
                </a:solidFill>
                <a:latin typeface="Gill Sans"/>
                <a:ea typeface="Gill Sans"/>
                <a:cs typeface="Gill Sans"/>
                <a:sym typeface="Gill Sans"/>
              </a:rPr>
              <a:t>: 5.44 % which is acceptable.</a:t>
            </a:r>
            <a:endParaRPr sz="1324">
              <a:solidFill>
                <a:srgbClr val="17406D"/>
              </a:solidFill>
              <a:latin typeface="Gill Sans"/>
              <a:ea typeface="Gill Sans"/>
              <a:cs typeface="Gill Sans"/>
              <a:sym typeface="Gill Sans"/>
            </a:endParaRPr>
          </a:p>
          <a:p>
            <a:pPr indent="-165699" lvl="0" marL="305907" rtl="0" algn="l">
              <a:lnSpc>
                <a:spcPct val="100000"/>
              </a:lnSpc>
              <a:spcBef>
                <a:spcPts val="1080"/>
              </a:spcBef>
              <a:spcAft>
                <a:spcPts val="0"/>
              </a:spcAft>
              <a:buClr>
                <a:srgbClr val="000000"/>
              </a:buClr>
              <a:buSzPts val="688"/>
              <a:buFont typeface="Arial"/>
              <a:buNone/>
            </a:pPr>
            <a:r>
              <a:t/>
            </a:r>
            <a:endParaRPr sz="1700">
              <a:solidFill>
                <a:srgbClr val="17406D"/>
              </a:solidFill>
              <a:latin typeface="Gill Sans"/>
              <a:ea typeface="Gill Sans"/>
              <a:cs typeface="Gill Sans"/>
              <a:sym typeface="Gill Sans"/>
            </a:endParaRPr>
          </a:p>
          <a:p>
            <a:pPr indent="0" lvl="0" marL="0" rtl="0" algn="l">
              <a:spcBef>
                <a:spcPts val="0"/>
              </a:spcBef>
              <a:spcAft>
                <a:spcPts val="1200"/>
              </a:spcAft>
              <a:buSzPts val="688"/>
              <a:buNone/>
            </a:pPr>
            <a:r>
              <a:t/>
            </a:r>
            <a:endParaRPr sz="101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819150" y="326925"/>
            <a:ext cx="6424200" cy="10788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96463"/>
              <a:buFont typeface="Gill Sans"/>
              <a:buNone/>
            </a:pPr>
            <a:r>
              <a:rPr lang="en" sz="2799">
                <a:solidFill>
                  <a:schemeClr val="dk2"/>
                </a:solidFill>
                <a:latin typeface="Gill Sans"/>
                <a:ea typeface="Gill Sans"/>
                <a:cs typeface="Gill Sans"/>
                <a:sym typeface="Gill Sans"/>
              </a:rPr>
              <a:t>FEATURE ENGINEERING</a:t>
            </a:r>
            <a:br>
              <a:rPr lang="en" sz="2799">
                <a:solidFill>
                  <a:schemeClr val="dk2"/>
                </a:solidFill>
                <a:latin typeface="Gill Sans"/>
                <a:ea typeface="Gill Sans"/>
                <a:cs typeface="Gill Sans"/>
                <a:sym typeface="Gill Sans"/>
              </a:rPr>
            </a:br>
            <a:r>
              <a:rPr lang="en" sz="2200">
                <a:solidFill>
                  <a:schemeClr val="accent1"/>
                </a:solidFill>
                <a:latin typeface="Gill Sans"/>
                <a:ea typeface="Gill Sans"/>
                <a:cs typeface="Gill Sans"/>
                <a:sym typeface="Gill Sans"/>
              </a:rPr>
              <a:t>SKEWNESS DETECTION &amp; TRANSFORMATION</a:t>
            </a:r>
            <a:endParaRPr>
              <a:solidFill>
                <a:schemeClr val="accent1"/>
              </a:solidFill>
            </a:endParaRPr>
          </a:p>
        </p:txBody>
      </p:sp>
      <p:sp>
        <p:nvSpPr>
          <p:cNvPr id="221" name="Google Shape;221;p27"/>
          <p:cNvSpPr txBox="1"/>
          <p:nvPr>
            <p:ph idx="1" type="subTitle"/>
          </p:nvPr>
        </p:nvSpPr>
        <p:spPr>
          <a:xfrm>
            <a:off x="819150" y="1550700"/>
            <a:ext cx="5859900" cy="738300"/>
          </a:xfrm>
          <a:prstGeom prst="rect">
            <a:avLst/>
          </a:prstGeom>
        </p:spPr>
        <p:txBody>
          <a:bodyPr anchorCtr="0" anchor="t" bIns="91425" lIns="91425" spcFirstLastPara="1" rIns="91425" wrap="square" tIns="91425">
            <a:normAutofit fontScale="70000"/>
          </a:bodyPr>
          <a:lstStyle/>
          <a:p>
            <a:pPr indent="-300990" lvl="0" marL="342900" rtl="0" algn="ctr">
              <a:spcBef>
                <a:spcPts val="0"/>
              </a:spcBef>
              <a:spcAft>
                <a:spcPts val="0"/>
              </a:spcAft>
              <a:buClr>
                <a:schemeClr val="dk2"/>
              </a:buClr>
              <a:buSzPct val="100000"/>
              <a:buFont typeface="Arial"/>
              <a:buChar char="•"/>
            </a:pPr>
            <a:r>
              <a:rPr lang="en" sz="2200">
                <a:solidFill>
                  <a:schemeClr val="dk2"/>
                </a:solidFill>
                <a:latin typeface="Gill Sans"/>
                <a:ea typeface="Gill Sans"/>
                <a:cs typeface="Gill Sans"/>
                <a:sym typeface="Gill Sans"/>
              </a:rPr>
              <a:t>Considerable amount of skewness exist in different features.</a:t>
            </a:r>
            <a:endParaRPr sz="1400">
              <a:solidFill>
                <a:schemeClr val="dk2"/>
              </a:solidFill>
              <a:latin typeface="Arial"/>
              <a:ea typeface="Arial"/>
              <a:cs typeface="Arial"/>
              <a:sym typeface="Arial"/>
            </a:endParaRPr>
          </a:p>
          <a:p>
            <a:pPr indent="-300990" lvl="0" marL="342900" rtl="0" algn="ctr">
              <a:spcBef>
                <a:spcPts val="0"/>
              </a:spcBef>
              <a:spcAft>
                <a:spcPts val="0"/>
              </a:spcAft>
              <a:buClr>
                <a:schemeClr val="dk2"/>
              </a:buClr>
              <a:buSzPct val="100000"/>
              <a:buFont typeface="Arial"/>
              <a:buChar char="•"/>
            </a:pPr>
            <a:r>
              <a:rPr lang="en" sz="2200">
                <a:solidFill>
                  <a:schemeClr val="dk2"/>
                </a:solidFill>
                <a:latin typeface="Gill Sans"/>
                <a:ea typeface="Gill Sans"/>
                <a:cs typeface="Gill Sans"/>
                <a:sym typeface="Gill Sans"/>
              </a:rPr>
              <a:t>Yeo-Johnson Power Transformation used to reduce skewness.</a:t>
            </a:r>
            <a:endParaRPr>
              <a:solidFill>
                <a:schemeClr val="dk2"/>
              </a:solidFill>
            </a:endParaRPr>
          </a:p>
        </p:txBody>
      </p:sp>
      <p:sp>
        <p:nvSpPr>
          <p:cNvPr id="222" name="Google Shape;222;p27"/>
          <p:cNvSpPr txBox="1"/>
          <p:nvPr>
            <p:ph idx="2" type="body"/>
          </p:nvPr>
        </p:nvSpPr>
        <p:spPr>
          <a:xfrm rot="10800000">
            <a:off x="6679000" y="4562450"/>
            <a:ext cx="22800" cy="14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223" name="Google Shape;223;p27"/>
          <p:cNvPicPr preferRelativeResize="0"/>
          <p:nvPr/>
        </p:nvPicPr>
        <p:blipFill>
          <a:blip r:embed="rId3">
            <a:alphaModFix/>
          </a:blip>
          <a:stretch>
            <a:fillRect/>
          </a:stretch>
        </p:blipFill>
        <p:spPr>
          <a:xfrm>
            <a:off x="381400" y="2441400"/>
            <a:ext cx="8314600" cy="2320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Gill Sans"/>
              <a:buNone/>
            </a:pPr>
            <a:r>
              <a:rPr i="1" lang="en" sz="2500">
                <a:solidFill>
                  <a:schemeClr val="accent6"/>
                </a:solidFill>
              </a:rPr>
              <a:t>DATA INPUTS- LOGIC- OUTPUT RELATIONSHIPS</a:t>
            </a:r>
            <a:br>
              <a:rPr i="1" lang="en" sz="1800">
                <a:solidFill>
                  <a:schemeClr val="accent6"/>
                </a:solidFill>
                <a:latin typeface="Calibri"/>
                <a:ea typeface="Calibri"/>
                <a:cs typeface="Calibri"/>
                <a:sym typeface="Calibri"/>
              </a:rPr>
            </a:br>
            <a:endParaRPr i="1">
              <a:solidFill>
                <a:schemeClr val="accent6"/>
              </a:solidFill>
            </a:endParaRPr>
          </a:p>
        </p:txBody>
      </p:sp>
      <p:sp>
        <p:nvSpPr>
          <p:cNvPr id="229" name="Google Shape;229;p28"/>
          <p:cNvSpPr txBox="1"/>
          <p:nvPr>
            <p:ph idx="1" type="body"/>
          </p:nvPr>
        </p:nvSpPr>
        <p:spPr>
          <a:xfrm>
            <a:off x="6429375" y="1990725"/>
            <a:ext cx="2320800" cy="2448000"/>
          </a:xfrm>
          <a:prstGeom prst="rect">
            <a:avLst/>
          </a:prstGeom>
        </p:spPr>
        <p:txBody>
          <a:bodyPr anchorCtr="0" anchor="t" bIns="91425" lIns="91425" spcFirstLastPara="1" rIns="91425" wrap="square" tIns="91425">
            <a:normAutofit lnSpcReduction="10000"/>
          </a:bodyPr>
          <a:lstStyle/>
          <a:p>
            <a:pPr indent="-305907" lvl="0" marL="305907" rtl="0" algn="l">
              <a:lnSpc>
                <a:spcPct val="100000"/>
              </a:lnSpc>
              <a:spcBef>
                <a:spcPts val="0"/>
              </a:spcBef>
              <a:spcAft>
                <a:spcPts val="0"/>
              </a:spcAft>
              <a:buClr>
                <a:srgbClr val="009DD9"/>
              </a:buClr>
              <a:buSzPts val="1840"/>
              <a:buFont typeface="Noto Sans Symbols"/>
              <a:buChar char="◼"/>
            </a:pPr>
            <a:r>
              <a:rPr lang="en" sz="2000">
                <a:solidFill>
                  <a:srgbClr val="17406D"/>
                </a:solidFill>
                <a:latin typeface="Arial"/>
                <a:ea typeface="Arial"/>
                <a:cs typeface="Arial"/>
                <a:sym typeface="Arial"/>
              </a:rPr>
              <a:t>Most of independent features are poorly or moderately correlated with target variable label. </a:t>
            </a:r>
            <a:endParaRPr/>
          </a:p>
        </p:txBody>
      </p:sp>
      <p:pic>
        <p:nvPicPr>
          <p:cNvPr id="230" name="Google Shape;230;p28"/>
          <p:cNvPicPr preferRelativeResize="0"/>
          <p:nvPr/>
        </p:nvPicPr>
        <p:blipFill>
          <a:blip r:embed="rId3">
            <a:alphaModFix/>
          </a:blip>
          <a:stretch>
            <a:fillRect/>
          </a:stretch>
        </p:blipFill>
        <p:spPr>
          <a:xfrm>
            <a:off x="381400" y="1952600"/>
            <a:ext cx="6047976" cy="2809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96463"/>
              <a:buFont typeface="Gill Sans"/>
              <a:buNone/>
            </a:pPr>
            <a:r>
              <a:rPr lang="en" sz="2799">
                <a:solidFill>
                  <a:schemeClr val="accent5"/>
                </a:solidFill>
              </a:rPr>
              <a:t>HANDLING IMBALANCED DATA</a:t>
            </a:r>
            <a:endParaRPr sz="2799">
              <a:solidFill>
                <a:schemeClr val="accent5"/>
              </a:solidFill>
            </a:endParaRPr>
          </a:p>
          <a:p>
            <a:pPr indent="0" lvl="0" marL="0" rtl="0" algn="l">
              <a:spcBef>
                <a:spcPts val="0"/>
              </a:spcBef>
              <a:spcAft>
                <a:spcPts val="0"/>
              </a:spcAft>
              <a:buNone/>
            </a:pPr>
            <a:r>
              <a:t/>
            </a:r>
            <a:endParaRPr>
              <a:solidFill>
                <a:schemeClr val="accent5"/>
              </a:solidFill>
            </a:endParaRPr>
          </a:p>
        </p:txBody>
      </p:sp>
      <p:sp>
        <p:nvSpPr>
          <p:cNvPr id="236" name="Google Shape;236;p29"/>
          <p:cNvSpPr txBox="1"/>
          <p:nvPr>
            <p:ph idx="1" type="body"/>
          </p:nvPr>
        </p:nvSpPr>
        <p:spPr>
          <a:xfrm>
            <a:off x="5568500" y="1800200"/>
            <a:ext cx="2756700" cy="2638500"/>
          </a:xfrm>
          <a:prstGeom prst="rect">
            <a:avLst/>
          </a:prstGeom>
        </p:spPr>
        <p:txBody>
          <a:bodyPr anchorCtr="0" anchor="t" bIns="91425" lIns="91425" spcFirstLastPara="1" rIns="91425" wrap="square" tIns="91425">
            <a:normAutofit/>
          </a:bodyPr>
          <a:lstStyle/>
          <a:p>
            <a:pPr indent="-305907" lvl="0" marL="305907" rtl="0" algn="l">
              <a:lnSpc>
                <a:spcPct val="100000"/>
              </a:lnSpc>
              <a:spcBef>
                <a:spcPts val="0"/>
              </a:spcBef>
              <a:spcAft>
                <a:spcPts val="0"/>
              </a:spcAft>
              <a:buClr>
                <a:srgbClr val="009DD9"/>
              </a:buClr>
              <a:buSzPts val="1840"/>
              <a:buFont typeface="Noto Sans Symbols"/>
              <a:buChar char="◼"/>
            </a:pPr>
            <a:r>
              <a:rPr lang="en" sz="2000">
                <a:solidFill>
                  <a:srgbClr val="17406D"/>
                </a:solidFill>
                <a:latin typeface="Gill Sans"/>
                <a:ea typeface="Gill Sans"/>
                <a:cs typeface="Gill Sans"/>
                <a:sym typeface="Gill Sans"/>
              </a:rPr>
              <a:t>Target Variable label is Imbalanced in nature.</a:t>
            </a:r>
            <a:endParaRPr sz="1799">
              <a:solidFill>
                <a:srgbClr val="17406D"/>
              </a:solidFill>
              <a:latin typeface="Gill Sans"/>
              <a:ea typeface="Gill Sans"/>
              <a:cs typeface="Gill Sans"/>
              <a:sym typeface="Gill Sans"/>
            </a:endParaRPr>
          </a:p>
          <a:p>
            <a:pPr indent="-305907" lvl="0" marL="305907" rtl="0" algn="l">
              <a:lnSpc>
                <a:spcPct val="100000"/>
              </a:lnSpc>
              <a:spcBef>
                <a:spcPts val="1000"/>
              </a:spcBef>
              <a:spcAft>
                <a:spcPts val="0"/>
              </a:spcAft>
              <a:buClr>
                <a:srgbClr val="009DD9"/>
              </a:buClr>
              <a:buSzPts val="1840"/>
              <a:buFont typeface="Noto Sans Symbols"/>
              <a:buChar char="◼"/>
            </a:pPr>
            <a:r>
              <a:rPr lang="en" sz="2000">
                <a:solidFill>
                  <a:srgbClr val="17406D"/>
                </a:solidFill>
                <a:latin typeface="Gill Sans"/>
                <a:ea typeface="Gill Sans"/>
                <a:cs typeface="Gill Sans"/>
                <a:sym typeface="Gill Sans"/>
              </a:rPr>
              <a:t>SMOTE techniques used to oversample minority class.</a:t>
            </a:r>
            <a:endParaRPr sz="1799">
              <a:solidFill>
                <a:srgbClr val="17406D"/>
              </a:solidFill>
              <a:latin typeface="Gill Sans"/>
              <a:ea typeface="Gill Sans"/>
              <a:cs typeface="Gill Sans"/>
              <a:sym typeface="Gill Sans"/>
            </a:endParaRPr>
          </a:p>
          <a:p>
            <a:pPr indent="0" lvl="0" marL="0" rtl="0" algn="l">
              <a:spcBef>
                <a:spcPts val="0"/>
              </a:spcBef>
              <a:spcAft>
                <a:spcPts val="1200"/>
              </a:spcAft>
              <a:buNone/>
            </a:pPr>
            <a:r>
              <a:t/>
            </a:r>
            <a:endParaRPr/>
          </a:p>
        </p:txBody>
      </p:sp>
      <p:pic>
        <p:nvPicPr>
          <p:cNvPr id="237" name="Google Shape;237;p29"/>
          <p:cNvPicPr preferRelativeResize="0"/>
          <p:nvPr/>
        </p:nvPicPr>
        <p:blipFill>
          <a:blip r:embed="rId3">
            <a:alphaModFix/>
          </a:blip>
          <a:stretch>
            <a:fillRect/>
          </a:stretch>
        </p:blipFill>
        <p:spPr>
          <a:xfrm>
            <a:off x="819150" y="1756450"/>
            <a:ext cx="4204475" cy="3005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96463"/>
              <a:buFont typeface="Gill Sans"/>
              <a:buNone/>
            </a:pPr>
            <a:r>
              <a:rPr lang="en" sz="2799">
                <a:solidFill>
                  <a:schemeClr val="dk2"/>
                </a:solidFill>
              </a:rPr>
              <a:t>MULTICOLLINEARITY AND PCA</a:t>
            </a:r>
            <a:endParaRPr sz="2799">
              <a:solidFill>
                <a:schemeClr val="dk2"/>
              </a:solidFill>
            </a:endParaRPr>
          </a:p>
          <a:p>
            <a:pPr indent="0" lvl="0" marL="0" rtl="0" algn="l">
              <a:spcBef>
                <a:spcPts val="0"/>
              </a:spcBef>
              <a:spcAft>
                <a:spcPts val="0"/>
              </a:spcAft>
              <a:buNone/>
            </a:pPr>
            <a:r>
              <a:t/>
            </a:r>
            <a:endParaRPr/>
          </a:p>
        </p:txBody>
      </p:sp>
      <p:sp>
        <p:nvSpPr>
          <p:cNvPr id="243" name="Google Shape;243;p30"/>
          <p:cNvSpPr txBox="1"/>
          <p:nvPr>
            <p:ph idx="1" type="body"/>
          </p:nvPr>
        </p:nvSpPr>
        <p:spPr>
          <a:xfrm>
            <a:off x="5110800" y="1852525"/>
            <a:ext cx="3214200" cy="2669700"/>
          </a:xfrm>
          <a:prstGeom prst="rect">
            <a:avLst/>
          </a:prstGeom>
        </p:spPr>
        <p:txBody>
          <a:bodyPr anchorCtr="0" anchor="t" bIns="91425" lIns="91425" spcFirstLastPara="1" rIns="91425" wrap="square" tIns="91425">
            <a:normAutofit fontScale="92500" lnSpcReduction="20000"/>
          </a:bodyPr>
          <a:lstStyle/>
          <a:p>
            <a:pPr indent="-297144" lvl="0" marL="305907" rtl="0" algn="l">
              <a:lnSpc>
                <a:spcPct val="100000"/>
              </a:lnSpc>
              <a:spcBef>
                <a:spcPts val="0"/>
              </a:spcBef>
              <a:spcAft>
                <a:spcPts val="0"/>
              </a:spcAft>
              <a:buClr>
                <a:srgbClr val="009DD9"/>
              </a:buClr>
              <a:buSzPct val="91999"/>
              <a:buFont typeface="Noto Sans Symbols"/>
              <a:buChar char="◼"/>
            </a:pPr>
            <a:r>
              <a:rPr lang="en" sz="2000">
                <a:solidFill>
                  <a:srgbClr val="17406D"/>
                </a:solidFill>
                <a:latin typeface="Gill Sans"/>
                <a:ea typeface="Gill Sans"/>
                <a:cs typeface="Gill Sans"/>
                <a:sym typeface="Gill Sans"/>
              </a:rPr>
              <a:t>Multicollinearity exist between few features.</a:t>
            </a:r>
            <a:endParaRPr sz="1799">
              <a:solidFill>
                <a:srgbClr val="17406D"/>
              </a:solidFill>
              <a:latin typeface="Gill Sans"/>
              <a:ea typeface="Gill Sans"/>
              <a:cs typeface="Gill Sans"/>
              <a:sym typeface="Gill Sans"/>
            </a:endParaRPr>
          </a:p>
          <a:p>
            <a:pPr indent="-297144" lvl="0" marL="305907" rtl="0" algn="l">
              <a:lnSpc>
                <a:spcPct val="100000"/>
              </a:lnSpc>
              <a:spcBef>
                <a:spcPts val="1000"/>
              </a:spcBef>
              <a:spcAft>
                <a:spcPts val="0"/>
              </a:spcAft>
              <a:buClr>
                <a:srgbClr val="009DD9"/>
              </a:buClr>
              <a:buSzPct val="91999"/>
              <a:buFont typeface="Noto Sans Symbols"/>
              <a:buChar char="◼"/>
            </a:pPr>
            <a:r>
              <a:rPr lang="en" sz="2000">
                <a:solidFill>
                  <a:srgbClr val="17406D"/>
                </a:solidFill>
                <a:latin typeface="Gill Sans"/>
                <a:ea typeface="Gill Sans"/>
                <a:cs typeface="Gill Sans"/>
                <a:sym typeface="Gill Sans"/>
              </a:rPr>
              <a:t>To resolve it PCA is applied.</a:t>
            </a:r>
            <a:endParaRPr sz="1799">
              <a:solidFill>
                <a:srgbClr val="17406D"/>
              </a:solidFill>
              <a:latin typeface="Gill Sans"/>
              <a:ea typeface="Gill Sans"/>
              <a:cs typeface="Gill Sans"/>
              <a:sym typeface="Gill Sans"/>
            </a:endParaRPr>
          </a:p>
          <a:p>
            <a:pPr indent="-297144" lvl="0" marL="305907" rtl="0" algn="l">
              <a:lnSpc>
                <a:spcPct val="100000"/>
              </a:lnSpc>
              <a:spcBef>
                <a:spcPts val="1000"/>
              </a:spcBef>
              <a:spcAft>
                <a:spcPts val="0"/>
              </a:spcAft>
              <a:buClr>
                <a:srgbClr val="009DD9"/>
              </a:buClr>
              <a:buSzPct val="91999"/>
              <a:buFont typeface="Noto Sans Symbols"/>
              <a:buChar char="◼"/>
            </a:pPr>
            <a:r>
              <a:rPr lang="en" sz="2000">
                <a:solidFill>
                  <a:srgbClr val="17406D"/>
                </a:solidFill>
                <a:latin typeface="Gill Sans"/>
                <a:ea typeface="Gill Sans"/>
                <a:cs typeface="Gill Sans"/>
                <a:sym typeface="Gill Sans"/>
              </a:rPr>
              <a:t>Eleven principal components attribute for 90% of variation in the data. </a:t>
            </a:r>
            <a:endParaRPr sz="1799">
              <a:solidFill>
                <a:srgbClr val="17406D"/>
              </a:solidFill>
              <a:latin typeface="Gill Sans"/>
              <a:ea typeface="Gill Sans"/>
              <a:cs typeface="Gill Sans"/>
              <a:sym typeface="Gill Sans"/>
            </a:endParaRPr>
          </a:p>
          <a:p>
            <a:pPr indent="-297144" lvl="0" marL="305907" rtl="0" algn="l">
              <a:lnSpc>
                <a:spcPct val="100000"/>
              </a:lnSpc>
              <a:spcBef>
                <a:spcPts val="1000"/>
              </a:spcBef>
              <a:spcAft>
                <a:spcPts val="0"/>
              </a:spcAft>
              <a:buClr>
                <a:srgbClr val="009DD9"/>
              </a:buClr>
              <a:buSzPct val="91999"/>
              <a:buFont typeface="Noto Sans Symbols"/>
              <a:buChar char="◼"/>
            </a:pPr>
            <a:r>
              <a:rPr lang="en" sz="2000">
                <a:solidFill>
                  <a:srgbClr val="17406D"/>
                </a:solidFill>
                <a:latin typeface="Gill Sans"/>
                <a:ea typeface="Gill Sans"/>
                <a:cs typeface="Gill Sans"/>
                <a:sym typeface="Gill Sans"/>
              </a:rPr>
              <a:t>PCA applied for Eleven components.</a:t>
            </a:r>
            <a:endParaRPr sz="2000">
              <a:solidFill>
                <a:srgbClr val="17406D"/>
              </a:solidFill>
              <a:latin typeface="Gill Sans"/>
              <a:ea typeface="Gill Sans"/>
              <a:cs typeface="Gill Sans"/>
              <a:sym typeface="Gill Sans"/>
            </a:endParaRPr>
          </a:p>
          <a:p>
            <a:pPr indent="0" lvl="0" marL="0" rtl="0" algn="l">
              <a:spcBef>
                <a:spcPts val="0"/>
              </a:spcBef>
              <a:spcAft>
                <a:spcPts val="1200"/>
              </a:spcAft>
              <a:buNone/>
            </a:pPr>
            <a:r>
              <a:t/>
            </a:r>
            <a:endParaRPr/>
          </a:p>
        </p:txBody>
      </p:sp>
      <p:pic>
        <p:nvPicPr>
          <p:cNvPr id="244" name="Google Shape;244;p30"/>
          <p:cNvPicPr preferRelativeResize="0"/>
          <p:nvPr/>
        </p:nvPicPr>
        <p:blipFill>
          <a:blip r:embed="rId3">
            <a:alphaModFix/>
          </a:blip>
          <a:stretch>
            <a:fillRect/>
          </a:stretch>
        </p:blipFill>
        <p:spPr>
          <a:xfrm>
            <a:off x="501275" y="1800200"/>
            <a:ext cx="4304400" cy="29182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2700"/>
              <a:buFont typeface="Gill Sans"/>
              <a:buNone/>
            </a:pPr>
            <a:r>
              <a:rPr lang="en" sz="2799">
                <a:solidFill>
                  <a:schemeClr val="accent5"/>
                </a:solidFill>
              </a:rPr>
              <a:t>MACHINE LEARNING MODEL BUILDING</a:t>
            </a:r>
            <a:endParaRPr>
              <a:solidFill>
                <a:schemeClr val="accent5"/>
              </a:solidFill>
            </a:endParaRPr>
          </a:p>
        </p:txBody>
      </p:sp>
      <p:sp>
        <p:nvSpPr>
          <p:cNvPr id="250" name="Google Shape;250;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261863" lvl="0" marL="305907" rtl="0" algn="l">
              <a:lnSpc>
                <a:spcPct val="80000"/>
              </a:lnSpc>
              <a:spcBef>
                <a:spcPts val="0"/>
              </a:spcBef>
              <a:spcAft>
                <a:spcPts val="0"/>
              </a:spcAft>
              <a:buClr>
                <a:srgbClr val="009DD9"/>
              </a:buClr>
              <a:buSzPts val="1514"/>
              <a:buFont typeface="Noto Sans Symbols"/>
              <a:buChar char="◼"/>
            </a:pPr>
            <a:r>
              <a:rPr lang="en" sz="1620">
                <a:solidFill>
                  <a:srgbClr val="17406D"/>
                </a:solidFill>
                <a:latin typeface="Gill Sans"/>
                <a:ea typeface="Gill Sans"/>
                <a:cs typeface="Gill Sans"/>
                <a:sym typeface="Gill Sans"/>
              </a:rPr>
              <a:t>Objective is to predict customer is defaulter or not. It can be solve by application of classification ML algorithm.</a:t>
            </a:r>
            <a:endParaRPr sz="1289">
              <a:solidFill>
                <a:srgbClr val="17406D"/>
              </a:solidFill>
              <a:latin typeface="Gill Sans"/>
              <a:ea typeface="Gill Sans"/>
              <a:cs typeface="Gill Sans"/>
              <a:sym typeface="Gill Sans"/>
            </a:endParaRPr>
          </a:p>
          <a:p>
            <a:pPr indent="-261863" lvl="0" marL="305907" rtl="0" algn="l">
              <a:lnSpc>
                <a:spcPct val="80000"/>
              </a:lnSpc>
              <a:spcBef>
                <a:spcPts val="1080"/>
              </a:spcBef>
              <a:spcAft>
                <a:spcPts val="0"/>
              </a:spcAft>
              <a:buClr>
                <a:srgbClr val="009DD9"/>
              </a:buClr>
              <a:buSzPts val="1514"/>
              <a:buFont typeface="Noto Sans Symbols"/>
              <a:buChar char="◼"/>
            </a:pPr>
            <a:r>
              <a:rPr lang="en" sz="1620">
                <a:solidFill>
                  <a:srgbClr val="17406D"/>
                </a:solidFill>
                <a:latin typeface="Gill Sans"/>
                <a:ea typeface="Gill Sans"/>
                <a:cs typeface="Gill Sans"/>
                <a:sym typeface="Gill Sans"/>
              </a:rPr>
              <a:t>Different Classification algorithm used to train model, in order to have maximum accuracy score.</a:t>
            </a:r>
            <a:endParaRPr sz="1289">
              <a:solidFill>
                <a:srgbClr val="17406D"/>
              </a:solidFill>
              <a:latin typeface="Gill Sans"/>
              <a:ea typeface="Gill Sans"/>
              <a:cs typeface="Gill Sans"/>
              <a:sym typeface="Gill Sans"/>
            </a:endParaRPr>
          </a:p>
          <a:p>
            <a:pPr indent="-261863" lvl="0" marL="305907" rtl="0" algn="l">
              <a:lnSpc>
                <a:spcPct val="80000"/>
              </a:lnSpc>
              <a:spcBef>
                <a:spcPts val="1080"/>
              </a:spcBef>
              <a:spcAft>
                <a:spcPts val="0"/>
              </a:spcAft>
              <a:buClr>
                <a:srgbClr val="009DD9"/>
              </a:buClr>
              <a:buSzPts val="1514"/>
              <a:buFont typeface="Noto Sans Symbols"/>
              <a:buChar char="◼"/>
            </a:pPr>
            <a:r>
              <a:rPr lang="en" sz="1620">
                <a:solidFill>
                  <a:srgbClr val="17406D"/>
                </a:solidFill>
                <a:latin typeface="Gill Sans"/>
                <a:ea typeface="Gill Sans"/>
                <a:cs typeface="Gill Sans"/>
                <a:sym typeface="Gill Sans"/>
              </a:rPr>
              <a:t>Machine learning classification algorithms used in this project are –</a:t>
            </a:r>
            <a:endParaRPr sz="1289">
              <a:solidFill>
                <a:srgbClr val="17406D"/>
              </a:solidFill>
              <a:latin typeface="Gill Sans"/>
              <a:ea typeface="Gill Sans"/>
              <a:cs typeface="Gill Sans"/>
              <a:sym typeface="Gill Sans"/>
            </a:endParaRPr>
          </a:p>
          <a:p>
            <a:pPr indent="-309372" lvl="0" marL="342900" rtl="0" algn="just">
              <a:lnSpc>
                <a:spcPct val="87000"/>
              </a:lnSpc>
              <a:spcBef>
                <a:spcPts val="1000"/>
              </a:spcBef>
              <a:spcAft>
                <a:spcPts val="0"/>
              </a:spcAft>
              <a:buClr>
                <a:srgbClr val="009DD9"/>
              </a:buClr>
              <a:buSzPts val="1312"/>
              <a:buFont typeface="Gill Sans"/>
              <a:buAutoNum type="arabicPeriod"/>
            </a:pPr>
            <a:r>
              <a:rPr lang="en" sz="1400">
                <a:solidFill>
                  <a:srgbClr val="000000"/>
                </a:solidFill>
                <a:latin typeface="Arial"/>
                <a:ea typeface="Arial"/>
                <a:cs typeface="Arial"/>
                <a:sym typeface="Arial"/>
              </a:rPr>
              <a:t>Logistics Regression </a:t>
            </a:r>
            <a:endParaRPr sz="1400">
              <a:solidFill>
                <a:srgbClr val="000000"/>
              </a:solidFill>
            </a:endParaRPr>
          </a:p>
          <a:p>
            <a:pPr indent="-309372" lvl="0" marL="342900" rtl="0" algn="just">
              <a:lnSpc>
                <a:spcPct val="87000"/>
              </a:lnSpc>
              <a:spcBef>
                <a:spcPts val="1000"/>
              </a:spcBef>
              <a:spcAft>
                <a:spcPts val="0"/>
              </a:spcAft>
              <a:buClr>
                <a:srgbClr val="009DD9"/>
              </a:buClr>
              <a:buSzPts val="1312"/>
              <a:buFont typeface="Gill Sans"/>
              <a:buAutoNum type="arabicPeriod"/>
            </a:pPr>
            <a:r>
              <a:rPr lang="en" sz="1400">
                <a:solidFill>
                  <a:srgbClr val="000000"/>
                </a:solidFill>
                <a:latin typeface="Arial"/>
                <a:ea typeface="Arial"/>
                <a:cs typeface="Arial"/>
                <a:sym typeface="Arial"/>
              </a:rPr>
              <a:t>Decision Tree Classifier</a:t>
            </a:r>
            <a:endParaRPr sz="1400">
              <a:solidFill>
                <a:srgbClr val="000000"/>
              </a:solidFill>
            </a:endParaRPr>
          </a:p>
          <a:p>
            <a:pPr indent="-309372" lvl="0" marL="342900" rtl="0" algn="just">
              <a:lnSpc>
                <a:spcPct val="87000"/>
              </a:lnSpc>
              <a:spcBef>
                <a:spcPts val="1000"/>
              </a:spcBef>
              <a:spcAft>
                <a:spcPts val="0"/>
              </a:spcAft>
              <a:buClr>
                <a:srgbClr val="009DD9"/>
              </a:buClr>
              <a:buSzPts val="1312"/>
              <a:buFont typeface="Gill Sans"/>
              <a:buAutoNum type="arabicPeriod"/>
            </a:pPr>
            <a:r>
              <a:rPr lang="en" sz="1400">
                <a:solidFill>
                  <a:srgbClr val="000000"/>
                </a:solidFill>
                <a:latin typeface="Arial"/>
                <a:ea typeface="Arial"/>
                <a:cs typeface="Arial"/>
                <a:sym typeface="Arial"/>
              </a:rPr>
              <a:t>Random Forest Classifier</a:t>
            </a:r>
            <a:endParaRPr sz="1400">
              <a:solidFill>
                <a:srgbClr val="000000"/>
              </a:solidFill>
            </a:endParaRPr>
          </a:p>
          <a:p>
            <a:pPr indent="-309372" lvl="0" marL="342900" rtl="0" algn="just">
              <a:lnSpc>
                <a:spcPct val="87000"/>
              </a:lnSpc>
              <a:spcBef>
                <a:spcPts val="1000"/>
              </a:spcBef>
              <a:spcAft>
                <a:spcPts val="0"/>
              </a:spcAft>
              <a:buClr>
                <a:srgbClr val="009DD9"/>
              </a:buClr>
              <a:buSzPts val="1312"/>
              <a:buFont typeface="Gill Sans"/>
              <a:buAutoNum type="arabicPeriod"/>
            </a:pPr>
            <a:r>
              <a:rPr lang="en" sz="1400">
                <a:solidFill>
                  <a:srgbClr val="000000"/>
                </a:solidFill>
                <a:latin typeface="Arial"/>
                <a:ea typeface="Arial"/>
                <a:cs typeface="Arial"/>
                <a:sym typeface="Arial"/>
              </a:rPr>
              <a:t>Extra Tree Classifier</a:t>
            </a:r>
            <a:endParaRPr sz="1400">
              <a:solidFill>
                <a:srgbClr val="000000"/>
              </a:solidFill>
              <a:latin typeface="Gill Sans"/>
              <a:ea typeface="Gill Sans"/>
              <a:cs typeface="Gill Sans"/>
              <a:sym typeface="Gill Sans"/>
            </a:endParaRPr>
          </a:p>
          <a:p>
            <a:pPr indent="0" lvl="0" marL="0" rtl="0" algn="l">
              <a:lnSpc>
                <a:spcPct val="95000"/>
              </a:lnSpc>
              <a:spcBef>
                <a:spcPts val="0"/>
              </a:spcBef>
              <a:spcAft>
                <a:spcPts val="1200"/>
              </a:spcAft>
              <a:buSzPts val="605"/>
              <a:buNone/>
            </a:pPr>
            <a:r>
              <a:t/>
            </a:r>
            <a:endParaRPr sz="71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a:solidFill>
                  <a:srgbClr val="3D85C6"/>
                </a:solidFill>
              </a:rPr>
              <a:t>Overview of Presentation</a:t>
            </a:r>
            <a:endParaRPr b="1" i="1">
              <a:solidFill>
                <a:srgbClr val="3D85C6"/>
              </a:solidFill>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62500" lnSpcReduction="20000"/>
          </a:bodyPr>
          <a:lstStyle/>
          <a:p>
            <a:pPr indent="-257710" lvl="0" marL="305907" rtl="0" algn="l">
              <a:lnSpc>
                <a:spcPct val="100000"/>
              </a:lnSpc>
              <a:spcBef>
                <a:spcPts val="0"/>
              </a:spcBef>
              <a:spcAft>
                <a:spcPts val="0"/>
              </a:spcAft>
              <a:buClr>
                <a:srgbClr val="009DD9"/>
              </a:buClr>
              <a:buSzPct val="92000"/>
              <a:buFont typeface="Noto Sans Symbols"/>
              <a:buChar char="⮚"/>
            </a:pPr>
            <a:r>
              <a:rPr lang="en" sz="2200">
                <a:solidFill>
                  <a:srgbClr val="000000"/>
                </a:solidFill>
                <a:latin typeface="Gill Sans"/>
                <a:ea typeface="Gill Sans"/>
                <a:cs typeface="Gill Sans"/>
                <a:sym typeface="Gill Sans"/>
              </a:rPr>
              <a:t>What is Micro Credit?</a:t>
            </a:r>
            <a:endParaRPr sz="1799">
              <a:solidFill>
                <a:srgbClr val="17406D"/>
              </a:solidFill>
              <a:latin typeface="Gill Sans"/>
              <a:ea typeface="Gill Sans"/>
              <a:cs typeface="Gill Sans"/>
              <a:sym typeface="Gill Sans"/>
            </a:endParaRPr>
          </a:p>
          <a:p>
            <a:pPr indent="-257710" lvl="0" marL="305907" rtl="0" algn="l">
              <a:lnSpc>
                <a:spcPct val="100000"/>
              </a:lnSpc>
              <a:spcBef>
                <a:spcPts val="600"/>
              </a:spcBef>
              <a:spcAft>
                <a:spcPts val="0"/>
              </a:spcAft>
              <a:buClr>
                <a:srgbClr val="009DD9"/>
              </a:buClr>
              <a:buSzPct val="92000"/>
              <a:buFont typeface="Noto Sans Symbols"/>
              <a:buChar char="⮚"/>
            </a:pPr>
            <a:r>
              <a:rPr lang="en" sz="2200">
                <a:solidFill>
                  <a:srgbClr val="000000"/>
                </a:solidFill>
                <a:latin typeface="Gill Sans"/>
                <a:ea typeface="Gill Sans"/>
                <a:cs typeface="Gill Sans"/>
                <a:sym typeface="Gill Sans"/>
              </a:rPr>
              <a:t>Problem Statement.</a:t>
            </a:r>
            <a:endParaRPr sz="1799">
              <a:solidFill>
                <a:srgbClr val="17406D"/>
              </a:solidFill>
              <a:latin typeface="Gill Sans"/>
              <a:ea typeface="Gill Sans"/>
              <a:cs typeface="Gill Sans"/>
              <a:sym typeface="Gill Sans"/>
            </a:endParaRPr>
          </a:p>
          <a:p>
            <a:pPr indent="-257710" lvl="0" marL="305907" rtl="0" algn="l">
              <a:lnSpc>
                <a:spcPct val="100000"/>
              </a:lnSpc>
              <a:spcBef>
                <a:spcPts val="600"/>
              </a:spcBef>
              <a:spcAft>
                <a:spcPts val="0"/>
              </a:spcAft>
              <a:buClr>
                <a:srgbClr val="009DD9"/>
              </a:buClr>
              <a:buSzPct val="92000"/>
              <a:buFont typeface="Noto Sans Symbols"/>
              <a:buChar char="⮚"/>
            </a:pPr>
            <a:r>
              <a:rPr lang="en" sz="2200">
                <a:solidFill>
                  <a:srgbClr val="000000"/>
                </a:solidFill>
                <a:latin typeface="Gill Sans"/>
                <a:ea typeface="Gill Sans"/>
                <a:cs typeface="Gill Sans"/>
                <a:sym typeface="Gill Sans"/>
              </a:rPr>
              <a:t>Data Preprocessing</a:t>
            </a:r>
            <a:endParaRPr sz="1799">
              <a:solidFill>
                <a:srgbClr val="17406D"/>
              </a:solidFill>
              <a:latin typeface="Gill Sans"/>
              <a:ea typeface="Gill Sans"/>
              <a:cs typeface="Gill Sans"/>
              <a:sym typeface="Gill Sans"/>
            </a:endParaRPr>
          </a:p>
          <a:p>
            <a:pPr indent="-257710" lvl="0" marL="305907" rtl="0" algn="l">
              <a:lnSpc>
                <a:spcPct val="100000"/>
              </a:lnSpc>
              <a:spcBef>
                <a:spcPts val="600"/>
              </a:spcBef>
              <a:spcAft>
                <a:spcPts val="0"/>
              </a:spcAft>
              <a:buClr>
                <a:srgbClr val="009DD9"/>
              </a:buClr>
              <a:buSzPct val="92000"/>
              <a:buFont typeface="Noto Sans Symbols"/>
              <a:buChar char="⮚"/>
            </a:pPr>
            <a:r>
              <a:rPr lang="en" sz="2200">
                <a:solidFill>
                  <a:srgbClr val="000000"/>
                </a:solidFill>
                <a:latin typeface="Gill Sans"/>
                <a:ea typeface="Gill Sans"/>
                <a:cs typeface="Gill Sans"/>
                <a:sym typeface="Gill Sans"/>
              </a:rPr>
              <a:t>Exploratory data analysis.</a:t>
            </a:r>
            <a:endParaRPr sz="1799">
              <a:solidFill>
                <a:srgbClr val="17406D"/>
              </a:solidFill>
              <a:latin typeface="Gill Sans"/>
              <a:ea typeface="Gill Sans"/>
              <a:cs typeface="Gill Sans"/>
              <a:sym typeface="Gill Sans"/>
            </a:endParaRPr>
          </a:p>
          <a:p>
            <a:pPr indent="-257710" lvl="0" marL="305907" rtl="0" algn="l">
              <a:lnSpc>
                <a:spcPct val="100000"/>
              </a:lnSpc>
              <a:spcBef>
                <a:spcPts val="600"/>
              </a:spcBef>
              <a:spcAft>
                <a:spcPts val="0"/>
              </a:spcAft>
              <a:buClr>
                <a:srgbClr val="009DD9"/>
              </a:buClr>
              <a:buSzPct val="92000"/>
              <a:buFont typeface="Noto Sans Symbols"/>
              <a:buChar char="⮚"/>
            </a:pPr>
            <a:r>
              <a:rPr lang="en" sz="2200">
                <a:solidFill>
                  <a:srgbClr val="000000"/>
                </a:solidFill>
                <a:latin typeface="Gill Sans"/>
                <a:ea typeface="Gill Sans"/>
                <a:cs typeface="Gill Sans"/>
                <a:sym typeface="Gill Sans"/>
              </a:rPr>
              <a:t>Feature Engineering </a:t>
            </a:r>
            <a:endParaRPr sz="1799">
              <a:solidFill>
                <a:srgbClr val="17406D"/>
              </a:solidFill>
              <a:latin typeface="Gill Sans"/>
              <a:ea typeface="Gill Sans"/>
              <a:cs typeface="Gill Sans"/>
              <a:sym typeface="Gill Sans"/>
            </a:endParaRPr>
          </a:p>
          <a:p>
            <a:pPr indent="-257710" lvl="0" marL="305907" rtl="0" algn="l">
              <a:lnSpc>
                <a:spcPct val="100000"/>
              </a:lnSpc>
              <a:spcBef>
                <a:spcPts val="600"/>
              </a:spcBef>
              <a:spcAft>
                <a:spcPts val="0"/>
              </a:spcAft>
              <a:buClr>
                <a:srgbClr val="009DD9"/>
              </a:buClr>
              <a:buSzPct val="92000"/>
              <a:buFont typeface="Noto Sans Symbols"/>
              <a:buChar char="⮚"/>
            </a:pPr>
            <a:r>
              <a:rPr lang="en" sz="2200">
                <a:solidFill>
                  <a:srgbClr val="000000"/>
                </a:solidFill>
                <a:latin typeface="Gill Sans"/>
                <a:ea typeface="Gill Sans"/>
                <a:cs typeface="Gill Sans"/>
                <a:sym typeface="Gill Sans"/>
              </a:rPr>
              <a:t>Machine Learning Building.</a:t>
            </a:r>
            <a:endParaRPr sz="1799">
              <a:solidFill>
                <a:srgbClr val="17406D"/>
              </a:solidFill>
              <a:latin typeface="Gill Sans"/>
              <a:ea typeface="Gill Sans"/>
              <a:cs typeface="Gill Sans"/>
              <a:sym typeface="Gill Sans"/>
            </a:endParaRPr>
          </a:p>
          <a:p>
            <a:pPr indent="-257710" lvl="0" marL="305907" rtl="0" algn="l">
              <a:lnSpc>
                <a:spcPct val="100000"/>
              </a:lnSpc>
              <a:spcBef>
                <a:spcPts val="600"/>
              </a:spcBef>
              <a:spcAft>
                <a:spcPts val="0"/>
              </a:spcAft>
              <a:buClr>
                <a:srgbClr val="009DD9"/>
              </a:buClr>
              <a:buSzPct val="92000"/>
              <a:buFont typeface="Noto Sans Symbols"/>
              <a:buChar char="⮚"/>
            </a:pPr>
            <a:r>
              <a:rPr lang="en" sz="2200">
                <a:solidFill>
                  <a:srgbClr val="000000"/>
                </a:solidFill>
                <a:latin typeface="Gill Sans"/>
                <a:ea typeface="Gill Sans"/>
                <a:cs typeface="Gill Sans"/>
                <a:sym typeface="Gill Sans"/>
              </a:rPr>
              <a:t>ROC-AUC Curve of Different Model </a:t>
            </a:r>
            <a:endParaRPr sz="1799">
              <a:solidFill>
                <a:srgbClr val="17406D"/>
              </a:solidFill>
              <a:latin typeface="Gill Sans"/>
              <a:ea typeface="Gill Sans"/>
              <a:cs typeface="Gill Sans"/>
              <a:sym typeface="Gill Sans"/>
            </a:endParaRPr>
          </a:p>
          <a:p>
            <a:pPr indent="-257710" lvl="0" marL="305907" rtl="0" algn="l">
              <a:lnSpc>
                <a:spcPct val="100000"/>
              </a:lnSpc>
              <a:spcBef>
                <a:spcPts val="600"/>
              </a:spcBef>
              <a:spcAft>
                <a:spcPts val="0"/>
              </a:spcAft>
              <a:buClr>
                <a:srgbClr val="009DD9"/>
              </a:buClr>
              <a:buSzPct val="92000"/>
              <a:buFont typeface="Noto Sans Symbols"/>
              <a:buChar char="⮚"/>
            </a:pPr>
            <a:r>
              <a:rPr lang="en" sz="2200">
                <a:solidFill>
                  <a:srgbClr val="000000"/>
                </a:solidFill>
                <a:latin typeface="Gill Sans"/>
                <a:ea typeface="Gill Sans"/>
                <a:cs typeface="Gill Sans"/>
                <a:sym typeface="Gill Sans"/>
              </a:rPr>
              <a:t>ROC Curve For Final Model.</a:t>
            </a:r>
            <a:endParaRPr sz="1799">
              <a:solidFill>
                <a:srgbClr val="17406D"/>
              </a:solidFill>
              <a:latin typeface="Gill Sans"/>
              <a:ea typeface="Gill Sans"/>
              <a:cs typeface="Gill Sans"/>
              <a:sym typeface="Gill Sans"/>
            </a:endParaRPr>
          </a:p>
          <a:p>
            <a:pPr indent="-257710" lvl="0" marL="305907" rtl="0" algn="l">
              <a:lnSpc>
                <a:spcPct val="100000"/>
              </a:lnSpc>
              <a:spcBef>
                <a:spcPts val="600"/>
              </a:spcBef>
              <a:spcAft>
                <a:spcPts val="0"/>
              </a:spcAft>
              <a:buClr>
                <a:srgbClr val="009DD9"/>
              </a:buClr>
              <a:buSzPct val="92000"/>
              <a:buFont typeface="Noto Sans Symbols"/>
              <a:buChar char="⮚"/>
            </a:pPr>
            <a:r>
              <a:rPr lang="en" sz="2200">
                <a:solidFill>
                  <a:srgbClr val="000000"/>
                </a:solidFill>
                <a:latin typeface="Gill Sans"/>
                <a:ea typeface="Gill Sans"/>
                <a:cs typeface="Gill Sans"/>
                <a:sym typeface="Gill Sans"/>
              </a:rPr>
              <a:t>Limitations and Future Scope of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819150" y="305125"/>
            <a:ext cx="7505700" cy="610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2700"/>
              <a:buFont typeface="Gill Sans"/>
              <a:buNone/>
            </a:pPr>
            <a:r>
              <a:rPr lang="en" sz="2799">
                <a:solidFill>
                  <a:schemeClr val="accent1"/>
                </a:solidFill>
              </a:rPr>
              <a:t>AUC-ROC CURVE DIFFERENT MODELS</a:t>
            </a:r>
            <a:endParaRPr>
              <a:solidFill>
                <a:schemeClr val="accent1"/>
              </a:solidFill>
            </a:endParaRPr>
          </a:p>
        </p:txBody>
      </p:sp>
      <p:sp>
        <p:nvSpPr>
          <p:cNvPr id="256" name="Google Shape;256;p32"/>
          <p:cNvSpPr txBox="1"/>
          <p:nvPr>
            <p:ph idx="1" type="body"/>
          </p:nvPr>
        </p:nvSpPr>
        <p:spPr>
          <a:xfrm rot="10800000">
            <a:off x="8324900" y="4438850"/>
            <a:ext cx="33300" cy="72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257" name="Google Shape;257;p32"/>
          <p:cNvPicPr preferRelativeResize="0"/>
          <p:nvPr/>
        </p:nvPicPr>
        <p:blipFill>
          <a:blip r:embed="rId3">
            <a:alphaModFix/>
          </a:blip>
          <a:stretch>
            <a:fillRect/>
          </a:stretch>
        </p:blipFill>
        <p:spPr>
          <a:xfrm>
            <a:off x="566650" y="1067725"/>
            <a:ext cx="3624350" cy="1754650"/>
          </a:xfrm>
          <a:prstGeom prst="rect">
            <a:avLst/>
          </a:prstGeom>
          <a:noFill/>
          <a:ln>
            <a:noFill/>
          </a:ln>
        </p:spPr>
      </p:pic>
      <p:pic>
        <p:nvPicPr>
          <p:cNvPr id="258" name="Google Shape;258;p32"/>
          <p:cNvPicPr preferRelativeResize="0"/>
          <p:nvPr/>
        </p:nvPicPr>
        <p:blipFill>
          <a:blip r:embed="rId4">
            <a:alphaModFix/>
          </a:blip>
          <a:stretch>
            <a:fillRect/>
          </a:stretch>
        </p:blipFill>
        <p:spPr>
          <a:xfrm>
            <a:off x="4548150" y="1067725"/>
            <a:ext cx="3624350" cy="1754650"/>
          </a:xfrm>
          <a:prstGeom prst="rect">
            <a:avLst/>
          </a:prstGeom>
          <a:noFill/>
          <a:ln>
            <a:noFill/>
          </a:ln>
        </p:spPr>
      </p:pic>
      <p:pic>
        <p:nvPicPr>
          <p:cNvPr id="259" name="Google Shape;259;p32"/>
          <p:cNvPicPr preferRelativeResize="0"/>
          <p:nvPr/>
        </p:nvPicPr>
        <p:blipFill>
          <a:blip r:embed="rId5">
            <a:alphaModFix/>
          </a:blip>
          <a:stretch>
            <a:fillRect/>
          </a:stretch>
        </p:blipFill>
        <p:spPr>
          <a:xfrm>
            <a:off x="566650" y="2822375"/>
            <a:ext cx="3624350" cy="1950625"/>
          </a:xfrm>
          <a:prstGeom prst="rect">
            <a:avLst/>
          </a:prstGeom>
          <a:noFill/>
          <a:ln>
            <a:noFill/>
          </a:ln>
        </p:spPr>
      </p:pic>
      <p:pic>
        <p:nvPicPr>
          <p:cNvPr id="260" name="Google Shape;260;p32"/>
          <p:cNvPicPr preferRelativeResize="0"/>
          <p:nvPr/>
        </p:nvPicPr>
        <p:blipFill>
          <a:blip r:embed="rId6">
            <a:alphaModFix/>
          </a:blip>
          <a:stretch>
            <a:fillRect/>
          </a:stretch>
        </p:blipFill>
        <p:spPr>
          <a:xfrm>
            <a:off x="4620425" y="2974925"/>
            <a:ext cx="3552075" cy="1950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96463"/>
              <a:buFont typeface="Gill Sans"/>
              <a:buNone/>
            </a:pPr>
            <a:r>
              <a:rPr lang="en" sz="2799">
                <a:solidFill>
                  <a:schemeClr val="accent1"/>
                </a:solidFill>
              </a:rPr>
              <a:t>AOC – ROC CURVE OF FINAL MODEL</a:t>
            </a:r>
            <a:endParaRPr sz="2799">
              <a:solidFill>
                <a:schemeClr val="accent1"/>
              </a:solidFill>
            </a:endParaRPr>
          </a:p>
          <a:p>
            <a:pPr indent="0" lvl="0" marL="0" rtl="0" algn="l">
              <a:spcBef>
                <a:spcPts val="0"/>
              </a:spcBef>
              <a:spcAft>
                <a:spcPts val="0"/>
              </a:spcAft>
              <a:buNone/>
            </a:pPr>
            <a:r>
              <a:t/>
            </a:r>
            <a:endParaRPr/>
          </a:p>
        </p:txBody>
      </p:sp>
      <p:sp>
        <p:nvSpPr>
          <p:cNvPr id="266" name="Google Shape;266;p33"/>
          <p:cNvSpPr txBox="1"/>
          <p:nvPr>
            <p:ph idx="1" type="body"/>
          </p:nvPr>
        </p:nvSpPr>
        <p:spPr>
          <a:xfrm>
            <a:off x="4903750" y="1874325"/>
            <a:ext cx="3420900" cy="2564400"/>
          </a:xfrm>
          <a:prstGeom prst="rect">
            <a:avLst/>
          </a:prstGeom>
        </p:spPr>
        <p:txBody>
          <a:bodyPr anchorCtr="0" anchor="t" bIns="91425" lIns="91425" spcFirstLastPara="1" rIns="91425" wrap="square" tIns="91425">
            <a:normAutofit fontScale="85000" lnSpcReduction="10000"/>
          </a:bodyPr>
          <a:lstStyle/>
          <a:p>
            <a:pPr indent="-284876" lvl="0" marL="305907" rtl="0" algn="l">
              <a:lnSpc>
                <a:spcPct val="100000"/>
              </a:lnSpc>
              <a:spcBef>
                <a:spcPts val="0"/>
              </a:spcBef>
              <a:spcAft>
                <a:spcPts val="0"/>
              </a:spcAft>
              <a:buClr>
                <a:srgbClr val="009DD9"/>
              </a:buClr>
              <a:buSzPct val="92000"/>
              <a:buFont typeface="Noto Sans Symbols"/>
              <a:buChar char="◼"/>
            </a:pPr>
            <a:r>
              <a:rPr i="1" lang="en" sz="2400">
                <a:solidFill>
                  <a:srgbClr val="CC6600"/>
                </a:solidFill>
              </a:rPr>
              <a:t>Extra Tree Classifier Hyper parameter tuned   gives maximum accuracy score of 0.9345 with cross validation score of 0.9410. </a:t>
            </a:r>
            <a:endParaRPr sz="1799">
              <a:solidFill>
                <a:srgbClr val="17406D"/>
              </a:solidFill>
            </a:endParaRPr>
          </a:p>
          <a:p>
            <a:pPr indent="-284876" lvl="0" marL="305907" rtl="0" algn="l">
              <a:lnSpc>
                <a:spcPct val="100000"/>
              </a:lnSpc>
              <a:spcBef>
                <a:spcPts val="1080"/>
              </a:spcBef>
              <a:spcAft>
                <a:spcPts val="0"/>
              </a:spcAft>
              <a:buClr>
                <a:srgbClr val="009DD9"/>
              </a:buClr>
              <a:buSzPct val="92000"/>
              <a:buFont typeface="Calibri"/>
              <a:buChar char="◼"/>
            </a:pPr>
            <a:r>
              <a:rPr i="1" lang="en" sz="2400">
                <a:solidFill>
                  <a:srgbClr val="CC6600"/>
                </a:solidFill>
              </a:rPr>
              <a:t>It also gives us maximum AUC score.</a:t>
            </a:r>
            <a:endParaRPr sz="1799">
              <a:solidFill>
                <a:srgbClr val="17406D"/>
              </a:solidFill>
            </a:endParaRPr>
          </a:p>
          <a:p>
            <a:pPr indent="0" lvl="0" marL="0" rtl="0" algn="l">
              <a:spcBef>
                <a:spcPts val="0"/>
              </a:spcBef>
              <a:spcAft>
                <a:spcPts val="1200"/>
              </a:spcAft>
              <a:buNone/>
            </a:pPr>
            <a:r>
              <a:t/>
            </a:r>
            <a:endParaRPr/>
          </a:p>
        </p:txBody>
      </p:sp>
      <p:pic>
        <p:nvPicPr>
          <p:cNvPr id="267" name="Google Shape;267;p33"/>
          <p:cNvPicPr preferRelativeResize="0"/>
          <p:nvPr/>
        </p:nvPicPr>
        <p:blipFill>
          <a:blip r:embed="rId3">
            <a:alphaModFix/>
          </a:blip>
          <a:stretch>
            <a:fillRect/>
          </a:stretch>
        </p:blipFill>
        <p:spPr>
          <a:xfrm>
            <a:off x="512175" y="1625675"/>
            <a:ext cx="4201900" cy="2972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Gill Sans"/>
              <a:buNone/>
            </a:pPr>
            <a:r>
              <a:rPr lang="en" sz="2600">
                <a:solidFill>
                  <a:schemeClr val="accent1"/>
                </a:solidFill>
              </a:rPr>
              <a:t>LIMITATIONS &amp; SCOPE FOR FUTURE OF THIS WORK</a:t>
            </a:r>
            <a:endParaRPr sz="2600">
              <a:solidFill>
                <a:schemeClr val="accent1"/>
              </a:solidFill>
            </a:endParaRPr>
          </a:p>
          <a:p>
            <a:pPr indent="0" lvl="0" marL="0" rtl="0" algn="l">
              <a:spcBef>
                <a:spcPts val="0"/>
              </a:spcBef>
              <a:spcAft>
                <a:spcPts val="0"/>
              </a:spcAft>
              <a:buNone/>
            </a:pPr>
            <a:r>
              <a:t/>
            </a:r>
            <a:endParaRPr>
              <a:solidFill>
                <a:schemeClr val="accent1"/>
              </a:solidFill>
            </a:endParaRPr>
          </a:p>
        </p:txBody>
      </p:sp>
      <p:sp>
        <p:nvSpPr>
          <p:cNvPr id="273" name="Google Shape;273;p3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20000"/>
          </a:bodyPr>
          <a:lstStyle/>
          <a:p>
            <a:pPr indent="-390410" lvl="0" marL="400050" rtl="0" algn="just">
              <a:lnSpc>
                <a:spcPct val="107000"/>
              </a:lnSpc>
              <a:spcBef>
                <a:spcPts val="0"/>
              </a:spcBef>
              <a:spcAft>
                <a:spcPts val="0"/>
              </a:spcAft>
              <a:buClr>
                <a:srgbClr val="009DD9"/>
              </a:buClr>
              <a:buSzPct val="92000"/>
              <a:buFont typeface="Gill Sans"/>
              <a:buAutoNum type="romanUcPeriod"/>
            </a:pPr>
            <a:r>
              <a:rPr lang="en" sz="2200">
                <a:solidFill>
                  <a:srgbClr val="17406D"/>
                </a:solidFill>
                <a:latin typeface="Gill Sans"/>
                <a:ea typeface="Gill Sans"/>
                <a:cs typeface="Gill Sans"/>
                <a:sym typeface="Gill Sans"/>
              </a:rPr>
              <a:t>Limited computational resources put limitation on optimization through hyper parameter tuning. Accuracy of model can increase with hyperparameter tuning with several different parameter. Here we use only two parameters for tuning.</a:t>
            </a:r>
            <a:endParaRPr sz="1799">
              <a:solidFill>
                <a:srgbClr val="17406D"/>
              </a:solidFill>
              <a:latin typeface="Gill Sans"/>
              <a:ea typeface="Gill Sans"/>
              <a:cs typeface="Gill Sans"/>
              <a:sym typeface="Gill Sans"/>
            </a:endParaRPr>
          </a:p>
          <a:p>
            <a:pPr indent="-390410" lvl="0" marL="400050" rtl="0" algn="just">
              <a:lnSpc>
                <a:spcPct val="107000"/>
              </a:lnSpc>
              <a:spcBef>
                <a:spcPts val="1040"/>
              </a:spcBef>
              <a:spcAft>
                <a:spcPts val="0"/>
              </a:spcAft>
              <a:buClr>
                <a:srgbClr val="009DD9"/>
              </a:buClr>
              <a:buSzPct val="92000"/>
              <a:buFont typeface="Gill Sans"/>
              <a:buAutoNum type="romanUcPeriod"/>
            </a:pPr>
            <a:r>
              <a:rPr lang="en" sz="2200">
                <a:solidFill>
                  <a:srgbClr val="17406D"/>
                </a:solidFill>
                <a:latin typeface="Gill Sans"/>
                <a:ea typeface="Gill Sans"/>
                <a:cs typeface="Gill Sans"/>
                <a:sym typeface="Gill Sans"/>
              </a:rPr>
              <a:t>Data is imbalanced, we utilised SMOTE for it but if get label data which at least in ratio of 70:30, It can give us much more realistic model. </a:t>
            </a:r>
            <a:endParaRPr sz="1799">
              <a:solidFill>
                <a:srgbClr val="17406D"/>
              </a:solidFill>
              <a:latin typeface="Gill Sans"/>
              <a:ea typeface="Gill Sans"/>
              <a:cs typeface="Gill Sans"/>
              <a:sym typeface="Gill Sans"/>
            </a:endParaRPr>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title"/>
          </p:nvPr>
        </p:nvSpPr>
        <p:spPr>
          <a:xfrm rot="-669">
            <a:off x="3115025" y="1852526"/>
            <a:ext cx="3081600" cy="110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79" name="Google Shape;279;p35"/>
          <p:cNvPicPr preferRelativeResize="0"/>
          <p:nvPr/>
        </p:nvPicPr>
        <p:blipFill>
          <a:blip r:embed="rId3">
            <a:alphaModFix/>
          </a:blip>
          <a:stretch>
            <a:fillRect/>
          </a:stretch>
        </p:blipFill>
        <p:spPr>
          <a:xfrm>
            <a:off x="1972400" y="1198700"/>
            <a:ext cx="5644775" cy="2582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799">
                <a:solidFill>
                  <a:srgbClr val="674EA7"/>
                </a:solidFill>
                <a:latin typeface="Gill Sans"/>
                <a:ea typeface="Gill Sans"/>
                <a:cs typeface="Gill Sans"/>
                <a:sym typeface="Gill Sans"/>
              </a:rPr>
              <a:t>WHAT IS MICRO CREDIT?</a:t>
            </a:r>
            <a:endParaRPr i="1">
              <a:solidFill>
                <a:srgbClr val="674EA7"/>
              </a:solidFill>
            </a:endParaRPr>
          </a:p>
        </p:txBody>
      </p:sp>
      <p:sp>
        <p:nvSpPr>
          <p:cNvPr id="142" name="Google Shape;142;p15"/>
          <p:cNvSpPr txBox="1"/>
          <p:nvPr>
            <p:ph idx="1" type="body"/>
          </p:nvPr>
        </p:nvSpPr>
        <p:spPr>
          <a:xfrm>
            <a:off x="819150" y="1990725"/>
            <a:ext cx="3975600" cy="2448000"/>
          </a:xfrm>
          <a:prstGeom prst="rect">
            <a:avLst/>
          </a:prstGeom>
        </p:spPr>
        <p:txBody>
          <a:bodyPr anchorCtr="0" anchor="t" bIns="91425" lIns="91425" spcFirstLastPara="1" rIns="91425" wrap="square" tIns="91425">
            <a:normAutofit fontScale="92500" lnSpcReduction="20000"/>
          </a:bodyPr>
          <a:lstStyle/>
          <a:p>
            <a:pPr indent="-295391" lvl="0" marL="305907" rtl="0" algn="l">
              <a:lnSpc>
                <a:spcPct val="100000"/>
              </a:lnSpc>
              <a:spcBef>
                <a:spcPts val="0"/>
              </a:spcBef>
              <a:spcAft>
                <a:spcPts val="0"/>
              </a:spcAft>
              <a:buClr>
                <a:srgbClr val="009DD9"/>
              </a:buClr>
              <a:buSzPct val="110400"/>
              <a:buFont typeface="Noto Sans Symbols"/>
              <a:buChar char="✔"/>
            </a:pPr>
            <a:r>
              <a:rPr lang="en" sz="2000">
                <a:solidFill>
                  <a:srgbClr val="202124"/>
                </a:solidFill>
                <a:latin typeface="Century"/>
                <a:ea typeface="Century"/>
                <a:cs typeface="Century"/>
                <a:sym typeface="Century"/>
              </a:rPr>
              <a:t>Microcredit is an </a:t>
            </a:r>
            <a:r>
              <a:rPr b="1" lang="en" sz="2000">
                <a:solidFill>
                  <a:srgbClr val="202124"/>
                </a:solidFill>
                <a:latin typeface="Century"/>
                <a:ea typeface="Century"/>
                <a:cs typeface="Century"/>
                <a:sym typeface="Century"/>
              </a:rPr>
              <a:t>extremely small loan given to those who lack a steady source of income</a:t>
            </a:r>
            <a:r>
              <a:rPr lang="en" sz="2000">
                <a:solidFill>
                  <a:srgbClr val="202124"/>
                </a:solidFill>
                <a:latin typeface="Century"/>
                <a:ea typeface="Century"/>
                <a:cs typeface="Century"/>
                <a:sym typeface="Century"/>
              </a:rPr>
              <a:t>, collateral. It is used as a way to obtain a loan, acting as a protection against potential loss for the lender should the borrower default in his payments., or any credit history.</a:t>
            </a:r>
            <a:endParaRPr sz="2000">
              <a:solidFill>
                <a:srgbClr val="17406D"/>
              </a:solidFill>
              <a:latin typeface="Century"/>
              <a:ea typeface="Century"/>
              <a:cs typeface="Century"/>
              <a:sym typeface="Century"/>
            </a:endParaRPr>
          </a:p>
          <a:p>
            <a:pPr indent="0" lvl="0" marL="0" rtl="0" algn="just">
              <a:spcBef>
                <a:spcPts val="0"/>
              </a:spcBef>
              <a:spcAft>
                <a:spcPts val="0"/>
              </a:spcAft>
              <a:buNone/>
            </a:pPr>
            <a:r>
              <a:t/>
            </a:r>
            <a:endParaRPr>
              <a:solidFill>
                <a:srgbClr val="000000"/>
              </a:solidFill>
              <a:latin typeface="Arial"/>
              <a:ea typeface="Arial"/>
              <a:cs typeface="Arial"/>
              <a:sym typeface="Arial"/>
            </a:endParaRPr>
          </a:p>
        </p:txBody>
      </p:sp>
      <p:pic>
        <p:nvPicPr>
          <p:cNvPr id="143" name="Google Shape;143;p15"/>
          <p:cNvPicPr preferRelativeResize="0"/>
          <p:nvPr/>
        </p:nvPicPr>
        <p:blipFill>
          <a:blip r:embed="rId3">
            <a:alphaModFix/>
          </a:blip>
          <a:stretch>
            <a:fillRect/>
          </a:stretch>
        </p:blipFill>
        <p:spPr>
          <a:xfrm>
            <a:off x="5328750" y="1863425"/>
            <a:ext cx="3058275" cy="2575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b="1" i="1" lang="en">
                <a:solidFill>
                  <a:srgbClr val="A64D79"/>
                </a:solidFill>
              </a:rPr>
              <a:t>Problem Statement</a:t>
            </a:r>
            <a:endParaRPr b="1" i="1">
              <a:solidFill>
                <a:srgbClr val="A64D79"/>
              </a:solidFill>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0000" lnSpcReduction="20000"/>
          </a:bodyPr>
          <a:lstStyle/>
          <a:p>
            <a:pPr indent="-263845" lvl="0" marL="305907" rtl="0" algn="l">
              <a:lnSpc>
                <a:spcPct val="100000"/>
              </a:lnSpc>
              <a:spcBef>
                <a:spcPts val="0"/>
              </a:spcBef>
              <a:spcAft>
                <a:spcPts val="0"/>
              </a:spcAft>
              <a:buClr>
                <a:srgbClr val="009DD9"/>
              </a:buClr>
              <a:buSzPct val="92000"/>
              <a:buFont typeface="Noto Sans Symbols"/>
              <a:buChar char="▪"/>
            </a:pPr>
            <a:r>
              <a:rPr lang="en" sz="2400">
                <a:solidFill>
                  <a:srgbClr val="000000"/>
                </a:solidFill>
                <a:latin typeface="Century"/>
                <a:ea typeface="Century"/>
                <a:cs typeface="Century"/>
                <a:sym typeface="Century"/>
              </a:rPr>
              <a:t>Telecom provider provide micro-credit on mobile balances to be paid back in 5 days.</a:t>
            </a:r>
            <a:endParaRPr sz="1799">
              <a:solidFill>
                <a:srgbClr val="17406D"/>
              </a:solidFill>
              <a:latin typeface="Gill Sans"/>
              <a:ea typeface="Gill Sans"/>
              <a:cs typeface="Gill Sans"/>
              <a:sym typeface="Gill Sans"/>
            </a:endParaRPr>
          </a:p>
          <a:p>
            <a:pPr indent="-263845" lvl="0" marL="305907" rtl="0" algn="l">
              <a:lnSpc>
                <a:spcPct val="100000"/>
              </a:lnSpc>
              <a:spcBef>
                <a:spcPts val="1080"/>
              </a:spcBef>
              <a:spcAft>
                <a:spcPts val="0"/>
              </a:spcAft>
              <a:buClr>
                <a:srgbClr val="009DD9"/>
              </a:buClr>
              <a:buSzPct val="92000"/>
              <a:buFont typeface="Noto Sans Symbols"/>
              <a:buChar char="▪"/>
            </a:pPr>
            <a:r>
              <a:rPr lang="en" sz="2400">
                <a:solidFill>
                  <a:srgbClr val="000000"/>
                </a:solidFill>
                <a:latin typeface="Century"/>
                <a:ea typeface="Century"/>
                <a:cs typeface="Century"/>
                <a:sym typeface="Century"/>
              </a:rPr>
              <a:t>Loan </a:t>
            </a:r>
            <a:r>
              <a:rPr lang="en" sz="2400">
                <a:solidFill>
                  <a:srgbClr val="000000"/>
                </a:solidFill>
                <a:latin typeface="Century"/>
                <a:ea typeface="Century"/>
                <a:cs typeface="Century"/>
                <a:sym typeface="Century"/>
              </a:rPr>
              <a:t>Variety</a:t>
            </a:r>
            <a:r>
              <a:rPr lang="en" sz="2400">
                <a:solidFill>
                  <a:srgbClr val="000000"/>
                </a:solidFill>
                <a:latin typeface="Century"/>
                <a:ea typeface="Century"/>
                <a:cs typeface="Century"/>
                <a:sym typeface="Century"/>
              </a:rPr>
              <a:t> :</a:t>
            </a:r>
            <a:endParaRPr sz="1799">
              <a:solidFill>
                <a:srgbClr val="17406D"/>
              </a:solidFill>
              <a:latin typeface="Gill Sans"/>
              <a:ea typeface="Gill Sans"/>
              <a:cs typeface="Gill Sans"/>
              <a:sym typeface="Gill Sans"/>
            </a:endParaRPr>
          </a:p>
          <a:p>
            <a:pPr indent="-263845" lvl="1" marL="629810" rtl="0" algn="l">
              <a:lnSpc>
                <a:spcPct val="100000"/>
              </a:lnSpc>
              <a:spcBef>
                <a:spcPts val="1080"/>
              </a:spcBef>
              <a:spcAft>
                <a:spcPts val="0"/>
              </a:spcAft>
              <a:buClr>
                <a:srgbClr val="009DD9"/>
              </a:buClr>
              <a:buSzPct val="92000"/>
              <a:buFont typeface="Noto Sans Symbols"/>
              <a:buChar char="▪"/>
            </a:pPr>
            <a:r>
              <a:rPr lang="en" sz="2400">
                <a:solidFill>
                  <a:srgbClr val="000000"/>
                </a:solidFill>
                <a:latin typeface="Gill Sans"/>
                <a:ea typeface="Gill Sans"/>
                <a:cs typeface="Gill Sans"/>
                <a:sym typeface="Gill Sans"/>
              </a:rPr>
              <a:t>Loan amount of 5 - Payback amount 6 (in Indonesian Rupiah)</a:t>
            </a:r>
            <a:endParaRPr sz="1600">
              <a:solidFill>
                <a:srgbClr val="17406D"/>
              </a:solidFill>
              <a:latin typeface="Gill Sans"/>
              <a:ea typeface="Gill Sans"/>
              <a:cs typeface="Gill Sans"/>
              <a:sym typeface="Gill Sans"/>
            </a:endParaRPr>
          </a:p>
          <a:p>
            <a:pPr indent="-263845" lvl="1" marL="629810" rtl="0" algn="l">
              <a:lnSpc>
                <a:spcPct val="100000"/>
              </a:lnSpc>
              <a:spcBef>
                <a:spcPts val="1080"/>
              </a:spcBef>
              <a:spcAft>
                <a:spcPts val="0"/>
              </a:spcAft>
              <a:buClr>
                <a:srgbClr val="009DD9"/>
              </a:buClr>
              <a:buSzPct val="92000"/>
              <a:buFont typeface="Noto Sans Symbols"/>
              <a:buChar char="▪"/>
            </a:pPr>
            <a:r>
              <a:rPr lang="en" sz="2400">
                <a:solidFill>
                  <a:srgbClr val="000000"/>
                </a:solidFill>
                <a:latin typeface="Gill Sans"/>
                <a:ea typeface="Gill Sans"/>
                <a:cs typeface="Gill Sans"/>
                <a:sym typeface="Gill Sans"/>
              </a:rPr>
              <a:t>Loan amount of 10 - Payback amount 12 (in Indonesian Rupiah)</a:t>
            </a:r>
            <a:endParaRPr sz="2400">
              <a:solidFill>
                <a:srgbClr val="000000"/>
              </a:solidFill>
              <a:latin typeface="Century"/>
              <a:ea typeface="Century"/>
              <a:cs typeface="Century"/>
              <a:sym typeface="Century"/>
            </a:endParaRPr>
          </a:p>
          <a:p>
            <a:pPr indent="0" lvl="1" marL="282575" rtl="0" algn="l">
              <a:lnSpc>
                <a:spcPct val="100000"/>
              </a:lnSpc>
              <a:spcBef>
                <a:spcPts val="1080"/>
              </a:spcBef>
              <a:spcAft>
                <a:spcPts val="0"/>
              </a:spcAft>
              <a:buClr>
                <a:srgbClr val="000000"/>
              </a:buClr>
              <a:buSzPct val="92000"/>
              <a:buFont typeface="Arial"/>
              <a:buNone/>
            </a:pPr>
            <a:r>
              <a:rPr lang="en" sz="2400">
                <a:solidFill>
                  <a:srgbClr val="000000"/>
                </a:solidFill>
                <a:latin typeface="Century"/>
                <a:ea typeface="Century"/>
                <a:cs typeface="Century"/>
                <a:sym typeface="Century"/>
              </a:rPr>
              <a:t>Task is Build ML classification Model to Predict customer who might be defaulter based on independent features.</a:t>
            </a:r>
            <a:endParaRPr sz="1600">
              <a:solidFill>
                <a:srgbClr val="17406D"/>
              </a:solidFill>
              <a:latin typeface="Gill Sans"/>
              <a:ea typeface="Gill Sans"/>
              <a:cs typeface="Gill Sans"/>
              <a:sym typeface="Gill Sans"/>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2700"/>
              <a:buFont typeface="Gill Sans"/>
              <a:buNone/>
            </a:pPr>
            <a:r>
              <a:rPr lang="en" sz="2799">
                <a:solidFill>
                  <a:srgbClr val="000000"/>
                </a:solidFill>
                <a:latin typeface="Gill Sans"/>
                <a:ea typeface="Gill Sans"/>
                <a:cs typeface="Gill Sans"/>
                <a:sym typeface="Gill Sans"/>
              </a:rPr>
              <a:t>              </a:t>
            </a:r>
            <a:r>
              <a:rPr b="1" i="1" lang="en" sz="2899">
                <a:solidFill>
                  <a:srgbClr val="A61C00"/>
                </a:solidFill>
                <a:latin typeface="Gill Sans"/>
                <a:ea typeface="Gill Sans"/>
                <a:cs typeface="Gill Sans"/>
                <a:sym typeface="Gill Sans"/>
              </a:rPr>
              <a:t>DATASET INFORMATION</a:t>
            </a:r>
            <a:endParaRPr b="1" i="1" sz="3100">
              <a:solidFill>
                <a:srgbClr val="A61C00"/>
              </a:solidFill>
            </a:endParaRPr>
          </a:p>
        </p:txBody>
      </p:sp>
      <p:sp>
        <p:nvSpPr>
          <p:cNvPr id="155" name="Google Shape;155;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7500" lnSpcReduction="20000"/>
          </a:bodyPr>
          <a:lstStyle/>
          <a:p>
            <a:pPr indent="-328815" lvl="0" marL="541337" rtl="0" algn="l">
              <a:lnSpc>
                <a:spcPct val="100000"/>
              </a:lnSpc>
              <a:spcBef>
                <a:spcPts val="0"/>
              </a:spcBef>
              <a:spcAft>
                <a:spcPts val="0"/>
              </a:spcAft>
              <a:buClr>
                <a:srgbClr val="7030A0"/>
              </a:buClr>
              <a:buSzPct val="92000"/>
              <a:buFont typeface="Noto Sans Symbols"/>
              <a:buChar char="❖"/>
            </a:pPr>
            <a:r>
              <a:rPr lang="en" sz="2400">
                <a:solidFill>
                  <a:srgbClr val="000000"/>
                </a:solidFill>
                <a:latin typeface="Gill Sans"/>
                <a:ea typeface="Gill Sans"/>
                <a:cs typeface="Gill Sans"/>
                <a:sym typeface="Gill Sans"/>
              </a:rPr>
              <a:t>Dataset provide by Fliprobo Technologies Ltd.</a:t>
            </a:r>
            <a:endParaRPr sz="1799">
              <a:solidFill>
                <a:srgbClr val="17406D"/>
              </a:solidFill>
              <a:latin typeface="Gill Sans"/>
              <a:ea typeface="Gill Sans"/>
              <a:cs typeface="Gill Sans"/>
              <a:sym typeface="Gill Sans"/>
            </a:endParaRPr>
          </a:p>
          <a:p>
            <a:pPr indent="-328815" lvl="0" marL="541337" rtl="0" algn="l">
              <a:lnSpc>
                <a:spcPct val="100000"/>
              </a:lnSpc>
              <a:spcBef>
                <a:spcPts val="1080"/>
              </a:spcBef>
              <a:spcAft>
                <a:spcPts val="0"/>
              </a:spcAft>
              <a:buClr>
                <a:srgbClr val="7030A0"/>
              </a:buClr>
              <a:buSzPct val="92000"/>
              <a:buFont typeface="Noto Sans Symbols"/>
              <a:buChar char="❖"/>
            </a:pPr>
            <a:r>
              <a:rPr lang="en" sz="2400">
                <a:solidFill>
                  <a:srgbClr val="000000"/>
                </a:solidFill>
                <a:latin typeface="Gill Sans"/>
                <a:ea typeface="Gill Sans"/>
                <a:cs typeface="Gill Sans"/>
                <a:sym typeface="Gill Sans"/>
              </a:rPr>
              <a:t>Micro Credit Defaulter dataset contain 209593 rows and 37 columns.</a:t>
            </a:r>
            <a:endParaRPr sz="1799">
              <a:solidFill>
                <a:srgbClr val="17406D"/>
              </a:solidFill>
              <a:latin typeface="Gill Sans"/>
              <a:ea typeface="Gill Sans"/>
              <a:cs typeface="Gill Sans"/>
              <a:sym typeface="Gill Sans"/>
            </a:endParaRPr>
          </a:p>
          <a:p>
            <a:pPr indent="-328815" lvl="0" marL="541337" rtl="0" algn="l">
              <a:lnSpc>
                <a:spcPct val="100000"/>
              </a:lnSpc>
              <a:spcBef>
                <a:spcPts val="1080"/>
              </a:spcBef>
              <a:spcAft>
                <a:spcPts val="0"/>
              </a:spcAft>
              <a:buClr>
                <a:srgbClr val="7030A0"/>
              </a:buClr>
              <a:buSzPct val="92000"/>
              <a:buFont typeface="Noto Sans Symbols"/>
              <a:buChar char="❖"/>
            </a:pPr>
            <a:r>
              <a:rPr lang="en" sz="2400">
                <a:solidFill>
                  <a:srgbClr val="000000"/>
                </a:solidFill>
                <a:latin typeface="Gill Sans"/>
                <a:ea typeface="Gill Sans"/>
                <a:cs typeface="Gill Sans"/>
                <a:sym typeface="Gill Sans"/>
              </a:rPr>
              <a:t>Out of all features only three features with object datatypes and rest are int64.</a:t>
            </a:r>
            <a:endParaRPr sz="1799">
              <a:solidFill>
                <a:srgbClr val="17406D"/>
              </a:solidFill>
              <a:latin typeface="Gill Sans"/>
              <a:ea typeface="Gill Sans"/>
              <a:cs typeface="Gill Sans"/>
              <a:sym typeface="Gill Sans"/>
            </a:endParaRPr>
          </a:p>
          <a:p>
            <a:pPr indent="-328815" lvl="0" marL="541337" rtl="0" algn="l">
              <a:lnSpc>
                <a:spcPct val="100000"/>
              </a:lnSpc>
              <a:spcBef>
                <a:spcPts val="1080"/>
              </a:spcBef>
              <a:spcAft>
                <a:spcPts val="0"/>
              </a:spcAft>
              <a:buClr>
                <a:srgbClr val="7030A0"/>
              </a:buClr>
              <a:buSzPct val="92000"/>
              <a:buFont typeface="Noto Sans Symbols"/>
              <a:buChar char="❖"/>
            </a:pPr>
            <a:r>
              <a:rPr lang="en" sz="2400">
                <a:solidFill>
                  <a:srgbClr val="000000"/>
                </a:solidFill>
                <a:latin typeface="Gill Sans"/>
                <a:ea typeface="Gill Sans"/>
                <a:cs typeface="Gill Sans"/>
                <a:sym typeface="Gill Sans"/>
              </a:rPr>
              <a:t>Data integrity check is perform for missing values, duplicate data, data error.</a:t>
            </a:r>
            <a:endParaRPr sz="1799">
              <a:solidFill>
                <a:srgbClr val="17406D"/>
              </a:solidFill>
              <a:latin typeface="Gill Sans"/>
              <a:ea typeface="Gill Sans"/>
              <a:cs typeface="Gill Sans"/>
              <a:sym typeface="Gill Sans"/>
            </a:endParaRPr>
          </a:p>
          <a:p>
            <a:pPr indent="-328815" lvl="0" marL="541337" rtl="0" algn="l">
              <a:lnSpc>
                <a:spcPct val="100000"/>
              </a:lnSpc>
              <a:spcBef>
                <a:spcPts val="1080"/>
              </a:spcBef>
              <a:spcAft>
                <a:spcPts val="0"/>
              </a:spcAft>
              <a:buClr>
                <a:srgbClr val="7030A0"/>
              </a:buClr>
              <a:buSzPct val="92000"/>
              <a:buFont typeface="Noto Sans Symbols"/>
              <a:buChar char="❖"/>
            </a:pPr>
            <a:r>
              <a:rPr lang="en" sz="2400">
                <a:solidFill>
                  <a:srgbClr val="000000"/>
                </a:solidFill>
                <a:latin typeface="Gill Sans"/>
                <a:ea typeface="Gill Sans"/>
                <a:cs typeface="Gill Sans"/>
                <a:sym typeface="Gill Sans"/>
              </a:rPr>
              <a:t>No missing values, whitespaces, ‘NA’, ‘-’ are present in 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799">
                <a:solidFill>
                  <a:srgbClr val="6AA84F"/>
                </a:solidFill>
                <a:latin typeface="Gill Sans"/>
                <a:ea typeface="Gill Sans"/>
                <a:cs typeface="Gill Sans"/>
                <a:sym typeface="Gill Sans"/>
              </a:rPr>
              <a:t>DATA PRE-PROCESSING</a:t>
            </a:r>
            <a:endParaRPr/>
          </a:p>
        </p:txBody>
      </p:sp>
      <p:sp>
        <p:nvSpPr>
          <p:cNvPr id="161" name="Google Shape;161;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62500" lnSpcReduction="10000"/>
          </a:bodyPr>
          <a:lstStyle/>
          <a:p>
            <a:pPr indent="-253329" lvl="0" marL="305907" rtl="0" algn="l">
              <a:lnSpc>
                <a:spcPct val="100000"/>
              </a:lnSpc>
              <a:spcBef>
                <a:spcPts val="0"/>
              </a:spcBef>
              <a:spcAft>
                <a:spcPts val="0"/>
              </a:spcAft>
              <a:buClr>
                <a:srgbClr val="7030A0"/>
              </a:buClr>
              <a:buSzPct val="92000"/>
              <a:buFont typeface="Noto Sans Symbols"/>
              <a:buChar char="▪"/>
            </a:pPr>
            <a:r>
              <a:rPr b="1" lang="en" sz="2400">
                <a:solidFill>
                  <a:srgbClr val="000000"/>
                </a:solidFill>
                <a:latin typeface="Gill Sans"/>
                <a:ea typeface="Gill Sans"/>
                <a:cs typeface="Gill Sans"/>
                <a:sym typeface="Gill Sans"/>
              </a:rPr>
              <a:t>Strategy To Handle Data Error In Min And Max Column  </a:t>
            </a:r>
            <a:endParaRPr sz="1799">
              <a:solidFill>
                <a:srgbClr val="17406D"/>
              </a:solidFill>
              <a:latin typeface="Gill Sans"/>
              <a:ea typeface="Gill Sans"/>
              <a:cs typeface="Gill Sans"/>
              <a:sym typeface="Gill Sans"/>
            </a:endParaRPr>
          </a:p>
          <a:p>
            <a:pPr indent="-404622" lvl="0" marL="457200" rtl="0" algn="l">
              <a:lnSpc>
                <a:spcPct val="100000"/>
              </a:lnSpc>
              <a:spcBef>
                <a:spcPts val="1080"/>
              </a:spcBef>
              <a:spcAft>
                <a:spcPts val="0"/>
              </a:spcAft>
              <a:buClr>
                <a:srgbClr val="7030A0"/>
              </a:buClr>
              <a:buSzPct val="92000"/>
              <a:buFont typeface="Gill Sans"/>
              <a:buAutoNum type="arabicPeriod"/>
            </a:pPr>
            <a:r>
              <a:rPr b="1" lang="en" sz="2400">
                <a:solidFill>
                  <a:srgbClr val="000000"/>
                </a:solidFill>
                <a:latin typeface="Gill Sans"/>
                <a:ea typeface="Gill Sans"/>
                <a:cs typeface="Gill Sans"/>
                <a:sym typeface="Gill Sans"/>
              </a:rPr>
              <a:t>Assumption</a:t>
            </a:r>
            <a:r>
              <a:rPr lang="en" sz="2400">
                <a:solidFill>
                  <a:srgbClr val="17406D"/>
                </a:solidFill>
                <a:latin typeface="Gill Sans"/>
                <a:ea typeface="Gill Sans"/>
                <a:cs typeface="Gill Sans"/>
                <a:sym typeface="Gill Sans"/>
              </a:rPr>
              <a:t> - All negative values are typing error happen accidentally by type - in front of original value (except feature depicting median). </a:t>
            </a:r>
            <a:endParaRPr sz="1799">
              <a:solidFill>
                <a:srgbClr val="17406D"/>
              </a:solidFill>
              <a:latin typeface="Gill Sans"/>
              <a:ea typeface="Gill Sans"/>
              <a:cs typeface="Gill Sans"/>
              <a:sym typeface="Gill Sans"/>
            </a:endParaRPr>
          </a:p>
          <a:p>
            <a:pPr indent="-404622" lvl="0" marL="457200" rtl="0" algn="l">
              <a:lnSpc>
                <a:spcPct val="100000"/>
              </a:lnSpc>
              <a:spcBef>
                <a:spcPts val="1080"/>
              </a:spcBef>
              <a:spcAft>
                <a:spcPts val="0"/>
              </a:spcAft>
              <a:buClr>
                <a:srgbClr val="7030A0"/>
              </a:buClr>
              <a:buSzPct val="92000"/>
              <a:buFont typeface="Gill Sans"/>
              <a:buAutoNum type="arabicPeriod"/>
            </a:pPr>
            <a:r>
              <a:rPr b="1" lang="en" sz="2400">
                <a:solidFill>
                  <a:srgbClr val="000000"/>
                </a:solidFill>
                <a:latin typeface="Gill Sans"/>
                <a:ea typeface="Gill Sans"/>
                <a:cs typeface="Gill Sans"/>
                <a:sym typeface="Gill Sans"/>
              </a:rPr>
              <a:t>Corrective Approach </a:t>
            </a:r>
            <a:r>
              <a:rPr lang="en" sz="2400">
                <a:solidFill>
                  <a:srgbClr val="17406D"/>
                </a:solidFill>
                <a:latin typeface="Gill Sans"/>
                <a:ea typeface="Gill Sans"/>
                <a:cs typeface="Gill Sans"/>
                <a:sym typeface="Gill Sans"/>
              </a:rPr>
              <a:t>- Negative values are converted into absolute value to correct negative typing error whenever applicable except feature depicting median.</a:t>
            </a:r>
            <a:endParaRPr sz="1799">
              <a:solidFill>
                <a:srgbClr val="17406D"/>
              </a:solidFill>
              <a:latin typeface="Gill Sans"/>
              <a:ea typeface="Gill Sans"/>
              <a:cs typeface="Gill Sans"/>
              <a:sym typeface="Gill Sans"/>
            </a:endParaRPr>
          </a:p>
          <a:p>
            <a:pPr indent="-253329" lvl="0" marL="305907" rtl="0" algn="l">
              <a:lnSpc>
                <a:spcPct val="100000"/>
              </a:lnSpc>
              <a:spcBef>
                <a:spcPts val="1080"/>
              </a:spcBef>
              <a:spcAft>
                <a:spcPts val="0"/>
              </a:spcAft>
              <a:buClr>
                <a:srgbClr val="7030A0"/>
              </a:buClr>
              <a:buSzPct val="92000"/>
              <a:buFont typeface="Noto Sans Symbols"/>
              <a:buChar char="▪"/>
            </a:pPr>
            <a:r>
              <a:rPr b="1" lang="en" sz="2400">
                <a:solidFill>
                  <a:srgbClr val="000000"/>
                </a:solidFill>
                <a:latin typeface="Gill Sans"/>
                <a:ea typeface="Gill Sans"/>
                <a:cs typeface="Gill Sans"/>
                <a:sym typeface="Gill Sans"/>
              </a:rPr>
              <a:t>Feature Engineering on 'pdate' column</a:t>
            </a:r>
            <a:endParaRPr sz="1799">
              <a:solidFill>
                <a:srgbClr val="17406D"/>
              </a:solidFill>
              <a:latin typeface="Gill Sans"/>
              <a:ea typeface="Gill Sans"/>
              <a:cs typeface="Gill Sans"/>
              <a:sym typeface="Gill Sans"/>
            </a:endParaRPr>
          </a:p>
          <a:p>
            <a:pPr indent="-404622" lvl="0" marL="457200" rtl="0" algn="l">
              <a:lnSpc>
                <a:spcPct val="100000"/>
              </a:lnSpc>
              <a:spcBef>
                <a:spcPts val="1080"/>
              </a:spcBef>
              <a:spcAft>
                <a:spcPts val="0"/>
              </a:spcAft>
              <a:buClr>
                <a:srgbClr val="7030A0"/>
              </a:buClr>
              <a:buSzPct val="92000"/>
              <a:buFont typeface="Gill Sans"/>
              <a:buAutoNum type="arabicPeriod"/>
            </a:pPr>
            <a:r>
              <a:rPr lang="en" sz="2400">
                <a:solidFill>
                  <a:srgbClr val="17406D"/>
                </a:solidFill>
                <a:latin typeface="Gill Sans"/>
                <a:ea typeface="Gill Sans"/>
                <a:cs typeface="Gill Sans"/>
                <a:sym typeface="Gill Sans"/>
              </a:rPr>
              <a:t>Extracting new columns for day, month and year out of ‘pdate’</a:t>
            </a:r>
            <a:endParaRPr b="1" sz="2400">
              <a:solidFill>
                <a:srgbClr val="000000"/>
              </a:solidFill>
              <a:latin typeface="Gill Sans"/>
              <a:ea typeface="Gill Sans"/>
              <a:cs typeface="Gill Sans"/>
              <a:sym typeface="Gill Sans"/>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2700"/>
              <a:buFont typeface="Gill Sans"/>
              <a:buNone/>
            </a:pPr>
            <a:r>
              <a:rPr lang="en" sz="2799">
                <a:solidFill>
                  <a:schemeClr val="dk2"/>
                </a:solidFill>
                <a:latin typeface="Gill Sans"/>
                <a:ea typeface="Gill Sans"/>
                <a:cs typeface="Gill Sans"/>
                <a:sym typeface="Gill Sans"/>
              </a:rPr>
              <a:t> </a:t>
            </a:r>
            <a:r>
              <a:rPr b="1" i="1" lang="en" sz="2799">
                <a:solidFill>
                  <a:schemeClr val="accent1"/>
                </a:solidFill>
                <a:latin typeface="Gill Sans"/>
                <a:ea typeface="Gill Sans"/>
                <a:cs typeface="Gill Sans"/>
                <a:sym typeface="Gill Sans"/>
              </a:rPr>
              <a:t>DATA PRE-PROCESSING</a:t>
            </a:r>
            <a:endParaRPr b="1" i="1">
              <a:solidFill>
                <a:schemeClr val="accent1"/>
              </a:solidFill>
            </a:endParaRPr>
          </a:p>
        </p:txBody>
      </p:sp>
      <p:sp>
        <p:nvSpPr>
          <p:cNvPr id="167" name="Google Shape;167;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284876" lvl="0" marL="305907" rtl="0" algn="l">
              <a:lnSpc>
                <a:spcPct val="100000"/>
              </a:lnSpc>
              <a:spcBef>
                <a:spcPts val="0"/>
              </a:spcBef>
              <a:spcAft>
                <a:spcPts val="0"/>
              </a:spcAft>
              <a:buClr>
                <a:srgbClr val="7030A0"/>
              </a:buClr>
              <a:buSzPct val="92000"/>
              <a:buFont typeface="Noto Sans Symbols"/>
              <a:buChar char="▪"/>
            </a:pPr>
            <a:r>
              <a:rPr b="1" lang="en" sz="2400">
                <a:solidFill>
                  <a:srgbClr val="000000"/>
                </a:solidFill>
                <a:latin typeface="Gill Sans"/>
                <a:ea typeface="Gill Sans"/>
                <a:cs typeface="Gill Sans"/>
                <a:sym typeface="Gill Sans"/>
              </a:rPr>
              <a:t>Data error and correction in maxamnt_loans30 column </a:t>
            </a:r>
            <a:endParaRPr sz="1799">
              <a:solidFill>
                <a:srgbClr val="17406D"/>
              </a:solidFill>
              <a:latin typeface="Gill Sans"/>
              <a:ea typeface="Gill Sans"/>
              <a:cs typeface="Gill Sans"/>
              <a:sym typeface="Gill Sans"/>
            </a:endParaRPr>
          </a:p>
          <a:p>
            <a:pPr indent="-284876" lvl="0" marL="305907" rtl="0" algn="l">
              <a:lnSpc>
                <a:spcPct val="100000"/>
              </a:lnSpc>
              <a:spcBef>
                <a:spcPts val="1080"/>
              </a:spcBef>
              <a:spcAft>
                <a:spcPts val="0"/>
              </a:spcAft>
              <a:buClr>
                <a:srgbClr val="7030A0"/>
              </a:buClr>
              <a:buSzPct val="92000"/>
              <a:buFont typeface="Noto Sans Symbols"/>
              <a:buChar char="❖"/>
            </a:pPr>
            <a:r>
              <a:rPr lang="en" sz="2400">
                <a:solidFill>
                  <a:srgbClr val="17406D"/>
                </a:solidFill>
                <a:latin typeface="Gill Sans"/>
                <a:ea typeface="Gill Sans"/>
                <a:cs typeface="Gill Sans"/>
                <a:sym typeface="Gill Sans"/>
              </a:rPr>
              <a:t>The maximum value in maxamnt_loans30 is not reliable. </a:t>
            </a:r>
            <a:endParaRPr b="1" sz="2400">
              <a:solidFill>
                <a:srgbClr val="000000"/>
              </a:solidFill>
              <a:latin typeface="Gill Sans"/>
              <a:ea typeface="Gill Sans"/>
              <a:cs typeface="Gill Sans"/>
              <a:sym typeface="Gill Sans"/>
            </a:endParaRPr>
          </a:p>
          <a:p>
            <a:pPr indent="-284876" lvl="0" marL="305907" rtl="0" algn="l">
              <a:lnSpc>
                <a:spcPct val="100000"/>
              </a:lnSpc>
              <a:spcBef>
                <a:spcPts val="1080"/>
              </a:spcBef>
              <a:spcAft>
                <a:spcPts val="0"/>
              </a:spcAft>
              <a:buClr>
                <a:srgbClr val="7030A0"/>
              </a:buClr>
              <a:buSzPct val="92000"/>
              <a:buFont typeface="Noto Sans Symbols"/>
              <a:buChar char="❖"/>
            </a:pPr>
            <a:r>
              <a:rPr b="1" lang="en" sz="2400">
                <a:solidFill>
                  <a:srgbClr val="000000"/>
                </a:solidFill>
                <a:latin typeface="Gill Sans"/>
                <a:ea typeface="Gill Sans"/>
                <a:cs typeface="Gill Sans"/>
                <a:sym typeface="Gill Sans"/>
              </a:rPr>
              <a:t>Assumption</a:t>
            </a:r>
            <a:r>
              <a:rPr lang="en" sz="2400">
                <a:solidFill>
                  <a:srgbClr val="17406D"/>
                </a:solidFill>
                <a:latin typeface="Gill Sans"/>
                <a:ea typeface="Gill Sans"/>
                <a:cs typeface="Gill Sans"/>
                <a:sym typeface="Gill Sans"/>
              </a:rPr>
              <a:t> - The maximum value in maxamnt_loans30 is 12.</a:t>
            </a:r>
            <a:endParaRPr sz="1799">
              <a:solidFill>
                <a:srgbClr val="17406D"/>
              </a:solidFill>
              <a:latin typeface="Gill Sans"/>
              <a:ea typeface="Gill Sans"/>
              <a:cs typeface="Gill Sans"/>
              <a:sym typeface="Gill Sans"/>
            </a:endParaRPr>
          </a:p>
          <a:p>
            <a:pPr indent="-284876" lvl="0" marL="305907" rtl="0" algn="l">
              <a:lnSpc>
                <a:spcPct val="100000"/>
              </a:lnSpc>
              <a:spcBef>
                <a:spcPts val="1080"/>
              </a:spcBef>
              <a:spcAft>
                <a:spcPts val="0"/>
              </a:spcAft>
              <a:buClr>
                <a:srgbClr val="7030A0"/>
              </a:buClr>
              <a:buSzPct val="92000"/>
              <a:buFont typeface="Noto Sans Symbols"/>
              <a:buChar char="❖"/>
            </a:pPr>
            <a:r>
              <a:rPr b="1" lang="en" sz="2400">
                <a:solidFill>
                  <a:srgbClr val="000000"/>
                </a:solidFill>
                <a:latin typeface="Gill Sans"/>
                <a:ea typeface="Gill Sans"/>
                <a:cs typeface="Gill Sans"/>
                <a:sym typeface="Gill Sans"/>
              </a:rPr>
              <a:t>Corrective Action </a:t>
            </a:r>
            <a:r>
              <a:rPr lang="en" sz="2400">
                <a:solidFill>
                  <a:srgbClr val="17406D"/>
                </a:solidFill>
                <a:latin typeface="Gill Sans"/>
                <a:ea typeface="Gill Sans"/>
                <a:cs typeface="Gill Sans"/>
                <a:sym typeface="Gill Sans"/>
              </a:rPr>
              <a:t>- Replacing values greater than 12 into category of zero.</a:t>
            </a:r>
            <a:endParaRPr sz="1799">
              <a:solidFill>
                <a:srgbClr val="17406D"/>
              </a:solidFill>
              <a:latin typeface="Gill Sans"/>
              <a:ea typeface="Gill Sans"/>
              <a:cs typeface="Gill Sans"/>
              <a:sym typeface="Gill Sans"/>
            </a:endParaRPr>
          </a:p>
          <a:p>
            <a:pPr indent="-284876" lvl="0" marL="305907" rtl="0" algn="l">
              <a:lnSpc>
                <a:spcPct val="100000"/>
              </a:lnSpc>
              <a:spcBef>
                <a:spcPts val="1080"/>
              </a:spcBef>
              <a:spcAft>
                <a:spcPts val="0"/>
              </a:spcAft>
              <a:buClr>
                <a:srgbClr val="7030A0"/>
              </a:buClr>
              <a:buSzPct val="92000"/>
              <a:buFont typeface="Noto Sans Symbols"/>
              <a:buChar char="▪"/>
            </a:pPr>
            <a:r>
              <a:rPr b="1" lang="en" sz="2400">
                <a:solidFill>
                  <a:srgbClr val="000000"/>
                </a:solidFill>
                <a:latin typeface="Gill Sans"/>
                <a:ea typeface="Gill Sans"/>
                <a:cs typeface="Gill Sans"/>
                <a:sym typeface="Gill Sans"/>
              </a:rPr>
              <a:t>Dropping Unnecessary columns </a:t>
            </a:r>
            <a:endParaRPr sz="1799">
              <a:solidFill>
                <a:srgbClr val="17406D"/>
              </a:solidFill>
              <a:latin typeface="Gill Sans"/>
              <a:ea typeface="Gill Sans"/>
              <a:cs typeface="Gill Sans"/>
              <a:sym typeface="Gill Sans"/>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96463"/>
              <a:buFont typeface="Gill Sans"/>
              <a:buNone/>
            </a:pPr>
            <a:r>
              <a:rPr lang="en" sz="2799">
                <a:solidFill>
                  <a:schemeClr val="dk2"/>
                </a:solidFill>
                <a:latin typeface="Gill Sans"/>
                <a:ea typeface="Gill Sans"/>
                <a:cs typeface="Gill Sans"/>
                <a:sym typeface="Gill Sans"/>
              </a:rPr>
              <a:t>EXPLORATORY DATA ANALYSIS</a:t>
            </a:r>
            <a:br>
              <a:rPr lang="en" sz="2799">
                <a:solidFill>
                  <a:schemeClr val="dk2"/>
                </a:solidFill>
                <a:latin typeface="Gill Sans"/>
                <a:ea typeface="Gill Sans"/>
                <a:cs typeface="Gill Sans"/>
                <a:sym typeface="Gill Sans"/>
              </a:rPr>
            </a:br>
            <a:r>
              <a:rPr lang="en" sz="2000">
                <a:solidFill>
                  <a:srgbClr val="6AA84F"/>
                </a:solidFill>
                <a:latin typeface="Gill Sans"/>
                <a:ea typeface="Gill Sans"/>
                <a:cs typeface="Gill Sans"/>
                <a:sym typeface="Gill Sans"/>
              </a:rPr>
              <a:t>T</a:t>
            </a:r>
            <a:r>
              <a:rPr i="1" lang="en" sz="2000">
                <a:solidFill>
                  <a:srgbClr val="6AA84F"/>
                </a:solidFill>
                <a:latin typeface="Gill Sans"/>
                <a:ea typeface="Gill Sans"/>
                <a:cs typeface="Gill Sans"/>
                <a:sym typeface="Gill Sans"/>
              </a:rPr>
              <a:t>ARGET  VARIABLE LABEL DISTRIBUTION</a:t>
            </a:r>
            <a:endParaRPr i="1" sz="2799">
              <a:solidFill>
                <a:srgbClr val="6AA84F"/>
              </a:solidFill>
              <a:latin typeface="Gill Sans"/>
              <a:ea typeface="Gill Sans"/>
              <a:cs typeface="Gill Sans"/>
              <a:sym typeface="Gill Sans"/>
            </a:endParaRPr>
          </a:p>
          <a:p>
            <a:pPr indent="0" lvl="0" marL="0" rtl="0" algn="l">
              <a:spcBef>
                <a:spcPts val="0"/>
              </a:spcBef>
              <a:spcAft>
                <a:spcPts val="0"/>
              </a:spcAft>
              <a:buNone/>
            </a:pPr>
            <a:r>
              <a:t/>
            </a:r>
            <a:endParaRPr/>
          </a:p>
        </p:txBody>
      </p:sp>
      <p:sp>
        <p:nvSpPr>
          <p:cNvPr id="173" name="Google Shape;173;p20"/>
          <p:cNvSpPr txBox="1"/>
          <p:nvPr>
            <p:ph idx="1" type="body"/>
          </p:nvPr>
        </p:nvSpPr>
        <p:spPr>
          <a:xfrm>
            <a:off x="5023625" y="1990725"/>
            <a:ext cx="3301200" cy="2448000"/>
          </a:xfrm>
          <a:prstGeom prst="rect">
            <a:avLst/>
          </a:prstGeom>
        </p:spPr>
        <p:txBody>
          <a:bodyPr anchorCtr="0" anchor="t" bIns="91425" lIns="91425" spcFirstLastPara="1" rIns="91425" wrap="square" tIns="91425">
            <a:normAutofit lnSpcReduction="20000"/>
          </a:bodyPr>
          <a:lstStyle/>
          <a:p>
            <a:pPr indent="-305907" lvl="0" marL="305907" rtl="0" algn="l">
              <a:lnSpc>
                <a:spcPct val="100000"/>
              </a:lnSpc>
              <a:spcBef>
                <a:spcPts val="0"/>
              </a:spcBef>
              <a:spcAft>
                <a:spcPts val="0"/>
              </a:spcAft>
              <a:buClr>
                <a:srgbClr val="009DD9"/>
              </a:buClr>
              <a:buSzPts val="1840"/>
              <a:buFont typeface="Noto Sans Symbols"/>
              <a:buChar char="◼"/>
            </a:pPr>
            <a:r>
              <a:rPr lang="en" sz="2000">
                <a:solidFill>
                  <a:srgbClr val="17406D"/>
                </a:solidFill>
                <a:latin typeface="Arial"/>
                <a:ea typeface="Arial"/>
                <a:cs typeface="Arial"/>
                <a:sym typeface="Arial"/>
              </a:rPr>
              <a:t>Label </a:t>
            </a:r>
            <a:r>
              <a:rPr lang="en" sz="2000" u="sng">
                <a:solidFill>
                  <a:srgbClr val="17406D"/>
                </a:solidFill>
                <a:latin typeface="Arial"/>
                <a:ea typeface="Arial"/>
                <a:cs typeface="Arial"/>
                <a:sym typeface="Arial"/>
              </a:rPr>
              <a:t>class 1 represent non-defaulter</a:t>
            </a:r>
            <a:r>
              <a:rPr lang="en" sz="2000">
                <a:solidFill>
                  <a:srgbClr val="17406D"/>
                </a:solidFill>
                <a:latin typeface="Arial"/>
                <a:ea typeface="Arial"/>
                <a:cs typeface="Arial"/>
                <a:sym typeface="Arial"/>
              </a:rPr>
              <a:t> while Label </a:t>
            </a:r>
            <a:r>
              <a:rPr lang="en" sz="2000" u="sng">
                <a:solidFill>
                  <a:srgbClr val="17406D"/>
                </a:solidFill>
                <a:latin typeface="Arial"/>
                <a:ea typeface="Arial"/>
                <a:cs typeface="Arial"/>
                <a:sym typeface="Arial"/>
              </a:rPr>
              <a:t>class 0 represent defaulter</a:t>
            </a:r>
            <a:r>
              <a:rPr lang="en" sz="2000">
                <a:solidFill>
                  <a:srgbClr val="17406D"/>
                </a:solidFill>
                <a:latin typeface="Arial"/>
                <a:ea typeface="Arial"/>
                <a:cs typeface="Arial"/>
                <a:sym typeface="Arial"/>
              </a:rPr>
              <a:t> </a:t>
            </a:r>
            <a:endParaRPr sz="1799">
              <a:solidFill>
                <a:srgbClr val="17406D"/>
              </a:solidFill>
              <a:latin typeface="Gill Sans"/>
              <a:ea typeface="Gill Sans"/>
              <a:cs typeface="Gill Sans"/>
              <a:sym typeface="Gill Sans"/>
            </a:endParaRPr>
          </a:p>
          <a:p>
            <a:pPr indent="-305907" lvl="0" marL="305907" rtl="0" algn="l">
              <a:lnSpc>
                <a:spcPct val="100000"/>
              </a:lnSpc>
              <a:spcBef>
                <a:spcPts val="1000"/>
              </a:spcBef>
              <a:spcAft>
                <a:spcPts val="0"/>
              </a:spcAft>
              <a:buClr>
                <a:srgbClr val="009DD9"/>
              </a:buClr>
              <a:buSzPts val="1840"/>
              <a:buFont typeface="Noto Sans Symbols"/>
              <a:buChar char="◼"/>
            </a:pPr>
            <a:r>
              <a:rPr lang="en" sz="2000">
                <a:solidFill>
                  <a:srgbClr val="17406D"/>
                </a:solidFill>
                <a:latin typeface="Arial"/>
                <a:ea typeface="Arial"/>
                <a:cs typeface="Arial"/>
                <a:sym typeface="Arial"/>
              </a:rPr>
              <a:t>Only 12.5% customers are defaulters.</a:t>
            </a:r>
            <a:endParaRPr sz="1799">
              <a:solidFill>
                <a:srgbClr val="17406D"/>
              </a:solidFill>
              <a:latin typeface="Gill Sans"/>
              <a:ea typeface="Gill Sans"/>
              <a:cs typeface="Gill Sans"/>
              <a:sym typeface="Gill Sans"/>
            </a:endParaRPr>
          </a:p>
          <a:p>
            <a:pPr indent="-305907" lvl="0" marL="305907" rtl="0" algn="l">
              <a:lnSpc>
                <a:spcPct val="100000"/>
              </a:lnSpc>
              <a:spcBef>
                <a:spcPts val="1000"/>
              </a:spcBef>
              <a:spcAft>
                <a:spcPts val="0"/>
              </a:spcAft>
              <a:buClr>
                <a:srgbClr val="009DD9"/>
              </a:buClr>
              <a:buSzPts val="1840"/>
              <a:buFont typeface="Noto Sans Symbols"/>
              <a:buChar char="◼"/>
            </a:pPr>
            <a:r>
              <a:rPr lang="en" sz="2000">
                <a:solidFill>
                  <a:srgbClr val="17406D"/>
                </a:solidFill>
                <a:latin typeface="Arial"/>
                <a:ea typeface="Arial"/>
                <a:cs typeface="Arial"/>
                <a:sym typeface="Arial"/>
              </a:rPr>
              <a:t>Target Variable Label is imbalanced in nature</a:t>
            </a:r>
            <a:r>
              <a:rPr lang="en" sz="1800">
                <a:solidFill>
                  <a:srgbClr val="17406D"/>
                </a:solidFill>
                <a:latin typeface="Arial"/>
                <a:ea typeface="Arial"/>
                <a:cs typeface="Arial"/>
                <a:sym typeface="Arial"/>
              </a:rPr>
              <a:t>.</a:t>
            </a:r>
            <a:endParaRPr/>
          </a:p>
        </p:txBody>
      </p:sp>
      <p:pic>
        <p:nvPicPr>
          <p:cNvPr id="174" name="Google Shape;174;p20"/>
          <p:cNvPicPr preferRelativeResize="0"/>
          <p:nvPr/>
        </p:nvPicPr>
        <p:blipFill>
          <a:blip r:embed="rId3">
            <a:alphaModFix/>
          </a:blip>
          <a:stretch>
            <a:fillRect/>
          </a:stretch>
        </p:blipFill>
        <p:spPr>
          <a:xfrm>
            <a:off x="414100" y="2070475"/>
            <a:ext cx="4457126" cy="2330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96463"/>
              <a:buFont typeface="Gill Sans"/>
              <a:buNone/>
            </a:pPr>
            <a:r>
              <a:rPr lang="en" sz="2799">
                <a:solidFill>
                  <a:srgbClr val="000000"/>
                </a:solidFill>
                <a:latin typeface="Gill Sans"/>
                <a:ea typeface="Gill Sans"/>
                <a:cs typeface="Gill Sans"/>
                <a:sym typeface="Gill Sans"/>
              </a:rPr>
              <a:t>EXPLORATORY DATA ANALYSIS</a:t>
            </a:r>
            <a:br>
              <a:rPr lang="en" sz="2799">
                <a:solidFill>
                  <a:srgbClr val="000000"/>
                </a:solidFill>
                <a:latin typeface="Gill Sans"/>
                <a:ea typeface="Gill Sans"/>
                <a:cs typeface="Gill Sans"/>
                <a:sym typeface="Gill Sans"/>
              </a:rPr>
            </a:br>
            <a:r>
              <a:rPr i="1" lang="en" sz="2400">
                <a:solidFill>
                  <a:schemeClr val="accent1"/>
                </a:solidFill>
                <a:latin typeface="Gill Sans"/>
                <a:ea typeface="Gill Sans"/>
                <a:cs typeface="Gill Sans"/>
                <a:sym typeface="Gill Sans"/>
              </a:rPr>
              <a:t>MONTH VS DEFAULTER DISTRIBUTION</a:t>
            </a:r>
            <a:endParaRPr i="1" sz="2799">
              <a:solidFill>
                <a:schemeClr val="accent1"/>
              </a:solidFill>
              <a:latin typeface="Gill Sans"/>
              <a:ea typeface="Gill Sans"/>
              <a:cs typeface="Gill Sans"/>
              <a:sym typeface="Gill Sans"/>
            </a:endParaRPr>
          </a:p>
          <a:p>
            <a:pPr indent="0" lvl="0" marL="0" rtl="0" algn="l">
              <a:spcBef>
                <a:spcPts val="0"/>
              </a:spcBef>
              <a:spcAft>
                <a:spcPts val="0"/>
              </a:spcAft>
              <a:buNone/>
            </a:pPr>
            <a:r>
              <a:t/>
            </a:r>
            <a:endParaRPr/>
          </a:p>
        </p:txBody>
      </p:sp>
      <p:sp>
        <p:nvSpPr>
          <p:cNvPr id="180" name="Google Shape;180;p21"/>
          <p:cNvSpPr txBox="1"/>
          <p:nvPr>
            <p:ph idx="1" type="body"/>
          </p:nvPr>
        </p:nvSpPr>
        <p:spPr>
          <a:xfrm>
            <a:off x="6026175" y="1990725"/>
            <a:ext cx="2298900" cy="2448000"/>
          </a:xfrm>
          <a:prstGeom prst="rect">
            <a:avLst/>
          </a:prstGeom>
        </p:spPr>
        <p:txBody>
          <a:bodyPr anchorCtr="0" anchor="t" bIns="91425" lIns="91425" spcFirstLastPara="1" rIns="91425" wrap="square" tIns="91425">
            <a:normAutofit/>
          </a:bodyPr>
          <a:lstStyle/>
          <a:p>
            <a:pPr indent="-305907" lvl="0" marL="305907" rtl="0" algn="l">
              <a:lnSpc>
                <a:spcPct val="100000"/>
              </a:lnSpc>
              <a:spcBef>
                <a:spcPts val="0"/>
              </a:spcBef>
              <a:spcAft>
                <a:spcPts val="0"/>
              </a:spcAft>
              <a:buClr>
                <a:srgbClr val="009DD9"/>
              </a:buClr>
              <a:buSzPts val="1840"/>
              <a:buFont typeface="Noto Sans Symbols"/>
              <a:buChar char="◼"/>
            </a:pPr>
            <a:r>
              <a:rPr lang="en" sz="2000">
                <a:solidFill>
                  <a:srgbClr val="17406D"/>
                </a:solidFill>
                <a:latin typeface="Gill Sans"/>
                <a:ea typeface="Gill Sans"/>
                <a:cs typeface="Gill Sans"/>
                <a:sym typeface="Gill Sans"/>
              </a:rPr>
              <a:t>Most of data belong to month 6 and 7, followed by month 8.</a:t>
            </a:r>
            <a:endParaRPr sz="2000">
              <a:solidFill>
                <a:srgbClr val="17406D"/>
              </a:solidFill>
              <a:latin typeface="Gill Sans"/>
              <a:ea typeface="Gill Sans"/>
              <a:cs typeface="Gill Sans"/>
              <a:sym typeface="Gill Sans"/>
            </a:endParaRPr>
          </a:p>
          <a:p>
            <a:pPr indent="0" lvl="0" marL="0" rtl="0" algn="l">
              <a:spcBef>
                <a:spcPts val="0"/>
              </a:spcBef>
              <a:spcAft>
                <a:spcPts val="1200"/>
              </a:spcAft>
              <a:buNone/>
            </a:pPr>
            <a:r>
              <a:t/>
            </a:r>
            <a:endParaRPr/>
          </a:p>
        </p:txBody>
      </p:sp>
      <p:pic>
        <p:nvPicPr>
          <p:cNvPr id="181" name="Google Shape;181;p21"/>
          <p:cNvPicPr preferRelativeResize="0"/>
          <p:nvPr/>
        </p:nvPicPr>
        <p:blipFill>
          <a:blip r:embed="rId3">
            <a:alphaModFix/>
          </a:blip>
          <a:stretch>
            <a:fillRect/>
          </a:stretch>
        </p:blipFill>
        <p:spPr>
          <a:xfrm>
            <a:off x="457675" y="1952600"/>
            <a:ext cx="5416101" cy="28289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