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9" r:id="rId3"/>
    <p:sldId id="257" r:id="rId4"/>
    <p:sldId id="282" r:id="rId5"/>
    <p:sldId id="287" r:id="rId6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Fira Sans Medium" panose="020B06030500000200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572000" y="1461725"/>
            <a:ext cx="3838190" cy="2698022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207809" y="175242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000002"/>
            <a:ext cx="3951249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SISTEM ABSENSI MANUAL MENJADI DIGITAL: STUDI PENGEMBANGAN WEB ABSENSI UNTUK PESERTA MAGANG DI PT TASPEN KC TASIKMALAYA </a:t>
            </a:r>
          </a:p>
          <a:p>
            <a:endParaRPr lang="en-US" dirty="0"/>
          </a:p>
          <a:p>
            <a:r>
              <a:rPr lang="id-ID" sz="1200" dirty="0"/>
              <a:t>Nama</a:t>
            </a:r>
            <a:r>
              <a:rPr lang="en-US" sz="1200" dirty="0"/>
              <a:t> </a:t>
            </a:r>
            <a:r>
              <a:rPr lang="id-ID" sz="1200" dirty="0"/>
              <a:t>: </a:t>
            </a:r>
            <a:r>
              <a:rPr lang="en-US" sz="1200" dirty="0"/>
              <a:t>Eksha Oktavian Perdana</a:t>
            </a:r>
            <a:endParaRPr lang="en-ID" sz="1200" dirty="0"/>
          </a:p>
          <a:p>
            <a:r>
              <a:rPr lang="id-ID" sz="1200" dirty="0"/>
              <a:t>NIM</a:t>
            </a:r>
            <a:r>
              <a:rPr lang="en-US" sz="1200" dirty="0"/>
              <a:t>    </a:t>
            </a:r>
            <a:r>
              <a:rPr lang="id-ID" sz="1200" dirty="0"/>
              <a:t>: 22030102</a:t>
            </a:r>
            <a:r>
              <a:rPr lang="en-US" sz="1200" dirty="0"/>
              <a:t>94</a:t>
            </a:r>
            <a:endParaRPr lang="en-ID" sz="1200" dirty="0"/>
          </a:p>
          <a:p>
            <a:endParaRPr lang="en-ID" b="1" dirty="0"/>
          </a:p>
        </p:txBody>
      </p:sp>
      <p:sp>
        <p:nvSpPr>
          <p:cNvPr id="165" name="Google Shape;165;p13"/>
          <p:cNvSpPr txBox="1"/>
          <p:nvPr/>
        </p:nvSpPr>
        <p:spPr>
          <a:xfrm>
            <a:off x="470846" y="2443613"/>
            <a:ext cx="3295800" cy="87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US" sz="1200" u="sng" dirty="0"/>
          </a:p>
          <a:p>
            <a:pPr lvl="0"/>
            <a:r>
              <a:rPr lang="en-US" sz="1200" u="sng" dirty="0" err="1"/>
              <a:t>Pembimbing</a:t>
            </a:r>
            <a:r>
              <a:rPr lang="en-US" sz="1200" u="sng" dirty="0"/>
              <a:t> :</a:t>
            </a:r>
          </a:p>
          <a:p>
            <a:pPr lvl="0"/>
            <a:endParaRPr lang="en-US" sz="1200" u="sng" dirty="0"/>
          </a:p>
          <a:p>
            <a:pPr lvl="0"/>
            <a:r>
              <a:rPr lang="en-US" sz="1200" dirty="0" err="1"/>
              <a:t>Teguh</a:t>
            </a:r>
            <a:r>
              <a:rPr lang="en-US" sz="1200" dirty="0"/>
              <a:t> Ikhlas Ramadhan, </a:t>
            </a:r>
            <a:r>
              <a:rPr lang="en-US" sz="1200" dirty="0" err="1"/>
              <a:t>S.Kom</a:t>
            </a:r>
            <a:r>
              <a:rPr lang="en-US" sz="1200" dirty="0"/>
              <a:t>., </a:t>
            </a:r>
            <a:r>
              <a:rPr lang="en-US" sz="1200" dirty="0" err="1"/>
              <a:t>M.Kom</a:t>
            </a:r>
            <a:r>
              <a:rPr lang="en-US" sz="1200" dirty="0"/>
              <a:t> </a:t>
            </a:r>
            <a:endParaRPr lang="en-US" sz="1200" u="sng" spc="-10" dirty="0"/>
          </a:p>
          <a:p>
            <a:r>
              <a:rPr lang="en-US" sz="1200" dirty="0"/>
              <a:t>0402029601</a:t>
            </a:r>
            <a:endParaRPr lang="en-ID" sz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A8738D4F-2F57-9321-2E8B-37CDD32A2B6B}"/>
              </a:ext>
            </a:extLst>
          </p:cNvPr>
          <p:cNvSpPr txBox="1"/>
          <p:nvPr/>
        </p:nvSpPr>
        <p:spPr>
          <a:xfrm>
            <a:off x="457199" y="3740056"/>
            <a:ext cx="3847171" cy="110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d-ID" dirty="0"/>
              <a:t>PROGRAM STUDI TEKNIK INFORMATIKA  FAKULTAS</a:t>
            </a:r>
            <a:endParaRPr lang="en-ID" dirty="0"/>
          </a:p>
          <a:p>
            <a:r>
              <a:rPr lang="id-ID" dirty="0"/>
              <a:t>TEKNIK UNIVERSITAS PERJUANGAN</a:t>
            </a:r>
            <a:endParaRPr lang="en-ID" dirty="0"/>
          </a:p>
          <a:p>
            <a:r>
              <a:rPr lang="id-ID" dirty="0"/>
              <a:t>TASIKMALAYA</a:t>
            </a:r>
            <a:endParaRPr lang="en-ID" dirty="0"/>
          </a:p>
          <a:p>
            <a:r>
              <a:rPr lang="id-ID" dirty="0"/>
              <a:t>2025</a:t>
            </a:r>
            <a:endParaRPr lang="en-ID" dirty="0"/>
          </a:p>
          <a:p>
            <a:pPr lvl="0"/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65;p13">
            <a:extLst>
              <a:ext uri="{FF2B5EF4-FFF2-40B4-BE49-F238E27FC236}">
                <a16:creationId xmlns:a16="http://schemas.microsoft.com/office/drawing/2014/main" id="{4C98D9B9-096E-0E71-0199-A02765D31D94}"/>
              </a:ext>
            </a:extLst>
          </p:cNvPr>
          <p:cNvSpPr txBox="1"/>
          <p:nvPr/>
        </p:nvSpPr>
        <p:spPr>
          <a:xfrm>
            <a:off x="6420643" y="867113"/>
            <a:ext cx="1701381" cy="39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latin typeface="Roboto"/>
                <a:ea typeface="Roboto"/>
                <a:cs typeface="Roboto"/>
                <a:sym typeface="Roboto"/>
              </a:rPr>
              <a:t>KERJA PRAKTIK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3709F-C2D6-3FAC-77E6-63FB24C015C2}"/>
              </a:ext>
            </a:extLst>
          </p:cNvPr>
          <p:cNvSpPr txBox="1"/>
          <p:nvPr/>
        </p:nvSpPr>
        <p:spPr>
          <a:xfrm>
            <a:off x="910909" y="257884"/>
            <a:ext cx="474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dirty="0"/>
              <a:t>UNIVERSITAS PERJUANGAN</a:t>
            </a:r>
            <a:r>
              <a:rPr lang="en-ID" sz="1050" dirty="0"/>
              <a:t> </a:t>
            </a:r>
            <a:r>
              <a:rPr lang="id-ID" sz="1050" dirty="0"/>
              <a:t>TASIKMALAYA</a:t>
            </a:r>
            <a:endParaRPr lang="en-ID" sz="1050" dirty="0"/>
          </a:p>
        </p:txBody>
      </p:sp>
      <p:pic>
        <p:nvPicPr>
          <p:cNvPr id="8" name="Image 1">
            <a:extLst>
              <a:ext uri="{FF2B5EF4-FFF2-40B4-BE49-F238E27FC236}">
                <a16:creationId xmlns:a16="http://schemas.microsoft.com/office/drawing/2014/main" id="{B93DD73B-1EB0-07DE-9FF7-A2E40D55605D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066" y="114352"/>
            <a:ext cx="714029" cy="668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6"/>
          <p:cNvSpPr txBox="1"/>
          <p:nvPr/>
        </p:nvSpPr>
        <p:spPr>
          <a:xfrm>
            <a:off x="127457" y="736491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Latar Belakang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394895" y="1035591"/>
            <a:ext cx="3701617" cy="95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Proses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absensi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yang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secara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manual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dengan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formulir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kertas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berpotensi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menimbulkan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berbagai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masalah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seperti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kesalahan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pencatatan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kehilangan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data, dan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keterlambatan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dalam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verifikasi</a:t>
            </a:r>
            <a:r>
              <a:rPr lang="en-US" sz="15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kehadiran</a:t>
            </a:r>
            <a:endParaRPr sz="1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394895" y="2857146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Tujuan Pembahasan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394894" y="3289180"/>
            <a:ext cx="3701617" cy="622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500" dirty="0" err="1"/>
              <a:t>Membuat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absensi</a:t>
            </a:r>
            <a:r>
              <a:rPr lang="en-US" sz="1500" dirty="0"/>
              <a:t> digital </a:t>
            </a:r>
            <a:r>
              <a:rPr lang="en-US" sz="1500" dirty="0" err="1"/>
              <a:t>berbasis</a:t>
            </a:r>
            <a:r>
              <a:rPr lang="en-US" sz="1500" dirty="0"/>
              <a:t> web yang </a:t>
            </a:r>
            <a:r>
              <a:rPr lang="en-US" sz="1500" dirty="0" err="1"/>
              <a:t>efektif</a:t>
            </a:r>
            <a:r>
              <a:rPr lang="en-US" sz="1500" dirty="0"/>
              <a:t> dan </a:t>
            </a:r>
            <a:r>
              <a:rPr lang="en-US" sz="1500" dirty="0" err="1"/>
              <a:t>efisien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menggantikan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manual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pengelolaan</a:t>
            </a:r>
            <a:r>
              <a:rPr lang="en-US" sz="1500" dirty="0"/>
              <a:t> </a:t>
            </a:r>
            <a:r>
              <a:rPr lang="en-US" sz="1500" dirty="0" err="1"/>
              <a:t>kehadiran</a:t>
            </a:r>
            <a:r>
              <a:rPr lang="en-US" sz="1500" dirty="0"/>
              <a:t> </a:t>
            </a:r>
            <a:r>
              <a:rPr lang="en-US" sz="1500" dirty="0" err="1"/>
              <a:t>peserta</a:t>
            </a:r>
            <a:r>
              <a:rPr lang="en-US" sz="1500" dirty="0"/>
              <a:t> </a:t>
            </a:r>
            <a:r>
              <a:rPr lang="en-US" sz="1500" dirty="0" err="1"/>
              <a:t>magang</a:t>
            </a:r>
            <a:r>
              <a:rPr lang="en-US" sz="1500" dirty="0"/>
              <a:t> di PT TASPEN KC </a:t>
            </a:r>
            <a:r>
              <a:rPr lang="en-US" sz="1500" dirty="0" err="1"/>
              <a:t>Tasikmalaya</a:t>
            </a:r>
            <a:r>
              <a:rPr lang="en-US" sz="1500" dirty="0"/>
              <a:t>.</a:t>
            </a:r>
            <a:endParaRPr lang="en-ID" sz="1500" dirty="0"/>
          </a:p>
        </p:txBody>
      </p:sp>
      <p:sp>
        <p:nvSpPr>
          <p:cNvPr id="1465" name="Google Shape;1465;p16"/>
          <p:cNvSpPr txBox="1"/>
          <p:nvPr/>
        </p:nvSpPr>
        <p:spPr>
          <a:xfrm>
            <a:off x="5910314" y="736491"/>
            <a:ext cx="2769000" cy="47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D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Fokus</a:t>
            </a:r>
            <a:r>
              <a:rPr lang="en-ID" sz="1500" dirty="0">
                <a:latin typeface="Fira Sans Medium"/>
                <a:ea typeface="Fira Sans Medium"/>
                <a:cs typeface="Fira Sans Medium"/>
                <a:sym typeface="Fira Sans Medium"/>
              </a:rPr>
              <a:t> </a:t>
            </a:r>
            <a:r>
              <a:rPr lang="en-ID" sz="1500" dirty="0" err="1">
                <a:latin typeface="Fira Sans Medium"/>
                <a:ea typeface="Fira Sans Medium"/>
                <a:cs typeface="Fira Sans Medium"/>
                <a:sym typeface="Fira Sans Medium"/>
              </a:rPr>
              <a:t>Pembahasan</a:t>
            </a:r>
            <a:endParaRPr lang="en-ID" sz="1500" dirty="0"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4572000" y="1088299"/>
            <a:ext cx="4475356" cy="2100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500" dirty="0" err="1"/>
              <a:t>Pembahasan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difokuskan</a:t>
            </a:r>
            <a:r>
              <a:rPr lang="en-US" sz="1500" dirty="0"/>
              <a:t> pada proses </a:t>
            </a:r>
            <a:r>
              <a:rPr lang="en-US" sz="1500" dirty="0" err="1"/>
              <a:t>pembuatan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absensi</a:t>
            </a:r>
            <a:r>
              <a:rPr lang="en-US" sz="1500" dirty="0"/>
              <a:t> digital </a:t>
            </a:r>
            <a:r>
              <a:rPr lang="en-US" sz="1500" dirty="0" err="1"/>
              <a:t>berbasis</a:t>
            </a:r>
            <a:r>
              <a:rPr lang="en-US" sz="1500" dirty="0"/>
              <a:t> web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peserta</a:t>
            </a:r>
            <a:r>
              <a:rPr lang="en-US" sz="1500" dirty="0"/>
              <a:t> </a:t>
            </a:r>
            <a:r>
              <a:rPr lang="en-US" sz="1500" dirty="0" err="1"/>
              <a:t>magang</a:t>
            </a:r>
            <a:r>
              <a:rPr lang="en-US" sz="1500" dirty="0"/>
              <a:t> di PT TASPEN KC </a:t>
            </a:r>
            <a:r>
              <a:rPr lang="en-US" sz="1500" dirty="0" err="1"/>
              <a:t>Tasikmalaya</a:t>
            </a:r>
            <a:r>
              <a:rPr lang="en-US" sz="1500" dirty="0"/>
              <a:t>. Selain </a:t>
            </a:r>
            <a:r>
              <a:rPr lang="en-US" sz="1500" dirty="0" err="1"/>
              <a:t>itu</a:t>
            </a:r>
            <a:r>
              <a:rPr lang="en-US" sz="1500" dirty="0"/>
              <a:t>, </a:t>
            </a:r>
            <a:r>
              <a:rPr lang="en-US" sz="1500" dirty="0" err="1"/>
              <a:t>akan</a:t>
            </a:r>
            <a:r>
              <a:rPr lang="en-US" sz="1500" dirty="0"/>
              <a:t> </a:t>
            </a:r>
            <a:r>
              <a:rPr lang="en-US" sz="1500" dirty="0" err="1"/>
              <a:t>dibahas</a:t>
            </a:r>
            <a:r>
              <a:rPr lang="en-US" sz="1500" dirty="0"/>
              <a:t> juga </a:t>
            </a:r>
            <a:r>
              <a:rPr lang="en-US" sz="1500" dirty="0" err="1"/>
              <a:t>metode</a:t>
            </a:r>
            <a:r>
              <a:rPr lang="en-US" sz="1500" dirty="0"/>
              <a:t> yang </a:t>
            </a:r>
            <a:r>
              <a:rPr lang="en-US" sz="1500" dirty="0" err="1"/>
              <a:t>digunakan</a:t>
            </a:r>
            <a:r>
              <a:rPr lang="en-US" sz="1500" dirty="0"/>
              <a:t> </a:t>
            </a:r>
            <a:r>
              <a:rPr lang="en-US" sz="1500" dirty="0" err="1"/>
              <a:t>dalam</a:t>
            </a:r>
            <a:r>
              <a:rPr lang="en-US" sz="1500" dirty="0"/>
              <a:t> </a:t>
            </a:r>
            <a:r>
              <a:rPr lang="en-US" sz="1500" dirty="0" err="1"/>
              <a:t>mengimplementasikan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absensi</a:t>
            </a:r>
            <a:r>
              <a:rPr lang="en-US" sz="1500" dirty="0"/>
              <a:t> digital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menggantikan</a:t>
            </a:r>
            <a:r>
              <a:rPr lang="en-US" sz="1500" dirty="0"/>
              <a:t> </a:t>
            </a:r>
            <a:r>
              <a:rPr lang="en-US" sz="1500" dirty="0" err="1"/>
              <a:t>sistem</a:t>
            </a:r>
            <a:r>
              <a:rPr lang="en-US" sz="1500" dirty="0"/>
              <a:t> manual yang </a:t>
            </a:r>
            <a:r>
              <a:rPr lang="en-US" sz="1500" dirty="0" err="1"/>
              <a:t>saat</a:t>
            </a:r>
            <a:r>
              <a:rPr lang="en-US" sz="1500" dirty="0"/>
              <a:t>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masih</a:t>
            </a:r>
            <a:r>
              <a:rPr lang="en-US" sz="1500" dirty="0"/>
              <a:t> </a:t>
            </a:r>
            <a:r>
              <a:rPr lang="en-US" sz="1500" dirty="0" err="1"/>
              <a:t>digunakan</a:t>
            </a:r>
            <a:r>
              <a:rPr lang="en-US" sz="1500" dirty="0"/>
              <a:t>.</a:t>
            </a:r>
            <a:endParaRPr lang="en-ID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F6450-F08E-8E43-739D-2B717FEA689F}"/>
              </a:ext>
            </a:extLst>
          </p:cNvPr>
          <p:cNvSpPr txBox="1"/>
          <p:nvPr/>
        </p:nvSpPr>
        <p:spPr>
          <a:xfrm>
            <a:off x="910909" y="257884"/>
            <a:ext cx="474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dirty="0"/>
              <a:t>UNIVERSITAS PERJUANGAN</a:t>
            </a:r>
            <a:r>
              <a:rPr lang="en-ID" sz="1050" dirty="0"/>
              <a:t> </a:t>
            </a:r>
            <a:r>
              <a:rPr lang="id-ID" sz="1050" dirty="0"/>
              <a:t>TASIKMALAYA</a:t>
            </a:r>
            <a:endParaRPr lang="en-ID" sz="1050" dirty="0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B340DAAA-B404-D7FB-0D19-E1878DAFDFF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066" y="114352"/>
            <a:ext cx="714029" cy="668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260887" y="143163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Metode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1260887" y="1693143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 Agile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010463" y="2492343"/>
            <a:ext cx="1887224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>
                <a:latin typeface="Fira Sans Medium"/>
                <a:ea typeface="Fira Sans Medium"/>
                <a:cs typeface="Fira Sans Medium"/>
                <a:sym typeface="Fira Sans Medium"/>
              </a:rPr>
              <a:t>P</a:t>
            </a: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engumpulan Data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1135675" y="2791443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</a:t>
            </a:r>
            <a:r>
              <a:rPr lang="id-ID" dirty="0"/>
              <a:t>bervasi dan </a:t>
            </a:r>
            <a:r>
              <a:rPr lang="en-US" dirty="0"/>
              <a:t>W</a:t>
            </a:r>
            <a:r>
              <a:rPr lang="id-ID" dirty="0"/>
              <a:t>awancara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216130" y="460924"/>
            <a:ext cx="2102352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id-ID" b="1" dirty="0"/>
              <a:t>Implementasi Sistem</a:t>
            </a:r>
            <a:endParaRPr sz="15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6156298" y="698702"/>
            <a:ext cx="2676806" cy="117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pengubahan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absensi</a:t>
            </a:r>
            <a:r>
              <a:rPr lang="en-US" sz="1200" dirty="0"/>
              <a:t> manual yang </a:t>
            </a:r>
            <a:r>
              <a:rPr lang="en-US" sz="1200" dirty="0" err="1"/>
              <a:t>telah</a:t>
            </a:r>
            <a:r>
              <a:rPr lang="en-US" sz="1200" dirty="0"/>
              <a:t> </a:t>
            </a:r>
            <a:r>
              <a:rPr lang="en-US" sz="1200" dirty="0" err="1"/>
              <a:t>dianalisis</a:t>
            </a:r>
            <a:r>
              <a:rPr lang="en-US" sz="1200" dirty="0"/>
              <a:t> dan </a:t>
            </a:r>
            <a:r>
              <a:rPr lang="en-US" sz="1200" dirty="0" err="1"/>
              <a:t>dirancang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absensi</a:t>
            </a:r>
            <a:r>
              <a:rPr lang="en-US" sz="1200" dirty="0"/>
              <a:t> digital </a:t>
            </a:r>
            <a:r>
              <a:rPr lang="en-US" sz="1200" dirty="0" err="1"/>
              <a:t>berbasis</a:t>
            </a:r>
            <a:r>
              <a:rPr lang="en-US" sz="1200" dirty="0"/>
              <a:t> web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oleh </a:t>
            </a:r>
            <a:r>
              <a:rPr lang="en-US" sz="1200" dirty="0" err="1"/>
              <a:t>peserta</a:t>
            </a:r>
            <a:r>
              <a:rPr lang="en-US" sz="1200" dirty="0"/>
              <a:t> </a:t>
            </a:r>
            <a:r>
              <a:rPr lang="en-US" sz="1200" dirty="0" err="1"/>
              <a:t>magang</a:t>
            </a:r>
            <a:r>
              <a:rPr lang="en-US" sz="1200" dirty="0"/>
              <a:t> dan </a:t>
            </a:r>
            <a:r>
              <a:rPr lang="en-US" sz="1200" dirty="0" err="1"/>
              <a:t>pembimbing</a:t>
            </a:r>
            <a:r>
              <a:rPr lang="en-US" sz="1200" dirty="0"/>
              <a:t> </a:t>
            </a:r>
            <a:r>
              <a:rPr lang="en-US" sz="1200" dirty="0" err="1"/>
              <a:t>lapangan</a:t>
            </a:r>
            <a:r>
              <a:rPr lang="en-US" sz="1200" dirty="0"/>
              <a:t> di PT TASPEN KC </a:t>
            </a:r>
            <a:r>
              <a:rPr lang="en-US" sz="1200" dirty="0" err="1"/>
              <a:t>Tasikmalaya</a:t>
            </a:r>
            <a:r>
              <a:rPr lang="en-US" sz="1200" dirty="0"/>
              <a:t>.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404385" y="2791443"/>
            <a:ext cx="1725841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id-ID" b="1" dirty="0"/>
              <a:t>Pengujian Sistem</a:t>
            </a:r>
            <a:endParaRPr sz="15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6371525" y="301501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id-ID" i="1" dirty="0"/>
              <a:t>Blackbox Testing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405597" y="299313"/>
            <a:ext cx="624035" cy="622322"/>
            <a:chOff x="6384049" y="485207"/>
            <a:chExt cx="624035" cy="622322"/>
          </a:xfrm>
        </p:grpSpPr>
        <p:sp>
          <p:nvSpPr>
            <p:cNvPr id="184" name="Google Shape;184;p14"/>
            <p:cNvSpPr/>
            <p:nvPr/>
          </p:nvSpPr>
          <p:spPr>
            <a:xfrm>
              <a:off x="6387249" y="528561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529799" y="668673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87997" y="485207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84049" y="56260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202973" y="2775477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505571" y="142195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293369" y="2401175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826828-56C0-C75D-CA28-4A2BA7C61D78}"/>
              </a:ext>
            </a:extLst>
          </p:cNvPr>
          <p:cNvSpPr txBox="1"/>
          <p:nvPr/>
        </p:nvSpPr>
        <p:spPr>
          <a:xfrm>
            <a:off x="910909" y="257884"/>
            <a:ext cx="474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dirty="0"/>
              <a:t>UNIVERSITAS PERJUANGAN</a:t>
            </a:r>
            <a:r>
              <a:rPr lang="en-ID" sz="1050" dirty="0"/>
              <a:t> </a:t>
            </a:r>
            <a:r>
              <a:rPr lang="id-ID" sz="1050" dirty="0"/>
              <a:t>TASIKMALAYA</a:t>
            </a:r>
            <a:endParaRPr lang="en-ID" sz="1050" dirty="0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3AC0252B-2D80-F8D4-E62B-1018A76AA22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066" y="114352"/>
            <a:ext cx="714029" cy="668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426304" y="1819865"/>
            <a:ext cx="1718710" cy="604326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58256" y="1797094"/>
            <a:ext cx="1767357" cy="604326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382029" y="2446548"/>
            <a:ext cx="99418" cy="94006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382029" y="2415913"/>
            <a:ext cx="99418" cy="94006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928514" y="1897971"/>
            <a:ext cx="567378" cy="503449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85033" y="2356093"/>
            <a:ext cx="98372" cy="94006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70689" y="2356093"/>
            <a:ext cx="98404" cy="94006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70689" y="2356093"/>
            <a:ext cx="98404" cy="94006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53212" y="1706086"/>
            <a:ext cx="2953865" cy="695334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51141" y="2356093"/>
            <a:ext cx="99418" cy="94006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51141" y="2356093"/>
            <a:ext cx="99418" cy="94006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015023" y="1728857"/>
            <a:ext cx="2953865" cy="695334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972127" y="2415913"/>
            <a:ext cx="98404" cy="94006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971762" y="2403237"/>
            <a:ext cx="98404" cy="94006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710191" y="1897971"/>
            <a:ext cx="567411" cy="503449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221633" y="2356093"/>
            <a:ext cx="99451" cy="94006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221633" y="2356093"/>
            <a:ext cx="99451" cy="94006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64920" y="124425"/>
            <a:ext cx="1614127" cy="889655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32816" y="1055648"/>
            <a:ext cx="1677289" cy="889187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63292" y="297043"/>
            <a:ext cx="1417416" cy="1503914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sz="1200" b="1" dirty="0"/>
              <a:t>HASIL </a:t>
            </a:r>
            <a:endParaRPr lang="en-US" sz="1200" b="1" dirty="0"/>
          </a:p>
          <a:p>
            <a:pPr algn="ctr"/>
            <a:r>
              <a:rPr lang="id-ID" sz="1200" b="1" dirty="0"/>
              <a:t>DAN PEMBAHASAN</a:t>
            </a:r>
            <a:endParaRPr lang="en-ID" sz="1200" b="1" dirty="0"/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488771" y="2571675"/>
            <a:ext cx="1071627" cy="1116676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73831" y="2559261"/>
            <a:ext cx="1071627" cy="1116676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112233" y="2590319"/>
            <a:ext cx="1070581" cy="1116676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49621" y="2559261"/>
            <a:ext cx="1071595" cy="1116676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06283" y="2570107"/>
            <a:ext cx="1071595" cy="1116676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86977" y="2590319"/>
            <a:ext cx="1071627" cy="1116676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50404" y="3769336"/>
            <a:ext cx="1855879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1200" b="1" dirty="0"/>
              <a:t>Identifikasi Masalah </a:t>
            </a:r>
            <a:endParaRPr sz="1200" b="1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236660" y="4212380"/>
            <a:ext cx="1417500" cy="37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 sz="1200" dirty="0" err="1"/>
              <a:t>mengidentifikasi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yang </a:t>
            </a:r>
            <a:r>
              <a:rPr lang="en-ID" sz="1200" dirty="0" err="1"/>
              <a:t>terjadi</a:t>
            </a:r>
            <a:r>
              <a:rPr lang="en-ID" sz="1200" dirty="0"/>
              <a:t> 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635654" y="3799971"/>
            <a:ext cx="1622817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ctr"/>
            <a:r>
              <a:rPr lang="id-ID" sz="1200" b="1" dirty="0"/>
              <a:t>Penentuan Topik Kerja Praktik</a:t>
            </a:r>
            <a:endParaRPr lang="en-ID" sz="1200" b="1" dirty="0"/>
          </a:p>
        </p:txBody>
      </p:sp>
      <p:sp>
        <p:nvSpPr>
          <p:cNvPr id="4555" name="Google Shape;4555;p39"/>
          <p:cNvSpPr txBox="1"/>
          <p:nvPr/>
        </p:nvSpPr>
        <p:spPr>
          <a:xfrm>
            <a:off x="1732552" y="4296092"/>
            <a:ext cx="1428718" cy="48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d-ID" sz="1100" dirty="0"/>
              <a:t>Merancang, Membangun dan Mengimplementasikan </a:t>
            </a:r>
            <a:r>
              <a:rPr lang="en-US" sz="1100" dirty="0"/>
              <a:t>Web </a:t>
            </a:r>
            <a:r>
              <a:rPr lang="en-US" sz="1100" dirty="0" err="1"/>
              <a:t>Absensi</a:t>
            </a:r>
            <a:r>
              <a:rPr lang="en-US" sz="1100" dirty="0"/>
              <a:t> </a:t>
            </a:r>
            <a:r>
              <a:rPr lang="en-US" sz="1100" dirty="0" err="1"/>
              <a:t>Peserta</a:t>
            </a:r>
            <a:r>
              <a:rPr lang="en-US" sz="1100" dirty="0"/>
              <a:t> </a:t>
            </a:r>
            <a:r>
              <a:rPr lang="en-US" sz="1100" dirty="0" err="1"/>
              <a:t>Magang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243621" y="3757995"/>
            <a:ext cx="1417500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1200" b="1"/>
              <a:t>Analisis Kebutuhan</a:t>
            </a:r>
            <a:endParaRPr sz="1200" b="1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015351" y="4214580"/>
            <a:ext cx="1936107" cy="566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 err="1"/>
              <a:t>Menganalisis</a:t>
            </a:r>
            <a:r>
              <a:rPr lang="en-US" sz="1100" dirty="0"/>
              <a:t> </a:t>
            </a:r>
            <a:r>
              <a:rPr lang="en-US" sz="1100" dirty="0" err="1"/>
              <a:t>kebutuhan</a:t>
            </a:r>
            <a:r>
              <a:rPr lang="en-US" sz="1100" dirty="0"/>
              <a:t> hardware, software, </a:t>
            </a:r>
            <a:r>
              <a:rPr lang="en-US" sz="1100" dirty="0" err="1"/>
              <a:t>fungsional</a:t>
            </a:r>
            <a:r>
              <a:rPr lang="en-US" sz="1100" dirty="0"/>
              <a:t>, dan non-</a:t>
            </a:r>
            <a:r>
              <a:rPr lang="en-US" sz="1100" dirty="0" err="1"/>
              <a:t>fungsional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absensi</a:t>
            </a:r>
            <a:r>
              <a:rPr lang="en-US" sz="1100" dirty="0"/>
              <a:t> digital.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38463" y="3867278"/>
            <a:ext cx="1417500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id-ID" sz="1200" b="1"/>
              <a:t>Pengkodean (Implementasi Sistem</a:t>
            </a:r>
            <a:r>
              <a:rPr lang="id-ID"/>
              <a:t>)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300883" y="3769336"/>
            <a:ext cx="1417500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 Medium"/>
                <a:ea typeface="Fira Sans Medium"/>
                <a:cs typeface="Fira Sans Medium"/>
                <a:sym typeface="Fira Sans Medium"/>
              </a:rPr>
              <a:t>Pengujian Sistem</a:t>
            </a:r>
            <a:endParaRPr sz="12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328423" y="3961862"/>
            <a:ext cx="1417500" cy="37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D" sz="1100"/>
              <a:t>Black Box Testing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606041" y="3825452"/>
            <a:ext cx="1417500" cy="249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d-ID" sz="1200" b="1" dirty="0"/>
              <a:t>Perancangan Model Sistem</a:t>
            </a:r>
            <a:endParaRPr lang="en-ID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710493" y="4172442"/>
            <a:ext cx="1748761" cy="767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 err="1"/>
              <a:t>Perancangan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, </a:t>
            </a:r>
            <a:r>
              <a:rPr lang="en-US" sz="1100" dirty="0" err="1"/>
              <a:t>perancangan</a:t>
            </a:r>
            <a:r>
              <a:rPr lang="en-US" sz="1100" dirty="0"/>
              <a:t> basis data, dan </a:t>
            </a:r>
            <a:r>
              <a:rPr lang="en-US" sz="1100" dirty="0" err="1"/>
              <a:t>perancangan</a:t>
            </a:r>
            <a:r>
              <a:rPr lang="en-US" sz="1100" dirty="0"/>
              <a:t> </a:t>
            </a:r>
            <a:r>
              <a:rPr lang="en-US" sz="1100" dirty="0" err="1"/>
              <a:t>antarmuka</a:t>
            </a:r>
            <a:r>
              <a:rPr lang="en-US" sz="1100" dirty="0"/>
              <a:t> </a:t>
            </a:r>
            <a:r>
              <a:rPr lang="en-US" sz="1100" dirty="0" err="1"/>
              <a:t>pengguna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absensi</a:t>
            </a:r>
            <a:r>
              <a:rPr lang="en-US" sz="1100" dirty="0"/>
              <a:t> digital.</a:t>
            </a:r>
            <a:endParaRPr sz="11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9DFA0-6277-3F9C-477E-E46CB9A62179}"/>
              </a:ext>
            </a:extLst>
          </p:cNvPr>
          <p:cNvSpPr txBox="1"/>
          <p:nvPr/>
        </p:nvSpPr>
        <p:spPr>
          <a:xfrm>
            <a:off x="910909" y="257884"/>
            <a:ext cx="474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dirty="0"/>
              <a:t>UNIVERSITAS PERJUANGAN</a:t>
            </a:r>
            <a:r>
              <a:rPr lang="en-ID" sz="1050" dirty="0"/>
              <a:t> </a:t>
            </a:r>
            <a:r>
              <a:rPr lang="id-ID" sz="1050" dirty="0"/>
              <a:t>TASIKMALAYA</a:t>
            </a:r>
            <a:endParaRPr lang="en-ID" sz="1050" dirty="0"/>
          </a:p>
        </p:txBody>
      </p:sp>
      <p:pic>
        <p:nvPicPr>
          <p:cNvPr id="3" name="Image 1">
            <a:extLst>
              <a:ext uri="{FF2B5EF4-FFF2-40B4-BE49-F238E27FC236}">
                <a16:creationId xmlns:a16="http://schemas.microsoft.com/office/drawing/2014/main" id="{7FEF8CF6-107E-F912-4474-9EEF39B3CA6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066" y="114352"/>
            <a:ext cx="714029" cy="668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2A47"/>
        </a:solidFill>
        <a:effectLst/>
      </p:bgPr>
    </p:bg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77A454-2228-9224-138F-72F02D91F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1259"/>
              </p:ext>
            </p:extLst>
          </p:nvPr>
        </p:nvGraphicFramePr>
        <p:xfrm>
          <a:off x="1174593" y="1021931"/>
          <a:ext cx="6988099" cy="2328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0590">
                  <a:extLst>
                    <a:ext uri="{9D8B030D-6E8A-4147-A177-3AD203B41FA5}">
                      <a16:colId xmlns:a16="http://schemas.microsoft.com/office/drawing/2014/main" val="2210164771"/>
                    </a:ext>
                  </a:extLst>
                </a:gridCol>
                <a:gridCol w="2936582">
                  <a:extLst>
                    <a:ext uri="{9D8B030D-6E8A-4147-A177-3AD203B41FA5}">
                      <a16:colId xmlns:a16="http://schemas.microsoft.com/office/drawing/2014/main" val="3623060403"/>
                    </a:ext>
                  </a:extLst>
                </a:gridCol>
                <a:gridCol w="3520927">
                  <a:extLst>
                    <a:ext uri="{9D8B030D-6E8A-4147-A177-3AD203B41FA5}">
                      <a16:colId xmlns:a16="http://schemas.microsoft.com/office/drawing/2014/main" val="1396681015"/>
                    </a:ext>
                  </a:extLst>
                </a:gridCol>
              </a:tblGrid>
              <a:tr h="368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 dirty="0">
                          <a:effectLst/>
                        </a:rPr>
                        <a:t>No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 dirty="0">
                          <a:effectLst/>
                        </a:rPr>
                        <a:t>Form yang Diuji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 dirty="0">
                          <a:effectLst/>
                        </a:rPr>
                        <a:t>Butir Uji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792811"/>
                  </a:ext>
                </a:extLst>
              </a:tr>
              <a:tr h="368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 dirty="0">
                          <a:effectLst/>
                        </a:rPr>
                        <a:t>1</a:t>
                      </a:r>
                      <a:endParaRPr lang="en-ID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400" dirty="0">
                          <a:effectLst/>
                        </a:rPr>
                        <a:t>Form </a:t>
                      </a:r>
                      <a:r>
                        <a:rPr lang="en-US" sz="1400" dirty="0">
                          <a:effectLst/>
                        </a:rPr>
                        <a:t>Daftar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Tools Daftar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3035659"/>
                  </a:ext>
                </a:extLst>
              </a:tr>
              <a:tr h="368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>
                          <a:effectLst/>
                        </a:rPr>
                        <a:t>2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400" dirty="0">
                          <a:effectLst/>
                        </a:rPr>
                        <a:t>Form </a:t>
                      </a:r>
                      <a:r>
                        <a:rPr lang="en-US" sz="1400" dirty="0">
                          <a:effectLst/>
                        </a:rPr>
                        <a:t>Login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Masuk </a:t>
                      </a:r>
                      <a:r>
                        <a:rPr lang="en-US" sz="1400" dirty="0" err="1"/>
                        <a:t>halaman</a:t>
                      </a:r>
                      <a:r>
                        <a:rPr lang="en-US" sz="1400" dirty="0"/>
                        <a:t> Login Admin </a:t>
                      </a:r>
                      <a:r>
                        <a:rPr lang="en-US" sz="1400" dirty="0" err="1"/>
                        <a:t>atau</a:t>
                      </a:r>
                      <a:r>
                        <a:rPr lang="en-US" sz="1400" dirty="0"/>
                        <a:t> Users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2400629"/>
                  </a:ext>
                </a:extLst>
              </a:tr>
              <a:tr h="368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>
                          <a:effectLst/>
                        </a:rPr>
                        <a:t>3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400" dirty="0">
                          <a:effectLst/>
                        </a:rPr>
                        <a:t>Form </a:t>
                      </a:r>
                      <a:r>
                        <a:rPr lang="en-US" sz="1400" dirty="0" err="1">
                          <a:effectLst/>
                        </a:rPr>
                        <a:t>P</a:t>
                      </a:r>
                      <a:r>
                        <a:rPr lang="en-US" sz="1400" dirty="0" err="1"/>
                        <a:t>resensi</a:t>
                      </a:r>
                      <a:r>
                        <a:rPr lang="en-US" sz="1400" dirty="0"/>
                        <a:t>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Tools </a:t>
                      </a:r>
                      <a:r>
                        <a:rPr lang="en-US" sz="1400" dirty="0" err="1"/>
                        <a:t>Mengirim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Absensi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Admin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983674"/>
                  </a:ext>
                </a:extLst>
              </a:tr>
              <a:tr h="3687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>
                          <a:effectLst/>
                        </a:rPr>
                        <a:t>4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400" dirty="0">
                          <a:effectLst/>
                        </a:rPr>
                        <a:t>Form </a:t>
                      </a:r>
                      <a:r>
                        <a:rPr lang="en-US" sz="1400" dirty="0"/>
                        <a:t>Jadwal </a:t>
                      </a:r>
                      <a:r>
                        <a:rPr lang="en-US" sz="1400" dirty="0" err="1"/>
                        <a:t>Magang</a:t>
                      </a:r>
                      <a:r>
                        <a:rPr lang="en-US" sz="1400" dirty="0"/>
                        <a:t>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sz="1400" dirty="0"/>
                        <a:t>Tools Membuat dan melihat Jadwal Magang 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6303410"/>
                  </a:ext>
                </a:extLst>
              </a:tr>
              <a:tr h="3741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100">
                          <a:effectLst/>
                        </a:rPr>
                        <a:t>5</a:t>
                      </a:r>
                      <a:endParaRPr lang="en-ID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d-ID" sz="1400" dirty="0">
                          <a:effectLst/>
                        </a:rPr>
                        <a:t>Form </a:t>
                      </a:r>
                      <a:r>
                        <a:rPr lang="en-US" sz="1400" dirty="0" err="1"/>
                        <a:t>Izin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Tools </a:t>
                      </a:r>
                      <a:r>
                        <a:rPr lang="en-US" sz="1400" dirty="0" err="1"/>
                        <a:t>Mengirim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pesan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ke</a:t>
                      </a:r>
                      <a:r>
                        <a:rPr lang="en-US" sz="1400" dirty="0"/>
                        <a:t> admin dan admin </a:t>
                      </a:r>
                      <a:r>
                        <a:rPr lang="en-US" sz="1400" dirty="0" err="1"/>
                        <a:t>Memberikan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respon</a:t>
                      </a:r>
                      <a:endParaRPr lang="en-ID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3734749"/>
                  </a:ext>
                </a:extLst>
              </a:tr>
            </a:tbl>
          </a:graphicData>
        </a:graphic>
      </p:graphicFrame>
      <p:sp>
        <p:nvSpPr>
          <p:cNvPr id="3" name="Google Shape;5306;p45">
            <a:extLst>
              <a:ext uri="{FF2B5EF4-FFF2-40B4-BE49-F238E27FC236}">
                <a16:creationId xmlns:a16="http://schemas.microsoft.com/office/drawing/2014/main" id="{71EB33F9-3E3E-34F6-4EA7-879289D549EA}"/>
              </a:ext>
            </a:extLst>
          </p:cNvPr>
          <p:cNvSpPr txBox="1"/>
          <p:nvPr/>
        </p:nvSpPr>
        <p:spPr>
          <a:xfrm>
            <a:off x="2861533" y="539531"/>
            <a:ext cx="3012141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Rencana Pengujian Sistem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4" name="Google Shape;5306;p45">
            <a:extLst>
              <a:ext uri="{FF2B5EF4-FFF2-40B4-BE49-F238E27FC236}">
                <a16:creationId xmlns:a16="http://schemas.microsoft.com/office/drawing/2014/main" id="{DDA061CA-9E1A-2B73-FE5B-F0C1CC887341}"/>
              </a:ext>
            </a:extLst>
          </p:cNvPr>
          <p:cNvSpPr txBox="1"/>
          <p:nvPr/>
        </p:nvSpPr>
        <p:spPr>
          <a:xfrm>
            <a:off x="3552451" y="3430666"/>
            <a:ext cx="1630304" cy="301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Kesimpulan :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" name="Google Shape;5306;p45">
            <a:extLst>
              <a:ext uri="{FF2B5EF4-FFF2-40B4-BE49-F238E27FC236}">
                <a16:creationId xmlns:a16="http://schemas.microsoft.com/office/drawing/2014/main" id="{47931C8C-D0B0-968B-7A80-25368CECFB17}"/>
              </a:ext>
            </a:extLst>
          </p:cNvPr>
          <p:cNvSpPr txBox="1"/>
          <p:nvPr/>
        </p:nvSpPr>
        <p:spPr>
          <a:xfrm>
            <a:off x="891842" y="3812081"/>
            <a:ext cx="7586193" cy="12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n-US" sz="1500" dirty="0" err="1">
                <a:solidFill>
                  <a:schemeClr val="bg1"/>
                </a:solidFill>
              </a:rPr>
              <a:t>Pengembangan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absensi</a:t>
            </a:r>
            <a:r>
              <a:rPr lang="en-US" sz="1500" dirty="0">
                <a:solidFill>
                  <a:schemeClr val="bg1"/>
                </a:solidFill>
              </a:rPr>
              <a:t> digital </a:t>
            </a:r>
            <a:r>
              <a:rPr lang="en-US" sz="1500" dirty="0" err="1">
                <a:solidFill>
                  <a:schemeClr val="bg1"/>
                </a:solidFill>
              </a:rPr>
              <a:t>berbasis</a:t>
            </a:r>
            <a:r>
              <a:rPr lang="en-US" sz="1500" dirty="0">
                <a:solidFill>
                  <a:schemeClr val="bg1"/>
                </a:solidFill>
              </a:rPr>
              <a:t> web di PT TASPEN KC </a:t>
            </a:r>
            <a:r>
              <a:rPr lang="en-US" sz="1500" dirty="0" err="1">
                <a:solidFill>
                  <a:schemeClr val="bg1"/>
                </a:solidFill>
              </a:rPr>
              <a:t>Tasikmalaya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berhasil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menggantikan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sistem</a:t>
            </a:r>
            <a:r>
              <a:rPr lang="en-US" sz="1500" dirty="0">
                <a:solidFill>
                  <a:schemeClr val="bg1"/>
                </a:solidFill>
              </a:rPr>
              <a:t> manual, </a:t>
            </a:r>
            <a:r>
              <a:rPr lang="en-US" sz="1500" dirty="0" err="1">
                <a:solidFill>
                  <a:schemeClr val="bg1"/>
                </a:solidFill>
              </a:rPr>
              <a:t>meningkatkan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efisiensi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akurasi</a:t>
            </a:r>
            <a:r>
              <a:rPr lang="en-US" sz="1500" dirty="0">
                <a:solidFill>
                  <a:schemeClr val="bg1"/>
                </a:solidFill>
              </a:rPr>
              <a:t>, dan </a:t>
            </a:r>
            <a:r>
              <a:rPr lang="en-US" sz="1500" dirty="0" err="1">
                <a:solidFill>
                  <a:schemeClr val="bg1"/>
                </a:solidFill>
              </a:rPr>
              <a:t>transparansi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dalam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pencatatan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kehadiran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peserta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magang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serta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mempermudah</a:t>
            </a:r>
            <a:r>
              <a:rPr lang="en-US" sz="1500" dirty="0">
                <a:solidFill>
                  <a:schemeClr val="bg1"/>
                </a:solidFill>
              </a:rPr>
              <a:t> proses </a:t>
            </a:r>
            <a:r>
              <a:rPr lang="en-US" sz="1500" dirty="0" err="1">
                <a:solidFill>
                  <a:schemeClr val="bg1"/>
                </a:solidFill>
              </a:rPr>
              <a:t>pelaporan</a:t>
            </a:r>
            <a:r>
              <a:rPr lang="en-US" sz="1500" dirty="0">
                <a:solidFill>
                  <a:schemeClr val="bg1"/>
                </a:solidFill>
              </a:rPr>
              <a:t> dan </a:t>
            </a:r>
            <a:r>
              <a:rPr lang="en-US" sz="1500" dirty="0" err="1">
                <a:solidFill>
                  <a:schemeClr val="bg1"/>
                </a:solidFill>
              </a:rPr>
              <a:t>verifikasi</a:t>
            </a:r>
            <a:r>
              <a:rPr lang="en-US" sz="1500" dirty="0">
                <a:solidFill>
                  <a:schemeClr val="bg1"/>
                </a:solidFill>
              </a:rPr>
              <a:t>.</a:t>
            </a:r>
            <a:endParaRPr sz="1500" dirty="0">
              <a:solidFill>
                <a:schemeClr val="bg1"/>
              </a:solidFill>
            </a:endParaRPr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CC0A0523-6413-ABB9-81D9-EA30ADE2EDF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1340" y="118424"/>
            <a:ext cx="720502" cy="662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5DB9B-F494-5CE9-C87F-C7AA419105AA}"/>
              </a:ext>
            </a:extLst>
          </p:cNvPr>
          <p:cNvSpPr txBox="1"/>
          <p:nvPr/>
        </p:nvSpPr>
        <p:spPr>
          <a:xfrm>
            <a:off x="891842" y="241829"/>
            <a:ext cx="47495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50" dirty="0">
                <a:solidFill>
                  <a:schemeClr val="bg1"/>
                </a:solidFill>
              </a:rPr>
              <a:t>UNIVERSITAS PERJUANGAN</a:t>
            </a:r>
            <a:r>
              <a:rPr lang="en-ID" sz="1050" dirty="0">
                <a:solidFill>
                  <a:schemeClr val="bg1"/>
                </a:solidFill>
              </a:rPr>
              <a:t> </a:t>
            </a:r>
            <a:r>
              <a:rPr lang="id-ID" sz="1050" dirty="0">
                <a:solidFill>
                  <a:schemeClr val="bg1"/>
                </a:solidFill>
              </a:rPr>
              <a:t>TASIKMALAYA</a:t>
            </a:r>
            <a:endParaRPr lang="en-ID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381</Words>
  <Application>Microsoft Office PowerPoint</Application>
  <PresentationFormat>On-screen Show (16:9)</PresentationFormat>
  <Paragraphs>67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Fira Sans</vt:lpstr>
      <vt:lpstr>Roboto</vt:lpstr>
      <vt:lpstr>Fira Sans Medium</vt:lpstr>
      <vt:lpstr>Times New Roman</vt:lpstr>
      <vt:lpstr>Arial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Eksha Oktavian Perdana</cp:lastModifiedBy>
  <cp:revision>6</cp:revision>
  <dcterms:modified xsi:type="dcterms:W3CDTF">2025-06-20T10:57:40Z</dcterms:modified>
</cp:coreProperties>
</file>