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82" r:id="rId2"/>
    <p:sldId id="258" r:id="rId3"/>
    <p:sldId id="285" r:id="rId4"/>
    <p:sldId id="257" r:id="rId5"/>
    <p:sldId id="262" r:id="rId6"/>
    <p:sldId id="263" r:id="rId7"/>
    <p:sldId id="290" r:id="rId8"/>
    <p:sldId id="287" r:id="rId9"/>
    <p:sldId id="289" r:id="rId10"/>
    <p:sldId id="292" r:id="rId11"/>
    <p:sldId id="293" r:id="rId12"/>
    <p:sldId id="260" r:id="rId13"/>
    <p:sldId id="294" r:id="rId14"/>
    <p:sldId id="265" r:id="rId15"/>
    <p:sldId id="295" r:id="rId16"/>
    <p:sldId id="267" r:id="rId17"/>
    <p:sldId id="268" r:id="rId18"/>
    <p:sldId id="296" r:id="rId19"/>
    <p:sldId id="280" r:id="rId20"/>
    <p:sldId id="297" r:id="rId21"/>
    <p:sldId id="271" r:id="rId22"/>
    <p:sldId id="298" r:id="rId23"/>
    <p:sldId id="273" r:id="rId24"/>
    <p:sldId id="275" r:id="rId25"/>
    <p:sldId id="277" r:id="rId26"/>
    <p:sldId id="278" r:id="rId27"/>
    <p:sldId id="284" r:id="rId28"/>
    <p:sldId id="261" r:id="rId29"/>
    <p:sldId id="301" r:id="rId30"/>
    <p:sldId id="299" r:id="rId31"/>
    <p:sldId id="300" r:id="rId32"/>
    <p:sldId id="288" r:id="rId33"/>
    <p:sldId id="291" r:id="rId34"/>
    <p:sldId id="302" r:id="rId35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Poppins Medium" panose="00000600000000000000" pitchFamily="2" charset="0"/>
      <p:regular r:id="rId41"/>
      <p:bold r:id="rId42"/>
      <p:italic r:id="rId43"/>
      <p:boldItalic r:id="rId44"/>
    </p:embeddedFont>
    <p:embeddedFont>
      <p:font typeface="Quicksand" panose="020B0604020202020204" charset="0"/>
      <p:regular r:id="rId45"/>
      <p:bold r:id="rId46"/>
    </p:embeddedFont>
    <p:embeddedFont>
      <p:font typeface="Quicksand Medium" panose="020B0604020202020204" charset="0"/>
      <p:regular r:id="rId47"/>
      <p:bold r:id="rId48"/>
    </p:embeddedFont>
    <p:embeddedFont>
      <p:font typeface="Quicksand SemiBold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B222484-A47B-4683-BD57-44B843D299B8}">
          <p14:sldIdLst>
            <p14:sldId id="282"/>
            <p14:sldId id="258"/>
            <p14:sldId id="285"/>
            <p14:sldId id="257"/>
            <p14:sldId id="262"/>
            <p14:sldId id="263"/>
            <p14:sldId id="290"/>
            <p14:sldId id="287"/>
            <p14:sldId id="289"/>
            <p14:sldId id="292"/>
            <p14:sldId id="293"/>
            <p14:sldId id="260"/>
            <p14:sldId id="294"/>
            <p14:sldId id="265"/>
            <p14:sldId id="295"/>
            <p14:sldId id="267"/>
            <p14:sldId id="268"/>
            <p14:sldId id="296"/>
            <p14:sldId id="280"/>
            <p14:sldId id="297"/>
            <p14:sldId id="271"/>
            <p14:sldId id="298"/>
          </p14:sldIdLst>
        </p14:section>
        <p14:section name="Untitled Section" id="{0C33C564-0CCF-4C34-AED5-1A6D1A73CA9A}">
          <p14:sldIdLst>
            <p14:sldId id="273"/>
            <p14:sldId id="275"/>
            <p14:sldId id="277"/>
            <p14:sldId id="278"/>
            <p14:sldId id="284"/>
            <p14:sldId id="261"/>
            <p14:sldId id="301"/>
            <p14:sldId id="299"/>
            <p14:sldId id="300"/>
            <p14:sldId id="288"/>
            <p14:sldId id="29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37b8ae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37b8ae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36422c2e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36422c2e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37f859ac4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37f859ac4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4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6422c2e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36422c2e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37b8ae3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37b8ae3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0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6422c2e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36422c2e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36422c2e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36422c2e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EE4F-EA2D-4584-9DE7-EC300D9E7B0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1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virendra-calculator.netlify.app/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rendra-calculator.netlify.app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2019361@iiitdmj.ac.in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tors-appointment-5427.000webhostap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tors-appointment-5427.000webhostapp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71" y="2421060"/>
            <a:ext cx="8272211" cy="1123130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 as a Full stack developer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894" y="3971097"/>
            <a:ext cx="2136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 mentor :</a:t>
            </a:r>
          </a:p>
          <a:p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Devanshu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Shukla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 and Co-founder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1138" y="4053542"/>
            <a:ext cx="23283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Developer  Mentor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 Chandra Upadhyay </a:t>
            </a:r>
          </a:p>
          <a:p>
            <a:endParaRPr lang="en-US" sz="1350" dirty="0">
              <a:solidFill>
                <a:schemeClr val="dk1"/>
              </a:solidFill>
              <a:latin typeface="Times New Roman" panose="02020603050405020304" pitchFamily="18" charset="0"/>
              <a:ea typeface="Quicksand Medium"/>
              <a:cs typeface="Times New Roman" panose="02020603050405020304" pitchFamily="18" charset="0"/>
              <a:sym typeface="Quicksand Medium"/>
            </a:endParaRPr>
          </a:p>
          <a:p>
            <a:endParaRPr lang="en-IN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1" y="197406"/>
            <a:ext cx="8461420" cy="536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CCC22-E59D-F923-2943-B648DE9025CC}"/>
              </a:ext>
            </a:extLst>
          </p:cNvPr>
          <p:cNvSpPr txBox="1"/>
          <p:nvPr/>
        </p:nvSpPr>
        <p:spPr>
          <a:xfrm>
            <a:off x="2063697" y="3927730"/>
            <a:ext cx="4572000" cy="750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25" i="1" dirty="0">
                <a:latin typeface="Quicksand Medium"/>
                <a:ea typeface="Quicksand Medium"/>
                <a:cs typeface="Quicksand Medium"/>
                <a:sym typeface="Quicksand Medium"/>
              </a:rPr>
              <a:t>by</a:t>
            </a:r>
          </a:p>
          <a:p>
            <a:pPr algn="ctr"/>
            <a:endParaRPr lang="en-US" sz="1050" dirty="0">
              <a:latin typeface="Quicksand"/>
              <a:ea typeface="Quicksand"/>
              <a:cs typeface="Quicksand"/>
              <a:sym typeface="Quicksand"/>
            </a:endParaRPr>
          </a:p>
          <a:p>
            <a:pPr algn="ctr"/>
            <a:r>
              <a:rPr lang="en-US" sz="1200" b="1" dirty="0">
                <a:latin typeface="Quicksand SemiBold"/>
                <a:ea typeface="Quicksand SemiBold"/>
                <a:cs typeface="Quicksand SemiBold"/>
                <a:sym typeface="Quicksand SemiBold"/>
              </a:rPr>
              <a:t>Virendra Pratap </a:t>
            </a:r>
            <a:r>
              <a:rPr lang="en-US" sz="1200" b="1" dirty="0" err="1">
                <a:latin typeface="Quicksand SemiBold"/>
                <a:ea typeface="Quicksand SemiBold"/>
                <a:cs typeface="Quicksand SemiBold"/>
                <a:sym typeface="Quicksand SemiBold"/>
              </a:rPr>
              <a:t>Kharwar</a:t>
            </a:r>
            <a:endParaRPr lang="en-US" sz="1200" b="1" dirty="0"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algn="ctr"/>
            <a:r>
              <a:rPr lang="en-US" sz="1200" b="1" dirty="0">
                <a:latin typeface="Quicksand Medium"/>
                <a:ea typeface="Quicksand Medium"/>
                <a:cs typeface="Quicksand Medium"/>
                <a:sym typeface="Quicksand Medium"/>
              </a:rPr>
              <a:t>(2019361@iiitdmj.ac.in)</a:t>
            </a:r>
          </a:p>
        </p:txBody>
      </p:sp>
      <p:pic>
        <p:nvPicPr>
          <p:cNvPr id="7" name="Google Shape;75;p12">
            <a:extLst>
              <a:ext uri="{FF2B5EF4-FFF2-40B4-BE49-F238E27FC236}">
                <a16:creationId xmlns:a16="http://schemas.microsoft.com/office/drawing/2014/main" id="{10D12D19-DFC8-528B-4FF9-C0270CDD80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976" y="845684"/>
            <a:ext cx="1946515" cy="157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BCEC53-0D97-3566-F912-04814E4810DF}"/>
              </a:ext>
            </a:extLst>
          </p:cNvPr>
          <p:cNvSpPr txBox="1"/>
          <p:nvPr/>
        </p:nvSpPr>
        <p:spPr>
          <a:xfrm>
            <a:off x="6488132" y="2719855"/>
            <a:ext cx="2676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(https://www.Hackveda.in/</a:t>
            </a:r>
            <a:r>
              <a:rPr lang="en-US" sz="1400" dirty="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605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DC793-9998-EAEE-B49B-878E1BE0F2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83131-C654-ED2D-CDB4-9386F39BBD39}"/>
              </a:ext>
            </a:extLst>
          </p:cNvPr>
          <p:cNvSpPr txBox="1"/>
          <p:nvPr/>
        </p:nvSpPr>
        <p:spPr>
          <a:xfrm>
            <a:off x="1115367" y="1668026"/>
            <a:ext cx="79564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Task Name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: TM web Application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2FD1C-5BE8-BF23-7873-B6BDB9C74134}"/>
              </a:ext>
            </a:extLst>
          </p:cNvPr>
          <p:cNvSpPr txBox="1"/>
          <p:nvPr/>
        </p:nvSpPr>
        <p:spPr>
          <a:xfrm>
            <a:off x="2469382" y="3287021"/>
            <a:ext cx="55291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Here is the deployment Link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http://100.25.159.90:8000/</a:t>
            </a:r>
          </a:p>
        </p:txBody>
      </p:sp>
    </p:spTree>
    <p:extLst>
      <p:ext uri="{BB962C8B-B14F-4D97-AF65-F5344CB8AC3E}">
        <p14:creationId xmlns:p14="http://schemas.microsoft.com/office/powerpoint/2010/main" val="44406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F62E0-4289-2FB3-255E-07C7750D56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32D08-501F-D7CF-8CA4-3F42296C1DFF}"/>
              </a:ext>
            </a:extLst>
          </p:cNvPr>
          <p:cNvSpPr txBox="1"/>
          <p:nvPr/>
        </p:nvSpPr>
        <p:spPr>
          <a:xfrm>
            <a:off x="1577591" y="482322"/>
            <a:ext cx="7385539" cy="366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</a:pPr>
            <a:r>
              <a:rPr lang="en-US" sz="2800" dirty="0">
                <a:solidFill>
                  <a:schemeClr val="lt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</a:t>
            </a:r>
            <a:r>
              <a:rPr lang="en-US" sz="2800" b="1" dirty="0">
                <a:solidFill>
                  <a:schemeClr val="accent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TM web Application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</a:pPr>
            <a:endParaRPr lang="en-US" sz="2800" b="1" dirty="0">
              <a:solidFill>
                <a:schemeClr val="accent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 Medium"/>
              <a:buChar char="❏"/>
            </a:pPr>
            <a:r>
              <a:rPr lang="en-US" sz="2800" dirty="0">
                <a:solidFill>
                  <a:schemeClr val="lt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Trusting Minds is a medical clinic that is committed to providing the best possible</a:t>
            </a:r>
            <a:r>
              <a:rPr lang="en-US" sz="2000" dirty="0">
                <a:solidFill>
                  <a:schemeClr val="lt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care </a:t>
            </a:r>
            <a:r>
              <a:rPr lang="en-US" sz="2800" dirty="0">
                <a:solidFill>
                  <a:schemeClr val="lt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to its patients.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 Medium"/>
              <a:buChar char="❏"/>
            </a:pPr>
            <a:r>
              <a:rPr lang="en-US" sz="2800" dirty="0">
                <a:solidFill>
                  <a:schemeClr val="lt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 TM Master Web Application project is an essential step towards achieving its goal.</a:t>
            </a:r>
          </a:p>
        </p:txBody>
      </p:sp>
    </p:spTree>
    <p:extLst>
      <p:ext uri="{BB962C8B-B14F-4D97-AF65-F5344CB8AC3E}">
        <p14:creationId xmlns:p14="http://schemas.microsoft.com/office/powerpoint/2010/main" val="333345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098661" y="625078"/>
            <a:ext cx="7549116" cy="389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 Medium"/>
              <a:buChar char="❏"/>
            </a:pPr>
            <a:endParaRPr lang="en" sz="2400" dirty="0">
              <a:solidFill>
                <a:schemeClr val="lt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</a:pPr>
            <a:r>
              <a:rPr lang="en" sz="2400" dirty="0">
                <a:solidFill>
                  <a:schemeClr val="lt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</a:t>
            </a:r>
            <a:r>
              <a:rPr lang="en" sz="3200" b="1" dirty="0">
                <a:solidFill>
                  <a:schemeClr val="accent2">
                    <a:lumMod val="50000"/>
                  </a:schemeClr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Continue......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 Medium"/>
              <a:buChar char="❏"/>
            </a:pPr>
            <a:r>
              <a:rPr lang="en" sz="2000" dirty="0">
                <a:solidFill>
                  <a:schemeClr val="lt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As a Full Stack Web Developer intern, my primary task was to understand the client's software requirement specification and develop a master application that meets the clinic's needs.</a:t>
            </a:r>
            <a:endParaRPr sz="2000" dirty="0">
              <a:solidFill>
                <a:schemeClr val="lt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000"/>
              <a:buFont typeface="Quicksand Medium"/>
              <a:buChar char="❏"/>
            </a:pPr>
            <a:r>
              <a:rPr lang="en" sz="2000" dirty="0">
                <a:solidFill>
                  <a:schemeClr val="lt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 web application will allow the clinic to streamline its patient record management, appointment scheduling, and other critical functions, ensuring that the clinic runs smoothly and effectively.</a:t>
            </a:r>
            <a:endParaRPr sz="1000" dirty="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9BCFA7-2320-4C7B-428E-CD92413DD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3703C-3171-BBB5-8524-61320A41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68" y="1105720"/>
            <a:ext cx="5215094" cy="2932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D68C4C-C412-AD8B-7BD9-87C36AF92C83}"/>
              </a:ext>
            </a:extLst>
          </p:cNvPr>
          <p:cNvSpPr txBox="1"/>
          <p:nvPr/>
        </p:nvSpPr>
        <p:spPr>
          <a:xfrm>
            <a:off x="2175468" y="12203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rgbClr val="00B0F0"/>
                </a:solidFill>
                <a:latin typeface="Quicksand Medium"/>
                <a:sym typeface="Quicksand Medium"/>
              </a:rPr>
              <a:t>Here is the Screenshot of the TM Web Application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4B33-FFAA-FA67-8397-9A2BCE5563F5}"/>
              </a:ext>
            </a:extLst>
          </p:cNvPr>
          <p:cNvSpPr txBox="1"/>
          <p:nvPr/>
        </p:nvSpPr>
        <p:spPr>
          <a:xfrm>
            <a:off x="2286000" y="4205657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Github</a:t>
            </a:r>
            <a:r>
              <a:rPr lang="en-US" dirty="0"/>
              <a:t> Link: </a:t>
            </a:r>
            <a:r>
              <a:rPr lang="en-US" sz="1800" dirty="0">
                <a:solidFill>
                  <a:srgbClr val="00B0F0"/>
                </a:solidFill>
              </a:rPr>
              <a:t>https://github.com/pratap21/Tm-web-application</a:t>
            </a:r>
          </a:p>
        </p:txBody>
      </p:sp>
    </p:spTree>
    <p:extLst>
      <p:ext uri="{BB962C8B-B14F-4D97-AF65-F5344CB8AC3E}">
        <p14:creationId xmlns:p14="http://schemas.microsoft.com/office/powerpoint/2010/main" val="29686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ctrTitle" idx="4294967295"/>
          </p:nvPr>
        </p:nvSpPr>
        <p:spPr>
          <a:xfrm>
            <a:off x="2430050" y="1699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</a:t>
            </a:r>
            <a:endParaRPr sz="6000"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4294967295"/>
          </p:nvPr>
        </p:nvSpPr>
        <p:spPr>
          <a:xfrm>
            <a:off x="2458867" y="1179820"/>
            <a:ext cx="6028200" cy="3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/>
              <a:t>Overall, the development of the TM Master Web Application has been a valuable learning experience. The utilization of various web development tools and technologies has enhanced my skills and understanding of web application development.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/>
              <a:t>Here is the deployment Link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http://100.25.159.90:8000/</a:t>
            </a: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45" name="Google Shape;145;p2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ED247-AB46-CAD2-EA2D-12DAC057D2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9888F-0F78-65C5-AA99-DCE051F0341B}"/>
              </a:ext>
            </a:extLst>
          </p:cNvPr>
          <p:cNvSpPr txBox="1"/>
          <p:nvPr/>
        </p:nvSpPr>
        <p:spPr>
          <a:xfrm>
            <a:off x="1137887" y="743488"/>
            <a:ext cx="78630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B0F0"/>
                </a:solidFill>
              </a:rPr>
              <a:t>Software Requirement Specification(SRS)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9D954-4532-56B8-BB8C-0F210D4B7600}"/>
              </a:ext>
            </a:extLst>
          </p:cNvPr>
          <p:cNvSpPr txBox="1"/>
          <p:nvPr/>
        </p:nvSpPr>
        <p:spPr>
          <a:xfrm>
            <a:off x="1487156" y="1668027"/>
            <a:ext cx="7164475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"/>
              <a:buChar char="❏"/>
            </a:pPr>
            <a:r>
              <a:rPr lang="en-US" sz="24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The SRS document will provide a detailed description of the features, functionalities, and requirements of the software. </a:t>
            </a: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"/>
              <a:buChar char="❏"/>
            </a:pPr>
            <a:r>
              <a:rPr lang="en-US" sz="24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It will serve as a blueprint for the development team to follow during the software development process.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3A056-02CD-7DF8-5E8C-544B404AC59B}"/>
              </a:ext>
            </a:extLst>
          </p:cNvPr>
          <p:cNvSpPr txBox="1"/>
          <p:nvPr/>
        </p:nvSpPr>
        <p:spPr>
          <a:xfrm>
            <a:off x="2064936" y="4217518"/>
            <a:ext cx="4572000" cy="84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9250">
              <a:lnSpc>
                <a:spcPct val="115000"/>
              </a:lnSpc>
              <a:buClr>
                <a:schemeClr val="dk1"/>
              </a:buClr>
              <a:buSzPts val="1900"/>
              <a:buFont typeface="Quicksand SemiBold"/>
              <a:buChar char="❏"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Link to the SRS document:- </a:t>
            </a:r>
            <a:r>
              <a:rPr lang="en-US" sz="1400" dirty="0">
                <a:solidFill>
                  <a:srgbClr val="3C78D8"/>
                </a:solidFill>
                <a:highlight>
                  <a:srgbClr val="000080"/>
                </a:highlight>
              </a:rPr>
              <a:t>https://drive.google.com/drive/folders/15V89oKWREiVsmmdUtaxihqEqVyGBu5sg?usp=sharing</a:t>
            </a:r>
          </a:p>
        </p:txBody>
      </p:sp>
    </p:spTree>
    <p:extLst>
      <p:ext uri="{BB962C8B-B14F-4D97-AF65-F5344CB8AC3E}">
        <p14:creationId xmlns:p14="http://schemas.microsoft.com/office/powerpoint/2010/main" val="384277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1116418" y="593849"/>
            <a:ext cx="7736179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</a:pPr>
            <a:r>
              <a:rPr lang="en" sz="2800" b="1" dirty="0">
                <a:solidFill>
                  <a:srgbClr val="0070C0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Software Requirement Specification (SRS)</a:t>
            </a:r>
          </a:p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</a:pPr>
            <a:r>
              <a:rPr lang="en" sz="2800" dirty="0">
                <a:solidFill>
                  <a:srgbClr val="0070C0"/>
                </a:solidFill>
                <a:latin typeface="Quicksand SemiBold"/>
                <a:ea typeface="Poppins"/>
                <a:cs typeface="Poppins"/>
                <a:sym typeface="Quicksand SemiBold"/>
              </a:rPr>
              <a:t>Continue…</a:t>
            </a:r>
            <a:endParaRPr lang="en" sz="2800" dirty="0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</a:pPr>
            <a:endParaRPr lang="en" sz="19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Poppins"/>
              <a:buChar char="❏"/>
            </a:pPr>
            <a:r>
              <a:rPr lang="en" sz="19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The SRS document will ensure that the web application meets the clinic's needs and will be a valuable resource for future maintenance and updates.</a:t>
            </a:r>
            <a:endParaRPr sz="19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900"/>
              <a:buFont typeface="Poppins"/>
              <a:buChar char="❏"/>
            </a:pPr>
            <a:r>
              <a:rPr lang="en" sz="19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The review of the discussion video playlist helped to define the scope of the Project TM Master Web Application.</a:t>
            </a:r>
            <a:endParaRPr sz="19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 idx="4294967295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39C0BA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Steps involved in creating a SRS document :-</a:t>
            </a:r>
            <a:endParaRPr sz="2200" b="1" dirty="0">
              <a:solidFill>
                <a:srgbClr val="39C0BA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4294967295"/>
          </p:nvPr>
        </p:nvSpPr>
        <p:spPr>
          <a:xfrm>
            <a:off x="1342485" y="1084331"/>
            <a:ext cx="7210817" cy="3135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 dirty="0"/>
              <a:t>Step 1: Review the discussion video playlist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 dirty="0"/>
              <a:t>Step 2: Define the project scope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 dirty="0"/>
              <a:t>Step 3: Identify the stakeholders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 dirty="0"/>
              <a:t>Step 4: List the functional and NonFunctional requirements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 dirty="0"/>
              <a:t>Step 5: Prioritize the requirements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" sz="1800" dirty="0"/>
              <a:t>Step 6: Create a system architecture</a:t>
            </a:r>
            <a:endParaRPr sz="1800" dirty="0"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1BA497-33B9-47EA-1592-B8E79E72C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85FEC-76E1-08E4-8CE1-0CF2F7B60991}"/>
              </a:ext>
            </a:extLst>
          </p:cNvPr>
          <p:cNvSpPr txBox="1"/>
          <p:nvPr/>
        </p:nvSpPr>
        <p:spPr>
          <a:xfrm>
            <a:off x="1597689" y="612949"/>
            <a:ext cx="7295102" cy="4524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en-US" sz="1800" dirty="0"/>
              <a:t>   </a:t>
            </a:r>
            <a:r>
              <a:rPr lang="en" sz="1800" b="1" dirty="0">
                <a:solidFill>
                  <a:srgbClr val="39C0BA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Steps involved in creating an SRS document:-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r>
              <a:rPr lang="en-US" sz="1800" b="1" dirty="0">
                <a:solidFill>
                  <a:srgbClr val="39C0BA"/>
                </a:solidFill>
                <a:latin typeface="Quicksand SemiBold"/>
                <a:sym typeface="Quicksand SemiBold"/>
              </a:rPr>
              <a:t>    Continue….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endParaRPr lang="en-US"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-US" sz="1800" dirty="0">
                <a:solidFill>
                  <a:schemeClr val="bg1"/>
                </a:solidFill>
              </a:rPr>
              <a:t>Step 7: Create use cases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-US" sz="1800" dirty="0">
                <a:solidFill>
                  <a:schemeClr val="bg1"/>
                </a:solidFill>
              </a:rPr>
              <a:t>Step 8: Define the data requirements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-US" sz="1800" dirty="0">
                <a:solidFill>
                  <a:schemeClr val="bg1"/>
                </a:solidFill>
              </a:rPr>
              <a:t>Step 9: Define the testing requirements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-US" sz="1800" dirty="0">
                <a:solidFill>
                  <a:schemeClr val="bg1"/>
                </a:solidFill>
              </a:rPr>
              <a:t>Step 10: Define the project timeline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-US" sz="1800" dirty="0">
                <a:solidFill>
                  <a:schemeClr val="bg1"/>
                </a:solidFill>
              </a:rPr>
              <a:t>Step 11: Review and refine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◦"/>
            </a:pPr>
            <a:r>
              <a:rPr lang="en-US" sz="1800" dirty="0">
                <a:solidFill>
                  <a:schemeClr val="bg1"/>
                </a:solidFill>
              </a:rPr>
              <a:t>Step 12: Finalize the SRS document</a:t>
            </a:r>
          </a:p>
        </p:txBody>
      </p:sp>
    </p:spTree>
    <p:extLst>
      <p:ext uri="{BB962C8B-B14F-4D97-AF65-F5344CB8AC3E}">
        <p14:creationId xmlns:p14="http://schemas.microsoft.com/office/powerpoint/2010/main" val="3571134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BF6AA-1F56-077F-7FC3-F353A6394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B8FED-FDF4-2A33-CA8D-3A30A06A818F}"/>
              </a:ext>
            </a:extLst>
          </p:cNvPr>
          <p:cNvSpPr txBox="1"/>
          <p:nvPr/>
        </p:nvSpPr>
        <p:spPr>
          <a:xfrm>
            <a:off x="1572567" y="0"/>
            <a:ext cx="6950589" cy="3462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SRS       </a:t>
            </a:r>
            <a:r>
              <a:rPr lang="en-US" sz="1600" dirty="0">
                <a:solidFill>
                  <a:schemeClr val="bg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Continued….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The prioritization of the requirements based on importance and urgency helped to determine the development order for the software.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The data requirements were identified and documented to ensure proper data storage and management.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The project timeline and milestones were established to keep the project on track.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E47BA-4DCE-6B5E-2F71-191F187F2A19}"/>
              </a:ext>
            </a:extLst>
          </p:cNvPr>
          <p:cNvSpPr txBox="1"/>
          <p:nvPr/>
        </p:nvSpPr>
        <p:spPr>
          <a:xfrm>
            <a:off x="1451987" y="3654683"/>
            <a:ext cx="6950590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.</a:t>
            </a:r>
          </a:p>
          <a:p>
            <a:pPr marL="457200" indent="-349250">
              <a:lnSpc>
                <a:spcPct val="115000"/>
              </a:lnSpc>
              <a:buClr>
                <a:schemeClr val="dk1"/>
              </a:buClr>
              <a:buSzPts val="1900"/>
              <a:buFont typeface="Quicksand SemiBold"/>
              <a:buChar char="❏"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Link to the SRS document:- </a:t>
            </a:r>
            <a:r>
              <a:rPr lang="en-US" sz="1400" dirty="0">
                <a:solidFill>
                  <a:srgbClr val="3C78D8"/>
                </a:solidFill>
                <a:highlight>
                  <a:srgbClr val="000080"/>
                </a:highlight>
              </a:rPr>
              <a:t>https://drive.google.com/drive/folders/15V89oKWREiVsmmdUtaxihqEqVyGBu5sg?usp=sharing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SemiBold"/>
              <a:buChar char="❏"/>
            </a:pPr>
            <a:endParaRPr lang="en-US" sz="1400" dirty="0">
              <a:solidFill>
                <a:schemeClr val="accent2">
                  <a:lumMod val="50000"/>
                </a:schemeClr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SemiBold"/>
              <a:buChar char="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1158949" y="318977"/>
            <a:ext cx="6864526" cy="6306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latin typeface="Quicksand SemiBold"/>
                <a:ea typeface="Quicksand SemiBold"/>
                <a:cs typeface="Quicksand SemiBold"/>
                <a:sym typeface="Quicksand SemiBold"/>
              </a:rPr>
              <a:t>Tasks </a:t>
            </a:r>
            <a:endParaRPr sz="3100" dirty="0"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6961775" y="1464875"/>
            <a:ext cx="131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266092" y="1077125"/>
            <a:ext cx="7257066" cy="3927199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oppins Medium"/>
              <a:buChar char="❖"/>
            </a:pPr>
            <a:r>
              <a:rPr lang="en" sz="2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Doctor’s Appointment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oppins Medium"/>
              <a:buChar char="❖"/>
            </a:pPr>
            <a:r>
              <a:rPr lang="en" sz="2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TM web Application</a:t>
            </a:r>
          </a:p>
          <a:p>
            <a:pPr marL="457200" indent="-374650">
              <a:lnSpc>
                <a:spcPct val="115000"/>
              </a:lnSpc>
              <a:buClr>
                <a:schemeClr val="lt1"/>
              </a:buClr>
              <a:buSzPts val="2300"/>
              <a:buFont typeface="Poppins Medium"/>
              <a:buChar char="❖"/>
            </a:pPr>
            <a:r>
              <a:rPr lang="en-US" sz="2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Software Requirement Specification (SRS)</a:t>
            </a:r>
            <a:endParaRPr sz="28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oppins Medium"/>
              <a:buChar char="❖"/>
            </a:pPr>
            <a:r>
              <a:rPr lang="en" sz="2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Calculator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Poppins Medium"/>
              <a:buChar char="❖"/>
            </a:pPr>
            <a:r>
              <a:rPr lang="en" sz="28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Portfolio website </a:t>
            </a:r>
            <a:r>
              <a:rPr lang="en" sz="23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</a:t>
            </a:r>
            <a:r>
              <a:rPr lang="en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By using R</a:t>
            </a:r>
            <a:r>
              <a:rPr lang="en-US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act jS and CSS</a:t>
            </a:r>
            <a:r>
              <a:rPr lang="en" sz="23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  <a:endParaRPr sz="23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26C3E-0B59-1E06-2595-804E4DE51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423AA-12FE-CF39-B4A3-0A7977D638F1}"/>
              </a:ext>
            </a:extLst>
          </p:cNvPr>
          <p:cNvSpPr txBox="1"/>
          <p:nvPr/>
        </p:nvSpPr>
        <p:spPr>
          <a:xfrm>
            <a:off x="1396721" y="602899"/>
            <a:ext cx="7405635" cy="3463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9250">
              <a:lnSpc>
                <a:spcPct val="115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SRS  continue…</a:t>
            </a:r>
          </a:p>
          <a:p>
            <a:pPr marL="457200" indent="-349250">
              <a:lnSpc>
                <a:spcPct val="115000"/>
              </a:lnSpc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The prioritization of the requirements based on importance and urgency helped to determine the development order for the software.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The data requirements were identified and documented to ensure proper data storage and management.</a:t>
            </a:r>
          </a:p>
          <a:p>
            <a: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The project timeline and milestones were established to keep the project on track.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56C63-3BBA-56F5-46F9-5E54CEB021BA}"/>
              </a:ext>
            </a:extLst>
          </p:cNvPr>
          <p:cNvSpPr txBox="1"/>
          <p:nvPr/>
        </p:nvSpPr>
        <p:spPr>
          <a:xfrm>
            <a:off x="2286000" y="4115644"/>
            <a:ext cx="4572000" cy="84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9250">
              <a:lnSpc>
                <a:spcPct val="115000"/>
              </a:lnSpc>
              <a:buClr>
                <a:schemeClr val="dk1"/>
              </a:buClr>
              <a:buSzPts val="1900"/>
              <a:buFont typeface="Quicksand SemiBold"/>
              <a:buChar char="❏"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Link to the SRS document:- </a:t>
            </a:r>
            <a:r>
              <a:rPr lang="en-US" sz="1400" dirty="0">
                <a:solidFill>
                  <a:srgbClr val="3C78D8"/>
                </a:solidFill>
                <a:highlight>
                  <a:srgbClr val="000080"/>
                </a:highlight>
              </a:rPr>
              <a:t>https://drive.google.com/drive/folders/15V89oKWREiVsmmdUtaxihqEqVyGBu5sg?usp=sharing</a:t>
            </a:r>
          </a:p>
        </p:txBody>
      </p:sp>
    </p:spTree>
    <p:extLst>
      <p:ext uri="{BB962C8B-B14F-4D97-AF65-F5344CB8AC3E}">
        <p14:creationId xmlns:p14="http://schemas.microsoft.com/office/powerpoint/2010/main" val="353695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ctrTitle" idx="4294967295"/>
          </p:nvPr>
        </p:nvSpPr>
        <p:spPr>
          <a:xfrm>
            <a:off x="2430050" y="1699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</a:t>
            </a:r>
            <a:endParaRPr sz="6000"/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4294967295"/>
          </p:nvPr>
        </p:nvSpPr>
        <p:spPr>
          <a:xfrm>
            <a:off x="2494950" y="1403600"/>
            <a:ext cx="6028200" cy="3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In conclusion, the creation of the SRS document for the Project TM Master Web Application was a crucial step towards ensuring the success of the project. 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9C0BA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Through the thorough review of the discussion video playlist, we were able to identify and document all the necessary functional and non-functional requirements that the software should meet.</a:t>
            </a:r>
            <a:endParaRPr sz="190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93" name="Google Shape;193;p2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57B34-DDF8-FAE3-02A3-0D36A505A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14AD-A466-010A-41EC-3A78AEAA2B52}"/>
              </a:ext>
            </a:extLst>
          </p:cNvPr>
          <p:cNvSpPr txBox="1"/>
          <p:nvPr/>
        </p:nvSpPr>
        <p:spPr>
          <a:xfrm>
            <a:off x="1235946" y="715609"/>
            <a:ext cx="741568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dirty="0">
                <a:solidFill>
                  <a:schemeClr val="accent2">
                    <a:lumMod val="75000"/>
                  </a:schemeClr>
                </a:solidFill>
                <a:latin typeface="Quicksand"/>
                <a:sym typeface="Quicksand"/>
              </a:rPr>
              <a:t>Task Name:</a:t>
            </a:r>
          </a:p>
          <a:p>
            <a:r>
              <a:rPr lang="en" sz="2800" dirty="0">
                <a:solidFill>
                  <a:schemeClr val="lt2"/>
                </a:solidFill>
                <a:latin typeface="Quicksand"/>
                <a:sym typeface="Quicksand"/>
              </a:rPr>
              <a:t>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Introduction to Web Standards and JavaScript Concepts and Fundamentals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Data Types, Variables, and Operators in JavaScript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4D2-90E4-CAB1-F777-9B54FE4AAF67}"/>
              </a:ext>
            </a:extLst>
          </p:cNvPr>
          <p:cNvSpPr txBox="1"/>
          <p:nvPr/>
        </p:nvSpPr>
        <p:spPr>
          <a:xfrm>
            <a:off x="1235946" y="3516923"/>
            <a:ext cx="78359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latin typeface="Quicksand SemiBold"/>
                <a:ea typeface="Quicksand SemiBold"/>
                <a:cs typeface="Quicksand SemiBold"/>
                <a:sym typeface="Quicksand SemiBold"/>
              </a:rPr>
              <a:t>Link to the Project</a:t>
            </a:r>
            <a:r>
              <a:rPr lang="en" sz="2800" dirty="0">
                <a:latin typeface="Quicksand SemiBold"/>
                <a:ea typeface="Quicksand SemiBold"/>
                <a:cs typeface="Quicksand SemiBold"/>
                <a:sym typeface="Quicksand SemiBold"/>
              </a:rPr>
              <a:t>: 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https://virendra-calculator.netlify.app/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2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1145512" y="459325"/>
            <a:ext cx="7587963" cy="401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</a:pPr>
            <a:r>
              <a:rPr lang="en" sz="3200" b="1" dirty="0">
                <a:solidFill>
                  <a:schemeClr val="accent2">
                    <a:lumMod val="75000"/>
                  </a:schemeClr>
                </a:solidFill>
                <a:latin typeface="Quicksand SemiBold" panose="020B0604020202020204" charset="0"/>
                <a:ea typeface="Quicksand"/>
                <a:cs typeface="Quicksand"/>
                <a:sym typeface="Quicksand"/>
              </a:rPr>
              <a:t>Calculator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</a:pPr>
            <a:endParaRPr lang="en" sz="3200" b="1" dirty="0">
              <a:solidFill>
                <a:schemeClr val="accent2">
                  <a:lumMod val="75000"/>
                </a:schemeClr>
              </a:solidFill>
              <a:latin typeface="Quicksand SemiBold" panose="020B0604020202020204" charset="0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❏"/>
            </a:pPr>
            <a:r>
              <a:rPr lang="en" sz="20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As part of my internship, I developed a simple Calculator  App to showcase my skills.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❏"/>
            </a:pPr>
            <a:endParaRPr sz="20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❏"/>
            </a:pPr>
            <a:r>
              <a:rPr lang="en" sz="20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The app is built using HTML, CSS, and JavaScript, utilizes local storage, and is Deployed. 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❏"/>
            </a:pPr>
            <a:endParaRPr lang="en" sz="20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icksand"/>
              <a:buChar char="❏"/>
            </a:pPr>
            <a:r>
              <a:rPr lang="en" sz="2000" dirty="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The app is a basic demonstration of my web development abilities and calculating mathematical expressions.</a:t>
            </a:r>
            <a:endParaRPr sz="2000" dirty="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xfrm>
            <a:off x="1165475" y="401934"/>
            <a:ext cx="6858000" cy="492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Quicksand SemiBold"/>
                <a:ea typeface="Quicksand SemiBold"/>
                <a:cs typeface="Quicksand SemiBold"/>
                <a:sym typeface="Quicksand SemiBold"/>
              </a:rPr>
              <a:t>Calculator</a:t>
            </a:r>
            <a:endParaRPr sz="2400" b="1" dirty="0"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 dirty="0"/>
              <a:t>HTML code</a:t>
            </a:r>
            <a:endParaRPr sz="19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HTML code includes the necessary elements to create the layout of the application, such as a header section, an input field for adding new expressions, and an operators.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9C0BA"/>
                </a:solidFill>
              </a:rPr>
              <a:t>CSS code</a:t>
            </a:r>
            <a:endParaRPr b="1" dirty="0">
              <a:solidFill>
                <a:srgbClr val="39C0BA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CSS code is used to style the application's elements, such as the font, background color, and alignment.</a:t>
            </a:r>
            <a:r>
              <a:rPr lang="en" dirty="0"/>
              <a:t> </a:t>
            </a:r>
            <a:endParaRPr dirty="0"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JavaScript code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JavaScript code includes functions that allow the application to store and retrieve the tasks from local storage and render them on the webpage.</a:t>
            </a:r>
            <a:endParaRPr dirty="0"/>
          </a:p>
        </p:txBody>
      </p:sp>
      <p:sp>
        <p:nvSpPr>
          <p:cNvPr id="225" name="Google Shape;225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328472" y="178145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Quicksand SemiBold"/>
                <a:ea typeface="Quicksand SemiBold"/>
                <a:cs typeface="Quicksand SemiBold"/>
                <a:sym typeface="Quicksand SemiBold"/>
              </a:rPr>
              <a:t>Link to the Project</a:t>
            </a:r>
            <a:endParaRPr sz="2200" dirty="0"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2886155" y="-17091"/>
            <a:ext cx="7244969" cy="323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https://virendra-calculator.netlify.app/</a:t>
            </a:r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6D9EEB"/>
              </a:solidFill>
            </a:endParaRPr>
          </a:p>
        </p:txBody>
      </p:sp>
      <p:sp>
        <p:nvSpPr>
          <p:cNvPr id="238" name="Google Shape;238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FDCA8D-A6D6-6374-17A6-E48F0493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71" y="1263482"/>
            <a:ext cx="6601767" cy="3711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61A351-57E3-AC44-29E6-F726CA5131C8}"/>
              </a:ext>
            </a:extLst>
          </p:cNvPr>
          <p:cNvSpPr txBox="1"/>
          <p:nvPr/>
        </p:nvSpPr>
        <p:spPr>
          <a:xfrm>
            <a:off x="1225898" y="523145"/>
            <a:ext cx="7757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Link of Calculator code in Drive:</a:t>
            </a:r>
            <a:r>
              <a:rPr lang="en-US" dirty="0">
                <a:solidFill>
                  <a:srgbClr val="0070C0"/>
                </a:solidFill>
              </a:rPr>
              <a:t>https://drive.google.com/drive/u/0/folders/1qIo88F3TjGYbQRObgd7eboFhNGpxSPLw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ctrTitle" idx="4294967295"/>
          </p:nvPr>
        </p:nvSpPr>
        <p:spPr>
          <a:xfrm>
            <a:off x="2430050" y="169923"/>
            <a:ext cx="6028200" cy="9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</a:t>
            </a:r>
            <a:endParaRPr sz="60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4294967295"/>
          </p:nvPr>
        </p:nvSpPr>
        <p:spPr>
          <a:xfrm>
            <a:off x="2494950" y="1157225"/>
            <a:ext cx="6261000" cy="38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/>
              <a:t>In conclusion, this is a basic yet functional Calculator Application that can be expanded and customized to meet different requirements. </a:t>
            </a:r>
            <a:endParaRPr sz="1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/>
              <a:t>With further development and customization, this code can be used as a starting point to create more complex and advanced CalculatorApplications.</a:t>
            </a:r>
            <a:endParaRPr sz="1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/>
              <a:t> </a:t>
            </a:r>
            <a:endParaRPr sz="19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39C0BA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Overall, I found the Calculator  App to be a valuable tool for managing my tasks and staying organized. With a few additional features, it has the potential to become even more useful for a wider range of users.</a:t>
            </a:r>
            <a:endParaRPr sz="1900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247" name="Google Shape;247;p34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248" name="Google Shape;248;p3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0CC2-81D3-3FA4-EE8E-A02A2D1C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08" y="1868993"/>
            <a:ext cx="6928204" cy="1054449"/>
          </a:xfrm>
        </p:spPr>
        <p:txBody>
          <a:bodyPr/>
          <a:lstStyle/>
          <a:p>
            <a:r>
              <a:rPr lang="en-US" sz="3600" dirty="0"/>
              <a:t>Task Name:   </a:t>
            </a:r>
            <a:r>
              <a:rPr lang="en-US" sz="3600" b="1" dirty="0"/>
              <a:t>Portfolio Website</a:t>
            </a:r>
            <a:br>
              <a:rPr lang="en-US" sz="3600" b="1" dirty="0"/>
            </a:br>
            <a:r>
              <a:rPr lang="en-US" sz="2800" dirty="0"/>
              <a:t>(By using React and CSS)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C0BD-D7E7-D49B-C05C-8E40672108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3387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326382" y="200966"/>
            <a:ext cx="7007343" cy="494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i="0" dirty="0">
                <a:latin typeface="Quicksand SemiBold" panose="020B0604020202020204" charset="0"/>
              </a:rPr>
              <a:t>Portfolio Website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200" b="1" i="0" dirty="0">
              <a:latin typeface="Quicksand SemiBold" panose="020B060402020202020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0" dirty="0"/>
              <a:t>It is a React App.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0" dirty="0"/>
              <a:t>It is a personal and professional project for learning react Js and CSS for a wider range with more dependencies, and plugins like Framer Motion, Yarn, Npm,email.js, etc.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i="0" dirty="0"/>
              <a:t>The project’s main focus is to elaborate on your personal and professional skills.</a:t>
            </a:r>
            <a:endParaRPr sz="2000" i="0" dirty="0">
              <a:solidFill>
                <a:schemeClr val="accent1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336430" y="0"/>
            <a:ext cx="7063992" cy="4783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i="0" dirty="0">
                <a:latin typeface="Quicksand SemiBold" panose="020B0604020202020204" charset="0"/>
              </a:rPr>
              <a:t>Portfolio Website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Quicksand SemiBold"/>
                <a:ea typeface="Quicksand SemiBold"/>
                <a:cs typeface="Quicksand SemiBold"/>
                <a:sym typeface="Quicksand SemiBold"/>
              </a:rPr>
              <a:t>This project runs on a local server as well as online  Deployed on the </a:t>
            </a:r>
            <a:r>
              <a:rPr lang="en-US" sz="2000" dirty="0" err="1">
                <a:latin typeface="Quicksand SemiBold"/>
                <a:ea typeface="Quicksand SemiBold"/>
                <a:cs typeface="Quicksand SemiBold"/>
                <a:sym typeface="Quicksand SemiBold"/>
              </a:rPr>
              <a:t>Netify</a:t>
            </a:r>
            <a:r>
              <a:rPr lang="en-US" sz="2000" dirty="0">
                <a:latin typeface="Quicksand SemiBold"/>
                <a:ea typeface="Quicksand SemiBold"/>
                <a:cs typeface="Quicksand SemiBold"/>
                <a:sym typeface="Quicksand SemiBold"/>
              </a:rPr>
              <a:t> platform.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 dirty="0">
                <a:latin typeface="Quicksand SemiBold"/>
                <a:ea typeface="Quicksand SemiBold"/>
                <a:cs typeface="Quicksand SemiBold"/>
                <a:sym typeface="Quicksand SemiBold"/>
              </a:rPr>
            </a:br>
            <a:r>
              <a:rPr lang="en-US" sz="2000" dirty="0" err="1">
                <a:latin typeface="Quicksand SemiBold"/>
                <a:ea typeface="Quicksand SemiBold"/>
                <a:cs typeface="Quicksand SemiBold"/>
                <a:sym typeface="Quicksand SemiBold"/>
              </a:rPr>
              <a:t>Email.Js</a:t>
            </a:r>
            <a:r>
              <a:rPr lang="en-US" sz="2000" dirty="0">
                <a:latin typeface="Quicksand SemiBold"/>
                <a:ea typeface="Quicksand SemiBold"/>
                <a:cs typeface="Quicksand SemiBold"/>
                <a:sym typeface="Quicksand SemiBold"/>
              </a:rPr>
              <a:t> help us contact anybody from my website.</a:t>
            </a:r>
            <a:br>
              <a:rPr lang="en-US" sz="2000" dirty="0">
                <a:latin typeface="Quicksand SemiBold"/>
                <a:ea typeface="Quicksand SemiBold"/>
                <a:cs typeface="Quicksand SemiBold"/>
                <a:sym typeface="Quicksand SemiBold"/>
              </a:rPr>
            </a:br>
            <a:r>
              <a:rPr lang="en-US" sz="2000" dirty="0">
                <a:latin typeface="Quicksand SemiBold"/>
                <a:ea typeface="Quicksand SemiBold"/>
                <a:cs typeface="Quicksand SemiBold"/>
                <a:sym typeface="Quicksand SemiBold"/>
              </a:rPr>
              <a:t>Toggle mode: Toggle turn Light or Dark mode.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2000" dirty="0">
                <a:latin typeface="Quicksand SemiBold"/>
                <a:ea typeface="Quicksand SemiBold"/>
                <a:cs typeface="Quicksand SemiBold"/>
                <a:sym typeface="Quicksand SemiBold"/>
              </a:rPr>
            </a:br>
            <a:r>
              <a:rPr lang="en-US" sz="2000" dirty="0">
                <a:latin typeface="Quicksand SemiBold"/>
                <a:ea typeface="Quicksand SemiBold"/>
                <a:cs typeface="Quicksand SemiBold"/>
                <a:sym typeface="Quicksand SemiBold"/>
              </a:rPr>
              <a:t>Framer Motion: This plugin provides Dynamics on the website.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3200" dirty="0">
                <a:latin typeface="Quicksand SemiBold"/>
                <a:ea typeface="Quicksand SemiBold"/>
                <a:cs typeface="Quicksand SemiBold"/>
                <a:sym typeface="Quicksand SemiBold"/>
              </a:rPr>
            </a:br>
            <a:r>
              <a:rPr lang="en-US" sz="1600" b="1" dirty="0">
                <a:latin typeface="Quicksand SemiBold"/>
                <a:ea typeface="Quicksand SemiBold"/>
                <a:cs typeface="Quicksand SemiBold"/>
                <a:sym typeface="Quicksand SemiBold"/>
              </a:rPr>
              <a:t>Link to the portfolio website:   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https://virendra-pratap.netlify.app/</a:t>
            </a:r>
            <a:endParaRPr lang="en" sz="1600" b="1" i="0" dirty="0">
              <a:latin typeface="Quicksand SemiBold" panose="020B0604020202020204" charset="0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94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3EDE-B568-BABC-4C71-8D792537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4" y="200966"/>
            <a:ext cx="8159395" cy="3145135"/>
          </a:xfrm>
        </p:spPr>
        <p:txBody>
          <a:bodyPr/>
          <a:lstStyle/>
          <a:p>
            <a:r>
              <a:rPr lang="en-US" sz="3200" dirty="0"/>
              <a:t>Task Name: </a:t>
            </a:r>
            <a:r>
              <a:rPr lang="en-US" sz="4800" b="1" dirty="0"/>
              <a:t>Doctor Appointment Page</a:t>
            </a:r>
            <a:r>
              <a:rPr lang="en-US" sz="4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D45F6-650B-4161-46FE-DAD86DC3D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320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939AF5-3B53-A547-638C-6480AB26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857" y="471792"/>
            <a:ext cx="6927900" cy="353100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Here are the some screenshots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E070-C0C9-0FC2-A508-7809ABDAC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751F6-321D-7225-635D-CD151294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57" y="1125671"/>
            <a:ext cx="6730591" cy="37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61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939AF5-3B53-A547-638C-6480AB26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857" y="471792"/>
            <a:ext cx="6927900" cy="353100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Here are the some screenshots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E070-C0C9-0FC2-A508-7809ABDAC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832DB-56DC-88CC-297E-23B37DB7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78" y="1647930"/>
            <a:ext cx="3614685" cy="2032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75406-D5B2-D37E-5784-36BC64E8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68" y="1654161"/>
            <a:ext cx="3614689" cy="20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26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676558-0657-55AB-DE6F-9EFA330D0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D4411-0809-5C25-BA55-2257CAD85673}"/>
              </a:ext>
            </a:extLst>
          </p:cNvPr>
          <p:cNvSpPr txBox="1"/>
          <p:nvPr/>
        </p:nvSpPr>
        <p:spPr>
          <a:xfrm>
            <a:off x="2557304" y="1978898"/>
            <a:ext cx="48784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000" dirty="0">
                <a:solidFill>
                  <a:srgbClr val="00B0F0"/>
                </a:solidFill>
                <a:latin typeface="Quicksand Medium"/>
                <a:sym typeface="Quicksand Medium"/>
              </a:rPr>
              <a:t>Thank You!</a:t>
            </a:r>
            <a:endParaRPr 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18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BCBF9C-1B69-0FA4-5E3A-D66A7B39C2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BBBCD-B0C8-3A83-7A6A-195B64B8228C}"/>
              </a:ext>
            </a:extLst>
          </p:cNvPr>
          <p:cNvSpPr txBox="1"/>
          <p:nvPr/>
        </p:nvSpPr>
        <p:spPr>
          <a:xfrm>
            <a:off x="2286000" y="2423514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dirty="0">
                <a:solidFill>
                  <a:srgbClr val="00B0F0"/>
                </a:solidFill>
                <a:latin typeface="Quicksand Medium"/>
                <a:sym typeface="Quicksand Medium"/>
              </a:rPr>
              <a:t>Any Question?</a:t>
            </a:r>
            <a:endParaRPr lang="en-US" sz="4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34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FFFE5-54CD-8264-6055-754D27DC78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51D36-D714-2E32-AFC1-2A8D58464507}"/>
              </a:ext>
            </a:extLst>
          </p:cNvPr>
          <p:cNvSpPr txBox="1"/>
          <p:nvPr/>
        </p:nvSpPr>
        <p:spPr>
          <a:xfrm>
            <a:off x="1597688" y="2120203"/>
            <a:ext cx="75463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Contact Email </a:t>
            </a:r>
            <a:r>
              <a:rPr lang="en-US" sz="2800" dirty="0">
                <a:hlinkClick r:id="rId2"/>
              </a:rPr>
              <a:t>2019361@iiitdmj.ac.in</a:t>
            </a:r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GitHub Link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https://github.com/pratap21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4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0114" y="191386"/>
            <a:ext cx="7857461" cy="4752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b="1" dirty="0">
                <a:latin typeface="Quicksand Medium"/>
                <a:ea typeface="Quicksand Medium"/>
                <a:cs typeface="Quicksand Medium"/>
                <a:sym typeface="Quicksand Medium"/>
              </a:rPr>
              <a:t>Website for Doctor’s Appointment</a:t>
            </a:r>
            <a:br>
              <a:rPr lang="en" sz="3600" dirty="0">
                <a:latin typeface="Quicksand Medium"/>
                <a:ea typeface="Quicksand Medium"/>
                <a:cs typeface="Quicksand Medium"/>
                <a:sym typeface="Quicksand Medium"/>
              </a:rPr>
            </a:br>
            <a:br>
              <a:rPr lang="en" sz="3600" dirty="0">
                <a:latin typeface="Quicksand Medium"/>
                <a:ea typeface="Quicksand Medium"/>
                <a:cs typeface="Quicksand Medium"/>
                <a:sym typeface="Quicksand Medium"/>
              </a:rPr>
            </a:br>
            <a:r>
              <a:rPr lang="en-US" sz="3200" dirty="0"/>
              <a:t>The project's main focus is to search for doctors nearby the user's area and choose the appropriate doctor for an appointment as per their needs.</a:t>
            </a:r>
            <a:br>
              <a:rPr lang="en-US" sz="2000" dirty="0"/>
            </a:br>
            <a:br>
              <a:rPr lang="en-US" sz="2000" dirty="0">
                <a:solidFill>
                  <a:schemeClr val="accent1"/>
                </a:solidFill>
              </a:rPr>
            </a:br>
            <a:br>
              <a:rPr lang="en" sz="2800" dirty="0">
                <a:latin typeface="Quicksand Medium"/>
                <a:ea typeface="Quicksand Medium"/>
                <a:cs typeface="Quicksand Medium"/>
                <a:sym typeface="Quicksand Medium"/>
              </a:rPr>
            </a:br>
            <a:endParaRPr sz="2800" dirty="0"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CA004-5B5A-5695-0CB8-7BDFF79AD36C}"/>
              </a:ext>
            </a:extLst>
          </p:cNvPr>
          <p:cNvSpPr txBox="1"/>
          <p:nvPr/>
        </p:nvSpPr>
        <p:spPr>
          <a:xfrm>
            <a:off x="1761733" y="4328411"/>
            <a:ext cx="6241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https://doctors-appointment-5427.000webhostapp.com/</a:t>
            </a:r>
            <a:endParaRPr lang="en-US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223875" y="580950"/>
            <a:ext cx="7487400" cy="3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oppins"/>
              <a:buChar char="❏"/>
            </a:pPr>
            <a:r>
              <a:rPr lang="en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As an individual working on the TM Master Web Application project, I have utilised various skills to develop the web application. These include HTML, CSS, JavaScript, as well as web development tools such as</a:t>
            </a:r>
            <a:endParaRPr sz="20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oppins"/>
              <a:buChar char="❏"/>
            </a:pPr>
            <a:r>
              <a:rPr lang="en" sz="2000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 have used Figma to create custom designs for the website.</a:t>
            </a:r>
            <a:endParaRPr sz="2000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000"/>
              <a:buFont typeface="Poppins"/>
              <a:buChar char="❏"/>
            </a:pPr>
            <a:r>
              <a:rPr lang="en" sz="2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000webhost.app - A free web hosting service.</a:t>
            </a:r>
            <a:endParaRPr sz="2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279425" y="286050"/>
            <a:ext cx="7487400" cy="4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 Medium"/>
              <a:buChar char="❏"/>
            </a:pPr>
            <a:r>
              <a:rPr lang="en" sz="2000" dirty="0">
                <a:solidFill>
                  <a:srgbClr val="39C0BA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Locofy.ai - Which is used to convert Figma designs into HTML, CSS code. </a:t>
            </a:r>
            <a:endParaRPr sz="2000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 Medium"/>
              <a:buChar char="❏"/>
            </a:pPr>
            <a:r>
              <a:rPr lang="en" sz="2000" dirty="0">
                <a:solidFill>
                  <a:srgbClr val="39C0BA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 have used PHP as backend language and MySQl as Database for developing this website</a:t>
            </a:r>
            <a:endParaRPr sz="2000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9C0BA"/>
              </a:buClr>
              <a:buSzPts val="2000"/>
              <a:buFont typeface="Quicksand Medium"/>
              <a:buChar char="❏"/>
            </a:pPr>
            <a:r>
              <a:rPr lang="en" sz="2000" dirty="0">
                <a:solidFill>
                  <a:srgbClr val="39C0BA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 web service has been tested using Postman to ensure its functionality.</a:t>
            </a:r>
            <a:endParaRPr sz="2000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39C0BA"/>
              </a:buClr>
              <a:buSzPts val="2000"/>
              <a:buFont typeface="Quicksand Medium"/>
              <a:buChar char="❏"/>
            </a:pPr>
            <a:r>
              <a:rPr lang="en" sz="2000" dirty="0">
                <a:solidFill>
                  <a:srgbClr val="39C0BA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However, during the testing process, I faced a few Postman errors that required me to troubleshoot and find solutions.</a:t>
            </a:r>
            <a:endParaRPr sz="2000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DD781-BF11-EC3B-EE5F-7D3A0F80D0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E0FA5-233B-3A56-B497-670AD8A9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44" y="697732"/>
            <a:ext cx="6666425" cy="37480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9C0D2D-7046-826C-4FBF-F61080B533C8}"/>
              </a:ext>
            </a:extLst>
          </p:cNvPr>
          <p:cNvSpPr txBox="1"/>
          <p:nvPr/>
        </p:nvSpPr>
        <p:spPr>
          <a:xfrm>
            <a:off x="3079820" y="922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00B0F0"/>
                </a:solidFill>
                <a:latin typeface="Quicksand Medium"/>
                <a:sym typeface="Quicksand Medium"/>
              </a:rPr>
              <a:t>Here Some screenshot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8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EF06C-0B99-C616-C61F-F64F51752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86B0A-1A69-B4B7-0D85-2E48BE861DBF}"/>
              </a:ext>
            </a:extLst>
          </p:cNvPr>
          <p:cNvSpPr txBox="1"/>
          <p:nvPr/>
        </p:nvSpPr>
        <p:spPr>
          <a:xfrm>
            <a:off x="2105130" y="2433562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sz="1400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endParaRPr lang="en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endParaRPr lang="en" sz="1400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endParaRPr lang="en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endParaRPr lang="en" sz="1400" dirty="0">
              <a:solidFill>
                <a:srgbClr val="39C0BA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r>
              <a:rPr lang="en" sz="1400" dirty="0">
                <a:solidFill>
                  <a:srgbClr val="39C0BA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D6FE4-2E24-7723-481E-F205B3F8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42" y="703385"/>
            <a:ext cx="6389488" cy="3592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CD417-2E1B-4202-62F1-C67DCA04EEBF}"/>
              </a:ext>
            </a:extLst>
          </p:cNvPr>
          <p:cNvSpPr txBox="1"/>
          <p:nvPr/>
        </p:nvSpPr>
        <p:spPr>
          <a:xfrm>
            <a:off x="3079820" y="922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00B0F0"/>
                </a:solidFill>
                <a:latin typeface="Quicksand Medium"/>
                <a:sym typeface="Quicksand Medium"/>
              </a:rPr>
              <a:t>Here Some screenshot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0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ctrTitle" idx="4294967295"/>
          </p:nvPr>
        </p:nvSpPr>
        <p:spPr>
          <a:xfrm>
            <a:off x="2430050" y="1699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</a:t>
            </a:r>
            <a:endParaRPr sz="6000"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4294967295"/>
          </p:nvPr>
        </p:nvSpPr>
        <p:spPr>
          <a:xfrm>
            <a:off x="2458867" y="1179820"/>
            <a:ext cx="6028200" cy="3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/>
              <a:t>Overall, the development of the Doctor Appointment Page reason is to learn basic development Tool Like VS Code, Figma, Anima, Locofi.ai and etc.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900" dirty="0"/>
          </a:p>
          <a:p>
            <a:pPr marL="0" indent="0">
              <a:buNone/>
            </a:pPr>
            <a:r>
              <a:rPr lang="en" sz="1900" dirty="0"/>
              <a:t>Here is the deployment </a:t>
            </a:r>
            <a:r>
              <a:rPr lang="en" sz="2000" dirty="0"/>
              <a:t>Link  </a:t>
            </a:r>
            <a:r>
              <a:rPr lang="en-US" sz="2000" u="sng" dirty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https://doctors-appointment-5427.000webhostapp.com/</a:t>
            </a:r>
            <a:endParaRPr lang="en-US" sz="2000" dirty="0"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45" name="Google Shape;145;p2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32889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1416</Words>
  <Application>Microsoft Office PowerPoint</Application>
  <PresentationFormat>On-screen Show (16:9)</PresentationFormat>
  <Paragraphs>181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Times New Roman</vt:lpstr>
      <vt:lpstr>-apple-system</vt:lpstr>
      <vt:lpstr>Quicksand Medium</vt:lpstr>
      <vt:lpstr>Poppins Medium</vt:lpstr>
      <vt:lpstr>Quicksand</vt:lpstr>
      <vt:lpstr>Wingdings</vt:lpstr>
      <vt:lpstr>Poppins</vt:lpstr>
      <vt:lpstr>Arial</vt:lpstr>
      <vt:lpstr>Quicksand SemiBold</vt:lpstr>
      <vt:lpstr>Eleanor template</vt:lpstr>
      <vt:lpstr>Intern as a Full stack developer</vt:lpstr>
      <vt:lpstr>Tasks </vt:lpstr>
      <vt:lpstr>Task Name: Doctor Appointment Page </vt:lpstr>
      <vt:lpstr>Website for Doctor’s Appointment  The project's main focus is to search for doctors nearby the user's area and choose the appropriate doctor for an appointment as per their needs.   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Steps involved in creating a SRS document :-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Calculator</vt:lpstr>
      <vt:lpstr>Link to the Project</vt:lpstr>
      <vt:lpstr>CONCLUSION</vt:lpstr>
      <vt:lpstr>Task Name:   Portfolio Website (By using React and CSS)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virendra pratap</dc:creator>
  <cp:lastModifiedBy>iamvpk111@gmail.com</cp:lastModifiedBy>
  <cp:revision>17</cp:revision>
  <dcterms:modified xsi:type="dcterms:W3CDTF">2023-04-19T06:26:36Z</dcterms:modified>
</cp:coreProperties>
</file>