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8c2f87b9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c2f87b9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c2f87b9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c2f87b9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c2f87b9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c2f87b9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8c2f87b9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c2f87b9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8c2f87b9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8c2f87b9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8c2f87b9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c2f87b9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8c2f87b9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8c2f87b9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c2f87b9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8c2f87b9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8c2f87b9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8c2f87b9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500" u="sng">
                <a:solidFill>
                  <a:srgbClr val="00FFFF"/>
                </a:solidFill>
                <a:latin typeface="Lato"/>
                <a:ea typeface="Lato"/>
                <a:cs typeface="Lato"/>
                <a:sym typeface="Lato"/>
              </a:rPr>
              <a:t>Conclusion</a:t>
            </a:r>
            <a:r>
              <a:rPr lang="en-GB" sz="2500">
                <a:latin typeface="Lato"/>
                <a:ea typeface="Lato"/>
                <a:cs typeface="Lato"/>
                <a:sym typeface="Lato"/>
              </a:rPr>
              <a:t>:-</a:t>
            </a:r>
            <a:endParaRPr sz="3600"/>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r>
              <a:rPr lang="en-GB"/>
              <a:t>In this project we have successfully implemented the linear data structure which is Array and non linear data structure which is Graph is just to see the stored related data which is easy to access and user friendly. And here we also implemented some standard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Project on:-  </a:t>
            </a:r>
            <a:r>
              <a:rPr lang="en-GB" sz="1800">
                <a:solidFill>
                  <a:srgbClr val="4A86E8"/>
                </a:solidFill>
                <a:latin typeface="Times New Roman"/>
                <a:ea typeface="Times New Roman"/>
                <a:cs typeface="Times New Roman"/>
                <a:sym typeface="Times New Roman"/>
              </a:rPr>
              <a:t>DATA STRUCTURE</a:t>
            </a:r>
            <a:endParaRPr sz="1800">
              <a:solidFill>
                <a:srgbClr val="4A86E8"/>
              </a:solidFill>
              <a:latin typeface="Times New Roman"/>
              <a:ea typeface="Times New Roman"/>
              <a:cs typeface="Times New Roman"/>
              <a:sym typeface="Times New Roman"/>
            </a:endParaRPr>
          </a:p>
        </p:txBody>
      </p:sp>
      <p:sp>
        <p:nvSpPr>
          <p:cNvPr id="139" name="Google Shape;139;p14"/>
          <p:cNvSpPr txBox="1"/>
          <p:nvPr>
            <p:ph idx="1" type="subTitle"/>
          </p:nvPr>
        </p:nvSpPr>
        <p:spPr>
          <a:xfrm>
            <a:off x="4435175" y="3157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5000">
                <a:solidFill>
                  <a:srgbClr val="4A86E8"/>
                </a:solidFill>
              </a:rPr>
              <a:t>ALGO-CITY</a:t>
            </a:r>
            <a:r>
              <a:rPr b="1" i="1" lang="en-GB" sz="3100">
                <a:solidFill>
                  <a:srgbClr val="4A86E8"/>
                </a:solidFill>
              </a:rPr>
              <a:t> </a:t>
            </a:r>
            <a:endParaRPr b="1" i="1" sz="3100">
              <a:solidFill>
                <a:srgbClr val="4A86E8"/>
              </a:solidFill>
            </a:endParaRPr>
          </a:p>
        </p:txBody>
      </p:sp>
      <p:sp>
        <p:nvSpPr>
          <p:cNvPr id="140" name="Google Shape;140;p14"/>
          <p:cNvSpPr txBox="1"/>
          <p:nvPr/>
        </p:nvSpPr>
        <p:spPr>
          <a:xfrm>
            <a:off x="1586825" y="1962025"/>
            <a:ext cx="4502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mc:AlternateContent>
    <mc:Choice Requires="p14">
      <p:transition spd="slow" p14:dur="2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42775" y="432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3200" u="sng">
                <a:solidFill>
                  <a:srgbClr val="00FFFF"/>
                </a:solidFill>
              </a:rPr>
              <a:t>INTRODUCTION</a:t>
            </a:r>
            <a:r>
              <a:rPr lang="en-GB" sz="3200">
                <a:solidFill>
                  <a:srgbClr val="00FFFF"/>
                </a:solidFill>
              </a:rPr>
              <a:t>:-</a:t>
            </a:r>
            <a:endParaRPr sz="3200">
              <a:solidFill>
                <a:srgbClr val="00FFFF"/>
              </a:solidFill>
            </a:endParaRPr>
          </a:p>
        </p:txBody>
      </p:sp>
      <p:sp>
        <p:nvSpPr>
          <p:cNvPr id="146" name="Google Shape;146;p15"/>
          <p:cNvSpPr txBox="1"/>
          <p:nvPr>
            <p:ph idx="1" type="body"/>
          </p:nvPr>
        </p:nvSpPr>
        <p:spPr>
          <a:xfrm>
            <a:off x="1242775" y="9578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sz="1400"/>
              <a:t>    Basically this project is consisted of two methodologies :-</a:t>
            </a:r>
            <a:endParaRPr sz="1400"/>
          </a:p>
          <a:p>
            <a:pPr indent="0" lvl="0" marL="0" rtl="0" algn="l">
              <a:spcBef>
                <a:spcPts val="1600"/>
              </a:spcBef>
              <a:spcAft>
                <a:spcPts val="0"/>
              </a:spcAft>
              <a:buNone/>
            </a:pPr>
            <a:r>
              <a:rPr lang="en-GB" sz="1400"/>
              <a:t>1. </a:t>
            </a:r>
            <a:r>
              <a:rPr b="1" lang="en-GB" sz="1400" u="sng"/>
              <a:t>Data Structures</a:t>
            </a:r>
            <a:r>
              <a:rPr lang="en-GB" sz="1400"/>
              <a:t> : -</a:t>
            </a:r>
            <a:endParaRPr sz="1400"/>
          </a:p>
          <a:p>
            <a:pPr indent="0" lvl="0" marL="0" rtl="0" algn="l">
              <a:spcBef>
                <a:spcPts val="1600"/>
              </a:spcBef>
              <a:spcAft>
                <a:spcPts val="0"/>
              </a:spcAft>
              <a:buNone/>
            </a:pPr>
            <a:r>
              <a:rPr lang="en-GB" sz="1400"/>
              <a:t>                              </a:t>
            </a:r>
            <a:r>
              <a:rPr lang="en-GB" sz="1400"/>
              <a:t>For data structure, here we implement the linear(Array) and Non-Linear(Graph) data structure .</a:t>
            </a:r>
            <a:endParaRPr sz="1400"/>
          </a:p>
          <a:p>
            <a:pPr indent="0" lvl="0" marL="0" rtl="0" algn="l">
              <a:spcBef>
                <a:spcPts val="1600"/>
              </a:spcBef>
              <a:spcAft>
                <a:spcPts val="0"/>
              </a:spcAft>
              <a:buNone/>
            </a:pPr>
            <a:r>
              <a:rPr lang="en-GB" sz="1400"/>
              <a:t>2. </a:t>
            </a:r>
            <a:r>
              <a:rPr b="1" lang="en-GB" sz="1400" u="sng"/>
              <a:t>Algor</a:t>
            </a:r>
            <a:r>
              <a:rPr b="1" lang="en-GB" sz="1400" u="sng"/>
              <a:t>ithm </a:t>
            </a:r>
            <a:r>
              <a:rPr lang="en-GB" sz="1400"/>
              <a:t>: - ( </a:t>
            </a:r>
            <a:r>
              <a:rPr lang="en-GB" sz="1400"/>
              <a:t>Algorithm portion we implement three algorithms) </a:t>
            </a:r>
            <a:endParaRPr sz="1400"/>
          </a:p>
          <a:p>
            <a:pPr indent="0" lvl="0" marL="0" rtl="0" algn="l">
              <a:spcBef>
                <a:spcPts val="1600"/>
              </a:spcBef>
              <a:spcAft>
                <a:spcPts val="0"/>
              </a:spcAft>
              <a:buNone/>
            </a:pPr>
            <a:r>
              <a:rPr lang="en-GB" sz="1400"/>
              <a:t>A . Selection Sort Algorithm:- This is for just to sort the compiled data. </a:t>
            </a:r>
            <a:endParaRPr sz="1400"/>
          </a:p>
          <a:p>
            <a:pPr indent="0" lvl="0" marL="0" rtl="0" algn="l">
              <a:spcBef>
                <a:spcPts val="1600"/>
              </a:spcBef>
              <a:spcAft>
                <a:spcPts val="0"/>
              </a:spcAft>
              <a:buNone/>
            </a:pPr>
            <a:r>
              <a:rPr lang="en-GB" sz="1400"/>
              <a:t>B . Sequential Search Algorithm:- To search the data through the given key by the user. </a:t>
            </a:r>
            <a:endParaRPr sz="1400"/>
          </a:p>
          <a:p>
            <a:pPr indent="0" lvl="0" marL="0" rtl="0" algn="l">
              <a:spcBef>
                <a:spcPts val="1600"/>
              </a:spcBef>
              <a:spcAft>
                <a:spcPts val="0"/>
              </a:spcAft>
              <a:buNone/>
            </a:pPr>
            <a:r>
              <a:rPr lang="en-GB" sz="1400"/>
              <a:t>C . Dijkstra's Algorithm:- This algorithm is used to find the minimum distance between two Nodes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00FFFF"/>
                </a:solidFill>
              </a:rPr>
              <a:t>What </a:t>
            </a:r>
            <a:r>
              <a:rPr lang="en-GB" sz="2300">
                <a:solidFill>
                  <a:srgbClr val="00FFFF"/>
                </a:solidFill>
              </a:rPr>
              <a:t>is linear(Array) and Nonlinear(Graph) data structures?</a:t>
            </a:r>
            <a:endParaRPr sz="2300">
              <a:solidFill>
                <a:srgbClr val="00FFFF"/>
              </a:solidFill>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t>LINEAR(ARRAY) DATA STRUCTURE</a:t>
            </a:r>
            <a:r>
              <a:rPr lang="en-GB" sz="1600"/>
              <a:t> :-</a:t>
            </a:r>
            <a:endParaRPr sz="1600"/>
          </a:p>
          <a:p>
            <a:pPr indent="0" lvl="0" marL="0" rtl="0" algn="l">
              <a:spcBef>
                <a:spcPts val="1600"/>
              </a:spcBef>
              <a:spcAft>
                <a:spcPts val="0"/>
              </a:spcAft>
              <a:buNone/>
            </a:pPr>
            <a:r>
              <a:rPr lang="en-GB"/>
              <a:t>                                                                     </a:t>
            </a:r>
            <a:r>
              <a:rPr lang="en-GB"/>
              <a:t>A</a:t>
            </a:r>
            <a:r>
              <a:rPr lang="en-GB" sz="1600"/>
              <a:t>n array is a collection of elements of the same type placed in contiguous memory locations that can be individually referenced by using an index to a unique identifier.</a:t>
            </a:r>
            <a:endParaRPr sz="1600"/>
          </a:p>
          <a:p>
            <a:pPr indent="0" lvl="0" marL="0" rtl="0" algn="l">
              <a:spcBef>
                <a:spcPts val="1600"/>
              </a:spcBef>
              <a:spcAft>
                <a:spcPts val="0"/>
              </a:spcAft>
              <a:buNone/>
            </a:pPr>
            <a:r>
              <a:rPr b="1" lang="en-GB" sz="1600" u="sng"/>
              <a:t>NON-LINEAR DATA STRUCTURE</a:t>
            </a:r>
            <a:r>
              <a:rPr lang="en-GB" sz="1600"/>
              <a:t>:-</a:t>
            </a:r>
            <a:endParaRPr sz="1600"/>
          </a:p>
          <a:p>
            <a:pPr indent="0" lvl="0" marL="0" rtl="0" algn="l">
              <a:spcBef>
                <a:spcPts val="1600"/>
              </a:spcBef>
              <a:spcAft>
                <a:spcPts val="0"/>
              </a:spcAft>
              <a:buNone/>
            </a:pPr>
            <a:r>
              <a:rPr lang="en-GB" sz="1600"/>
              <a:t>                                                       A Graph is a non-linear data structure consisting of nodes and edges. The nodes are sometimes also referred to as vertices and the edges are lines or arcs that connect any two nodes in the graph.</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28775"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solidFill>
                  <a:srgbClr val="00FFFF"/>
                </a:solidFill>
              </a:rPr>
              <a:t>What is Algorithm ?</a:t>
            </a:r>
            <a:endParaRPr sz="2600">
              <a:solidFill>
                <a:srgbClr val="00FFFF"/>
              </a:solidFill>
            </a:endParaRPr>
          </a:p>
        </p:txBody>
      </p:sp>
      <p:sp>
        <p:nvSpPr>
          <p:cNvPr id="158" name="Google Shape;158;p17"/>
          <p:cNvSpPr txBox="1"/>
          <p:nvPr>
            <p:ph idx="1" type="body"/>
          </p:nvPr>
        </p:nvSpPr>
        <p:spPr>
          <a:xfrm>
            <a:off x="1289675" y="1911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700"/>
              <a:t>                            The word </a:t>
            </a:r>
            <a:r>
              <a:rPr b="1" lang="en-GB" sz="1700" u="sng"/>
              <a:t>Algorithm</a:t>
            </a:r>
            <a:r>
              <a:rPr lang="en-GB" sz="1700"/>
              <a:t> means “a process or set of rules to be followed in calculations or other problem-solving operations”. Therefore Algorithm refers to a set of rules/instructions that step-by-step define how a work is to be executed upon in order to get the expected results.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00FFFF"/>
                </a:solidFill>
              </a:rPr>
              <a:t>Header files </a:t>
            </a:r>
            <a:r>
              <a:rPr lang="en-GB"/>
              <a:t>:-</a:t>
            </a:r>
            <a:endParaRPr/>
          </a:p>
        </p:txBody>
      </p:sp>
      <p:sp>
        <p:nvSpPr>
          <p:cNvPr id="164" name="Google Shape;164;p18"/>
          <p:cNvSpPr txBox="1"/>
          <p:nvPr>
            <p:ph idx="1" type="body"/>
          </p:nvPr>
        </p:nvSpPr>
        <p:spPr>
          <a:xfrm>
            <a:off x="1234975" y="1116150"/>
            <a:ext cx="7496400" cy="3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#include&lt;iostream&gt; </a:t>
            </a:r>
            <a:r>
              <a:rPr lang="en-GB"/>
              <a:t>:-   Iostream is used to invoke the commonly used functions like cout,cin in a C++ program. Iostream stands for input output stream. ... It is used to include the header file “conio” in a program.</a:t>
            </a:r>
            <a:endParaRPr/>
          </a:p>
          <a:p>
            <a:pPr indent="0" lvl="0" marL="0" rtl="0" algn="l">
              <a:spcBef>
                <a:spcPts val="1600"/>
              </a:spcBef>
              <a:spcAft>
                <a:spcPts val="0"/>
              </a:spcAft>
              <a:buNone/>
            </a:pPr>
            <a:r>
              <a:rPr b="1" lang="en-GB" u="sng"/>
              <a:t>#include&lt;map&gt;</a:t>
            </a:r>
            <a:r>
              <a:rPr lang="en-GB"/>
              <a:t> :-  Maps are a part of the C++ STL. Maps are associative containers that store elements in a combination of key values and mapped values that follow a specific order.</a:t>
            </a:r>
            <a:endParaRPr/>
          </a:p>
          <a:p>
            <a:pPr indent="0" lvl="0" marL="0" rtl="0" algn="l">
              <a:spcBef>
                <a:spcPts val="1600"/>
              </a:spcBef>
              <a:spcAft>
                <a:spcPts val="0"/>
              </a:spcAft>
              <a:buNone/>
            </a:pPr>
            <a:r>
              <a:rPr b="1" lang="en-GB" u="sng"/>
              <a:t>#include&lt;list&gt;</a:t>
            </a:r>
            <a:r>
              <a:rPr lang="en-GB"/>
              <a:t> :-     C++ List is the inbuilt sequence containers that allow non-contiguous memory allocation.</a:t>
            </a:r>
            <a:endParaRPr/>
          </a:p>
          <a:p>
            <a:pPr indent="0" lvl="0" marL="0" rtl="0" algn="l">
              <a:spcBef>
                <a:spcPts val="1600"/>
              </a:spcBef>
              <a:spcAft>
                <a:spcPts val="0"/>
              </a:spcAft>
              <a:buNone/>
            </a:pPr>
            <a:r>
              <a:rPr b="1" lang="en-GB" u="sng"/>
              <a:t>#include&lt;set&gt; </a:t>
            </a:r>
            <a:r>
              <a:rPr lang="en-GB"/>
              <a:t>:-  Set is a container implemented in C++ language in STL and has a concept similar to how set is defined in mathematics. The facts that separates set from the other containers is that is it contains only the distinct elements and elements can be traversed in sorted order.</a:t>
            </a:r>
            <a:endParaRPr/>
          </a:p>
          <a:p>
            <a:pPr indent="0" lvl="0" marL="0" rtl="0" algn="l">
              <a:spcBef>
                <a:spcPts val="1600"/>
              </a:spcBef>
              <a:spcAft>
                <a:spcPts val="0"/>
              </a:spcAft>
              <a:buNone/>
            </a:pPr>
            <a:r>
              <a:rPr lang="en-GB"/>
              <a:t> </a:t>
            </a:r>
            <a:r>
              <a:rPr b="1" lang="en-GB" u="sng"/>
              <a:t>#include&lt;climits&gt; </a:t>
            </a:r>
            <a:r>
              <a:rPr lang="en-GB"/>
              <a:t>:- This header defines constants with the limits of fundamental integral types for the specific system and compiler implementation used. Values of INT_MAX and INT_MIN may vary from compiler to compiler.</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500" u="sng">
                <a:solidFill>
                  <a:srgbClr val="00FFFF"/>
                </a:solidFill>
                <a:latin typeface="Lato"/>
                <a:ea typeface="Lato"/>
                <a:cs typeface="Lato"/>
                <a:sym typeface="Lato"/>
              </a:rPr>
              <a:t>Selection Sort Algorithm </a:t>
            </a:r>
            <a:r>
              <a:rPr lang="en-GB" sz="2500">
                <a:latin typeface="Lato"/>
                <a:ea typeface="Lato"/>
                <a:cs typeface="Lato"/>
                <a:sym typeface="Lato"/>
              </a:rPr>
              <a:t>:-</a:t>
            </a:r>
            <a:endParaRPr sz="3500"/>
          </a:p>
        </p:txBody>
      </p:sp>
      <p:sp>
        <p:nvSpPr>
          <p:cNvPr id="170" name="Google Shape;170;p19"/>
          <p:cNvSpPr txBox="1"/>
          <p:nvPr>
            <p:ph idx="1" type="body"/>
          </p:nvPr>
        </p:nvSpPr>
        <p:spPr>
          <a:xfrm>
            <a:off x="1297500" y="1168900"/>
            <a:ext cx="7038900" cy="17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In Algo-city we are sorting our country data with respect to population  and area  of each state . </a:t>
            </a:r>
            <a:r>
              <a:rPr lang="en-GB"/>
              <a:t>The selection sort algorithm sorts an array by repeatedly finding the minimum element (considering ascending order) from unsorted part and putting it at the beginning.</a:t>
            </a:r>
            <a:r>
              <a:rPr lang="en-GB"/>
              <a:t>  </a:t>
            </a:r>
            <a:r>
              <a:rPr lang="en-GB"/>
              <a:t>It has an O(n2) time complexity.</a:t>
            </a:r>
            <a:endParaRPr/>
          </a:p>
        </p:txBody>
      </p:sp>
      <p:pic>
        <p:nvPicPr>
          <p:cNvPr id="171" name="Google Shape;171;p19"/>
          <p:cNvPicPr preferRelativeResize="0"/>
          <p:nvPr/>
        </p:nvPicPr>
        <p:blipFill>
          <a:blip r:embed="rId3">
            <a:alphaModFix/>
          </a:blip>
          <a:stretch>
            <a:fillRect/>
          </a:stretch>
        </p:blipFill>
        <p:spPr>
          <a:xfrm>
            <a:off x="3635175" y="2395250"/>
            <a:ext cx="1873650" cy="238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500" u="sng">
                <a:solidFill>
                  <a:srgbClr val="00FFFF"/>
                </a:solidFill>
                <a:latin typeface="Lato"/>
                <a:ea typeface="Lato"/>
                <a:cs typeface="Lato"/>
                <a:sym typeface="Lato"/>
              </a:rPr>
              <a:t>Sequential Search Algorithm </a:t>
            </a:r>
            <a:r>
              <a:rPr lang="en-GB" sz="2500">
                <a:solidFill>
                  <a:srgbClr val="FFFFFF"/>
                </a:solidFill>
                <a:latin typeface="Lato"/>
                <a:ea typeface="Lato"/>
                <a:cs typeface="Lato"/>
                <a:sym typeface="Lato"/>
              </a:rPr>
              <a:t>:-</a:t>
            </a:r>
            <a:endParaRPr sz="3500">
              <a:solidFill>
                <a:srgbClr val="FFFFFF"/>
              </a:solidFill>
              <a:latin typeface="Arial"/>
              <a:ea typeface="Arial"/>
              <a:cs typeface="Arial"/>
              <a:sym typeface="Arial"/>
            </a:endParaRPr>
          </a:p>
          <a:p>
            <a:pPr indent="0" lvl="0" marL="0" rtl="0" algn="l">
              <a:spcBef>
                <a:spcPts val="160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                                                         In Algo-city we are are sequentially searching any state data  of INDIA  i.e capital, chief_minister, population, area, official_language .</a:t>
            </a:r>
            <a:endParaRPr/>
          </a:p>
          <a:p>
            <a:pPr indent="0" lvl="0" marL="0" rtl="0" algn="l">
              <a:lnSpc>
                <a:spcPct val="100000"/>
              </a:lnSpc>
              <a:spcBef>
                <a:spcPts val="0"/>
              </a:spcBef>
              <a:spcAft>
                <a:spcPts val="0"/>
              </a:spcAft>
              <a:buNone/>
            </a:pPr>
            <a:r>
              <a:rPr lang="en-GB"/>
              <a:t>Linear search is a very simple search algorithm. In this type of search, a sequential search is made over all items one by one. Every item is checked and if a match is found then that particular item is returned, otherwise the search continues till the end of the data collection.</a:t>
            </a:r>
            <a:endParaRPr/>
          </a:p>
          <a:p>
            <a:pPr indent="0" lvl="0" marL="0" rtl="0" algn="l">
              <a:spcBef>
                <a:spcPts val="0"/>
              </a:spcBef>
              <a:spcAft>
                <a:spcPts val="1600"/>
              </a:spcAft>
              <a:buNone/>
            </a:pPr>
            <a:r>
              <a:t/>
            </a:r>
            <a:endParaRPr/>
          </a:p>
        </p:txBody>
      </p:sp>
      <p:pic>
        <p:nvPicPr>
          <p:cNvPr id="178" name="Google Shape;178;p20"/>
          <p:cNvPicPr preferRelativeResize="0"/>
          <p:nvPr/>
        </p:nvPicPr>
        <p:blipFill>
          <a:blip r:embed="rId3">
            <a:alphaModFix/>
          </a:blip>
          <a:stretch>
            <a:fillRect/>
          </a:stretch>
        </p:blipFill>
        <p:spPr>
          <a:xfrm>
            <a:off x="2087100" y="2960725"/>
            <a:ext cx="4768299" cy="201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500" u="sng">
                <a:solidFill>
                  <a:srgbClr val="00FFFF"/>
                </a:solidFill>
                <a:latin typeface="Lato"/>
                <a:ea typeface="Lato"/>
                <a:cs typeface="Lato"/>
                <a:sym typeface="Lato"/>
              </a:rPr>
              <a:t>Dijkstra's Algorithm</a:t>
            </a:r>
            <a:r>
              <a:rPr lang="en-GB" sz="2500">
                <a:solidFill>
                  <a:srgbClr val="00FFFF"/>
                </a:solidFill>
                <a:latin typeface="Lato"/>
                <a:ea typeface="Lato"/>
                <a:cs typeface="Lato"/>
                <a:sym typeface="Lato"/>
              </a:rPr>
              <a:t> </a:t>
            </a:r>
            <a:r>
              <a:rPr lang="en-GB" sz="2500">
                <a:latin typeface="Lato"/>
                <a:ea typeface="Lato"/>
                <a:cs typeface="Lato"/>
                <a:sym typeface="Lato"/>
              </a:rPr>
              <a:t>:-</a:t>
            </a:r>
            <a:endParaRPr sz="3500"/>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This algorithm plays an important role in our project for finding the shortest distance between any state of india by taking capital name of that </a:t>
            </a:r>
            <a:r>
              <a:rPr lang="en-GB"/>
              <a:t>particular</a:t>
            </a:r>
            <a:r>
              <a:rPr lang="en-GB"/>
              <a:t> state and after the algorithm is applied it gives the exact smallest distance of the two different states . </a:t>
            </a:r>
            <a:endParaRPr/>
          </a:p>
          <a:p>
            <a:pPr indent="0" lvl="0" marL="0" rtl="0" algn="l">
              <a:spcBef>
                <a:spcPts val="1600"/>
              </a:spcBef>
              <a:spcAft>
                <a:spcPts val="0"/>
              </a:spcAft>
              <a:buNone/>
            </a:pPr>
            <a:r>
              <a:rPr lang="en-GB"/>
              <a:t>                                       </a:t>
            </a:r>
            <a:r>
              <a:rPr lang="en-GB"/>
              <a:t>For example :- Goa’s capital is Panaji, so we type Panaji in case 3 i.e </a:t>
            </a:r>
            <a:r>
              <a:rPr lang="en-GB"/>
              <a:t>Dijkstra</a:t>
            </a:r>
            <a:r>
              <a:rPr lang="en-GB"/>
              <a:t> algo so we find the shortest distance from Goa to  all other 27 states .</a:t>
            </a:r>
            <a:endParaRPr/>
          </a:p>
          <a:p>
            <a:pPr indent="0" lvl="0" marL="0" rtl="0" algn="l">
              <a:spcBef>
                <a:spcPts val="1600"/>
              </a:spcBef>
              <a:spcAft>
                <a:spcPts val="1600"/>
              </a:spcAft>
              <a:buNone/>
            </a:pPr>
            <a:r>
              <a:rPr lang="en-GB"/>
              <a:t>if the nodes of the graph represent cities and edge path costs represent driving distances between pairs of cities connected by a direct road (for simplicity, ignore red lights, stop signs, toll roads and other obstructions), Dijkstra's algorithm can be used to find the shortest route between one city and all other cities.</a:t>
            </a:r>
            <a:r>
              <a:rPr lang="en-GB"/>
              <a:t> </a:t>
            </a:r>
            <a:endParaRPr/>
          </a:p>
        </p:txBody>
      </p:sp>
      <p:pic>
        <p:nvPicPr>
          <p:cNvPr id="185" name="Google Shape;185;p21"/>
          <p:cNvPicPr preferRelativeResize="0"/>
          <p:nvPr/>
        </p:nvPicPr>
        <p:blipFill>
          <a:blip r:embed="rId3">
            <a:alphaModFix/>
          </a:blip>
          <a:stretch>
            <a:fillRect/>
          </a:stretch>
        </p:blipFill>
        <p:spPr>
          <a:xfrm>
            <a:off x="5010625" y="278825"/>
            <a:ext cx="2031830" cy="128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