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92" r:id="rId3"/>
    <p:sldId id="266" r:id="rId4"/>
    <p:sldId id="270" r:id="rId5"/>
    <p:sldId id="267" r:id="rId6"/>
    <p:sldId id="291" r:id="rId7"/>
    <p:sldId id="263" r:id="rId8"/>
    <p:sldId id="288" r:id="rId9"/>
    <p:sldId id="289" r:id="rId10"/>
    <p:sldId id="290" r:id="rId11"/>
    <p:sldId id="281" r:id="rId12"/>
    <p:sldId id="282" r:id="rId13"/>
    <p:sldId id="262" r:id="rId14"/>
    <p:sldId id="284" r:id="rId15"/>
    <p:sldId id="285" r:id="rId16"/>
    <p:sldId id="283" r:id="rId17"/>
    <p:sldId id="286" r:id="rId18"/>
    <p:sldId id="272" r:id="rId19"/>
    <p:sldId id="271" r:id="rId20"/>
    <p:sldId id="274" r:id="rId21"/>
    <p:sldId id="275" r:id="rId22"/>
    <p:sldId id="276" r:id="rId23"/>
    <p:sldId id="277" r:id="rId24"/>
    <p:sldId id="278" r:id="rId25"/>
    <p:sldId id="279" r:id="rId26"/>
    <p:sldId id="280" r:id="rId27"/>
    <p:sldId id="273" r:id="rId28"/>
    <p:sldId id="26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708F5C-F449-4306-A5CD-745F17FF3358}" v="15" dt="2024-05-07T05:34:11.033"/>
    <p1510:client id="{A4286E5E-D274-4352-883F-3CB96371360A}" v="26" dt="2024-05-07T06:50:09.373"/>
    <p1510:client id="{FD898C55-248B-4794-91D3-B4587DA4FE25}" v="89" dt="2024-05-07T05:42:59.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70"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5/7/2024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5/7/2024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692611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1210166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136261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1118652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706999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34795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171184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643338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4013502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267685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21</a:t>
            </a:fld>
            <a:endParaRPr lang="en-US" dirty="0"/>
          </a:p>
        </p:txBody>
      </p:sp>
    </p:spTree>
    <p:extLst>
      <p:ext uri="{BB962C8B-B14F-4D97-AF65-F5344CB8AC3E}">
        <p14:creationId xmlns:p14="http://schemas.microsoft.com/office/powerpoint/2010/main" val="40072046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22</a:t>
            </a:fld>
            <a:endParaRPr lang="en-US" dirty="0"/>
          </a:p>
        </p:txBody>
      </p:sp>
    </p:spTree>
    <p:extLst>
      <p:ext uri="{BB962C8B-B14F-4D97-AF65-F5344CB8AC3E}">
        <p14:creationId xmlns:p14="http://schemas.microsoft.com/office/powerpoint/2010/main" val="3587743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23</a:t>
            </a:fld>
            <a:endParaRPr lang="en-US" dirty="0"/>
          </a:p>
        </p:txBody>
      </p:sp>
    </p:spTree>
    <p:extLst>
      <p:ext uri="{BB962C8B-B14F-4D97-AF65-F5344CB8AC3E}">
        <p14:creationId xmlns:p14="http://schemas.microsoft.com/office/powerpoint/2010/main" val="250648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24</a:t>
            </a:fld>
            <a:endParaRPr lang="en-US" dirty="0"/>
          </a:p>
        </p:txBody>
      </p:sp>
    </p:spTree>
    <p:extLst>
      <p:ext uri="{BB962C8B-B14F-4D97-AF65-F5344CB8AC3E}">
        <p14:creationId xmlns:p14="http://schemas.microsoft.com/office/powerpoint/2010/main" val="2869797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25</a:t>
            </a:fld>
            <a:endParaRPr lang="en-US" dirty="0"/>
          </a:p>
        </p:txBody>
      </p:sp>
    </p:spTree>
    <p:extLst>
      <p:ext uri="{BB962C8B-B14F-4D97-AF65-F5344CB8AC3E}">
        <p14:creationId xmlns:p14="http://schemas.microsoft.com/office/powerpoint/2010/main" val="3439200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26</a:t>
            </a:fld>
            <a:endParaRPr lang="en-US" dirty="0"/>
          </a:p>
        </p:txBody>
      </p:sp>
    </p:spTree>
    <p:extLst>
      <p:ext uri="{BB962C8B-B14F-4D97-AF65-F5344CB8AC3E}">
        <p14:creationId xmlns:p14="http://schemas.microsoft.com/office/powerpoint/2010/main" val="189895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27</a:t>
            </a:fld>
            <a:endParaRPr lang="en-US" dirty="0"/>
          </a:p>
        </p:txBody>
      </p:sp>
    </p:spTree>
    <p:extLst>
      <p:ext uri="{BB962C8B-B14F-4D97-AF65-F5344CB8AC3E}">
        <p14:creationId xmlns:p14="http://schemas.microsoft.com/office/powerpoint/2010/main" val="2356024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28</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219746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9508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3820485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283166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5/7/2024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5/7/2024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sv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6.sv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16.sv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6.sv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sv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2.sv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12.sv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12.sv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8.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12.sv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12.sv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3770903" y="3962612"/>
            <a:ext cx="8290173" cy="918344"/>
          </a:xfrm>
        </p:spPr>
        <p:txBody>
          <a:bodyPr anchor="b">
            <a:noAutofit/>
          </a:bodyPr>
          <a:lstStyle/>
          <a:p>
            <a:pPr algn="l"/>
            <a:r>
              <a:rPr lang="en-US" sz="3000" dirty="0">
                <a:latin typeface="Franklin Gothic Book" panose="020B0503020102020204" pitchFamily="34" charset="0"/>
              </a:rPr>
              <a:t>Federated Learning and edge computing in credit card fraud detection </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
        <p:nvSpPr>
          <p:cNvPr id="6" name="TextBox 5">
            <a:extLst>
              <a:ext uri="{FF2B5EF4-FFF2-40B4-BE49-F238E27FC236}">
                <a16:creationId xmlns:a16="http://schemas.microsoft.com/office/drawing/2014/main" id="{0919AE82-B81D-F55B-1293-9F9096A66861}"/>
              </a:ext>
            </a:extLst>
          </p:cNvPr>
          <p:cNvSpPr txBox="1"/>
          <p:nvPr/>
        </p:nvSpPr>
        <p:spPr>
          <a:xfrm>
            <a:off x="4773993" y="5293612"/>
            <a:ext cx="6096000" cy="369332"/>
          </a:xfrm>
          <a:prstGeom prst="rect">
            <a:avLst/>
          </a:prstGeom>
          <a:noFill/>
        </p:spPr>
        <p:txBody>
          <a:bodyPr wrap="square">
            <a:spAutoFit/>
          </a:bodyPr>
          <a:lstStyle/>
          <a:p>
            <a:r>
              <a:rPr lang="en-US"/>
              <a:t>Enhancing Security and Privacy in Financial Transactions</a:t>
            </a:r>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93815" y="409934"/>
            <a:ext cx="5406902" cy="1469965"/>
          </a:xfrm>
        </p:spPr>
        <p:txBody>
          <a:bodyPr anchor="ctr">
            <a:normAutofit/>
          </a:bodyPr>
          <a:lstStyle/>
          <a:p>
            <a:pPr algn="l"/>
            <a:r>
              <a:rPr lang="en-IN" b="1" i="0" dirty="0">
                <a:solidFill>
                  <a:srgbClr val="0D0D0D"/>
                </a:solidFill>
                <a:effectLst/>
                <a:highlight>
                  <a:srgbClr val="FFFFFF"/>
                </a:highlight>
                <a:latin typeface="Söhne"/>
              </a:rPr>
              <a:t>Methodology</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482" y="596276"/>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201271" y="2043482"/>
            <a:ext cx="8641976" cy="3030542"/>
          </a:xfrm>
        </p:spPr>
        <p:txBody>
          <a:bodyPr vert="horz" lIns="91440" tIns="45720" rIns="91440" bIns="45720" rtlCol="0" anchor="t">
            <a:normAutofit/>
          </a:bodyPr>
          <a:lstStyle/>
          <a:p>
            <a:pPr marL="0" indent="0">
              <a:buNone/>
            </a:pPr>
            <a:r>
              <a:rPr lang="en-IN" sz="1800" dirty="0">
                <a:effectLst/>
                <a:latin typeface="Roboto" panose="02000000000000000000" pitchFamily="2" charset="0"/>
                <a:ea typeface="Times New Roman" panose="02020603050405020304" pitchFamily="18" charset="0"/>
              </a:rPr>
              <a:t>Incorporating Federated Averaging enhances the model's capability by leveraging decentralized datasets across various nodes (e.g., different banks) without compromising data privacy. This approach is vital in environments where data cannot be shared due to privacy regulations or security policies. Federated Averaging allows for the collective intelligence of diverse datasets to be harnessed, improving the generalization of the model while adhering to privacy concerns. By training locally and averaging model updates centrally, </a:t>
            </a:r>
            <a:r>
              <a:rPr lang="en-IN" sz="1800" dirty="0" err="1">
                <a:effectLst/>
                <a:latin typeface="Roboto" panose="02000000000000000000" pitchFamily="2" charset="0"/>
                <a:ea typeface="Times New Roman" panose="02020603050405020304" pitchFamily="18" charset="0"/>
              </a:rPr>
              <a:t>FedAvg</a:t>
            </a:r>
            <a:r>
              <a:rPr lang="en-IN" sz="1800" dirty="0">
                <a:effectLst/>
                <a:latin typeface="Roboto" panose="02000000000000000000" pitchFamily="2" charset="0"/>
                <a:ea typeface="Times New Roman" panose="02020603050405020304" pitchFamily="18" charset="0"/>
              </a:rPr>
              <a:t> effectively broadens the model's exposure to varied data patterns, enhancing detection efficacy and making it superior to traditional centralized learning methods that lack robustness against diverse or skewed data distributions.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29154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219545" y="1467522"/>
            <a:ext cx="8662050" cy="1838738"/>
          </a:xfrm>
        </p:spPr>
        <p:txBody>
          <a:bodyPr vert="horz" lIns="91440" tIns="45720" rIns="91440" bIns="45720" rtlCol="0" anchor="t">
            <a:normAutofit/>
          </a:bodyPr>
          <a:lstStyle/>
          <a:p>
            <a:pPr marL="0" indent="0">
              <a:buNone/>
            </a:pPr>
            <a:r>
              <a:rPr lang="en-US" b="1" dirty="0">
                <a:solidFill>
                  <a:srgbClr val="0D0D0D"/>
                </a:solidFill>
                <a:highlight>
                  <a:srgbClr val="FFFFFF"/>
                </a:highlight>
                <a:latin typeface="Söhne"/>
              </a:rPr>
              <a:t>Banks Grouping :    </a:t>
            </a:r>
          </a:p>
          <a:p>
            <a:pPr algn="l">
              <a:buFont typeface="Arial" panose="020B0604020202020204" pitchFamily="34" charset="0"/>
              <a:buChar char="•"/>
            </a:pP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id="{7771165B-7110-77A0-A82B-4786079C415D}"/>
              </a:ext>
            </a:extLst>
          </p:cNvPr>
          <p:cNvSpPr txBox="1"/>
          <p:nvPr/>
        </p:nvSpPr>
        <p:spPr>
          <a:xfrm>
            <a:off x="1392940" y="2973459"/>
            <a:ext cx="9672918" cy="1754326"/>
          </a:xfrm>
          <a:prstGeom prst="rect">
            <a:avLst/>
          </a:prstGeom>
          <a:noFill/>
        </p:spPr>
        <p:txBody>
          <a:bodyPr wrap="square">
            <a:spAutoFit/>
          </a:bodyPr>
          <a:lstStyle/>
          <a:p>
            <a:pPr>
              <a:lnSpc>
                <a:spcPct val="90000"/>
              </a:lnSpc>
              <a:spcBef>
                <a:spcPts val="1000"/>
              </a:spcBef>
            </a:pPr>
            <a:r>
              <a:rPr lang="en-IN" sz="2000" dirty="0">
                <a:solidFill>
                  <a:srgbClr val="0D0D0D"/>
                </a:solidFill>
                <a:highlight>
                  <a:srgbClr val="FFFFFF"/>
                </a:highlight>
                <a:latin typeface="Söhne"/>
              </a:rPr>
              <a:t>The PSO algorithm was implemented to manage the assignment of 600 bank nodes to a subset of 90 server nodes, each with a specific communication range. The process began with the random initialization of particle positions within the feasible space, ensuring no server assignment exceeded the communication range of 1000 units. Each particle's position represents a specific assignment of bank nodes to servers, and its velocity represents the potential changes to this assignment.</a:t>
            </a:r>
          </a:p>
        </p:txBody>
      </p:sp>
    </p:spTree>
    <p:extLst>
      <p:ext uri="{BB962C8B-B14F-4D97-AF65-F5344CB8AC3E}">
        <p14:creationId xmlns:p14="http://schemas.microsoft.com/office/powerpoint/2010/main" val="1228099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53EEAB46-4A65-E676-CD75-CA9522A8D4CD}"/>
              </a:ext>
            </a:extLst>
          </p:cNvPr>
          <p:cNvPicPr>
            <a:picLocks noChangeAspect="1"/>
          </p:cNvPicPr>
          <p:nvPr/>
        </p:nvPicPr>
        <p:blipFill>
          <a:blip r:embed="rId6"/>
          <a:stretch>
            <a:fillRect/>
          </a:stretch>
        </p:blipFill>
        <p:spPr>
          <a:xfrm>
            <a:off x="2817869" y="1565779"/>
            <a:ext cx="5731510" cy="4838065"/>
          </a:xfrm>
          <a:prstGeom prst="rect">
            <a:avLst/>
          </a:prstGeom>
        </p:spPr>
      </p:pic>
    </p:spTree>
    <p:extLst>
      <p:ext uri="{BB962C8B-B14F-4D97-AF65-F5344CB8AC3E}">
        <p14:creationId xmlns:p14="http://schemas.microsoft.com/office/powerpoint/2010/main" val="235327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044441" y="1669491"/>
            <a:ext cx="8348869" cy="1233621"/>
          </a:xfrm>
        </p:spPr>
        <p:txBody>
          <a:bodyPr vert="horz" lIns="91440" tIns="45720" rIns="91440" bIns="45720" rtlCol="0" anchor="t">
            <a:normAutofit/>
          </a:bodyPr>
          <a:lstStyle/>
          <a:p>
            <a:pPr marL="0" indent="0" algn="l">
              <a:buNone/>
            </a:pPr>
            <a:r>
              <a:rPr lang="en-US" b="1" dirty="0">
                <a:solidFill>
                  <a:srgbClr val="0D0D0D"/>
                </a:solidFill>
                <a:highlight>
                  <a:srgbClr val="FFFFFF"/>
                </a:highlight>
                <a:latin typeface="Söhne"/>
              </a:rPr>
              <a:t>SMOTE in Credit Card Fraud Detection</a:t>
            </a:r>
          </a:p>
          <a:p>
            <a:pPr marL="0" indent="0">
              <a:buNone/>
            </a:pP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1F8C00C9-838E-4369-04BE-005192D9C63A}"/>
              </a:ext>
            </a:extLst>
          </p:cNvPr>
          <p:cNvSpPr txBox="1"/>
          <p:nvPr/>
        </p:nvSpPr>
        <p:spPr>
          <a:xfrm>
            <a:off x="1434352" y="3021107"/>
            <a:ext cx="9744635" cy="369332"/>
          </a:xfrm>
          <a:prstGeom prst="rect">
            <a:avLst/>
          </a:prstGeom>
          <a:noFill/>
        </p:spPr>
        <p:txBody>
          <a:bodyPr wrap="square">
            <a:spAutoFit/>
          </a:bodyPr>
          <a:lstStyle/>
          <a:p>
            <a:r>
              <a:rPr lang="en-IN" sz="1800" dirty="0">
                <a:effectLst/>
                <a:latin typeface="Roboto" panose="02000000000000000000" pitchFamily="2" charset="0"/>
                <a:ea typeface="Times New Roman" panose="02020603050405020304" pitchFamily="18" charset="0"/>
              </a:rPr>
              <a:t>Applying SMOTE to the minority class in the dataset to create a balanced class distribution.</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090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044441" y="1370732"/>
            <a:ext cx="8348869" cy="448240"/>
          </a:xfrm>
        </p:spPr>
        <p:txBody>
          <a:bodyPr vert="horz" lIns="91440" tIns="45720" rIns="91440" bIns="45720" rtlCol="0" anchor="t">
            <a:normAutofit fontScale="92500" lnSpcReduction="20000"/>
          </a:bodyPr>
          <a:lstStyle/>
          <a:p>
            <a:pPr marL="0" indent="0" algn="l">
              <a:buNone/>
            </a:pPr>
            <a:r>
              <a:rPr lang="en-IN" sz="3300" b="1" kern="0" dirty="0">
                <a:effectLst/>
                <a:latin typeface="Roboto" panose="02000000000000000000" pitchFamily="2" charset="0"/>
                <a:ea typeface="Times New Roman" panose="02020603050405020304" pitchFamily="18" charset="0"/>
                <a:cs typeface="Times New Roman" panose="02020603050405020304" pitchFamily="18" charset="0"/>
              </a:rPr>
              <a:t>Multilayer perceptron</a:t>
            </a: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E27336C7-60FB-1846-0F83-8E8D69629AF7}"/>
              </a:ext>
            </a:extLst>
          </p:cNvPr>
          <p:cNvPicPr>
            <a:picLocks noChangeAspect="1"/>
          </p:cNvPicPr>
          <p:nvPr/>
        </p:nvPicPr>
        <p:blipFill>
          <a:blip r:embed="rId6"/>
          <a:stretch>
            <a:fillRect/>
          </a:stretch>
        </p:blipFill>
        <p:spPr>
          <a:xfrm>
            <a:off x="3957917" y="2479063"/>
            <a:ext cx="4791636" cy="4125902"/>
          </a:xfrm>
          <a:prstGeom prst="rect">
            <a:avLst/>
          </a:prstGeom>
        </p:spPr>
      </p:pic>
      <p:sp>
        <p:nvSpPr>
          <p:cNvPr id="9" name="TextBox 8">
            <a:extLst>
              <a:ext uri="{FF2B5EF4-FFF2-40B4-BE49-F238E27FC236}">
                <a16:creationId xmlns:a16="http://schemas.microsoft.com/office/drawing/2014/main" id="{BD8FDD26-B114-E7D1-9C7C-66C72F75539C}"/>
              </a:ext>
            </a:extLst>
          </p:cNvPr>
          <p:cNvSpPr txBox="1"/>
          <p:nvPr/>
        </p:nvSpPr>
        <p:spPr>
          <a:xfrm>
            <a:off x="1189617" y="1974500"/>
            <a:ext cx="6096000" cy="369332"/>
          </a:xfrm>
          <a:prstGeom prst="rect">
            <a:avLst/>
          </a:prstGeom>
          <a:noFill/>
        </p:spPr>
        <p:txBody>
          <a:bodyPr wrap="square">
            <a:spAutoFit/>
          </a:bodyPr>
          <a:lstStyle/>
          <a:p>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The Implemented MLP Architecture is Described as below</a:t>
            </a:r>
            <a:endParaRPr lang="en-IN" dirty="0"/>
          </a:p>
        </p:txBody>
      </p:sp>
    </p:spTree>
    <p:extLst>
      <p:ext uri="{BB962C8B-B14F-4D97-AF65-F5344CB8AC3E}">
        <p14:creationId xmlns:p14="http://schemas.microsoft.com/office/powerpoint/2010/main" val="2270867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376135" y="1467522"/>
            <a:ext cx="4585394" cy="719866"/>
          </a:xfrm>
        </p:spPr>
        <p:txBody>
          <a:bodyPr vert="horz" lIns="91440" tIns="45720" rIns="91440" bIns="45720" rtlCol="0" anchor="t">
            <a:noAutofit/>
          </a:bodyPr>
          <a:lstStyle/>
          <a:p>
            <a:pPr marL="0" indent="0">
              <a:buNone/>
            </a:pPr>
            <a:r>
              <a:rPr lang="en-IN" b="1" kern="0" dirty="0">
                <a:effectLst/>
                <a:latin typeface="Roboto" panose="02000000000000000000" pitchFamily="2" charset="0"/>
                <a:ea typeface="Times New Roman" panose="02020603050405020304" pitchFamily="18" charset="0"/>
                <a:cs typeface="Times New Roman" panose="02020603050405020304" pitchFamily="18" charset="0"/>
              </a:rPr>
              <a:t>Federated Averaging:</a:t>
            </a:r>
            <a:endParaRPr lang="en-US"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9DB65E38-062E-B7DE-7A4D-152D55D76DD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500496" y="2824654"/>
            <a:ext cx="9191007" cy="1042720"/>
          </a:xfrm>
          <a:prstGeom prst="rect">
            <a:avLst/>
          </a:prstGeom>
          <a:noFill/>
          <a:ln>
            <a:noFill/>
          </a:ln>
        </p:spPr>
      </p:pic>
      <p:pic>
        <p:nvPicPr>
          <p:cNvPr id="7" name="Picture 6">
            <a:extLst>
              <a:ext uri="{FF2B5EF4-FFF2-40B4-BE49-F238E27FC236}">
                <a16:creationId xmlns:a16="http://schemas.microsoft.com/office/drawing/2014/main" id="{9AEEFA0B-D1A8-9706-056E-AFCC14565BF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500496" y="4528447"/>
            <a:ext cx="8678887" cy="850004"/>
          </a:xfrm>
          <a:prstGeom prst="rect">
            <a:avLst/>
          </a:prstGeom>
          <a:noFill/>
          <a:ln>
            <a:noFill/>
          </a:ln>
        </p:spPr>
      </p:pic>
      <p:sp>
        <p:nvSpPr>
          <p:cNvPr id="10" name="TextBox 9">
            <a:extLst>
              <a:ext uri="{FF2B5EF4-FFF2-40B4-BE49-F238E27FC236}">
                <a16:creationId xmlns:a16="http://schemas.microsoft.com/office/drawing/2014/main" id="{EA62A300-34C0-FDFA-5ECF-0FE72CAF6A54}"/>
              </a:ext>
            </a:extLst>
          </p:cNvPr>
          <p:cNvSpPr txBox="1"/>
          <p:nvPr/>
        </p:nvSpPr>
        <p:spPr>
          <a:xfrm>
            <a:off x="1189617" y="2285640"/>
            <a:ext cx="6096000" cy="369332"/>
          </a:xfrm>
          <a:prstGeom prst="rect">
            <a:avLst/>
          </a:prstGeom>
          <a:noFill/>
        </p:spPr>
        <p:txBody>
          <a:bodyPr wrap="square">
            <a:spAutoFit/>
          </a:bodyPr>
          <a:lstStyle/>
          <a:p>
            <a:r>
              <a:rPr lang="en-IN" b="1" kern="0" dirty="0">
                <a:effectLst/>
                <a:latin typeface="Roboto" panose="02000000000000000000" pitchFamily="2" charset="0"/>
                <a:ea typeface="Times New Roman" panose="02020603050405020304" pitchFamily="18" charset="0"/>
                <a:cs typeface="Times New Roman" panose="02020603050405020304" pitchFamily="18" charset="0"/>
              </a:rPr>
              <a:t>Aggregation at the Edge Node Level</a:t>
            </a:r>
            <a:endParaRPr lang="en-IN" dirty="0"/>
          </a:p>
        </p:txBody>
      </p:sp>
    </p:spTree>
    <p:extLst>
      <p:ext uri="{BB962C8B-B14F-4D97-AF65-F5344CB8AC3E}">
        <p14:creationId xmlns:p14="http://schemas.microsoft.com/office/powerpoint/2010/main" val="255095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a:extLst>
              <a:ext uri="{FF2B5EF4-FFF2-40B4-BE49-F238E27FC236}">
                <a16:creationId xmlns:a16="http://schemas.microsoft.com/office/drawing/2014/main" id="{DFC57197-C278-2464-4858-594398E2D61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15167" y="3004657"/>
            <a:ext cx="8938991" cy="1119107"/>
          </a:xfrm>
          <a:prstGeom prst="rect">
            <a:avLst/>
          </a:prstGeom>
          <a:noFill/>
          <a:ln>
            <a:noFill/>
          </a:ln>
        </p:spPr>
      </p:pic>
      <p:sp>
        <p:nvSpPr>
          <p:cNvPr id="12" name="Content Placeholder 2">
            <a:extLst>
              <a:ext uri="{FF2B5EF4-FFF2-40B4-BE49-F238E27FC236}">
                <a16:creationId xmlns:a16="http://schemas.microsoft.com/office/drawing/2014/main" id="{D59F5597-356E-39B0-8FC9-6F18754FDA48}"/>
              </a:ext>
            </a:extLst>
          </p:cNvPr>
          <p:cNvSpPr txBox="1">
            <a:spLocks/>
          </p:cNvSpPr>
          <p:nvPr/>
        </p:nvSpPr>
        <p:spPr>
          <a:xfrm>
            <a:off x="1376135" y="1467522"/>
            <a:ext cx="4585394" cy="719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kern="0">
                <a:latin typeface="Roboto" panose="02000000000000000000" pitchFamily="2" charset="0"/>
                <a:ea typeface="Times New Roman" panose="02020603050405020304" pitchFamily="18" charset="0"/>
                <a:cs typeface="Times New Roman" panose="02020603050405020304" pitchFamily="18" charset="0"/>
              </a:rPr>
              <a:t>Federated Averaging:</a:t>
            </a:r>
            <a:endParaRPr lang="en-US" dirty="0">
              <a:latin typeface="Franklin Gothic Book" panose="020B0503020102020204" pitchFamily="34" charset="0"/>
            </a:endParaRPr>
          </a:p>
        </p:txBody>
      </p:sp>
      <p:sp>
        <p:nvSpPr>
          <p:cNvPr id="13" name="TextBox 12">
            <a:extLst>
              <a:ext uri="{FF2B5EF4-FFF2-40B4-BE49-F238E27FC236}">
                <a16:creationId xmlns:a16="http://schemas.microsoft.com/office/drawing/2014/main" id="{24765C1C-E720-CD13-5E0D-D7B33DF87345}"/>
              </a:ext>
            </a:extLst>
          </p:cNvPr>
          <p:cNvSpPr txBox="1"/>
          <p:nvPr/>
        </p:nvSpPr>
        <p:spPr>
          <a:xfrm>
            <a:off x="1189617" y="2285640"/>
            <a:ext cx="6096000" cy="369332"/>
          </a:xfrm>
          <a:prstGeom prst="rect">
            <a:avLst/>
          </a:prstGeom>
          <a:noFill/>
        </p:spPr>
        <p:txBody>
          <a:bodyPr wrap="square">
            <a:spAutoFit/>
          </a:bodyPr>
          <a:lstStyle/>
          <a:p>
            <a:r>
              <a:rPr lang="en-IN" b="1" kern="0" dirty="0">
                <a:effectLst/>
                <a:latin typeface="Roboto" panose="02000000000000000000" pitchFamily="2" charset="0"/>
                <a:ea typeface="Times New Roman" panose="02020603050405020304" pitchFamily="18" charset="0"/>
                <a:cs typeface="Times New Roman" panose="02020603050405020304" pitchFamily="18" charset="0"/>
              </a:rPr>
              <a:t>Aggregation at the Edge Node Level</a:t>
            </a:r>
            <a:endParaRPr lang="en-IN" dirty="0"/>
          </a:p>
        </p:txBody>
      </p:sp>
    </p:spTree>
    <p:extLst>
      <p:ext uri="{BB962C8B-B14F-4D97-AF65-F5344CB8AC3E}">
        <p14:creationId xmlns:p14="http://schemas.microsoft.com/office/powerpoint/2010/main" val="632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035476" y="1545817"/>
            <a:ext cx="6423159" cy="719866"/>
          </a:xfrm>
        </p:spPr>
        <p:txBody>
          <a:bodyPr vert="horz" lIns="91440" tIns="45720" rIns="91440" bIns="45720" rtlCol="0" anchor="t">
            <a:normAutofit/>
          </a:bodyPr>
          <a:lstStyle/>
          <a:p>
            <a:pPr marL="0" indent="0">
              <a:buNone/>
            </a:pPr>
            <a:r>
              <a:rPr lang="en-IN" sz="2000" b="1" kern="0" dirty="0">
                <a:effectLst/>
                <a:latin typeface="Roboto" panose="02000000000000000000" pitchFamily="2" charset="0"/>
                <a:ea typeface="Times New Roman" panose="02020603050405020304" pitchFamily="18" charset="0"/>
                <a:cs typeface="Times New Roman" panose="02020603050405020304" pitchFamily="18" charset="0"/>
              </a:rPr>
              <a:t>Overall Federated</a:t>
            </a:r>
            <a: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t> learning with edge computing model:</a:t>
            </a:r>
            <a:endParaRPr lang="en-US" sz="2000" dirty="0">
              <a:latin typeface="Franklin Gothic Book" panose="020B0503020102020204" pitchFamily="34" charset="0"/>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Picture 4">
            <a:extLst>
              <a:ext uri="{FF2B5EF4-FFF2-40B4-BE49-F238E27FC236}">
                <a16:creationId xmlns:a16="http://schemas.microsoft.com/office/drawing/2014/main" id="{57613722-F7E0-C175-7573-CB0624827C92}"/>
              </a:ext>
            </a:extLst>
          </p:cNvPr>
          <p:cNvPicPr>
            <a:picLocks noChangeAspect="1"/>
          </p:cNvPicPr>
          <p:nvPr/>
        </p:nvPicPr>
        <p:blipFill rotWithShape="1">
          <a:blip r:embed="rId6"/>
          <a:srcRect r="-510" b="4251"/>
          <a:stretch/>
        </p:blipFill>
        <p:spPr bwMode="auto">
          <a:xfrm>
            <a:off x="3152887" y="2402317"/>
            <a:ext cx="5760720" cy="31470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0433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5" y="291477"/>
            <a:ext cx="5406902" cy="1469965"/>
          </a:xfrm>
        </p:spPr>
        <p:txBody>
          <a:bodyPr anchor="ctr">
            <a:normAutofit fontScale="90000"/>
          </a:bodyPr>
          <a:lstStyle/>
          <a:p>
            <a:r>
              <a:rPr lang="en-US" b="1" i="0" dirty="0">
                <a:solidFill>
                  <a:srgbClr val="0D0D0D"/>
                </a:solidFill>
                <a:effectLst/>
                <a:highlight>
                  <a:srgbClr val="FFFFFF"/>
                </a:highlight>
                <a:latin typeface="Söhne"/>
              </a:rPr>
              <a:t>Model Implementation</a:t>
            </a:r>
            <a:br>
              <a:rPr lang="en-US" b="1" i="0" dirty="0">
                <a:solidFill>
                  <a:srgbClr val="0D0D0D"/>
                </a:solidFill>
                <a:effectLst/>
                <a:highlight>
                  <a:srgbClr val="FFFFFF"/>
                </a:highlight>
                <a:latin typeface="Söhne"/>
              </a:rPr>
            </a:b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977" y="370242"/>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1921565" y="2286302"/>
            <a:ext cx="8348869" cy="3985591"/>
          </a:xfrm>
        </p:spPr>
        <p:txBody>
          <a:bodyPr vert="horz" lIns="91440" tIns="45720" rIns="91440" bIns="45720" rtlCol="0" anchor="t">
            <a:normAutofit/>
          </a:bodyPr>
          <a:lstStyle/>
          <a:p>
            <a:pPr marL="0" indent="0" algn="l">
              <a:buNone/>
            </a:pPr>
            <a:r>
              <a:rPr lang="en-US" sz="2600" b="0" i="0" dirty="0">
                <a:solidFill>
                  <a:srgbClr val="0D0D0D"/>
                </a:solidFill>
                <a:effectLst/>
                <a:highlight>
                  <a:srgbClr val="FFFFFF"/>
                </a:highlight>
                <a:latin typeface="Söhne"/>
              </a:rPr>
              <a:t>The implementation of federated learning and edge computing in fraud detection not only advances the capability to combat fraud but also sets a precedent for privacy-preserving technologies in financial services.</a:t>
            </a:r>
            <a:endParaRPr lang="en-US" sz="2600" dirty="0">
              <a:solidFill>
                <a:srgbClr val="0D0D0D"/>
              </a:solidFill>
              <a:highlight>
                <a:srgbClr val="FFFFFF"/>
              </a:highlight>
              <a:latin typeface="Söhne"/>
            </a:endParaRPr>
          </a:p>
          <a:p>
            <a:pPr marL="0" indent="0" algn="l">
              <a:buNone/>
            </a:pPr>
            <a:r>
              <a:rPr lang="en-US" sz="2600" b="0" i="0" dirty="0">
                <a:solidFill>
                  <a:srgbClr val="0D0D0D"/>
                </a:solidFill>
                <a:effectLst/>
                <a:highlight>
                  <a:srgbClr val="FFFFFF"/>
                </a:highlight>
                <a:latin typeface="Söhne"/>
              </a:rPr>
              <a:t>Also, due to incorporating edge layer, the load on the central server is reduced largely. </a:t>
            </a:r>
          </a:p>
          <a:p>
            <a:pPr marL="0" indent="0" algn="l">
              <a:buNone/>
            </a:pPr>
            <a:endParaRPr lang="en-US" b="0" i="0" dirty="0">
              <a:solidFill>
                <a:srgbClr val="0D0D0D"/>
              </a:solidFill>
              <a:effectLst/>
              <a:highlight>
                <a:srgbClr val="FFFFFF"/>
              </a:highlight>
              <a:latin typeface="Söhne"/>
            </a:endParaRP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698989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144793" y="2792506"/>
            <a:ext cx="9505278" cy="935937"/>
          </a:xfrm>
        </p:spPr>
        <p:txBody>
          <a:bodyPr vert="horz" lIns="91440" tIns="45720" rIns="91440" bIns="45720" rtlCol="0" anchor="t">
            <a:noAutofit/>
          </a:bodyPr>
          <a:lstStyle/>
          <a:p>
            <a:pPr marL="0" indent="0">
              <a:buNone/>
            </a:pPr>
            <a:r>
              <a:rPr lang="en-US" sz="2400" dirty="0">
                <a:solidFill>
                  <a:srgbClr val="0D0D0D"/>
                </a:solidFill>
                <a:highlight>
                  <a:srgbClr val="FFFFFF"/>
                </a:highlight>
                <a:latin typeface="Söhne"/>
              </a:rPr>
              <a:t>Our results indicate that the Federated Averaging model outperforms traditional centralized models in accuracy and efficiency, providing a scalable solution to fraud detection with enhanced privacy protections.</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91344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C37449-016A-D621-9ECB-18F8F24DE520}"/>
              </a:ext>
            </a:extLst>
          </p:cNvPr>
          <p:cNvGraphicFramePr>
            <a:graphicFrameLocks noGrp="1"/>
          </p:cNvGraphicFramePr>
          <p:nvPr>
            <p:extLst>
              <p:ext uri="{D42A27DB-BD31-4B8C-83A1-F6EECF244321}">
                <p14:modId xmlns:p14="http://schemas.microsoft.com/office/powerpoint/2010/main" val="2385060570"/>
              </p:ext>
            </p:extLst>
          </p:nvPr>
        </p:nvGraphicFramePr>
        <p:xfrm>
          <a:off x="1255059" y="1347194"/>
          <a:ext cx="9550400" cy="3825336"/>
        </p:xfrm>
        <a:graphic>
          <a:graphicData uri="http://schemas.openxmlformats.org/drawingml/2006/table">
            <a:tbl>
              <a:tblPr firstRow="1" bandRow="1">
                <a:tableStyleId>{5C22544A-7EE6-4342-B048-85BDC9FD1C3A}</a:tableStyleId>
              </a:tblPr>
              <a:tblGrid>
                <a:gridCol w="3003176">
                  <a:extLst>
                    <a:ext uri="{9D8B030D-6E8A-4147-A177-3AD203B41FA5}">
                      <a16:colId xmlns:a16="http://schemas.microsoft.com/office/drawing/2014/main" val="1741212097"/>
                    </a:ext>
                  </a:extLst>
                </a:gridCol>
                <a:gridCol w="6547224">
                  <a:extLst>
                    <a:ext uri="{9D8B030D-6E8A-4147-A177-3AD203B41FA5}">
                      <a16:colId xmlns:a16="http://schemas.microsoft.com/office/drawing/2014/main" val="1713260306"/>
                    </a:ext>
                  </a:extLst>
                </a:gridCol>
              </a:tblGrid>
              <a:tr h="660900">
                <a:tc>
                  <a:txBody>
                    <a:bodyPr/>
                    <a:lstStyle/>
                    <a:p>
                      <a:r>
                        <a:rPr lang="en-IN" dirty="0"/>
                        <a:t>Title</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IN" dirty="0"/>
                        <a:t>Credit Card Fraud Detection using Federated Learning</a:t>
                      </a:r>
                    </a:p>
                    <a:p>
                      <a:pPr algn="ctr"/>
                      <a:endParaRPr lang="en-IN" dirty="0"/>
                    </a:p>
                  </a:txBody>
                  <a:tcPr/>
                </a:tc>
                <a:extLst>
                  <a:ext uri="{0D108BD9-81ED-4DB2-BD59-A6C34878D82A}">
                    <a16:rowId xmlns:a16="http://schemas.microsoft.com/office/drawing/2014/main" val="3538754654"/>
                  </a:ext>
                </a:extLst>
              </a:tr>
              <a:tr h="672578">
                <a:tc>
                  <a:txBody>
                    <a:bodyPr/>
                    <a:lstStyle/>
                    <a:p>
                      <a:r>
                        <a:rPr lang="en-IN" dirty="0"/>
                        <a:t>Subtitle</a:t>
                      </a:r>
                    </a:p>
                  </a:txBody>
                  <a:tcPr/>
                </a:tc>
                <a:tc>
                  <a:txBody>
                    <a:bodyPr/>
                    <a:lstStyle/>
                    <a:p>
                      <a:pPr algn="ctr"/>
                      <a:r>
                        <a:rPr lang="en-IN" dirty="0"/>
                        <a:t>Mastering Financial Security with Advanced Technologies</a:t>
                      </a:r>
                    </a:p>
                  </a:txBody>
                  <a:tcPr/>
                </a:tc>
                <a:extLst>
                  <a:ext uri="{0D108BD9-81ED-4DB2-BD59-A6C34878D82A}">
                    <a16:rowId xmlns:a16="http://schemas.microsoft.com/office/drawing/2014/main" val="658097842"/>
                  </a:ext>
                </a:extLst>
              </a:tr>
              <a:tr h="666409">
                <a:tc>
                  <a:txBody>
                    <a:bodyPr/>
                    <a:lstStyle/>
                    <a:p>
                      <a:r>
                        <a:rPr lang="en-IN" dirty="0"/>
                        <a:t>Presented By</a:t>
                      </a:r>
                    </a:p>
                  </a:txBody>
                  <a:tcPr/>
                </a:tc>
                <a:tc>
                  <a:txBody>
                    <a:bodyPr/>
                    <a:lstStyle/>
                    <a:p>
                      <a:pPr algn="ctr"/>
                      <a:r>
                        <a:rPr lang="en-IN" dirty="0"/>
                        <a:t>Avinesh Pratap Singh, Brijesh Kumar, Rahul Agrawal</a:t>
                      </a:r>
                    </a:p>
                  </a:txBody>
                  <a:tcPr/>
                </a:tc>
                <a:extLst>
                  <a:ext uri="{0D108BD9-81ED-4DB2-BD59-A6C34878D82A}">
                    <a16:rowId xmlns:a16="http://schemas.microsoft.com/office/drawing/2014/main" val="2550212208"/>
                  </a:ext>
                </a:extLst>
              </a:tr>
              <a:tr h="569703">
                <a:tc>
                  <a:txBody>
                    <a:bodyPr/>
                    <a:lstStyle/>
                    <a:p>
                      <a:r>
                        <a:rPr lang="en-IN" dirty="0"/>
                        <a:t>Supervision</a:t>
                      </a:r>
                    </a:p>
                  </a:txBody>
                  <a:tcPr/>
                </a:tc>
                <a:tc>
                  <a:txBody>
                    <a:bodyPr/>
                    <a:lstStyle/>
                    <a:p>
                      <a:pPr algn="ctr"/>
                      <a:r>
                        <a:rPr lang="en-IN" dirty="0"/>
                        <a:t>Prof. Prasanta K. Jana</a:t>
                      </a:r>
                    </a:p>
                  </a:txBody>
                  <a:tcPr/>
                </a:tc>
                <a:extLst>
                  <a:ext uri="{0D108BD9-81ED-4DB2-BD59-A6C34878D82A}">
                    <a16:rowId xmlns:a16="http://schemas.microsoft.com/office/drawing/2014/main" val="2488663152"/>
                  </a:ext>
                </a:extLst>
              </a:tr>
              <a:tr h="569703">
                <a:tc>
                  <a:txBody>
                    <a:bodyPr/>
                    <a:lstStyle/>
                    <a:p>
                      <a:r>
                        <a:rPr lang="en-IN" dirty="0"/>
                        <a:t>Institution</a:t>
                      </a:r>
                    </a:p>
                  </a:txBody>
                  <a:tcPr/>
                </a:tc>
                <a:tc>
                  <a:txBody>
                    <a:bodyPr/>
                    <a:lstStyle/>
                    <a:p>
                      <a:pPr algn="ctr"/>
                      <a:r>
                        <a:rPr lang="en-IN" dirty="0"/>
                        <a:t>Indian Institute of Technology(ISM), Dhanbad</a:t>
                      </a:r>
                    </a:p>
                  </a:txBody>
                  <a:tcPr/>
                </a:tc>
                <a:extLst>
                  <a:ext uri="{0D108BD9-81ED-4DB2-BD59-A6C34878D82A}">
                    <a16:rowId xmlns:a16="http://schemas.microsoft.com/office/drawing/2014/main" val="2519078649"/>
                  </a:ext>
                </a:extLst>
              </a:tr>
              <a:tr h="569703">
                <a:tc>
                  <a:txBody>
                    <a:bodyPr/>
                    <a:lstStyle/>
                    <a:p>
                      <a:r>
                        <a:rPr lang="en-IN" dirty="0"/>
                        <a:t>Date</a:t>
                      </a:r>
                    </a:p>
                  </a:txBody>
                  <a:tcPr/>
                </a:tc>
                <a:tc>
                  <a:txBody>
                    <a:bodyPr/>
                    <a:lstStyle/>
                    <a:p>
                      <a:pPr algn="ctr"/>
                      <a:r>
                        <a:rPr lang="en-IN" dirty="0"/>
                        <a:t>07-05-2024</a:t>
                      </a:r>
                    </a:p>
                  </a:txBody>
                  <a:tcPr/>
                </a:tc>
                <a:extLst>
                  <a:ext uri="{0D108BD9-81ED-4DB2-BD59-A6C34878D82A}">
                    <a16:rowId xmlns:a16="http://schemas.microsoft.com/office/drawing/2014/main" val="1047360136"/>
                  </a:ext>
                </a:extLst>
              </a:tr>
            </a:tbl>
          </a:graphicData>
        </a:graphic>
      </p:graphicFrame>
    </p:spTree>
    <p:extLst>
      <p:ext uri="{BB962C8B-B14F-4D97-AF65-F5344CB8AC3E}">
        <p14:creationId xmlns:p14="http://schemas.microsoft.com/office/powerpoint/2010/main" val="743413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127066D6-A102-BAA6-D69F-02313C9F9310}"/>
              </a:ext>
            </a:extLst>
          </p:cNvPr>
          <p:cNvSpPr txBox="1"/>
          <p:nvPr/>
        </p:nvSpPr>
        <p:spPr>
          <a:xfrm>
            <a:off x="1209107" y="1613588"/>
            <a:ext cx="9691975" cy="1477328"/>
          </a:xfrm>
          <a:prstGeom prst="rect">
            <a:avLst/>
          </a:prstGeom>
          <a:noFill/>
        </p:spPr>
        <p:txBody>
          <a:bodyPr wrap="square">
            <a:spAutoFit/>
          </a:bodyPr>
          <a:lstStyle/>
          <a:p>
            <a: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t>Banks Grouping  </a:t>
            </a:r>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 The PSO is compared with other meta heuristic approaches. The performance result is shown below: </a:t>
            </a:r>
            <a:b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br>
            <a: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t> </a:t>
            </a:r>
          </a:p>
          <a:p>
            <a:endParaRPr lang="en-IN" b="1" kern="0" dirty="0">
              <a:latin typeface="Roboto" panose="02000000000000000000" pitchFamily="2"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B75E355-79CF-206A-2D8B-EDB3998E42C3}"/>
              </a:ext>
            </a:extLst>
          </p:cNvPr>
          <p:cNvPicPr>
            <a:picLocks noChangeAspect="1"/>
          </p:cNvPicPr>
          <p:nvPr/>
        </p:nvPicPr>
        <p:blipFill>
          <a:blip r:embed="rId6"/>
          <a:stretch>
            <a:fillRect/>
          </a:stretch>
        </p:blipFill>
        <p:spPr>
          <a:xfrm>
            <a:off x="3113703" y="2280445"/>
            <a:ext cx="5225327" cy="4043173"/>
          </a:xfrm>
          <a:prstGeom prst="rect">
            <a:avLst/>
          </a:prstGeom>
        </p:spPr>
      </p:pic>
    </p:spTree>
    <p:extLst>
      <p:ext uri="{BB962C8B-B14F-4D97-AF65-F5344CB8AC3E}">
        <p14:creationId xmlns:p14="http://schemas.microsoft.com/office/powerpoint/2010/main" val="97107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127066D6-A102-BAA6-D69F-02313C9F9310}"/>
              </a:ext>
            </a:extLst>
          </p:cNvPr>
          <p:cNvSpPr txBox="1"/>
          <p:nvPr/>
        </p:nvSpPr>
        <p:spPr>
          <a:xfrm>
            <a:off x="1209107" y="1613588"/>
            <a:ext cx="9772658" cy="1477328"/>
          </a:xfrm>
          <a:prstGeom prst="rect">
            <a:avLst/>
          </a:prstGeom>
          <a:noFill/>
        </p:spPr>
        <p:txBody>
          <a:bodyPr wrap="square">
            <a:spAutoFit/>
          </a:bodyPr>
          <a:lstStyle/>
          <a:p>
            <a: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t>Performance Evaluation of Models with SMOTE</a:t>
            </a:r>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 The impact of SMOTE on model performance was evaluated by training various classification models on both the original and the SMOTE-enhanced datasets</a:t>
            </a:r>
            <a:r>
              <a:rPr lang="en-IN" sz="1800" b="1" kern="0" dirty="0">
                <a:effectLst/>
                <a:latin typeface="Roboto" panose="02000000000000000000" pitchFamily="2" charset="0"/>
                <a:ea typeface="Times New Roman" panose="02020603050405020304" pitchFamily="18" charset="0"/>
                <a:cs typeface="Times New Roman" panose="02020603050405020304" pitchFamily="18" charset="0"/>
              </a:rPr>
              <a:t> </a:t>
            </a:r>
          </a:p>
          <a:p>
            <a:endParaRPr lang="en-IN" b="1" kern="0" dirty="0">
              <a:latin typeface="Roboto" panose="02000000000000000000" pitchFamily="2"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FA900022-1039-52E7-75D0-1360B12852AA}"/>
              </a:ext>
            </a:extLst>
          </p:cNvPr>
          <p:cNvPicPr>
            <a:picLocks noChangeAspect="1"/>
          </p:cNvPicPr>
          <p:nvPr/>
        </p:nvPicPr>
        <p:blipFill>
          <a:blip r:embed="rId6"/>
          <a:stretch>
            <a:fillRect/>
          </a:stretch>
        </p:blipFill>
        <p:spPr>
          <a:xfrm>
            <a:off x="2844763" y="2983098"/>
            <a:ext cx="5731510" cy="2917825"/>
          </a:xfrm>
          <a:prstGeom prst="rect">
            <a:avLst/>
          </a:prstGeom>
        </p:spPr>
      </p:pic>
      <p:sp>
        <p:nvSpPr>
          <p:cNvPr id="5" name="TextBox 4">
            <a:extLst>
              <a:ext uri="{FF2B5EF4-FFF2-40B4-BE49-F238E27FC236}">
                <a16:creationId xmlns:a16="http://schemas.microsoft.com/office/drawing/2014/main" id="{810C70BB-A40E-0BF8-03EF-67AAB2777EDC}"/>
              </a:ext>
            </a:extLst>
          </p:cNvPr>
          <p:cNvSpPr txBox="1"/>
          <p:nvPr/>
        </p:nvSpPr>
        <p:spPr>
          <a:xfrm>
            <a:off x="3483398" y="5900923"/>
            <a:ext cx="5364767" cy="646331"/>
          </a:xfrm>
          <a:prstGeom prst="rect">
            <a:avLst/>
          </a:prstGeom>
          <a:noFill/>
        </p:spPr>
        <p:txBody>
          <a:bodyPr wrap="square">
            <a:spAutoFit/>
          </a:bodyPr>
          <a:lstStyle/>
          <a:p>
            <a:r>
              <a:rPr lang="en-IN" b="1" kern="0" dirty="0">
                <a:latin typeface="Roboto" panose="02000000000000000000" pitchFamily="2" charset="0"/>
                <a:cs typeface="Times New Roman" panose="02020603050405020304" pitchFamily="18" charset="0"/>
              </a:rPr>
              <a:t>Dataset Distribution after SMOTE  </a:t>
            </a:r>
            <a:r>
              <a:rPr lang="en-IN" b="1" kern="0" dirty="0" err="1">
                <a:latin typeface="Roboto" panose="02000000000000000000" pitchFamily="2" charset="0"/>
                <a:cs typeface="Times New Roman" panose="02020603050405020304" pitchFamily="18" charset="0"/>
              </a:rPr>
              <a:t>w.r.t.</a:t>
            </a:r>
            <a:r>
              <a:rPr lang="en-IN" b="1" kern="0" dirty="0">
                <a:latin typeface="Roboto" panose="02000000000000000000" pitchFamily="2" charset="0"/>
                <a:cs typeface="Times New Roman" panose="02020603050405020304" pitchFamily="18" charset="0"/>
              </a:rPr>
              <a:t> time </a:t>
            </a:r>
          </a:p>
          <a:p>
            <a:endParaRPr lang="en-IN" dirty="0"/>
          </a:p>
        </p:txBody>
      </p:sp>
    </p:spTree>
    <p:extLst>
      <p:ext uri="{BB962C8B-B14F-4D97-AF65-F5344CB8AC3E}">
        <p14:creationId xmlns:p14="http://schemas.microsoft.com/office/powerpoint/2010/main" val="1076840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810C70BB-A40E-0BF8-03EF-67AAB2777EDC}"/>
              </a:ext>
            </a:extLst>
          </p:cNvPr>
          <p:cNvSpPr txBox="1"/>
          <p:nvPr/>
        </p:nvSpPr>
        <p:spPr>
          <a:xfrm>
            <a:off x="3474433" y="4982589"/>
            <a:ext cx="5317157" cy="646331"/>
          </a:xfrm>
          <a:prstGeom prst="rect">
            <a:avLst/>
          </a:prstGeom>
          <a:noFill/>
        </p:spPr>
        <p:txBody>
          <a:bodyPr wrap="square">
            <a:spAutoFit/>
          </a:bodyPr>
          <a:lstStyle/>
          <a:p>
            <a:r>
              <a:rPr lang="en-IN" b="1" kern="0" dirty="0">
                <a:latin typeface="Roboto" panose="02000000000000000000" pitchFamily="2" charset="0"/>
                <a:cs typeface="Times New Roman" panose="02020603050405020304" pitchFamily="18" charset="0"/>
              </a:rPr>
              <a:t>Dataset Distribution after SMOTE </a:t>
            </a:r>
            <a:r>
              <a:rPr lang="en-IN" b="1" kern="0" dirty="0" err="1">
                <a:latin typeface="Roboto" panose="02000000000000000000" pitchFamily="2" charset="0"/>
                <a:cs typeface="Times New Roman" panose="02020603050405020304" pitchFamily="18" charset="0"/>
              </a:rPr>
              <a:t>wrt</a:t>
            </a:r>
            <a:r>
              <a:rPr lang="en-IN" b="1" kern="0" dirty="0">
                <a:latin typeface="Roboto" panose="02000000000000000000" pitchFamily="2" charset="0"/>
                <a:cs typeface="Times New Roman" panose="02020603050405020304" pitchFamily="18" charset="0"/>
              </a:rPr>
              <a:t> to Amount</a:t>
            </a:r>
          </a:p>
          <a:p>
            <a:endParaRPr lang="en-IN" dirty="0"/>
          </a:p>
        </p:txBody>
      </p:sp>
      <p:pic>
        <p:nvPicPr>
          <p:cNvPr id="9" name="Picture 8">
            <a:extLst>
              <a:ext uri="{FF2B5EF4-FFF2-40B4-BE49-F238E27FC236}">
                <a16:creationId xmlns:a16="http://schemas.microsoft.com/office/drawing/2014/main" id="{5AF60CC8-EB11-0378-7521-887CD2340A55}"/>
              </a:ext>
            </a:extLst>
          </p:cNvPr>
          <p:cNvPicPr>
            <a:picLocks noChangeAspect="1"/>
          </p:cNvPicPr>
          <p:nvPr/>
        </p:nvPicPr>
        <p:blipFill>
          <a:blip r:embed="rId6"/>
          <a:stretch>
            <a:fillRect/>
          </a:stretch>
        </p:blipFill>
        <p:spPr>
          <a:xfrm>
            <a:off x="3060080" y="1945384"/>
            <a:ext cx="5731510" cy="3037205"/>
          </a:xfrm>
          <a:prstGeom prst="rect">
            <a:avLst/>
          </a:prstGeom>
        </p:spPr>
      </p:pic>
    </p:spTree>
    <p:extLst>
      <p:ext uri="{BB962C8B-B14F-4D97-AF65-F5344CB8AC3E}">
        <p14:creationId xmlns:p14="http://schemas.microsoft.com/office/powerpoint/2010/main" val="3296878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6" name="TextBox 5">
            <a:extLst>
              <a:ext uri="{FF2B5EF4-FFF2-40B4-BE49-F238E27FC236}">
                <a16:creationId xmlns:a16="http://schemas.microsoft.com/office/drawing/2014/main" id="{127066D6-A102-BAA6-D69F-02313C9F9310}"/>
              </a:ext>
            </a:extLst>
          </p:cNvPr>
          <p:cNvSpPr txBox="1"/>
          <p:nvPr/>
        </p:nvSpPr>
        <p:spPr>
          <a:xfrm>
            <a:off x="1144793" y="2017000"/>
            <a:ext cx="9772658" cy="1200329"/>
          </a:xfrm>
          <a:prstGeom prst="rect">
            <a:avLst/>
          </a:prstGeom>
          <a:noFill/>
        </p:spPr>
        <p:txBody>
          <a:bodyPr wrap="square">
            <a:spAutoFit/>
          </a:bodyPr>
          <a:lstStyle/>
          <a:p>
            <a:r>
              <a:rPr lang="en-IN" sz="1800" dirty="0">
                <a:effectLst/>
                <a:latin typeface="Roboto" panose="02000000000000000000" pitchFamily="2" charset="0"/>
                <a:ea typeface="Times New Roman" panose="02020603050405020304" pitchFamily="18" charset="0"/>
              </a:rPr>
              <a:t>The performance of MLP is much better than the decision tree model, hence the MLP (DL) is selected for final implementation. the result metric is shown below:</a:t>
            </a:r>
            <a:endParaRPr lang="en-IN" sz="1800" dirty="0">
              <a:effectLst/>
              <a:latin typeface="Times New Roman" panose="02020603050405020304" pitchFamily="18" charset="0"/>
              <a:ea typeface="Times New Roman" panose="02020603050405020304" pitchFamily="18" charset="0"/>
            </a:endParaRPr>
          </a:p>
          <a:p>
            <a:endParaRPr lang="en-IN" b="1" kern="0" dirty="0">
              <a:latin typeface="Roboto" panose="02000000000000000000" pitchFamily="2"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7902004A-D816-8419-3AE7-B700AC4A8E6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2951" y="2992301"/>
            <a:ext cx="4067026" cy="3296066"/>
          </a:xfrm>
          <a:prstGeom prst="rect">
            <a:avLst/>
          </a:prstGeom>
          <a:noFill/>
          <a:ln>
            <a:noFill/>
          </a:ln>
        </p:spPr>
      </p:pic>
      <p:sp>
        <p:nvSpPr>
          <p:cNvPr id="10" name="TextBox 9">
            <a:extLst>
              <a:ext uri="{FF2B5EF4-FFF2-40B4-BE49-F238E27FC236}">
                <a16:creationId xmlns:a16="http://schemas.microsoft.com/office/drawing/2014/main" id="{4C45C464-53C6-783E-3C10-AD419B7DCAF0}"/>
              </a:ext>
            </a:extLst>
          </p:cNvPr>
          <p:cNvSpPr txBox="1"/>
          <p:nvPr/>
        </p:nvSpPr>
        <p:spPr>
          <a:xfrm>
            <a:off x="1144793" y="1514397"/>
            <a:ext cx="6096000" cy="523220"/>
          </a:xfrm>
          <a:prstGeom prst="rect">
            <a:avLst/>
          </a:prstGeom>
          <a:noFill/>
        </p:spPr>
        <p:txBody>
          <a:bodyPr wrap="square">
            <a:spAutoFit/>
          </a:bodyPr>
          <a:lstStyle/>
          <a:p>
            <a:r>
              <a:rPr lang="en-IN" sz="2800" b="1" dirty="0"/>
              <a:t>Multilayer perceptron vs Decision Tree: </a:t>
            </a:r>
          </a:p>
        </p:txBody>
      </p:sp>
    </p:spTree>
    <p:extLst>
      <p:ext uri="{BB962C8B-B14F-4D97-AF65-F5344CB8AC3E}">
        <p14:creationId xmlns:p14="http://schemas.microsoft.com/office/powerpoint/2010/main" val="2806883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7" name="Picture 6">
            <a:extLst>
              <a:ext uri="{FF2B5EF4-FFF2-40B4-BE49-F238E27FC236}">
                <a16:creationId xmlns:a16="http://schemas.microsoft.com/office/drawing/2014/main" id="{B854AB85-20DF-F90F-2F39-7E5845148BF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24652" y="1364977"/>
            <a:ext cx="5406901" cy="3322910"/>
          </a:xfrm>
          <a:prstGeom prst="rect">
            <a:avLst/>
          </a:prstGeom>
          <a:noFill/>
          <a:ln>
            <a:noFill/>
          </a:ln>
        </p:spPr>
      </p:pic>
      <p:pic>
        <p:nvPicPr>
          <p:cNvPr id="9" name="Picture 8">
            <a:extLst>
              <a:ext uri="{FF2B5EF4-FFF2-40B4-BE49-F238E27FC236}">
                <a16:creationId xmlns:a16="http://schemas.microsoft.com/office/drawing/2014/main" id="{BB39F2C3-95A4-713A-4DBD-81E0CAACE5B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863992" y="4687887"/>
            <a:ext cx="4793749" cy="1902417"/>
          </a:xfrm>
          <a:prstGeom prst="rect">
            <a:avLst/>
          </a:prstGeom>
          <a:noFill/>
          <a:ln>
            <a:noFill/>
          </a:ln>
        </p:spPr>
      </p:pic>
    </p:spTree>
    <p:extLst>
      <p:ext uri="{BB962C8B-B14F-4D97-AF65-F5344CB8AC3E}">
        <p14:creationId xmlns:p14="http://schemas.microsoft.com/office/powerpoint/2010/main" val="367093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E7F23B42-2851-FEE9-DCFC-9868693CCCD2}"/>
              </a:ext>
            </a:extLst>
          </p:cNvPr>
          <p:cNvSpPr txBox="1"/>
          <p:nvPr/>
        </p:nvSpPr>
        <p:spPr>
          <a:xfrm>
            <a:off x="842683" y="1551318"/>
            <a:ext cx="9807388" cy="1261884"/>
          </a:xfrm>
          <a:prstGeom prst="rect">
            <a:avLst/>
          </a:prstGeom>
          <a:noFill/>
        </p:spPr>
        <p:txBody>
          <a:bodyPr wrap="square">
            <a:spAutoFit/>
          </a:bodyPr>
          <a:lstStyle/>
          <a:p>
            <a:r>
              <a:rPr lang="en-IN" sz="2800" b="1" dirty="0">
                <a:effectLst/>
                <a:latin typeface="Roboto" panose="02000000000000000000" pitchFamily="2" charset="0"/>
                <a:ea typeface="Times New Roman" panose="02020603050405020304" pitchFamily="18" charset="0"/>
              </a:rPr>
              <a:t>Federated Learning with Edge Computing :</a:t>
            </a:r>
          </a:p>
          <a:p>
            <a:endParaRPr lang="en-IN" b="1" dirty="0">
              <a:latin typeface="Roboto" panose="02000000000000000000" pitchFamily="2"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The result for overall federated learning model is as shown below</a:t>
            </a:r>
            <a:endParaRPr lang="en-IN" sz="1800" dirty="0">
              <a:effectLst/>
              <a:latin typeface="Times New Roman" panose="02020603050405020304" pitchFamily="18" charset="0"/>
              <a:ea typeface="Times New Roman" panose="02020603050405020304" pitchFamily="18" charset="0"/>
            </a:endParaRPr>
          </a:p>
          <a:p>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A5D77276-E22B-4BEA-AC55-E267F057417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27294" y="2813202"/>
            <a:ext cx="4488367" cy="3637537"/>
          </a:xfrm>
          <a:prstGeom prst="rect">
            <a:avLst/>
          </a:prstGeom>
          <a:noFill/>
          <a:ln>
            <a:noFill/>
          </a:ln>
        </p:spPr>
      </p:pic>
    </p:spTree>
    <p:extLst>
      <p:ext uri="{BB962C8B-B14F-4D97-AF65-F5344CB8AC3E}">
        <p14:creationId xmlns:p14="http://schemas.microsoft.com/office/powerpoint/2010/main" val="2239211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r>
              <a:rPr lang="en-US" sz="4400" b="1" i="0" dirty="0">
                <a:solidFill>
                  <a:srgbClr val="0D0D0D"/>
                </a:solidFill>
                <a:effectLst/>
                <a:highlight>
                  <a:srgbClr val="FFFFFF"/>
                </a:highlight>
                <a:latin typeface="Söhne"/>
              </a:rPr>
              <a:t>Results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graphicFrame>
        <p:nvGraphicFramePr>
          <p:cNvPr id="3" name="Table 2">
            <a:extLst>
              <a:ext uri="{FF2B5EF4-FFF2-40B4-BE49-F238E27FC236}">
                <a16:creationId xmlns:a16="http://schemas.microsoft.com/office/drawing/2014/main" id="{58A4FDEC-99DA-4ACD-43BF-7F926AA50FC0}"/>
              </a:ext>
            </a:extLst>
          </p:cNvPr>
          <p:cNvGraphicFramePr>
            <a:graphicFrameLocks noGrp="1"/>
          </p:cNvGraphicFramePr>
          <p:nvPr>
            <p:extLst>
              <p:ext uri="{D42A27DB-BD31-4B8C-83A1-F6EECF244321}">
                <p14:modId xmlns:p14="http://schemas.microsoft.com/office/powerpoint/2010/main" val="2587630672"/>
              </p:ext>
            </p:extLst>
          </p:nvPr>
        </p:nvGraphicFramePr>
        <p:xfrm>
          <a:off x="2355273" y="2216727"/>
          <a:ext cx="7259782" cy="2797330"/>
        </p:xfrm>
        <a:graphic>
          <a:graphicData uri="http://schemas.openxmlformats.org/drawingml/2006/table">
            <a:tbl>
              <a:tblPr firstRow="1" firstCol="1" bandRow="1">
                <a:tableStyleId>{5C22544A-7EE6-4342-B048-85BDC9FD1C3A}</a:tableStyleId>
              </a:tblPr>
              <a:tblGrid>
                <a:gridCol w="3629891">
                  <a:extLst>
                    <a:ext uri="{9D8B030D-6E8A-4147-A177-3AD203B41FA5}">
                      <a16:colId xmlns:a16="http://schemas.microsoft.com/office/drawing/2014/main" val="66605103"/>
                    </a:ext>
                  </a:extLst>
                </a:gridCol>
                <a:gridCol w="3629891">
                  <a:extLst>
                    <a:ext uri="{9D8B030D-6E8A-4147-A177-3AD203B41FA5}">
                      <a16:colId xmlns:a16="http://schemas.microsoft.com/office/drawing/2014/main" val="4090811608"/>
                    </a:ext>
                  </a:extLst>
                </a:gridCol>
              </a:tblGrid>
              <a:tr h="559466">
                <a:tc>
                  <a:txBody>
                    <a:bodyPr/>
                    <a:lstStyle/>
                    <a:p>
                      <a:r>
                        <a:rPr lang="en-IN" sz="1200" kern="100">
                          <a:effectLst/>
                        </a:rPr>
                        <a:t>Performance Metric</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00">
                          <a:effectLst/>
                        </a:rPr>
                        <a:t>Value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91434691"/>
                  </a:ext>
                </a:extLst>
              </a:tr>
              <a:tr h="559466">
                <a:tc>
                  <a:txBody>
                    <a:bodyPr/>
                    <a:lstStyle/>
                    <a:p>
                      <a:r>
                        <a:rPr lang="en-IN" sz="1200" kern="100">
                          <a:effectLst/>
                        </a:rPr>
                        <a:t>Accuracy</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00">
                          <a:effectLst/>
                        </a:rPr>
                        <a:t>0.8784</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3002821"/>
                  </a:ext>
                </a:extLst>
              </a:tr>
              <a:tr h="559466">
                <a:tc>
                  <a:txBody>
                    <a:bodyPr/>
                    <a:lstStyle/>
                    <a:p>
                      <a:r>
                        <a:rPr lang="en-IN" sz="1200" kern="100">
                          <a:effectLst/>
                        </a:rPr>
                        <a:t>Precision</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00">
                          <a:effectLst/>
                        </a:rPr>
                        <a:t>0.8618</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8196977"/>
                  </a:ext>
                </a:extLst>
              </a:tr>
              <a:tr h="559466">
                <a:tc>
                  <a:txBody>
                    <a:bodyPr/>
                    <a:lstStyle/>
                    <a:p>
                      <a:r>
                        <a:rPr lang="en-IN" sz="1200" kern="100">
                          <a:effectLst/>
                        </a:rPr>
                        <a:t>Recall</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00">
                          <a:effectLst/>
                        </a:rPr>
                        <a:t>0.9010</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1124036"/>
                  </a:ext>
                </a:extLst>
              </a:tr>
              <a:tr h="559466">
                <a:tc>
                  <a:txBody>
                    <a:bodyPr/>
                    <a:lstStyle/>
                    <a:p>
                      <a:r>
                        <a:rPr lang="en-IN" sz="1200" kern="100">
                          <a:effectLst/>
                        </a:rPr>
                        <a:t>F1 Score</a:t>
                      </a:r>
                      <a:endParaRPr lang="en-IN" sz="11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200" kern="100" dirty="0">
                          <a:effectLst/>
                        </a:rPr>
                        <a:t>0.8810</a:t>
                      </a:r>
                      <a:endParaRPr lang="en-IN" sz="11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6882836"/>
                  </a:ext>
                </a:extLst>
              </a:tr>
            </a:tbl>
          </a:graphicData>
        </a:graphic>
      </p:graphicFrame>
      <p:sp>
        <p:nvSpPr>
          <p:cNvPr id="7" name="Rectangle 1">
            <a:extLst>
              <a:ext uri="{FF2B5EF4-FFF2-40B4-BE49-F238E27FC236}">
                <a16:creationId xmlns:a16="http://schemas.microsoft.com/office/drawing/2014/main" id="{B9988CB5-E31F-79D2-9B85-B3BA114D7F0E}"/>
              </a:ext>
            </a:extLst>
          </p:cNvPr>
          <p:cNvSpPr>
            <a:spLocks noChangeArrowheads="1"/>
          </p:cNvSpPr>
          <p:nvPr/>
        </p:nvSpPr>
        <p:spPr bwMode="auto">
          <a:xfrm>
            <a:off x="3233738" y="35448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38186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70343" y="199914"/>
            <a:ext cx="7756363" cy="1180652"/>
          </a:xfrm>
        </p:spPr>
        <p:txBody>
          <a:bodyPr anchor="ctr">
            <a:normAutofit/>
          </a:bodyPr>
          <a:lstStyle/>
          <a:p>
            <a:pPr algn="l"/>
            <a:r>
              <a:rPr lang="en-US" b="1" i="0" dirty="0">
                <a:solidFill>
                  <a:srgbClr val="0D0D0D"/>
                </a:solidFill>
                <a:effectLst/>
                <a:highlight>
                  <a:srgbClr val="FFFFFF"/>
                </a:highlight>
                <a:latin typeface="Söhne"/>
              </a:rPr>
              <a:t>Acknowledgments and Thanks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577" y="199913"/>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1479176" y="3014583"/>
            <a:ext cx="8480612" cy="4371785"/>
          </a:xfrm>
        </p:spPr>
        <p:txBody>
          <a:bodyPr vert="horz" lIns="91440" tIns="45720" rIns="91440" bIns="45720" rtlCol="0" anchor="t">
            <a:normAutofit/>
          </a:bodyPr>
          <a:lstStyle/>
          <a:p>
            <a:pPr marL="0" indent="0" algn="l">
              <a:buNone/>
            </a:pPr>
            <a:r>
              <a:rPr lang="en-US" sz="2000" b="1" dirty="0">
                <a:solidFill>
                  <a:srgbClr val="0D0D0D"/>
                </a:solidFill>
                <a:highlight>
                  <a:srgbClr val="FFFFFF"/>
                </a:highlight>
                <a:latin typeface="Söhne"/>
              </a:rPr>
              <a:t>We again thank all who supported this project, especially our project guide Prof. Prasanta K. Jana. Your expertise and dedication were crucial to our project's success.</a:t>
            </a:r>
            <a:br>
              <a:rPr lang="en-US" dirty="0"/>
            </a:br>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550563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817943" y="424032"/>
            <a:ext cx="2413398" cy="1097280"/>
          </a:xfrm>
        </p:spPr>
        <p:txBody>
          <a:bodyPr anchor="ctr">
            <a:normAutofit/>
          </a:bodyPr>
          <a:lstStyle/>
          <a:p>
            <a:pPr algn="l"/>
            <a:r>
              <a:rPr lang="en-US" b="1" i="0" dirty="0">
                <a:solidFill>
                  <a:srgbClr val="0D0D0D"/>
                </a:solidFill>
                <a:effectLst/>
                <a:highlight>
                  <a:srgbClr val="FFFFFF"/>
                </a:highlight>
                <a:latin typeface="Söhne"/>
              </a:rPr>
              <a:t>Content</a:t>
            </a:r>
            <a:r>
              <a:rPr lang="en-US" b="0" i="0" dirty="0">
                <a:solidFill>
                  <a:srgbClr val="0D0D0D"/>
                </a:solidFill>
                <a:effectLst/>
                <a:highlight>
                  <a:srgbClr val="FFFFFF"/>
                </a:highlight>
                <a:latin typeface="Söhne"/>
              </a:rPr>
              <a:t>:</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895" y="424031"/>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689098" y="2584626"/>
            <a:ext cx="7719796" cy="2794197"/>
          </a:xfrm>
        </p:spPr>
        <p:txBody>
          <a:bodyPr vert="horz" lIns="91440" tIns="45720" rIns="91440" bIns="45720" rtlCol="0" anchor="t">
            <a:normAutofit/>
          </a:bodyPr>
          <a:lstStyle/>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Introduction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Background</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Methodology</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Model Implementation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Results</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Conclusion</a:t>
            </a:r>
          </a:p>
          <a:p>
            <a:pPr marL="742950" lvl="1" indent="-285750" algn="l">
              <a:buFont typeface="Arial" panose="020B0604020202020204" pitchFamily="34" charset="0"/>
              <a:buChar char="•"/>
            </a:pPr>
            <a:r>
              <a:rPr lang="en-US" b="0" i="0" dirty="0">
                <a:solidFill>
                  <a:srgbClr val="0D0D0D"/>
                </a:solidFill>
                <a:effectLst/>
                <a:highlight>
                  <a:srgbClr val="FFFFFF"/>
                </a:highlight>
                <a:latin typeface="Söhne"/>
              </a:rPr>
              <a:t>Acknowledgments</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1817943" y="81353"/>
            <a:ext cx="5406902" cy="1469965"/>
          </a:xfrm>
        </p:spPr>
        <p:txBody>
          <a:bodyPr anchor="ctr">
            <a:normAutofit/>
          </a:bodyPr>
          <a:lstStyle/>
          <a:p>
            <a:pPr algn="l"/>
            <a:r>
              <a:rPr lang="en-US" sz="4400" b="1" i="0" dirty="0">
                <a:solidFill>
                  <a:srgbClr val="0D0D0D"/>
                </a:solidFill>
                <a:effectLst/>
                <a:highlight>
                  <a:srgbClr val="FFFFFF"/>
                </a:highlight>
                <a:latin typeface="Söhne"/>
              </a:rPr>
              <a:t>Introduction</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153" y="267697"/>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2008094" y="2644589"/>
            <a:ext cx="7091082" cy="2303929"/>
          </a:xfrm>
        </p:spPr>
        <p:txBody>
          <a:bodyPr vert="horz" lIns="91440" tIns="45720" rIns="91440" bIns="45720" rtlCol="0" anchor="t">
            <a:noAutofit/>
          </a:bodyPr>
          <a:lstStyle/>
          <a:p>
            <a:pPr marL="0" indent="0" algn="l">
              <a:buNone/>
            </a:pPr>
            <a:r>
              <a:rPr lang="en-US" sz="2200" i="0" dirty="0">
                <a:solidFill>
                  <a:srgbClr val="0D0D0D"/>
                </a:solidFill>
                <a:effectLst/>
                <a:highlight>
                  <a:srgbClr val="FFFFFF"/>
                </a:highlight>
                <a:latin typeface="Söhne"/>
              </a:rPr>
              <a:t>This project addresses the escalating issue of credit card fraud by developing a robust fraud detection system using federated learning and edge computing. Our findings demonstrate that Federated Averaging significantly enhances detection capabilities while maintaining stringent data privacy.</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970344" y="199913"/>
            <a:ext cx="5406902" cy="1469965"/>
          </a:xfrm>
        </p:spPr>
        <p:txBody>
          <a:bodyPr anchor="ctr">
            <a:normAutofit/>
          </a:bodyPr>
          <a:lstStyle/>
          <a:p>
            <a:pPr algn="l"/>
            <a:r>
              <a:rPr lang="en-IN" b="1" i="0" dirty="0">
                <a:solidFill>
                  <a:srgbClr val="0D0D0D"/>
                </a:solidFill>
                <a:effectLst/>
                <a:highlight>
                  <a:srgbClr val="FFFFFF"/>
                </a:highlight>
                <a:latin typeface="Söhne"/>
              </a:rPr>
              <a:t>Background</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577" y="199913"/>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833717" y="1589195"/>
            <a:ext cx="8480612" cy="4371785"/>
          </a:xfrm>
        </p:spPr>
        <p:txBody>
          <a:bodyPr vert="horz" lIns="91440" tIns="45720" rIns="91440" bIns="45720" rtlCol="0" anchor="t">
            <a:normAutofit/>
          </a:bodyPr>
          <a:lstStyle/>
          <a:p>
            <a:r>
              <a:rPr lang="en-US" dirty="0">
                <a:solidFill>
                  <a:srgbClr val="0D0D0D"/>
                </a:solidFill>
                <a:highlight>
                  <a:srgbClr val="FFFFFF"/>
                </a:highlight>
                <a:latin typeface="Söhne"/>
              </a:rPr>
              <a:t> </a:t>
            </a:r>
            <a:r>
              <a:rPr lang="en-US" b="1" i="0" dirty="0">
                <a:solidFill>
                  <a:srgbClr val="0D0D0D"/>
                </a:solidFill>
                <a:effectLst/>
                <a:highlight>
                  <a:srgbClr val="FFFFFF"/>
                </a:highlight>
                <a:latin typeface="Söhne"/>
              </a:rPr>
              <a:t>Fraud Definition and Impact</a:t>
            </a:r>
            <a:endParaRPr lang="en-US" b="1" dirty="0">
              <a:cs typeface="Calibri" panose="020F0502020204030204"/>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Fraud involves illegal gain through deception. It not only causes direct economic losses but also undermines the legal and societal frameworks of financial systems.</a:t>
            </a:r>
          </a:p>
          <a:p>
            <a:r>
              <a:rPr lang="en-US" b="1" dirty="0">
                <a:solidFill>
                  <a:srgbClr val="0D0D0D"/>
                </a:solidFill>
                <a:highlight>
                  <a:srgbClr val="FFFFFF"/>
                </a:highlight>
                <a:latin typeface="Söhne"/>
              </a:rPr>
              <a:t> </a:t>
            </a:r>
            <a:r>
              <a:rPr lang="en-US" b="1" i="0" dirty="0">
                <a:solidFill>
                  <a:srgbClr val="0D0D0D"/>
                </a:solidFill>
                <a:effectLst/>
                <a:highlight>
                  <a:srgbClr val="FFFFFF"/>
                </a:highlight>
                <a:latin typeface="Söhne"/>
              </a:rPr>
              <a:t>Machine Learning for Fraud Detection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Machine learning offers powerful tools to detect patterns and anomalies in large datasets, making it crucial for identifying fraudulent activities in financial transactions.</a:t>
            </a:r>
          </a:p>
          <a:p>
            <a:r>
              <a:rPr lang="en-US" b="1" dirty="0">
                <a:solidFill>
                  <a:srgbClr val="0D0D0D"/>
                </a:solidFill>
                <a:highlight>
                  <a:srgbClr val="FFFFFF"/>
                </a:highlight>
                <a:latin typeface="Söhne"/>
              </a:rPr>
              <a:t> </a:t>
            </a:r>
            <a:r>
              <a:rPr lang="en-US" b="1" i="0" dirty="0">
                <a:solidFill>
                  <a:srgbClr val="0D0D0D"/>
                </a:solidFill>
                <a:effectLst/>
                <a:highlight>
                  <a:srgbClr val="FFFFFF"/>
                </a:highlight>
                <a:latin typeface="Söhne"/>
              </a:rPr>
              <a:t>Challenges with Current Systems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Söhne"/>
              </a:rPr>
              <a:t>Current fraud detection systems face challenges like skewed data distributions and the inability to adapt to new fraud tactics quickly, known as concept drift</a:t>
            </a:r>
            <a:r>
              <a:rPr lang="en-US" sz="2000" dirty="0">
                <a:solidFill>
                  <a:srgbClr val="0D0D0D"/>
                </a:solidFill>
                <a:highlight>
                  <a:srgbClr val="FFFFFF"/>
                </a:highlight>
                <a:latin typeface="Söhne"/>
              </a:rPr>
              <a:t>.</a:t>
            </a:r>
            <a:endParaRPr lang="en-US" sz="2000" b="0" i="0" dirty="0">
              <a:solidFill>
                <a:srgbClr val="0D0D0D"/>
              </a:solidFill>
              <a:effectLst/>
              <a:highlight>
                <a:srgbClr val="FFFFFF"/>
              </a:highlight>
              <a:latin typeface="Söhne"/>
            </a:endParaRPr>
          </a:p>
          <a:p>
            <a:endParaRPr lang="en-US" sz="2000"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93815" y="409934"/>
            <a:ext cx="5406902" cy="1469965"/>
          </a:xfrm>
        </p:spPr>
        <p:txBody>
          <a:bodyPr anchor="ctr">
            <a:normAutofit/>
          </a:bodyPr>
          <a:lstStyle/>
          <a:p>
            <a:pPr algn="l"/>
            <a:r>
              <a:rPr lang="en-IN" b="1" i="0" dirty="0">
                <a:solidFill>
                  <a:srgbClr val="0D0D0D"/>
                </a:solidFill>
                <a:effectLst/>
                <a:highlight>
                  <a:srgbClr val="FFFFFF"/>
                </a:highlight>
                <a:latin typeface="Söhne"/>
              </a:rPr>
              <a:t>Methodology</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482" y="596276"/>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7" name="TextBox 6">
            <a:extLst>
              <a:ext uri="{FF2B5EF4-FFF2-40B4-BE49-F238E27FC236}">
                <a16:creationId xmlns:a16="http://schemas.microsoft.com/office/drawing/2014/main" id="{D689EED0-936D-3FA8-ABB5-1235240D73B3}"/>
              </a:ext>
            </a:extLst>
          </p:cNvPr>
          <p:cNvSpPr txBox="1"/>
          <p:nvPr/>
        </p:nvSpPr>
        <p:spPr>
          <a:xfrm>
            <a:off x="1093694" y="2379971"/>
            <a:ext cx="8498542" cy="646331"/>
          </a:xfrm>
          <a:prstGeom prst="rect">
            <a:avLst/>
          </a:prstGeom>
          <a:noFill/>
        </p:spPr>
        <p:txBody>
          <a:bodyPr wrap="square">
            <a:spAutoFit/>
          </a:bodyPr>
          <a:lstStyle/>
          <a:p>
            <a:r>
              <a:rPr lang="en-IN" kern="0" dirty="0">
                <a:latin typeface="Roboto" panose="02000000000000000000" pitchFamily="2" charset="0"/>
                <a:ea typeface="Times New Roman" panose="02020603050405020304" pitchFamily="18" charset="0"/>
                <a:cs typeface="Times New Roman" panose="02020603050405020304" pitchFamily="18" charset="0"/>
              </a:rPr>
              <a:t>I</a:t>
            </a:r>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t can be seen that the fraudulent transactions are usually small span while the non-fraudulent transactions occur within a larger span of amount of money.</a:t>
            </a:r>
            <a:endParaRPr lang="en-IN" dirty="0"/>
          </a:p>
        </p:txBody>
      </p:sp>
      <p:pic>
        <p:nvPicPr>
          <p:cNvPr id="9" name="Picture 8">
            <a:extLst>
              <a:ext uri="{FF2B5EF4-FFF2-40B4-BE49-F238E27FC236}">
                <a16:creationId xmlns:a16="http://schemas.microsoft.com/office/drawing/2014/main" id="{11DE5194-49EC-0A3E-F28D-2329A9E03B5B}"/>
              </a:ext>
            </a:extLst>
          </p:cNvPr>
          <p:cNvPicPr>
            <a:picLocks noChangeAspect="1"/>
          </p:cNvPicPr>
          <p:nvPr/>
        </p:nvPicPr>
        <p:blipFill>
          <a:blip r:embed="rId6"/>
          <a:stretch>
            <a:fillRect/>
          </a:stretch>
        </p:blipFill>
        <p:spPr>
          <a:xfrm>
            <a:off x="2565178" y="3245280"/>
            <a:ext cx="5731510" cy="2943225"/>
          </a:xfrm>
          <a:prstGeom prst="rect">
            <a:avLst/>
          </a:prstGeom>
        </p:spPr>
      </p:pic>
      <p:sp>
        <p:nvSpPr>
          <p:cNvPr id="12"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093694" y="1775315"/>
            <a:ext cx="7817224" cy="510987"/>
          </a:xfrm>
        </p:spPr>
        <p:txBody>
          <a:bodyPr vert="horz" lIns="91440" tIns="45720" rIns="91440" bIns="45720" rtlCol="0" anchor="t">
            <a:normAutofit/>
          </a:bodyPr>
          <a:lstStyle/>
          <a:p>
            <a:pPr marL="0" indent="0">
              <a:buNone/>
            </a:pPr>
            <a:r>
              <a:rPr lang="en-IN" b="1" kern="0" dirty="0">
                <a:effectLst/>
                <a:latin typeface="Roboto" panose="02000000000000000000" pitchFamily="2" charset="0"/>
                <a:ea typeface="Times New Roman" panose="02020603050405020304" pitchFamily="18" charset="0"/>
                <a:cs typeface="Times New Roman" panose="02020603050405020304" pitchFamily="18" charset="0"/>
              </a:rPr>
              <a:t>Dataset</a:t>
            </a:r>
          </a:p>
          <a:p>
            <a:pPr marL="0" indent="0">
              <a:buNone/>
            </a:pPr>
            <a:endParaRPr lang="en-IN" sz="2000" b="1" kern="0" dirty="0">
              <a:latin typeface="Roboto" panose="02000000000000000000" pitchFamily="2" charset="0"/>
              <a:cs typeface="Times New Roman" panose="02020603050405020304" pitchFamily="18" charset="0"/>
            </a:endParaRPr>
          </a:p>
          <a:p>
            <a:pPr marL="0" indent="0">
              <a:buNone/>
            </a:pPr>
            <a:endParaRPr lang="en-IN" sz="2000" b="1" kern="0" dirty="0">
              <a:latin typeface="Roboto" panose="02000000000000000000" pitchFamily="2" charset="0"/>
              <a:cs typeface="Times New Roman" panose="02020603050405020304" pitchFamily="18" charset="0"/>
            </a:endParaRPr>
          </a:p>
          <a:p>
            <a:pPr marL="0" indent="0">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4091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93815" y="409934"/>
            <a:ext cx="5406902" cy="1469965"/>
          </a:xfrm>
        </p:spPr>
        <p:txBody>
          <a:bodyPr anchor="ctr">
            <a:normAutofit/>
          </a:bodyPr>
          <a:lstStyle/>
          <a:p>
            <a:pPr algn="l"/>
            <a:r>
              <a:rPr lang="en-IN" b="1" i="0" dirty="0">
                <a:solidFill>
                  <a:srgbClr val="0D0D0D"/>
                </a:solidFill>
                <a:effectLst/>
                <a:highlight>
                  <a:srgbClr val="FFFFFF"/>
                </a:highlight>
                <a:latin typeface="Söhne"/>
              </a:rPr>
              <a:t>Methodology</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482" y="596276"/>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8CF4C476-EA9B-2C55-E59C-5DA3C0C6B4C8}"/>
              </a:ext>
            </a:extLst>
          </p:cNvPr>
          <p:cNvSpPr txBox="1"/>
          <p:nvPr/>
        </p:nvSpPr>
        <p:spPr>
          <a:xfrm>
            <a:off x="1315122" y="2099959"/>
            <a:ext cx="3328596" cy="523220"/>
          </a:xfrm>
          <a:prstGeom prst="rect">
            <a:avLst/>
          </a:prstGeom>
          <a:noFill/>
        </p:spPr>
        <p:txBody>
          <a:bodyPr wrap="square">
            <a:spAutoFit/>
          </a:bodyPr>
          <a:lstStyle/>
          <a:p>
            <a:r>
              <a:rPr lang="en-IN" sz="2800" b="1" kern="0" dirty="0">
                <a:effectLst/>
                <a:latin typeface="Roboto" panose="02000000000000000000" pitchFamily="2" charset="0"/>
                <a:ea typeface="Times New Roman" panose="02020603050405020304" pitchFamily="18" charset="0"/>
                <a:cs typeface="Times New Roman" panose="02020603050405020304" pitchFamily="18" charset="0"/>
              </a:rPr>
              <a:t>Banks Grouping </a:t>
            </a:r>
            <a:endParaRPr lang="en-IN" sz="2800" dirty="0"/>
          </a:p>
        </p:txBody>
      </p:sp>
      <p:sp>
        <p:nvSpPr>
          <p:cNvPr id="9" name="TextBox 8">
            <a:extLst>
              <a:ext uri="{FF2B5EF4-FFF2-40B4-BE49-F238E27FC236}">
                <a16:creationId xmlns:a16="http://schemas.microsoft.com/office/drawing/2014/main" id="{EB599287-6150-7D2F-6B62-85DAF2627640}"/>
              </a:ext>
            </a:extLst>
          </p:cNvPr>
          <p:cNvSpPr txBox="1"/>
          <p:nvPr/>
        </p:nvSpPr>
        <p:spPr>
          <a:xfrm>
            <a:off x="1359049" y="2845404"/>
            <a:ext cx="9009529" cy="3416320"/>
          </a:xfrm>
          <a:prstGeom prst="rect">
            <a:avLst/>
          </a:prstGeom>
          <a:noFill/>
        </p:spPr>
        <p:txBody>
          <a:bodyPr wrap="square">
            <a:spAutoFit/>
          </a:bodyPr>
          <a:lstStyle/>
          <a:p>
            <a:r>
              <a:rPr lang="en-IN" sz="2000" b="1" dirty="0">
                <a:effectLst/>
                <a:latin typeface="Roboto" panose="02000000000000000000" pitchFamily="2" charset="0"/>
                <a:ea typeface="Times New Roman" panose="02020603050405020304" pitchFamily="18" charset="0"/>
              </a:rPr>
              <a:t>Mathematical Formulation</a:t>
            </a:r>
            <a:endParaRPr lang="en-IN" sz="20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The problem at hand is to optimally assign N bank nodes to M server nodes, minimizing the total cost defined by:</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lgn="ctr"/>
            <a:r>
              <a:rPr lang="en-IN" sz="1800" b="1" dirty="0">
                <a:effectLst/>
                <a:latin typeface="Roboto" panose="02000000000000000000" pitchFamily="2" charset="0"/>
                <a:ea typeface="Times New Roman" panose="02020603050405020304" pitchFamily="18" charset="0"/>
              </a:rPr>
              <a:t>Cost =</a:t>
            </a:r>
            <a:r>
              <a:rPr lang="en-IN" sz="1800" b="1" dirty="0">
                <a:effectLst/>
                <a:latin typeface="Cambria Math" panose="02040503050406030204" pitchFamily="18" charset="0"/>
                <a:ea typeface="Times New Roman" panose="02020603050405020304" pitchFamily="18" charset="0"/>
                <a:cs typeface="Cambria Math" panose="02040503050406030204" pitchFamily="18" charset="0"/>
              </a:rPr>
              <a:t>𝛼 </a:t>
            </a:r>
            <a:r>
              <a:rPr lang="en-IN" sz="1800" b="1" dirty="0">
                <a:effectLst/>
                <a:latin typeface="Roboto" panose="02000000000000000000" pitchFamily="2" charset="0"/>
                <a:ea typeface="Times New Roman" panose="02020603050405020304" pitchFamily="18" charset="0"/>
              </a:rPr>
              <a:t>× Distance + </a:t>
            </a:r>
            <a:r>
              <a:rPr lang="en-IN" sz="1800" b="1" dirty="0">
                <a:effectLst/>
                <a:latin typeface="Cambria Math" panose="02040503050406030204" pitchFamily="18" charset="0"/>
                <a:ea typeface="Times New Roman" panose="02020603050405020304" pitchFamily="18" charset="0"/>
                <a:cs typeface="Cambria Math" panose="02040503050406030204" pitchFamily="18" charset="0"/>
              </a:rPr>
              <a:t>𝛽 </a:t>
            </a:r>
            <a:r>
              <a:rPr lang="en-IN" sz="1800" b="1" dirty="0">
                <a:effectLst/>
                <a:latin typeface="Roboto" panose="02000000000000000000" pitchFamily="2" charset="0"/>
                <a:ea typeface="Times New Roman" panose="02020603050405020304" pitchFamily="18" charset="0"/>
              </a:rPr>
              <a:t>× Load</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where Distance is the Euclidean distance between assigned bank and server nodes, and Load is the number of bank nodes assigned to a particular server, influencing server capacity strain. Here,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𝛼</a:t>
            </a:r>
            <a:r>
              <a:rPr lang="en-IN" sz="1800" dirty="0">
                <a:effectLst/>
                <a:latin typeface="Roboto" panose="02000000000000000000" pitchFamily="2" charset="0"/>
                <a:ea typeface="Times New Roman" panose="02020603050405020304" pitchFamily="18" charset="0"/>
              </a:rPr>
              <a:t> and </a:t>
            </a:r>
            <a:r>
              <a:rPr lang="en-IN" sz="1800" dirty="0">
                <a:effectLst/>
                <a:latin typeface="Cambria Math" panose="02040503050406030204" pitchFamily="18" charset="0"/>
                <a:ea typeface="Times New Roman" panose="02020603050405020304" pitchFamily="18" charset="0"/>
                <a:cs typeface="Cambria Math" panose="02040503050406030204" pitchFamily="18" charset="0"/>
              </a:rPr>
              <a:t>𝛽</a:t>
            </a:r>
            <a:r>
              <a:rPr lang="en-IN" sz="1800" dirty="0">
                <a:effectLst/>
                <a:latin typeface="Roboto" panose="02000000000000000000" pitchFamily="2" charset="0"/>
                <a:ea typeface="Times New Roman" panose="02020603050405020304" pitchFamily="18" charset="0"/>
              </a:rPr>
              <a:t> are weighting factors that balance the importance of distance minimization and load balancing.</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489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93815" y="409934"/>
            <a:ext cx="5406902" cy="1469965"/>
          </a:xfrm>
        </p:spPr>
        <p:txBody>
          <a:bodyPr anchor="ctr">
            <a:normAutofit/>
          </a:bodyPr>
          <a:lstStyle/>
          <a:p>
            <a:pPr algn="l"/>
            <a:r>
              <a:rPr lang="en-IN" b="1" i="0" dirty="0">
                <a:solidFill>
                  <a:srgbClr val="0D0D0D"/>
                </a:solidFill>
                <a:effectLst/>
                <a:highlight>
                  <a:srgbClr val="FFFFFF"/>
                </a:highlight>
                <a:latin typeface="Söhne"/>
              </a:rPr>
              <a:t>Methodology</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482" y="596276"/>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470212" y="1879899"/>
            <a:ext cx="8050306" cy="1078454"/>
          </a:xfrm>
        </p:spPr>
        <p:txBody>
          <a:bodyPr vert="horz" lIns="91440" tIns="45720" rIns="91440" bIns="45720" rtlCol="0" anchor="t">
            <a:normAutofit/>
          </a:bodyPr>
          <a:lstStyle/>
          <a:p>
            <a:pPr marL="0" indent="0">
              <a:buNone/>
            </a:pPr>
            <a:r>
              <a:rPr lang="en-IN" b="1" dirty="0">
                <a:effectLst/>
                <a:latin typeface="Roboto" panose="02000000000000000000" pitchFamily="2" charset="0"/>
                <a:ea typeface="Times New Roman" panose="02020603050405020304" pitchFamily="18" charset="0"/>
              </a:rPr>
              <a:t>SMOTE for Balancing Dataset in Fraud Detection</a:t>
            </a:r>
            <a:endParaRPr lang="en-IN" dirty="0">
              <a:effectLst/>
              <a:latin typeface="Times New Roman" panose="02020603050405020304" pitchFamily="18" charset="0"/>
              <a:ea typeface="Times New Roman" panose="02020603050405020304" pitchFamily="18"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B1C77482-D725-C430-4276-7C5708C7B19C}"/>
              </a:ext>
            </a:extLst>
          </p:cNvPr>
          <p:cNvSpPr txBox="1"/>
          <p:nvPr/>
        </p:nvSpPr>
        <p:spPr>
          <a:xfrm>
            <a:off x="1640540" y="2831526"/>
            <a:ext cx="9081248" cy="3430198"/>
          </a:xfrm>
          <a:prstGeom prst="rect">
            <a:avLst/>
          </a:prstGeom>
          <a:noFill/>
        </p:spPr>
        <p:txBody>
          <a:bodyPr wrap="square">
            <a:spAutoFit/>
          </a:bodyPr>
          <a:lstStyle/>
          <a:p>
            <a:r>
              <a:rPr lang="en-IN" sz="2000" b="1" dirty="0">
                <a:effectLst/>
                <a:latin typeface="Roboto" panose="02000000000000000000" pitchFamily="2" charset="0"/>
                <a:ea typeface="Times New Roman" panose="02020603050405020304" pitchFamily="18" charset="0"/>
              </a:rPr>
              <a:t>Mathematical Formulation</a:t>
            </a:r>
            <a:endParaRPr lang="en-IN" sz="2000" dirty="0">
              <a:effectLst/>
              <a:latin typeface="Times New Roman" panose="02020603050405020304" pitchFamily="18" charset="0"/>
              <a:ea typeface="Times New Roman" panose="02020603050405020304" pitchFamily="18" charset="0"/>
            </a:endParaRPr>
          </a:p>
          <a:p>
            <a:r>
              <a:rPr lang="en-IN" sz="1800" b="1"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SMOTE algorithm generates synthetic samples by operating in the feature space rather than the data space. For each minority class sample, it selects its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k nearest neighbours from the minority class. Synthetic samples are then created by choosing one of the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K nearest neighbours and connecting the line segment between the minority class sample and its chosen neighbour. Samples are generated randomly along this line, according to the formula:</a:t>
            </a:r>
            <a:endParaRPr lang="en-IN" sz="1600" dirty="0">
              <a:effectLst/>
              <a:latin typeface="Times New Roman" panose="02020603050405020304" pitchFamily="18" charset="0"/>
              <a:ea typeface="Times New Roman" panose="02020603050405020304" pitchFamily="18" charset="0"/>
            </a:endParaRPr>
          </a:p>
          <a:p>
            <a:r>
              <a:rPr lang="en-IN" sz="1800" dirty="0">
                <a:effectLst/>
                <a:latin typeface="Roboto" panose="02000000000000000000" pitchFamily="2" charset="0"/>
                <a:ea typeface="Times New Roman" panose="02020603050405020304" pitchFamily="18" charset="0"/>
              </a:rPr>
              <a:t>New Sample = Existing Sample + λ × (Neighbour Sample − Existing Sample)</a:t>
            </a:r>
            <a:endParaRPr lang="en-IN" sz="1600" dirty="0">
              <a:effectLst/>
              <a:latin typeface="Times New Roman" panose="02020603050405020304" pitchFamily="18" charset="0"/>
              <a:ea typeface="Times New Roman" panose="02020603050405020304" pitchFamily="18" charset="0"/>
            </a:endParaRPr>
          </a:p>
          <a:p>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where λ is a random number between 0 and 1</a:t>
            </a:r>
            <a:endParaRPr lang="en-IN" dirty="0"/>
          </a:p>
        </p:txBody>
      </p:sp>
    </p:spTree>
    <p:extLst>
      <p:ext uri="{BB962C8B-B14F-4D97-AF65-F5344CB8AC3E}">
        <p14:creationId xmlns:p14="http://schemas.microsoft.com/office/powerpoint/2010/main" val="346532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093815" y="409934"/>
            <a:ext cx="5406902" cy="1469965"/>
          </a:xfrm>
        </p:spPr>
        <p:txBody>
          <a:bodyPr anchor="ctr">
            <a:normAutofit/>
          </a:bodyPr>
          <a:lstStyle/>
          <a:p>
            <a:pPr algn="l"/>
            <a:r>
              <a:rPr lang="en-IN" b="1" i="0" dirty="0">
                <a:solidFill>
                  <a:srgbClr val="0D0D0D"/>
                </a:solidFill>
                <a:effectLst/>
                <a:highlight>
                  <a:srgbClr val="FFFFFF"/>
                </a:highlight>
                <a:latin typeface="Söhne"/>
              </a:rPr>
              <a:t>Methodology</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482" y="596276"/>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1362635" y="1954307"/>
            <a:ext cx="8220635" cy="717175"/>
          </a:xfrm>
        </p:spPr>
        <p:txBody>
          <a:bodyPr vert="horz" lIns="91440" tIns="45720" rIns="91440" bIns="45720" rtlCol="0" anchor="t">
            <a:normAutofit/>
          </a:bodyPr>
          <a:lstStyle/>
          <a:p>
            <a:pPr marL="0" indent="0">
              <a:buNone/>
            </a:pPr>
            <a:r>
              <a:rPr lang="en-IN" b="1" kern="0" dirty="0">
                <a:effectLst/>
                <a:latin typeface="Roboto" panose="02000000000000000000" pitchFamily="2" charset="0"/>
                <a:ea typeface="Times New Roman" panose="02020603050405020304" pitchFamily="18" charset="0"/>
                <a:cs typeface="Times New Roman" panose="02020603050405020304" pitchFamily="18" charset="0"/>
              </a:rPr>
              <a:t>MLP and Federated Averaging </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F20E929F-901C-CDB0-1007-A2A26ECF6FA6}"/>
              </a:ext>
            </a:extLst>
          </p:cNvPr>
          <p:cNvSpPr txBox="1"/>
          <p:nvPr/>
        </p:nvSpPr>
        <p:spPr>
          <a:xfrm>
            <a:off x="1201271" y="2274838"/>
            <a:ext cx="9421905" cy="1477328"/>
          </a:xfrm>
          <a:prstGeom prst="rect">
            <a:avLst/>
          </a:prstGeom>
          <a:noFill/>
        </p:spPr>
        <p:txBody>
          <a:bodyPr wrap="square">
            <a:spAutoFit/>
          </a:bodyPr>
          <a:lstStyle/>
          <a:p>
            <a:r>
              <a:rPr lang="en-IN" sz="1800" b="1" dirty="0">
                <a:effectLst/>
                <a:latin typeface="Roboto" panose="02000000000000000000" pitchFamily="2"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We opted for a Multi-Layer Perceptron (MLP) integrated with Federated Averaging (</a:t>
            </a:r>
            <a:r>
              <a:rPr lang="en-IN" sz="1800" kern="0" dirty="0" err="1">
                <a:effectLst/>
                <a:latin typeface="Roboto" panose="02000000000000000000" pitchFamily="2" charset="0"/>
                <a:ea typeface="Times New Roman" panose="02020603050405020304" pitchFamily="18" charset="0"/>
                <a:cs typeface="Times New Roman" panose="02020603050405020304" pitchFamily="18" charset="0"/>
              </a:rPr>
              <a:t>FedAvg</a:t>
            </a:r>
            <a:r>
              <a:rPr lang="en-IN" sz="1800" kern="0" dirty="0">
                <a:effectLst/>
                <a:latin typeface="Roboto" panose="02000000000000000000" pitchFamily="2" charset="0"/>
                <a:ea typeface="Times New Roman" panose="02020603050405020304" pitchFamily="18" charset="0"/>
                <a:cs typeface="Times New Roman" panose="02020603050405020304" pitchFamily="18" charset="0"/>
              </a:rPr>
              <a:t>) due to its robust ability to model complex, non-linear relationships inherent in financial transaction data. The MLP is ideal for this task, given its flexibility in architecture which allows it to learn from a multitude of features that characterize fraudulent activities</a:t>
            </a:r>
            <a:endParaRPr lang="en-IN" dirty="0"/>
          </a:p>
        </p:txBody>
      </p:sp>
    </p:spTree>
    <p:extLst>
      <p:ext uri="{BB962C8B-B14F-4D97-AF65-F5344CB8AC3E}">
        <p14:creationId xmlns:p14="http://schemas.microsoft.com/office/powerpoint/2010/main" val="2648145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312</TotalTime>
  <Words>8253</Words>
  <Application>Microsoft Office PowerPoint</Application>
  <PresentationFormat>Widescreen</PresentationFormat>
  <Paragraphs>506</Paragraphs>
  <Slides>28</Slides>
  <Notes>27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Cambria Math</vt:lpstr>
      <vt:lpstr>Franklin Gothic Book</vt:lpstr>
      <vt:lpstr>Roboto</vt:lpstr>
      <vt:lpstr>Segoe UI</vt:lpstr>
      <vt:lpstr>Söhne</vt:lpstr>
      <vt:lpstr>Times New Roman</vt:lpstr>
      <vt:lpstr>Office Theme</vt:lpstr>
      <vt:lpstr>PowerPoint Presentation</vt:lpstr>
      <vt:lpstr>PowerPoint Presentation</vt:lpstr>
      <vt:lpstr>Content:</vt:lpstr>
      <vt:lpstr>Introduction</vt:lpstr>
      <vt:lpstr>Background</vt:lpstr>
      <vt:lpstr>Methodology</vt:lpstr>
      <vt:lpstr>Methodology</vt:lpstr>
      <vt:lpstr>Methodology</vt:lpstr>
      <vt:lpstr>Methodology</vt:lpstr>
      <vt:lpstr>Methodology</vt:lpstr>
      <vt:lpstr>Model Implementation </vt:lpstr>
      <vt:lpstr>Model Implementation </vt:lpstr>
      <vt:lpstr>Model Implementation </vt:lpstr>
      <vt:lpstr>Model Implementation </vt:lpstr>
      <vt:lpstr>Model Implementation </vt:lpstr>
      <vt:lpstr>Model Implementation </vt:lpstr>
      <vt:lpstr>Model Implementation </vt:lpstr>
      <vt:lpstr>Model Implementation </vt:lpstr>
      <vt:lpstr>Results</vt:lpstr>
      <vt:lpstr>Results</vt:lpstr>
      <vt:lpstr>Results</vt:lpstr>
      <vt:lpstr>Results</vt:lpstr>
      <vt:lpstr>Results</vt:lpstr>
      <vt:lpstr>Results</vt:lpstr>
      <vt:lpstr>Results</vt:lpstr>
      <vt:lpstr>Results</vt:lpstr>
      <vt:lpstr>Acknowledgments and 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Avinesh Singh</dc:creator>
  <cp:lastModifiedBy>Avinesh Singh</cp:lastModifiedBy>
  <cp:revision>5</cp:revision>
  <dcterms:created xsi:type="dcterms:W3CDTF">2024-05-07T04:14:25Z</dcterms:created>
  <dcterms:modified xsi:type="dcterms:W3CDTF">2024-05-07T09:27:09Z</dcterms:modified>
</cp:coreProperties>
</file>