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85" r:id="rId3"/>
    <p:sldId id="257" r:id="rId4"/>
    <p:sldId id="258" r:id="rId5"/>
    <p:sldId id="259" r:id="rId6"/>
    <p:sldId id="260" r:id="rId7"/>
    <p:sldId id="261" r:id="rId8"/>
    <p:sldId id="262" r:id="rId9"/>
    <p:sldId id="263" r:id="rId10"/>
    <p:sldId id="264" r:id="rId11"/>
    <p:sldId id="265" r:id="rId12"/>
    <p:sldId id="266" r:id="rId13"/>
    <p:sldId id="267" r:id="rId14"/>
    <p:sldId id="268" r:id="rId15"/>
    <p:sldId id="295" r:id="rId16"/>
    <p:sldId id="294" r:id="rId17"/>
    <p:sldId id="297" r:id="rId18"/>
    <p:sldId id="298" r:id="rId19"/>
    <p:sldId id="299" r:id="rId20"/>
    <p:sldId id="300" r:id="rId21"/>
    <p:sldId id="303" r:id="rId22"/>
    <p:sldId id="301" r:id="rId23"/>
    <p:sldId id="302" r:id="rId24"/>
    <p:sldId id="276" r:id="rId25"/>
    <p:sldId id="290" r:id="rId26"/>
    <p:sldId id="288" r:id="rId27"/>
    <p:sldId id="291" r:id="rId28"/>
    <p:sldId id="289" r:id="rId29"/>
    <p:sldId id="292" r:id="rId30"/>
    <p:sldId id="283" r:id="rId31"/>
    <p:sldId id="287" r:id="rId32"/>
    <p:sldId id="286" r:id="rId33"/>
    <p:sldId id="284" r:id="rId34"/>
  </p:sldIdLst>
  <p:sldSz cx="9144000" cy="5143500" type="screen16x9"/>
  <p:notesSz cx="6858000" cy="9144000"/>
  <p:embeddedFontLst>
    <p:embeddedFont>
      <p:font typeface="Fira Sans Extra Condensed Medium" panose="020B0604020202020204" charset="0"/>
      <p:regular r:id="rId36"/>
      <p:bold r:id="rId37"/>
      <p:italic r:id="rId38"/>
      <p:boldItalic r:id="rId39"/>
    </p:embeddedFont>
    <p:embeddedFont>
      <p:font typeface="Fira Sans Extra Condensed SemiBold" panose="020B0604020202020204" charset="0"/>
      <p:regular r:id="rId40"/>
      <p:bold r:id="rId41"/>
      <p:italic r:id="rId42"/>
      <p:boldItalic r:id="rId43"/>
    </p:embeddedFont>
    <p:embeddedFont>
      <p:font typeface="Open Sans" panose="020B0606030504020204" pitchFamily="34" charset="0"/>
      <p:regular r:id="rId44"/>
      <p:bold r:id="rId45"/>
      <p:italic r:id="rId46"/>
      <p:boldItalic r:id="rId47"/>
    </p:embeddedFont>
    <p:embeddedFont>
      <p:font typeface="PT Sans Narrow" panose="020B0506020203020204" pitchFamily="34" charset="0"/>
      <p:regular r:id="rId48"/>
      <p:bold r:id="rId49"/>
    </p:embeddedFont>
    <p:embeddedFont>
      <p:font typeface="Roboto" panose="02000000000000000000"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eb2316e740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eb2316e740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996ff76d33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996ff76d33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996ff76d3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996ff76d3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608e792665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608e792665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99aa2fd74a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99aa2fd74a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eb2316e74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eb2316e74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99aa2fd74a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99aa2fd74a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2694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eb2316e74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eb2316e74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692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99aa2fd74a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99aa2fd74a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3452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eb2316e74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eb2316e74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335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99aa2fd74a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99aa2fd74a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5092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eb2316e740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eb2316e740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358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eb2316e74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eb2316e74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236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99aa2fd74a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99aa2fd74a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728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99aa2fd74a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99aa2fd74a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3395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eb2316e74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eb2316e74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8058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99aa2fd74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99aa2fd74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99aa2fd74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99aa2fd74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3981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99aa2fd74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99aa2fd74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9925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99aa2fd74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99aa2fd74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337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99aa2fd74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99aa2fd74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8506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99aa2fd74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99aa2fd74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4094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608e792665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608e792665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608e79266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608e79266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608e79266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608e79266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87898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608e79266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608e79266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2919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2608e792665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2608e79266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996ff76d33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996ff76d3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608e792665_4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608e792665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9a276ba2d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9a276ba2d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eb2316e740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eb2316e740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eb2316e740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eb2316e740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9a276ba2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9a276ba2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320" u="sng" dirty="0">
                <a:solidFill>
                  <a:schemeClr val="accent3"/>
                </a:solidFill>
              </a:rPr>
              <a:t>PROJECT TITLE</a:t>
            </a:r>
            <a:endParaRPr sz="3320" dirty="0">
              <a:solidFill>
                <a:schemeClr val="accent3"/>
              </a:solidFill>
            </a:endParaRPr>
          </a:p>
          <a:p>
            <a:pPr marL="0" lvl="0" indent="0" algn="ctr" rtl="0">
              <a:spcBef>
                <a:spcPts val="0"/>
              </a:spcBef>
              <a:spcAft>
                <a:spcPts val="0"/>
              </a:spcAft>
              <a:buClr>
                <a:srgbClr val="000000"/>
              </a:buClr>
              <a:buSzPct val="29819"/>
              <a:buFont typeface="Arial"/>
              <a:buNone/>
            </a:pPr>
            <a:endParaRPr sz="3320" dirty="0"/>
          </a:p>
          <a:p>
            <a:pPr marL="0" lvl="0" indent="0" algn="ctr" rtl="0">
              <a:spcBef>
                <a:spcPts val="0"/>
              </a:spcBef>
              <a:spcAft>
                <a:spcPts val="0"/>
              </a:spcAft>
              <a:buClr>
                <a:srgbClr val="000000"/>
              </a:buClr>
              <a:buSzPct val="29819"/>
              <a:buFont typeface="Arial"/>
              <a:buNone/>
            </a:pPr>
            <a:r>
              <a:rPr lang="en" sz="3320" dirty="0"/>
              <a:t> </a:t>
            </a:r>
            <a:r>
              <a:rPr lang="en" sz="3320" dirty="0">
                <a:solidFill>
                  <a:schemeClr val="accent3"/>
                </a:solidFill>
              </a:rPr>
              <a:t>Study and Improvisation of Clustering Based Routing Protocol in FANET</a:t>
            </a:r>
            <a:endParaRPr dirty="0">
              <a:solidFill>
                <a:schemeClr val="accent3"/>
              </a:solidFill>
            </a:endParaRPr>
          </a:p>
        </p:txBody>
      </p:sp>
      <p:sp>
        <p:nvSpPr>
          <p:cNvPr id="67" name="Google Shape;67;p13"/>
          <p:cNvSpPr txBox="1">
            <a:spLocks noGrp="1"/>
          </p:cNvSpPr>
          <p:nvPr>
            <p:ph type="body" idx="1"/>
          </p:nvPr>
        </p:nvSpPr>
        <p:spPr>
          <a:xfrm>
            <a:off x="311700" y="2668525"/>
            <a:ext cx="8332238" cy="1196244"/>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3705" dirty="0">
                <a:solidFill>
                  <a:schemeClr val="accent1"/>
                </a:solidFill>
              </a:rPr>
              <a:t>                  Name : Avinesh Pratap Singh</a:t>
            </a:r>
            <a:endParaRPr lang="en-IN" sz="3705" dirty="0">
              <a:solidFill>
                <a:schemeClr val="accent1"/>
              </a:solidFill>
            </a:endParaRPr>
          </a:p>
          <a:p>
            <a:pPr marL="0" lvl="0" indent="0" algn="ctr" rtl="0">
              <a:spcBef>
                <a:spcPts val="1200"/>
              </a:spcBef>
              <a:spcAft>
                <a:spcPts val="0"/>
              </a:spcAft>
              <a:buNone/>
            </a:pPr>
            <a:r>
              <a:rPr lang="en" sz="3705" dirty="0">
                <a:solidFill>
                  <a:schemeClr val="accent1"/>
                </a:solidFill>
              </a:rPr>
              <a:t>     </a:t>
            </a:r>
            <a:r>
              <a:rPr lang="en-IN" sz="3705" dirty="0">
                <a:solidFill>
                  <a:schemeClr val="accent1"/>
                </a:solidFill>
              </a:rPr>
              <a:t>Guide : </a:t>
            </a:r>
            <a:r>
              <a:rPr lang="en-IN" sz="3705" dirty="0" err="1">
                <a:solidFill>
                  <a:schemeClr val="accent1"/>
                </a:solidFill>
              </a:rPr>
              <a:t>Dr.</a:t>
            </a:r>
            <a:r>
              <a:rPr lang="en-IN" sz="3705" dirty="0">
                <a:solidFill>
                  <a:schemeClr val="accent1"/>
                </a:solidFill>
              </a:rPr>
              <a:t> Chiranjeev Kumar  </a:t>
            </a:r>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1079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Literature Survey</a:t>
            </a:r>
            <a:endParaRPr dirty="0"/>
          </a:p>
        </p:txBody>
      </p:sp>
      <p:sp>
        <p:nvSpPr>
          <p:cNvPr id="115" name="Google Shape;115;p21"/>
          <p:cNvSpPr txBox="1"/>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solidFill>
                <a:srgbClr val="000000"/>
              </a:solidFill>
              <a:latin typeface="Fira Sans Extra Condensed SemiBold"/>
              <a:ea typeface="Fira Sans Extra Condensed SemiBold"/>
              <a:cs typeface="Fira Sans Extra Condensed SemiBold"/>
              <a:sym typeface="Fira Sans Extra Condensed SemiBold"/>
            </a:endParaRPr>
          </a:p>
        </p:txBody>
      </p:sp>
      <p:grpSp>
        <p:nvGrpSpPr>
          <p:cNvPr id="116" name="Google Shape;116;p21"/>
          <p:cNvGrpSpPr/>
          <p:nvPr/>
        </p:nvGrpSpPr>
        <p:grpSpPr>
          <a:xfrm>
            <a:off x="2596588" y="1165275"/>
            <a:ext cx="4579724" cy="956663"/>
            <a:chOff x="2596588" y="1165275"/>
            <a:chExt cx="4579724" cy="956663"/>
          </a:xfrm>
        </p:grpSpPr>
        <p:sp>
          <p:nvSpPr>
            <p:cNvPr id="117" name="Google Shape;117;p21"/>
            <p:cNvSpPr/>
            <p:nvPr/>
          </p:nvSpPr>
          <p:spPr>
            <a:xfrm>
              <a:off x="2966288" y="1522438"/>
              <a:ext cx="1041225" cy="364350"/>
            </a:xfrm>
            <a:custGeom>
              <a:avLst/>
              <a:gdLst/>
              <a:ahLst/>
              <a:cxnLst/>
              <a:rect l="l" t="t" r="r" b="b"/>
              <a:pathLst>
                <a:path w="41649" h="14574" extrusionOk="0">
                  <a:moveTo>
                    <a:pt x="14014" y="1"/>
                  </a:moveTo>
                  <a:lnTo>
                    <a:pt x="0" y="14050"/>
                  </a:lnTo>
                  <a:lnTo>
                    <a:pt x="536" y="14574"/>
                  </a:lnTo>
                  <a:lnTo>
                    <a:pt x="14323" y="739"/>
                  </a:lnTo>
                  <a:lnTo>
                    <a:pt x="41648" y="739"/>
                  </a:lnTo>
                  <a:lnTo>
                    <a:pt x="41648" y="1"/>
                  </a:lnTo>
                  <a:close/>
                </a:path>
              </a:pathLst>
            </a:custGeom>
            <a:solidFill>
              <a:srgbClr val="44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1"/>
            <p:cNvSpPr/>
            <p:nvPr/>
          </p:nvSpPr>
          <p:spPr>
            <a:xfrm>
              <a:off x="2596588" y="1752238"/>
              <a:ext cx="712925" cy="369700"/>
            </a:xfrm>
            <a:custGeom>
              <a:avLst/>
              <a:gdLst/>
              <a:ahLst/>
              <a:cxnLst/>
              <a:rect l="l" t="t" r="r" b="b"/>
              <a:pathLst>
                <a:path w="28517" h="14788" extrusionOk="0">
                  <a:moveTo>
                    <a:pt x="20170" y="5394"/>
                  </a:moveTo>
                  <a:cubicBezTo>
                    <a:pt x="17146" y="3644"/>
                    <a:pt x="13883" y="2286"/>
                    <a:pt x="10442" y="1358"/>
                  </a:cubicBezTo>
                  <a:cubicBezTo>
                    <a:pt x="7109" y="476"/>
                    <a:pt x="3608" y="0"/>
                    <a:pt x="1" y="0"/>
                  </a:cubicBezTo>
                  <a:lnTo>
                    <a:pt x="1" y="4215"/>
                  </a:lnTo>
                  <a:cubicBezTo>
                    <a:pt x="3227" y="4215"/>
                    <a:pt x="6359" y="4644"/>
                    <a:pt x="9347" y="5441"/>
                  </a:cubicBezTo>
                  <a:cubicBezTo>
                    <a:pt x="12431" y="6263"/>
                    <a:pt x="15360" y="7489"/>
                    <a:pt x="18062" y="9049"/>
                  </a:cubicBezTo>
                  <a:cubicBezTo>
                    <a:pt x="20801" y="10632"/>
                    <a:pt x="23313" y="12573"/>
                    <a:pt x="25540" y="14788"/>
                  </a:cubicBezTo>
                  <a:lnTo>
                    <a:pt x="28516" y="11811"/>
                  </a:lnTo>
                  <a:cubicBezTo>
                    <a:pt x="26040" y="9323"/>
                    <a:pt x="23230" y="7168"/>
                    <a:pt x="20170" y="5394"/>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1"/>
            <p:cNvSpPr/>
            <p:nvPr/>
          </p:nvSpPr>
          <p:spPr>
            <a:xfrm>
              <a:off x="2869538" y="1771888"/>
              <a:ext cx="213750" cy="214025"/>
            </a:xfrm>
            <a:custGeom>
              <a:avLst/>
              <a:gdLst/>
              <a:ahLst/>
              <a:cxnLst/>
              <a:rect l="l" t="t" r="r" b="b"/>
              <a:pathLst>
                <a:path w="8550" h="8561" extrusionOk="0">
                  <a:moveTo>
                    <a:pt x="4275" y="0"/>
                  </a:moveTo>
                  <a:cubicBezTo>
                    <a:pt x="1906" y="0"/>
                    <a:pt x="1" y="1917"/>
                    <a:pt x="1" y="4274"/>
                  </a:cubicBezTo>
                  <a:cubicBezTo>
                    <a:pt x="1" y="6644"/>
                    <a:pt x="1906" y="8561"/>
                    <a:pt x="4275" y="8561"/>
                  </a:cubicBezTo>
                  <a:cubicBezTo>
                    <a:pt x="6632" y="8561"/>
                    <a:pt x="8549" y="6644"/>
                    <a:pt x="8549" y="4274"/>
                  </a:cubicBezTo>
                  <a:cubicBezTo>
                    <a:pt x="8549" y="1917"/>
                    <a:pt x="6632" y="0"/>
                    <a:pt x="4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21"/>
            <p:cNvGrpSpPr/>
            <p:nvPr/>
          </p:nvGrpSpPr>
          <p:grpSpPr>
            <a:xfrm>
              <a:off x="4159888" y="1165275"/>
              <a:ext cx="3016424" cy="735225"/>
              <a:chOff x="4159888" y="1165263"/>
              <a:chExt cx="3016424" cy="735225"/>
            </a:xfrm>
          </p:grpSpPr>
          <p:sp>
            <p:nvSpPr>
              <p:cNvPr id="121" name="Google Shape;121;p21"/>
              <p:cNvSpPr/>
              <p:nvPr/>
            </p:nvSpPr>
            <p:spPr>
              <a:xfrm>
                <a:off x="4417938" y="1165263"/>
                <a:ext cx="735250" cy="735225"/>
              </a:xfrm>
              <a:custGeom>
                <a:avLst/>
                <a:gdLst/>
                <a:ahLst/>
                <a:cxnLst/>
                <a:rect l="l" t="t" r="r" b="b"/>
                <a:pathLst>
                  <a:path w="29410" h="29409" extrusionOk="0">
                    <a:moveTo>
                      <a:pt x="14705" y="0"/>
                    </a:moveTo>
                    <a:cubicBezTo>
                      <a:pt x="6585" y="0"/>
                      <a:pt x="1" y="6584"/>
                      <a:pt x="1" y="14704"/>
                    </a:cubicBezTo>
                    <a:cubicBezTo>
                      <a:pt x="1" y="22824"/>
                      <a:pt x="6585" y="29409"/>
                      <a:pt x="14705" y="29409"/>
                    </a:cubicBezTo>
                    <a:cubicBezTo>
                      <a:pt x="22825" y="29409"/>
                      <a:pt x="29409" y="22824"/>
                      <a:pt x="29409" y="14704"/>
                    </a:cubicBezTo>
                    <a:cubicBezTo>
                      <a:pt x="29409" y="6584"/>
                      <a:pt x="22825" y="0"/>
                      <a:pt x="147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p:nvPr/>
            </p:nvSpPr>
            <p:spPr>
              <a:xfrm>
                <a:off x="4453063" y="1200238"/>
                <a:ext cx="665000" cy="665275"/>
              </a:xfrm>
              <a:custGeom>
                <a:avLst/>
                <a:gdLst/>
                <a:ahLst/>
                <a:cxnLst/>
                <a:rect l="l" t="t" r="r" b="b"/>
                <a:pathLst>
                  <a:path w="26600" h="26611" extrusionOk="0">
                    <a:moveTo>
                      <a:pt x="13300" y="26610"/>
                    </a:moveTo>
                    <a:cubicBezTo>
                      <a:pt x="5966" y="26610"/>
                      <a:pt x="1" y="20634"/>
                      <a:pt x="1" y="13299"/>
                    </a:cubicBezTo>
                    <a:cubicBezTo>
                      <a:pt x="1" y="5965"/>
                      <a:pt x="5966" y="0"/>
                      <a:pt x="13300" y="0"/>
                    </a:cubicBezTo>
                    <a:cubicBezTo>
                      <a:pt x="20634" y="0"/>
                      <a:pt x="26599" y="5965"/>
                      <a:pt x="26599" y="13299"/>
                    </a:cubicBezTo>
                    <a:cubicBezTo>
                      <a:pt x="26599" y="20634"/>
                      <a:pt x="20634" y="26610"/>
                      <a:pt x="13300" y="26610"/>
                    </a:cubicBezTo>
                    <a:close/>
                    <a:moveTo>
                      <a:pt x="13300" y="453"/>
                    </a:moveTo>
                    <a:cubicBezTo>
                      <a:pt x="6216" y="453"/>
                      <a:pt x="453" y="6215"/>
                      <a:pt x="453" y="13299"/>
                    </a:cubicBezTo>
                    <a:cubicBezTo>
                      <a:pt x="453" y="20384"/>
                      <a:pt x="6216" y="26146"/>
                      <a:pt x="13300" y="26146"/>
                    </a:cubicBezTo>
                    <a:cubicBezTo>
                      <a:pt x="20384" y="26146"/>
                      <a:pt x="26147" y="20384"/>
                      <a:pt x="26147" y="13299"/>
                    </a:cubicBezTo>
                    <a:cubicBezTo>
                      <a:pt x="26147" y="6215"/>
                      <a:pt x="20384" y="453"/>
                      <a:pt x="13300" y="453"/>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1"/>
              <p:cNvSpPr/>
              <p:nvPr/>
            </p:nvSpPr>
            <p:spPr>
              <a:xfrm>
                <a:off x="4159888" y="1239975"/>
                <a:ext cx="927525" cy="585800"/>
              </a:xfrm>
              <a:custGeom>
                <a:avLst/>
                <a:gdLst/>
                <a:ahLst/>
                <a:cxnLst/>
                <a:rect l="l" t="t" r="r" b="b"/>
                <a:pathLst>
                  <a:path w="37101" h="23432" extrusionOk="0">
                    <a:moveTo>
                      <a:pt x="25539" y="251"/>
                    </a:moveTo>
                    <a:cubicBezTo>
                      <a:pt x="19872" y="1"/>
                      <a:pt x="15050" y="3846"/>
                      <a:pt x="13764" y="9073"/>
                    </a:cubicBezTo>
                    <a:cubicBezTo>
                      <a:pt x="13597" y="9740"/>
                      <a:pt x="12978" y="10216"/>
                      <a:pt x="12288" y="10216"/>
                    </a:cubicBezTo>
                    <a:lnTo>
                      <a:pt x="6263" y="10216"/>
                    </a:lnTo>
                    <a:cubicBezTo>
                      <a:pt x="5811" y="10216"/>
                      <a:pt x="5453" y="9847"/>
                      <a:pt x="5453" y="9406"/>
                    </a:cubicBezTo>
                    <a:lnTo>
                      <a:pt x="5453" y="6870"/>
                    </a:lnTo>
                    <a:cubicBezTo>
                      <a:pt x="5453" y="6561"/>
                      <a:pt x="5084" y="6406"/>
                      <a:pt x="4858" y="6620"/>
                    </a:cubicBezTo>
                    <a:lnTo>
                      <a:pt x="441" y="11050"/>
                    </a:lnTo>
                    <a:cubicBezTo>
                      <a:pt x="0" y="11490"/>
                      <a:pt x="0" y="12193"/>
                      <a:pt x="441" y="12621"/>
                    </a:cubicBezTo>
                    <a:lnTo>
                      <a:pt x="4858" y="17050"/>
                    </a:lnTo>
                    <a:cubicBezTo>
                      <a:pt x="5084" y="17265"/>
                      <a:pt x="5453" y="17110"/>
                      <a:pt x="5453" y="16800"/>
                    </a:cubicBezTo>
                    <a:lnTo>
                      <a:pt x="5453" y="14276"/>
                    </a:lnTo>
                    <a:cubicBezTo>
                      <a:pt x="5453" y="13824"/>
                      <a:pt x="5811" y="13466"/>
                      <a:pt x="6263" y="13466"/>
                    </a:cubicBezTo>
                    <a:lnTo>
                      <a:pt x="12288" y="13466"/>
                    </a:lnTo>
                    <a:cubicBezTo>
                      <a:pt x="13002" y="13466"/>
                      <a:pt x="13609" y="13955"/>
                      <a:pt x="13776" y="14645"/>
                    </a:cubicBezTo>
                    <a:cubicBezTo>
                      <a:pt x="15026" y="19693"/>
                      <a:pt x="19586" y="23432"/>
                      <a:pt x="25027" y="23432"/>
                    </a:cubicBezTo>
                    <a:cubicBezTo>
                      <a:pt x="31730" y="23432"/>
                      <a:pt x="37100" y="17753"/>
                      <a:pt x="36588" y="10954"/>
                    </a:cubicBezTo>
                    <a:cubicBezTo>
                      <a:pt x="36160" y="5144"/>
                      <a:pt x="31373" y="501"/>
                      <a:pt x="25539" y="25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1"/>
              <p:cNvSpPr/>
              <p:nvPr/>
            </p:nvSpPr>
            <p:spPr>
              <a:xfrm>
                <a:off x="5000163" y="1258125"/>
                <a:ext cx="1679400" cy="549500"/>
              </a:xfrm>
              <a:custGeom>
                <a:avLst/>
                <a:gdLst/>
                <a:ahLst/>
                <a:cxnLst/>
                <a:rect l="l" t="t" r="r" b="b"/>
                <a:pathLst>
                  <a:path w="67176" h="21980" extrusionOk="0">
                    <a:moveTo>
                      <a:pt x="8799" y="1"/>
                    </a:moveTo>
                    <a:cubicBezTo>
                      <a:pt x="7942" y="1"/>
                      <a:pt x="7144" y="418"/>
                      <a:pt x="6644" y="1120"/>
                    </a:cubicBezTo>
                    <a:lnTo>
                      <a:pt x="608" y="9562"/>
                    </a:lnTo>
                    <a:cubicBezTo>
                      <a:pt x="1" y="10419"/>
                      <a:pt x="1" y="11562"/>
                      <a:pt x="608" y="12419"/>
                    </a:cubicBezTo>
                    <a:lnTo>
                      <a:pt x="6644" y="20861"/>
                    </a:lnTo>
                    <a:cubicBezTo>
                      <a:pt x="7144" y="21563"/>
                      <a:pt x="7942" y="21980"/>
                      <a:pt x="8799" y="21980"/>
                    </a:cubicBezTo>
                    <a:lnTo>
                      <a:pt x="56198" y="21980"/>
                    </a:lnTo>
                    <a:cubicBezTo>
                      <a:pt x="62258" y="21980"/>
                      <a:pt x="67176" y="17051"/>
                      <a:pt x="67176" y="10990"/>
                    </a:cubicBezTo>
                    <a:cubicBezTo>
                      <a:pt x="67176" y="4918"/>
                      <a:pt x="62258" y="1"/>
                      <a:pt x="56198" y="1"/>
                    </a:cubicBezTo>
                    <a:close/>
                  </a:path>
                </a:pathLst>
              </a:custGeom>
              <a:solidFill>
                <a:srgbClr val="E6E6E6"/>
              </a:solidFill>
              <a:ln>
                <a:noFill/>
              </a:ln>
            </p:spPr>
            <p:txBody>
              <a:bodyPr spcFirstLastPara="1" wrap="square" lIns="182875" tIns="91425" rIns="182875" bIns="91425" anchor="ctr" anchorCtr="0">
                <a:noAutofit/>
              </a:bodyPr>
              <a:lstStyle/>
              <a:p>
                <a:pPr marL="0" lvl="0" indent="0" algn="l" rtl="0">
                  <a:spcBef>
                    <a:spcPts val="0"/>
                  </a:spcBef>
                  <a:spcAft>
                    <a:spcPts val="0"/>
                  </a:spcAft>
                  <a:buClr>
                    <a:srgbClr val="000000"/>
                  </a:buClr>
                  <a:buSzPts val="1100"/>
                  <a:buFont typeface="Arial"/>
                  <a:buNone/>
                </a:pPr>
                <a:r>
                  <a:rPr lang="en" sz="900">
                    <a:solidFill>
                      <a:srgbClr val="434343"/>
                    </a:solidFill>
                    <a:latin typeface="Roboto"/>
                    <a:ea typeface="Roboto"/>
                    <a:cs typeface="Roboto"/>
                    <a:sym typeface="Roboto"/>
                  </a:rPr>
                  <a:t>Clustering schemes for mobile adhoc networks: A review</a:t>
                </a:r>
                <a:endParaRPr sz="900">
                  <a:solidFill>
                    <a:srgbClr val="434343"/>
                  </a:solidFill>
                  <a:latin typeface="Roboto"/>
                  <a:ea typeface="Roboto"/>
                  <a:cs typeface="Roboto"/>
                  <a:sym typeface="Roboto"/>
                </a:endParaRPr>
              </a:p>
            </p:txBody>
          </p:sp>
          <p:sp>
            <p:nvSpPr>
              <p:cNvPr id="125" name="Google Shape;125;p21"/>
              <p:cNvSpPr txBox="1"/>
              <p:nvPr/>
            </p:nvSpPr>
            <p:spPr>
              <a:xfrm>
                <a:off x="4526363" y="1347925"/>
                <a:ext cx="518400" cy="36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Fira Sans Extra Condensed Medium"/>
                    <a:ea typeface="Fira Sans Extra Condensed Medium"/>
                    <a:cs typeface="Fira Sans Extra Condensed Medium"/>
                    <a:sym typeface="Fira Sans Extra Condensed Medium"/>
                  </a:rPr>
                  <a:t>01</a:t>
                </a:r>
                <a:endParaRPr/>
              </a:p>
            </p:txBody>
          </p:sp>
          <p:grpSp>
            <p:nvGrpSpPr>
              <p:cNvPr id="126" name="Google Shape;126;p21"/>
              <p:cNvGrpSpPr/>
              <p:nvPr/>
            </p:nvGrpSpPr>
            <p:grpSpPr>
              <a:xfrm>
                <a:off x="6944733" y="1381043"/>
                <a:ext cx="231579" cy="290710"/>
                <a:chOff x="-2310650" y="3515727"/>
                <a:chExt cx="292250" cy="366873"/>
              </a:xfrm>
            </p:grpSpPr>
            <p:sp>
              <p:nvSpPr>
                <p:cNvPr id="127" name="Google Shape;127;p21"/>
                <p:cNvSpPr/>
                <p:nvPr/>
              </p:nvSpPr>
              <p:spPr>
                <a:xfrm>
                  <a:off x="-2053075" y="3648650"/>
                  <a:ext cx="34675" cy="233950"/>
                </a:xfrm>
                <a:custGeom>
                  <a:avLst/>
                  <a:gdLst/>
                  <a:ahLst/>
                  <a:cxnLst/>
                  <a:rect l="l" t="t" r="r" b="b"/>
                  <a:pathLst>
                    <a:path w="1387" h="9358" extrusionOk="0">
                      <a:moveTo>
                        <a:pt x="0" y="1"/>
                      </a:moveTo>
                      <a:lnTo>
                        <a:pt x="0" y="8286"/>
                      </a:lnTo>
                      <a:cubicBezTo>
                        <a:pt x="0" y="8664"/>
                        <a:pt x="158" y="9011"/>
                        <a:pt x="441" y="9263"/>
                      </a:cubicBezTo>
                      <a:cubicBezTo>
                        <a:pt x="504" y="9326"/>
                        <a:pt x="591" y="9358"/>
                        <a:pt x="677" y="9358"/>
                      </a:cubicBezTo>
                      <a:cubicBezTo>
                        <a:pt x="764" y="9358"/>
                        <a:pt x="851" y="9326"/>
                        <a:pt x="914" y="9263"/>
                      </a:cubicBezTo>
                      <a:cubicBezTo>
                        <a:pt x="1197" y="9011"/>
                        <a:pt x="1355" y="8664"/>
                        <a:pt x="1355" y="8286"/>
                      </a:cubicBezTo>
                      <a:lnTo>
                        <a:pt x="1355" y="347"/>
                      </a:lnTo>
                      <a:lnTo>
                        <a:pt x="1386" y="347"/>
                      </a:lnTo>
                      <a:cubicBezTo>
                        <a:pt x="1386" y="158"/>
                        <a:pt x="1229" y="1"/>
                        <a:pt x="1040"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1"/>
                <p:cNvSpPr/>
                <p:nvPr/>
              </p:nvSpPr>
              <p:spPr>
                <a:xfrm>
                  <a:off x="-2259450" y="3751825"/>
                  <a:ext cx="51225" cy="51225"/>
                </a:xfrm>
                <a:custGeom>
                  <a:avLst/>
                  <a:gdLst/>
                  <a:ahLst/>
                  <a:cxnLst/>
                  <a:rect l="l" t="t" r="r" b="b"/>
                  <a:pathLst>
                    <a:path w="2049" h="2049" extrusionOk="0">
                      <a:moveTo>
                        <a:pt x="1" y="1"/>
                      </a:moveTo>
                      <a:lnTo>
                        <a:pt x="1" y="2049"/>
                      </a:lnTo>
                      <a:lnTo>
                        <a:pt x="2049" y="2049"/>
                      </a:lnTo>
                      <a:lnTo>
                        <a:pt x="2049" y="1"/>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1"/>
                <p:cNvSpPr/>
                <p:nvPr/>
              </p:nvSpPr>
              <p:spPr>
                <a:xfrm>
                  <a:off x="-2259450" y="3649450"/>
                  <a:ext cx="137075" cy="51200"/>
                </a:xfrm>
                <a:custGeom>
                  <a:avLst/>
                  <a:gdLst/>
                  <a:ahLst/>
                  <a:cxnLst/>
                  <a:rect l="l" t="t" r="r" b="b"/>
                  <a:pathLst>
                    <a:path w="5483" h="2048" extrusionOk="0">
                      <a:moveTo>
                        <a:pt x="1" y="0"/>
                      </a:moveTo>
                      <a:lnTo>
                        <a:pt x="1" y="2048"/>
                      </a:lnTo>
                      <a:lnTo>
                        <a:pt x="5483" y="2048"/>
                      </a:lnTo>
                      <a:lnTo>
                        <a:pt x="5483"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p:nvPr/>
              </p:nvSpPr>
              <p:spPr>
                <a:xfrm>
                  <a:off x="-2310650" y="3515727"/>
                  <a:ext cx="252075" cy="363125"/>
                </a:xfrm>
                <a:custGeom>
                  <a:avLst/>
                  <a:gdLst/>
                  <a:ahLst/>
                  <a:cxnLst/>
                  <a:rect l="l" t="t" r="r" b="b"/>
                  <a:pathLst>
                    <a:path w="10083" h="14525" extrusionOk="0">
                      <a:moveTo>
                        <a:pt x="7814" y="4222"/>
                      </a:moveTo>
                      <a:cubicBezTo>
                        <a:pt x="8035" y="4222"/>
                        <a:pt x="8192" y="4380"/>
                        <a:pt x="8192" y="4569"/>
                      </a:cubicBezTo>
                      <a:lnTo>
                        <a:pt x="8192" y="7310"/>
                      </a:lnTo>
                      <a:cubicBezTo>
                        <a:pt x="8192" y="7530"/>
                        <a:pt x="8035" y="7657"/>
                        <a:pt x="7814" y="7657"/>
                      </a:cubicBezTo>
                      <a:lnTo>
                        <a:pt x="1671" y="7657"/>
                      </a:lnTo>
                      <a:cubicBezTo>
                        <a:pt x="1482" y="7657"/>
                        <a:pt x="1324" y="7530"/>
                        <a:pt x="1324" y="7310"/>
                      </a:cubicBezTo>
                      <a:lnTo>
                        <a:pt x="1324" y="4569"/>
                      </a:lnTo>
                      <a:cubicBezTo>
                        <a:pt x="1324" y="4380"/>
                        <a:pt x="1482" y="4222"/>
                        <a:pt x="1671" y="4222"/>
                      </a:cubicBezTo>
                      <a:close/>
                      <a:moveTo>
                        <a:pt x="7904" y="8380"/>
                      </a:moveTo>
                      <a:cubicBezTo>
                        <a:pt x="8287" y="8380"/>
                        <a:pt x="8278" y="9043"/>
                        <a:pt x="7877" y="9043"/>
                      </a:cubicBezTo>
                      <a:lnTo>
                        <a:pt x="5829" y="9043"/>
                      </a:lnTo>
                      <a:cubicBezTo>
                        <a:pt x="5388" y="9043"/>
                        <a:pt x="5357" y="8381"/>
                        <a:pt x="5829" y="8381"/>
                      </a:cubicBezTo>
                      <a:lnTo>
                        <a:pt x="7877" y="8381"/>
                      </a:lnTo>
                      <a:cubicBezTo>
                        <a:pt x="7886" y="8380"/>
                        <a:pt x="7895" y="8380"/>
                        <a:pt x="7904" y="8380"/>
                      </a:cubicBezTo>
                      <a:close/>
                      <a:moveTo>
                        <a:pt x="7904" y="9766"/>
                      </a:moveTo>
                      <a:cubicBezTo>
                        <a:pt x="8287" y="9766"/>
                        <a:pt x="8278" y="10429"/>
                        <a:pt x="7877" y="10429"/>
                      </a:cubicBezTo>
                      <a:lnTo>
                        <a:pt x="5829" y="10429"/>
                      </a:lnTo>
                      <a:cubicBezTo>
                        <a:pt x="5388" y="10429"/>
                        <a:pt x="5357" y="9767"/>
                        <a:pt x="5829" y="9767"/>
                      </a:cubicBezTo>
                      <a:lnTo>
                        <a:pt x="7877" y="9767"/>
                      </a:lnTo>
                      <a:cubicBezTo>
                        <a:pt x="7886" y="9767"/>
                        <a:pt x="7895" y="9766"/>
                        <a:pt x="7904" y="9766"/>
                      </a:cubicBezTo>
                      <a:close/>
                      <a:moveTo>
                        <a:pt x="7877" y="11091"/>
                      </a:moveTo>
                      <a:cubicBezTo>
                        <a:pt x="8287" y="11091"/>
                        <a:pt x="8287" y="11784"/>
                        <a:pt x="7877" y="11784"/>
                      </a:cubicBezTo>
                      <a:lnTo>
                        <a:pt x="5829" y="11784"/>
                      </a:lnTo>
                      <a:cubicBezTo>
                        <a:pt x="5388" y="11784"/>
                        <a:pt x="5357" y="11091"/>
                        <a:pt x="5829" y="11091"/>
                      </a:cubicBezTo>
                      <a:close/>
                      <a:moveTo>
                        <a:pt x="4475" y="8350"/>
                      </a:moveTo>
                      <a:cubicBezTo>
                        <a:pt x="4664" y="8350"/>
                        <a:pt x="4821" y="8507"/>
                        <a:pt x="4821" y="8696"/>
                      </a:cubicBezTo>
                      <a:lnTo>
                        <a:pt x="4821" y="11469"/>
                      </a:lnTo>
                      <a:cubicBezTo>
                        <a:pt x="4821" y="11658"/>
                        <a:pt x="4664" y="11815"/>
                        <a:pt x="4475" y="11815"/>
                      </a:cubicBezTo>
                      <a:lnTo>
                        <a:pt x="1734" y="11815"/>
                      </a:lnTo>
                      <a:cubicBezTo>
                        <a:pt x="1513" y="11815"/>
                        <a:pt x="1356" y="11658"/>
                        <a:pt x="1356" y="11469"/>
                      </a:cubicBezTo>
                      <a:lnTo>
                        <a:pt x="1356" y="8696"/>
                      </a:lnTo>
                      <a:cubicBezTo>
                        <a:pt x="1356" y="8507"/>
                        <a:pt x="1513" y="8350"/>
                        <a:pt x="1734" y="8350"/>
                      </a:cubicBezTo>
                      <a:close/>
                      <a:moveTo>
                        <a:pt x="7877" y="12508"/>
                      </a:moveTo>
                      <a:cubicBezTo>
                        <a:pt x="8287" y="12508"/>
                        <a:pt x="8287" y="13170"/>
                        <a:pt x="7877" y="13170"/>
                      </a:cubicBezTo>
                      <a:lnTo>
                        <a:pt x="1734" y="13170"/>
                      </a:lnTo>
                      <a:cubicBezTo>
                        <a:pt x="1293" y="13170"/>
                        <a:pt x="1261" y="12508"/>
                        <a:pt x="1734" y="12508"/>
                      </a:cubicBezTo>
                      <a:close/>
                      <a:moveTo>
                        <a:pt x="348" y="2868"/>
                      </a:moveTo>
                      <a:cubicBezTo>
                        <a:pt x="158" y="2868"/>
                        <a:pt x="1" y="3025"/>
                        <a:pt x="1" y="3214"/>
                      </a:cubicBezTo>
                      <a:lnTo>
                        <a:pt x="1" y="12823"/>
                      </a:lnTo>
                      <a:cubicBezTo>
                        <a:pt x="1" y="13768"/>
                        <a:pt x="726" y="14525"/>
                        <a:pt x="1702" y="14525"/>
                      </a:cubicBezTo>
                      <a:lnTo>
                        <a:pt x="10083" y="14525"/>
                      </a:lnTo>
                      <a:cubicBezTo>
                        <a:pt x="9767" y="14178"/>
                        <a:pt x="9515" y="13705"/>
                        <a:pt x="9515" y="13138"/>
                      </a:cubicBezTo>
                      <a:cubicBezTo>
                        <a:pt x="9547" y="1"/>
                        <a:pt x="9547" y="6333"/>
                        <a:pt x="9547" y="3214"/>
                      </a:cubicBezTo>
                      <a:cubicBezTo>
                        <a:pt x="9547" y="3025"/>
                        <a:pt x="9389" y="2868"/>
                        <a:pt x="9200" y="2868"/>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1" name="Google Shape;131;p21"/>
            <p:cNvSpPr/>
            <p:nvPr/>
          </p:nvSpPr>
          <p:spPr>
            <a:xfrm>
              <a:off x="2919538" y="1822188"/>
              <a:ext cx="113750" cy="113425"/>
            </a:xfrm>
            <a:custGeom>
              <a:avLst/>
              <a:gdLst/>
              <a:ahLst/>
              <a:cxnLst/>
              <a:rect l="l" t="t" r="r" b="b"/>
              <a:pathLst>
                <a:path w="4550" h="4537" extrusionOk="0">
                  <a:moveTo>
                    <a:pt x="4549" y="2262"/>
                  </a:moveTo>
                  <a:cubicBezTo>
                    <a:pt x="4549" y="3524"/>
                    <a:pt x="3525" y="4536"/>
                    <a:pt x="2275" y="4536"/>
                  </a:cubicBezTo>
                  <a:cubicBezTo>
                    <a:pt x="1025" y="4536"/>
                    <a:pt x="1" y="3524"/>
                    <a:pt x="1" y="2262"/>
                  </a:cubicBezTo>
                  <a:cubicBezTo>
                    <a:pt x="1" y="1012"/>
                    <a:pt x="1025" y="0"/>
                    <a:pt x="2275" y="0"/>
                  </a:cubicBezTo>
                  <a:cubicBezTo>
                    <a:pt x="3525" y="0"/>
                    <a:pt x="4549" y="1012"/>
                    <a:pt x="4549" y="2262"/>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21"/>
          <p:cNvGrpSpPr/>
          <p:nvPr/>
        </p:nvGrpSpPr>
        <p:grpSpPr>
          <a:xfrm>
            <a:off x="3235063" y="2760688"/>
            <a:ext cx="3941873" cy="794188"/>
            <a:chOff x="3235063" y="2760688"/>
            <a:chExt cx="3941873" cy="794188"/>
          </a:xfrm>
        </p:grpSpPr>
        <p:sp>
          <p:nvSpPr>
            <p:cNvPr id="133" name="Google Shape;133;p21"/>
            <p:cNvSpPr/>
            <p:nvPr/>
          </p:nvSpPr>
          <p:spPr>
            <a:xfrm>
              <a:off x="3497888" y="3099113"/>
              <a:ext cx="531050" cy="97675"/>
            </a:xfrm>
            <a:custGeom>
              <a:avLst/>
              <a:gdLst/>
              <a:ahLst/>
              <a:cxnLst/>
              <a:rect l="l" t="t" r="r" b="b"/>
              <a:pathLst>
                <a:path w="21242" h="3907" extrusionOk="0">
                  <a:moveTo>
                    <a:pt x="239" y="1"/>
                  </a:moveTo>
                  <a:lnTo>
                    <a:pt x="1" y="703"/>
                  </a:lnTo>
                  <a:lnTo>
                    <a:pt x="9061" y="3906"/>
                  </a:lnTo>
                  <a:lnTo>
                    <a:pt x="21242" y="3906"/>
                  </a:lnTo>
                  <a:lnTo>
                    <a:pt x="21242" y="3168"/>
                  </a:lnTo>
                  <a:lnTo>
                    <a:pt x="9192" y="3168"/>
                  </a:lnTo>
                  <a:lnTo>
                    <a:pt x="239" y="1"/>
                  </a:lnTo>
                  <a:close/>
                </a:path>
              </a:pathLst>
            </a:custGeom>
            <a:solidFill>
              <a:srgbClr val="44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p:nvPr/>
          </p:nvSpPr>
          <p:spPr>
            <a:xfrm>
              <a:off x="3235063" y="2760688"/>
              <a:ext cx="370000" cy="713200"/>
            </a:xfrm>
            <a:custGeom>
              <a:avLst/>
              <a:gdLst/>
              <a:ahLst/>
              <a:cxnLst/>
              <a:rect l="l" t="t" r="r" b="b"/>
              <a:pathLst>
                <a:path w="14800" h="28528" extrusionOk="0">
                  <a:moveTo>
                    <a:pt x="10573" y="0"/>
                  </a:moveTo>
                  <a:cubicBezTo>
                    <a:pt x="10573" y="3227"/>
                    <a:pt x="10157" y="6370"/>
                    <a:pt x="9359" y="9347"/>
                  </a:cubicBezTo>
                  <a:cubicBezTo>
                    <a:pt x="8525" y="12431"/>
                    <a:pt x="7311" y="15360"/>
                    <a:pt x="5739" y="18062"/>
                  </a:cubicBezTo>
                  <a:cubicBezTo>
                    <a:pt x="4156" y="20801"/>
                    <a:pt x="2227" y="23313"/>
                    <a:pt x="1" y="25539"/>
                  </a:cubicBezTo>
                  <a:lnTo>
                    <a:pt x="2977" y="28528"/>
                  </a:lnTo>
                  <a:cubicBezTo>
                    <a:pt x="5466" y="26039"/>
                    <a:pt x="7621" y="23230"/>
                    <a:pt x="9395" y="20170"/>
                  </a:cubicBezTo>
                  <a:cubicBezTo>
                    <a:pt x="11145" y="17157"/>
                    <a:pt x="12514" y="13883"/>
                    <a:pt x="13431" y="10442"/>
                  </a:cubicBezTo>
                  <a:cubicBezTo>
                    <a:pt x="14324" y="7109"/>
                    <a:pt x="14800" y="3608"/>
                    <a:pt x="14800" y="0"/>
                  </a:cubicBezTo>
                  <a:lnTo>
                    <a:pt x="10573" y="0"/>
                  </a:ln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a:off x="3383588" y="3007438"/>
              <a:ext cx="214050" cy="214050"/>
            </a:xfrm>
            <a:custGeom>
              <a:avLst/>
              <a:gdLst/>
              <a:ahLst/>
              <a:cxnLst/>
              <a:rect l="l" t="t" r="r" b="b"/>
              <a:pathLst>
                <a:path w="8562" h="8562" extrusionOk="0">
                  <a:moveTo>
                    <a:pt x="4287" y="1"/>
                  </a:moveTo>
                  <a:cubicBezTo>
                    <a:pt x="1918" y="1"/>
                    <a:pt x="1" y="1918"/>
                    <a:pt x="1" y="4275"/>
                  </a:cubicBezTo>
                  <a:cubicBezTo>
                    <a:pt x="1" y="6644"/>
                    <a:pt x="1918" y="8561"/>
                    <a:pt x="4287" y="8561"/>
                  </a:cubicBezTo>
                  <a:cubicBezTo>
                    <a:pt x="6644" y="8561"/>
                    <a:pt x="8561" y="6644"/>
                    <a:pt x="8561" y="4275"/>
                  </a:cubicBezTo>
                  <a:cubicBezTo>
                    <a:pt x="8561" y="1918"/>
                    <a:pt x="6644" y="1"/>
                    <a:pt x="42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p:nvPr/>
          </p:nvSpPr>
          <p:spPr>
            <a:xfrm>
              <a:off x="3433888" y="3057738"/>
              <a:ext cx="113450" cy="113450"/>
            </a:xfrm>
            <a:custGeom>
              <a:avLst/>
              <a:gdLst/>
              <a:ahLst/>
              <a:cxnLst/>
              <a:rect l="l" t="t" r="r" b="b"/>
              <a:pathLst>
                <a:path w="4538" h="4538" extrusionOk="0">
                  <a:moveTo>
                    <a:pt x="4537" y="2263"/>
                  </a:moveTo>
                  <a:cubicBezTo>
                    <a:pt x="4537" y="3525"/>
                    <a:pt x="3525" y="4537"/>
                    <a:pt x="2275" y="4537"/>
                  </a:cubicBezTo>
                  <a:cubicBezTo>
                    <a:pt x="1013" y="4537"/>
                    <a:pt x="1" y="3525"/>
                    <a:pt x="1" y="2263"/>
                  </a:cubicBezTo>
                  <a:cubicBezTo>
                    <a:pt x="1" y="1013"/>
                    <a:pt x="1013" y="1"/>
                    <a:pt x="2275" y="1"/>
                  </a:cubicBezTo>
                  <a:cubicBezTo>
                    <a:pt x="3525" y="1"/>
                    <a:pt x="4537" y="1013"/>
                    <a:pt x="4537" y="2263"/>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21"/>
            <p:cNvGrpSpPr/>
            <p:nvPr/>
          </p:nvGrpSpPr>
          <p:grpSpPr>
            <a:xfrm>
              <a:off x="4159888" y="2819625"/>
              <a:ext cx="3017048" cy="735250"/>
              <a:chOff x="4159888" y="2810988"/>
              <a:chExt cx="3017048" cy="735250"/>
            </a:xfrm>
          </p:grpSpPr>
          <p:sp>
            <p:nvSpPr>
              <p:cNvPr id="138" name="Google Shape;138;p21"/>
              <p:cNvSpPr/>
              <p:nvPr/>
            </p:nvSpPr>
            <p:spPr>
              <a:xfrm>
                <a:off x="4417938" y="2810988"/>
                <a:ext cx="735250" cy="735250"/>
              </a:xfrm>
              <a:custGeom>
                <a:avLst/>
                <a:gdLst/>
                <a:ahLst/>
                <a:cxnLst/>
                <a:rect l="l" t="t" r="r" b="b"/>
                <a:pathLst>
                  <a:path w="29410" h="29410" extrusionOk="0">
                    <a:moveTo>
                      <a:pt x="14705" y="1"/>
                    </a:moveTo>
                    <a:cubicBezTo>
                      <a:pt x="6585" y="1"/>
                      <a:pt x="1" y="6585"/>
                      <a:pt x="1" y="14705"/>
                    </a:cubicBezTo>
                    <a:cubicBezTo>
                      <a:pt x="1" y="22825"/>
                      <a:pt x="6585" y="29409"/>
                      <a:pt x="14705" y="29409"/>
                    </a:cubicBezTo>
                    <a:cubicBezTo>
                      <a:pt x="22825" y="29409"/>
                      <a:pt x="29409" y="22825"/>
                      <a:pt x="29409" y="14705"/>
                    </a:cubicBezTo>
                    <a:cubicBezTo>
                      <a:pt x="29409" y="6585"/>
                      <a:pt x="22825" y="1"/>
                      <a:pt x="14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p:nvPr/>
            </p:nvSpPr>
            <p:spPr>
              <a:xfrm>
                <a:off x="4453063" y="2845963"/>
                <a:ext cx="665000" cy="665300"/>
              </a:xfrm>
              <a:custGeom>
                <a:avLst/>
                <a:gdLst/>
                <a:ahLst/>
                <a:cxnLst/>
                <a:rect l="l" t="t" r="r" b="b"/>
                <a:pathLst>
                  <a:path w="26600" h="26612" extrusionOk="0">
                    <a:moveTo>
                      <a:pt x="13300" y="26611"/>
                    </a:moveTo>
                    <a:cubicBezTo>
                      <a:pt x="5966" y="26611"/>
                      <a:pt x="1" y="20646"/>
                      <a:pt x="1" y="13312"/>
                    </a:cubicBezTo>
                    <a:cubicBezTo>
                      <a:pt x="1" y="5978"/>
                      <a:pt x="5966" y="1"/>
                      <a:pt x="13300" y="1"/>
                    </a:cubicBezTo>
                    <a:cubicBezTo>
                      <a:pt x="20634" y="1"/>
                      <a:pt x="26599" y="5978"/>
                      <a:pt x="26599" y="13312"/>
                    </a:cubicBezTo>
                    <a:cubicBezTo>
                      <a:pt x="26599" y="20646"/>
                      <a:pt x="20634" y="26611"/>
                      <a:pt x="13300" y="26611"/>
                    </a:cubicBezTo>
                    <a:close/>
                    <a:moveTo>
                      <a:pt x="13300" y="465"/>
                    </a:moveTo>
                    <a:cubicBezTo>
                      <a:pt x="6216" y="465"/>
                      <a:pt x="453" y="6228"/>
                      <a:pt x="453" y="13312"/>
                    </a:cubicBezTo>
                    <a:cubicBezTo>
                      <a:pt x="453" y="20396"/>
                      <a:pt x="6216" y="26159"/>
                      <a:pt x="13300" y="26159"/>
                    </a:cubicBezTo>
                    <a:cubicBezTo>
                      <a:pt x="20384" y="26159"/>
                      <a:pt x="26147" y="20396"/>
                      <a:pt x="26147" y="13312"/>
                    </a:cubicBezTo>
                    <a:cubicBezTo>
                      <a:pt x="26147" y="6228"/>
                      <a:pt x="20384" y="465"/>
                      <a:pt x="13300" y="465"/>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1"/>
              <p:cNvSpPr/>
              <p:nvPr/>
            </p:nvSpPr>
            <p:spPr>
              <a:xfrm>
                <a:off x="4159888" y="2885713"/>
                <a:ext cx="927525" cy="585800"/>
              </a:xfrm>
              <a:custGeom>
                <a:avLst/>
                <a:gdLst/>
                <a:ahLst/>
                <a:cxnLst/>
                <a:rect l="l" t="t" r="r" b="b"/>
                <a:pathLst>
                  <a:path w="37101" h="23432" extrusionOk="0">
                    <a:moveTo>
                      <a:pt x="25539" y="250"/>
                    </a:moveTo>
                    <a:cubicBezTo>
                      <a:pt x="19872" y="0"/>
                      <a:pt x="15050" y="3834"/>
                      <a:pt x="13764" y="9061"/>
                    </a:cubicBezTo>
                    <a:cubicBezTo>
                      <a:pt x="13597" y="9739"/>
                      <a:pt x="12978" y="10204"/>
                      <a:pt x="12288" y="10204"/>
                    </a:cubicBezTo>
                    <a:lnTo>
                      <a:pt x="6263" y="10204"/>
                    </a:lnTo>
                    <a:cubicBezTo>
                      <a:pt x="5811" y="10204"/>
                      <a:pt x="5453" y="9846"/>
                      <a:pt x="5453" y="9406"/>
                    </a:cubicBezTo>
                    <a:lnTo>
                      <a:pt x="5453" y="6870"/>
                    </a:lnTo>
                    <a:cubicBezTo>
                      <a:pt x="5453" y="6560"/>
                      <a:pt x="5084" y="6406"/>
                      <a:pt x="4858" y="6620"/>
                    </a:cubicBezTo>
                    <a:lnTo>
                      <a:pt x="441" y="11049"/>
                    </a:lnTo>
                    <a:cubicBezTo>
                      <a:pt x="0" y="11478"/>
                      <a:pt x="0" y="12180"/>
                      <a:pt x="441" y="12621"/>
                    </a:cubicBezTo>
                    <a:lnTo>
                      <a:pt x="4858" y="17050"/>
                    </a:lnTo>
                    <a:cubicBezTo>
                      <a:pt x="5084" y="17264"/>
                      <a:pt x="5453" y="17109"/>
                      <a:pt x="5453" y="16800"/>
                    </a:cubicBezTo>
                    <a:lnTo>
                      <a:pt x="5453" y="14264"/>
                    </a:lnTo>
                    <a:cubicBezTo>
                      <a:pt x="5453" y="13823"/>
                      <a:pt x="5811" y="13466"/>
                      <a:pt x="6263" y="13466"/>
                    </a:cubicBezTo>
                    <a:lnTo>
                      <a:pt x="12288" y="13466"/>
                    </a:lnTo>
                    <a:cubicBezTo>
                      <a:pt x="13002" y="13466"/>
                      <a:pt x="13609" y="13954"/>
                      <a:pt x="13776" y="14633"/>
                    </a:cubicBezTo>
                    <a:cubicBezTo>
                      <a:pt x="15026" y="19693"/>
                      <a:pt x="19586" y="23431"/>
                      <a:pt x="25027" y="23431"/>
                    </a:cubicBezTo>
                    <a:cubicBezTo>
                      <a:pt x="31730" y="23431"/>
                      <a:pt x="37100" y="17752"/>
                      <a:pt x="36588" y="10942"/>
                    </a:cubicBezTo>
                    <a:cubicBezTo>
                      <a:pt x="36160" y="5132"/>
                      <a:pt x="31373" y="500"/>
                      <a:pt x="25539" y="25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1"/>
              <p:cNvSpPr/>
              <p:nvPr/>
            </p:nvSpPr>
            <p:spPr>
              <a:xfrm>
                <a:off x="5000163" y="2904013"/>
                <a:ext cx="1679400" cy="549200"/>
              </a:xfrm>
              <a:custGeom>
                <a:avLst/>
                <a:gdLst/>
                <a:ahLst/>
                <a:cxnLst/>
                <a:rect l="l" t="t" r="r" b="b"/>
                <a:pathLst>
                  <a:path w="67176" h="21968" extrusionOk="0">
                    <a:moveTo>
                      <a:pt x="8799" y="0"/>
                    </a:moveTo>
                    <a:cubicBezTo>
                      <a:pt x="7942" y="0"/>
                      <a:pt x="7144" y="417"/>
                      <a:pt x="6644" y="1108"/>
                    </a:cubicBezTo>
                    <a:lnTo>
                      <a:pt x="608" y="9549"/>
                    </a:lnTo>
                    <a:cubicBezTo>
                      <a:pt x="1" y="10406"/>
                      <a:pt x="1" y="11561"/>
                      <a:pt x="608" y="12419"/>
                    </a:cubicBezTo>
                    <a:lnTo>
                      <a:pt x="6644" y="20860"/>
                    </a:lnTo>
                    <a:cubicBezTo>
                      <a:pt x="7144" y="21551"/>
                      <a:pt x="7942" y="21967"/>
                      <a:pt x="8799" y="21967"/>
                    </a:cubicBezTo>
                    <a:lnTo>
                      <a:pt x="56198" y="21967"/>
                    </a:lnTo>
                    <a:cubicBezTo>
                      <a:pt x="62258" y="21967"/>
                      <a:pt x="67176" y="17050"/>
                      <a:pt x="67176" y="10978"/>
                    </a:cubicBezTo>
                    <a:cubicBezTo>
                      <a:pt x="67176" y="4918"/>
                      <a:pt x="62258" y="0"/>
                      <a:pt x="56198" y="0"/>
                    </a:cubicBezTo>
                    <a:close/>
                  </a:path>
                </a:pathLst>
              </a:custGeom>
              <a:solidFill>
                <a:srgbClr val="E6E6E6"/>
              </a:solidFill>
              <a:ln>
                <a:noFill/>
              </a:ln>
            </p:spPr>
            <p:txBody>
              <a:bodyPr spcFirstLastPara="1" wrap="square" lIns="182875" tIns="91425" rIns="182875" bIns="91425" anchor="ctr" anchorCtr="0">
                <a:noAutofit/>
              </a:bodyPr>
              <a:lstStyle/>
              <a:p>
                <a:pPr marL="0" lvl="0" indent="0" algn="ctr" rtl="0">
                  <a:spcBef>
                    <a:spcPts val="0"/>
                  </a:spcBef>
                  <a:spcAft>
                    <a:spcPts val="0"/>
                  </a:spcAft>
                  <a:buClr>
                    <a:srgbClr val="000000"/>
                  </a:buClr>
                  <a:buSzPts val="1100"/>
                  <a:buFont typeface="Arial"/>
                  <a:buNone/>
                </a:pPr>
                <a:r>
                  <a:rPr lang="en" sz="900">
                    <a:solidFill>
                      <a:srgbClr val="434343"/>
                    </a:solidFill>
                    <a:latin typeface="Roboto"/>
                    <a:ea typeface="Roboto"/>
                    <a:cs typeface="Roboto"/>
                    <a:sym typeface="Roboto"/>
                  </a:rPr>
                  <a:t>A New Routing Scheme for Multi-cluster Flying Ad hoc Networks</a:t>
                </a:r>
                <a:endParaRPr sz="900">
                  <a:solidFill>
                    <a:srgbClr val="434343"/>
                  </a:solidFill>
                  <a:latin typeface="Roboto"/>
                  <a:ea typeface="Roboto"/>
                  <a:cs typeface="Roboto"/>
                  <a:sym typeface="Roboto"/>
                </a:endParaRPr>
              </a:p>
            </p:txBody>
          </p:sp>
          <p:sp>
            <p:nvSpPr>
              <p:cNvPr id="142" name="Google Shape;142;p21"/>
              <p:cNvSpPr txBox="1"/>
              <p:nvPr/>
            </p:nvSpPr>
            <p:spPr>
              <a:xfrm>
                <a:off x="4526363" y="2993663"/>
                <a:ext cx="518400" cy="36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Fira Sans Extra Condensed Medium"/>
                    <a:ea typeface="Fira Sans Extra Condensed Medium"/>
                    <a:cs typeface="Fira Sans Extra Condensed Medium"/>
                    <a:sym typeface="Fira Sans Extra Condensed Medium"/>
                  </a:rPr>
                  <a:t>03</a:t>
                </a:r>
                <a:endParaRPr/>
              </a:p>
            </p:txBody>
          </p:sp>
          <p:grpSp>
            <p:nvGrpSpPr>
              <p:cNvPr id="143" name="Google Shape;143;p21"/>
              <p:cNvGrpSpPr/>
              <p:nvPr/>
            </p:nvGrpSpPr>
            <p:grpSpPr>
              <a:xfrm>
                <a:off x="6944109" y="3062823"/>
                <a:ext cx="232827" cy="231579"/>
                <a:chOff x="-3031325" y="3597450"/>
                <a:chExt cx="293825" cy="292250"/>
              </a:xfrm>
            </p:grpSpPr>
            <p:sp>
              <p:nvSpPr>
                <p:cNvPr id="144" name="Google Shape;144;p21"/>
                <p:cNvSpPr/>
                <p:nvPr/>
              </p:nvSpPr>
              <p:spPr>
                <a:xfrm>
                  <a:off x="-3029750" y="3597450"/>
                  <a:ext cx="292250" cy="67775"/>
                </a:xfrm>
                <a:custGeom>
                  <a:avLst/>
                  <a:gdLst/>
                  <a:ahLst/>
                  <a:cxnLst/>
                  <a:rect l="l" t="t" r="r" b="b"/>
                  <a:pathLst>
                    <a:path w="11690" h="2711" extrusionOk="0">
                      <a:moveTo>
                        <a:pt x="1702" y="1387"/>
                      </a:moveTo>
                      <a:cubicBezTo>
                        <a:pt x="1891" y="1387"/>
                        <a:pt x="2049" y="1545"/>
                        <a:pt x="2049" y="1734"/>
                      </a:cubicBezTo>
                      <a:cubicBezTo>
                        <a:pt x="2049" y="1923"/>
                        <a:pt x="1891" y="2080"/>
                        <a:pt x="1702" y="2080"/>
                      </a:cubicBezTo>
                      <a:cubicBezTo>
                        <a:pt x="1513" y="2080"/>
                        <a:pt x="1356" y="1923"/>
                        <a:pt x="1356" y="1734"/>
                      </a:cubicBezTo>
                      <a:cubicBezTo>
                        <a:pt x="1356" y="1545"/>
                        <a:pt x="1513" y="1387"/>
                        <a:pt x="1702" y="1387"/>
                      </a:cubicBezTo>
                      <a:close/>
                      <a:moveTo>
                        <a:pt x="3120" y="1387"/>
                      </a:moveTo>
                      <a:cubicBezTo>
                        <a:pt x="3309" y="1387"/>
                        <a:pt x="3466" y="1545"/>
                        <a:pt x="3466" y="1734"/>
                      </a:cubicBezTo>
                      <a:cubicBezTo>
                        <a:pt x="3466" y="1923"/>
                        <a:pt x="3309" y="2080"/>
                        <a:pt x="3120" y="2080"/>
                      </a:cubicBezTo>
                      <a:cubicBezTo>
                        <a:pt x="2931" y="2080"/>
                        <a:pt x="2773" y="1923"/>
                        <a:pt x="2773" y="1734"/>
                      </a:cubicBezTo>
                      <a:cubicBezTo>
                        <a:pt x="2773" y="1545"/>
                        <a:pt x="2931" y="1387"/>
                        <a:pt x="3120" y="1387"/>
                      </a:cubicBezTo>
                      <a:close/>
                      <a:moveTo>
                        <a:pt x="9985" y="1417"/>
                      </a:moveTo>
                      <a:cubicBezTo>
                        <a:pt x="10400" y="1417"/>
                        <a:pt x="10449" y="2080"/>
                        <a:pt x="9956" y="2080"/>
                      </a:cubicBezTo>
                      <a:lnTo>
                        <a:pt x="5861" y="2080"/>
                      </a:lnTo>
                      <a:cubicBezTo>
                        <a:pt x="5451" y="2080"/>
                        <a:pt x="5388" y="1418"/>
                        <a:pt x="5861" y="1418"/>
                      </a:cubicBezTo>
                      <a:lnTo>
                        <a:pt x="9956" y="1418"/>
                      </a:lnTo>
                      <a:cubicBezTo>
                        <a:pt x="9966" y="1418"/>
                        <a:pt x="9976" y="1417"/>
                        <a:pt x="9985" y="1417"/>
                      </a:cubicBezTo>
                      <a:close/>
                      <a:moveTo>
                        <a:pt x="1041" y="1"/>
                      </a:moveTo>
                      <a:cubicBezTo>
                        <a:pt x="473" y="1"/>
                        <a:pt x="1" y="473"/>
                        <a:pt x="1" y="1040"/>
                      </a:cubicBezTo>
                      <a:lnTo>
                        <a:pt x="1" y="2710"/>
                      </a:lnTo>
                      <a:lnTo>
                        <a:pt x="11689" y="2710"/>
                      </a:lnTo>
                      <a:lnTo>
                        <a:pt x="11689" y="1040"/>
                      </a:lnTo>
                      <a:cubicBezTo>
                        <a:pt x="11658" y="473"/>
                        <a:pt x="11248" y="1"/>
                        <a:pt x="10650"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3031325" y="3687250"/>
                  <a:ext cx="292250" cy="153600"/>
                </a:xfrm>
                <a:custGeom>
                  <a:avLst/>
                  <a:gdLst/>
                  <a:ahLst/>
                  <a:cxnLst/>
                  <a:rect l="l" t="t" r="r" b="b"/>
                  <a:pathLst>
                    <a:path w="11690" h="6144" extrusionOk="0">
                      <a:moveTo>
                        <a:pt x="1" y="0"/>
                      </a:moveTo>
                      <a:lnTo>
                        <a:pt x="1" y="5104"/>
                      </a:lnTo>
                      <a:lnTo>
                        <a:pt x="64" y="5104"/>
                      </a:lnTo>
                      <a:cubicBezTo>
                        <a:pt x="64" y="5671"/>
                        <a:pt x="536" y="6144"/>
                        <a:pt x="1104" y="6144"/>
                      </a:cubicBezTo>
                      <a:lnTo>
                        <a:pt x="4475" y="6144"/>
                      </a:lnTo>
                      <a:cubicBezTo>
                        <a:pt x="4317" y="5671"/>
                        <a:pt x="4223" y="5199"/>
                        <a:pt x="4223" y="4695"/>
                      </a:cubicBezTo>
                      <a:lnTo>
                        <a:pt x="4223" y="2395"/>
                      </a:lnTo>
                      <a:cubicBezTo>
                        <a:pt x="4223" y="1790"/>
                        <a:pt x="4686" y="1366"/>
                        <a:pt x="5227" y="1366"/>
                      </a:cubicBezTo>
                      <a:cubicBezTo>
                        <a:pt x="5362" y="1366"/>
                        <a:pt x="5502" y="1393"/>
                        <a:pt x="5640" y="1450"/>
                      </a:cubicBezTo>
                      <a:cubicBezTo>
                        <a:pt x="5735" y="1481"/>
                        <a:pt x="5861" y="1544"/>
                        <a:pt x="5987" y="1544"/>
                      </a:cubicBezTo>
                      <a:cubicBezTo>
                        <a:pt x="6144" y="1544"/>
                        <a:pt x="6365" y="1450"/>
                        <a:pt x="6900" y="977"/>
                      </a:cubicBezTo>
                      <a:cubicBezTo>
                        <a:pt x="7090" y="788"/>
                        <a:pt x="7349" y="693"/>
                        <a:pt x="7613" y="693"/>
                      </a:cubicBezTo>
                      <a:cubicBezTo>
                        <a:pt x="7877" y="693"/>
                        <a:pt x="8145" y="788"/>
                        <a:pt x="8350" y="977"/>
                      </a:cubicBezTo>
                      <a:cubicBezTo>
                        <a:pt x="8822" y="1450"/>
                        <a:pt x="9106" y="1544"/>
                        <a:pt x="9263" y="1544"/>
                      </a:cubicBezTo>
                      <a:cubicBezTo>
                        <a:pt x="9358" y="1544"/>
                        <a:pt x="9484" y="1481"/>
                        <a:pt x="9610" y="1450"/>
                      </a:cubicBezTo>
                      <a:cubicBezTo>
                        <a:pt x="9742" y="1393"/>
                        <a:pt x="9878" y="1366"/>
                        <a:pt x="10011" y="1366"/>
                      </a:cubicBezTo>
                      <a:cubicBezTo>
                        <a:pt x="10544" y="1366"/>
                        <a:pt x="11028" y="1790"/>
                        <a:pt x="11028" y="2395"/>
                      </a:cubicBezTo>
                      <a:lnTo>
                        <a:pt x="11028" y="4695"/>
                      </a:lnTo>
                      <a:cubicBezTo>
                        <a:pt x="11028" y="5199"/>
                        <a:pt x="10933" y="5671"/>
                        <a:pt x="10744" y="6144"/>
                      </a:cubicBezTo>
                      <a:cubicBezTo>
                        <a:pt x="11248" y="6112"/>
                        <a:pt x="11689" y="5671"/>
                        <a:pt x="11689" y="5104"/>
                      </a:cubicBezTo>
                      <a:lnTo>
                        <a:pt x="11689" y="0"/>
                      </a:ln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2908450" y="3724275"/>
                  <a:ext cx="59900" cy="164625"/>
                </a:xfrm>
                <a:custGeom>
                  <a:avLst/>
                  <a:gdLst/>
                  <a:ahLst/>
                  <a:cxnLst/>
                  <a:rect l="l" t="t" r="r" b="b"/>
                  <a:pathLst>
                    <a:path w="2396" h="6585" extrusionOk="0">
                      <a:moveTo>
                        <a:pt x="2395" y="0"/>
                      </a:moveTo>
                      <a:cubicBezTo>
                        <a:pt x="1904" y="491"/>
                        <a:pt x="1500" y="721"/>
                        <a:pt x="1085" y="721"/>
                      </a:cubicBezTo>
                      <a:cubicBezTo>
                        <a:pt x="887" y="721"/>
                        <a:pt x="687" y="669"/>
                        <a:pt x="473" y="567"/>
                      </a:cubicBezTo>
                      <a:cubicBezTo>
                        <a:pt x="423" y="548"/>
                        <a:pt x="374" y="539"/>
                        <a:pt x="327" y="539"/>
                      </a:cubicBezTo>
                      <a:cubicBezTo>
                        <a:pt x="142" y="539"/>
                        <a:pt x="1" y="681"/>
                        <a:pt x="1" y="882"/>
                      </a:cubicBezTo>
                      <a:lnTo>
                        <a:pt x="1" y="3214"/>
                      </a:lnTo>
                      <a:cubicBezTo>
                        <a:pt x="1" y="3718"/>
                        <a:pt x="127" y="4222"/>
                        <a:pt x="316" y="4663"/>
                      </a:cubicBezTo>
                      <a:cubicBezTo>
                        <a:pt x="725" y="5513"/>
                        <a:pt x="1387" y="6238"/>
                        <a:pt x="2395" y="6585"/>
                      </a:cubicBezTo>
                      <a:lnTo>
                        <a:pt x="2395" y="0"/>
                      </a:ln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2831250" y="3725850"/>
                  <a:ext cx="59875" cy="163850"/>
                </a:xfrm>
                <a:custGeom>
                  <a:avLst/>
                  <a:gdLst/>
                  <a:ahLst/>
                  <a:cxnLst/>
                  <a:rect l="l" t="t" r="r" b="b"/>
                  <a:pathLst>
                    <a:path w="2395" h="6554" extrusionOk="0">
                      <a:moveTo>
                        <a:pt x="0" y="0"/>
                      </a:moveTo>
                      <a:lnTo>
                        <a:pt x="0" y="6553"/>
                      </a:lnTo>
                      <a:cubicBezTo>
                        <a:pt x="1008" y="6175"/>
                        <a:pt x="1670" y="5450"/>
                        <a:pt x="2079" y="4631"/>
                      </a:cubicBezTo>
                      <a:cubicBezTo>
                        <a:pt x="2269" y="4159"/>
                        <a:pt x="2395" y="3686"/>
                        <a:pt x="2395" y="3182"/>
                      </a:cubicBezTo>
                      <a:lnTo>
                        <a:pt x="2395" y="851"/>
                      </a:lnTo>
                      <a:cubicBezTo>
                        <a:pt x="2395" y="623"/>
                        <a:pt x="2212" y="477"/>
                        <a:pt x="2042" y="477"/>
                      </a:cubicBezTo>
                      <a:cubicBezTo>
                        <a:pt x="2000" y="477"/>
                        <a:pt x="1959" y="485"/>
                        <a:pt x="1922" y="504"/>
                      </a:cubicBezTo>
                      <a:cubicBezTo>
                        <a:pt x="1704" y="598"/>
                        <a:pt x="1496" y="647"/>
                        <a:pt x="1291" y="647"/>
                      </a:cubicBezTo>
                      <a:cubicBezTo>
                        <a:pt x="873" y="647"/>
                        <a:pt x="465" y="444"/>
                        <a:pt x="0"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8" name="Google Shape;148;p21"/>
          <p:cNvGrpSpPr/>
          <p:nvPr/>
        </p:nvGrpSpPr>
        <p:grpSpPr>
          <a:xfrm>
            <a:off x="2596588" y="3399163"/>
            <a:ext cx="4580031" cy="974213"/>
            <a:chOff x="2596588" y="3399163"/>
            <a:chExt cx="4580031" cy="974213"/>
          </a:xfrm>
        </p:grpSpPr>
        <p:sp>
          <p:nvSpPr>
            <p:cNvPr id="149" name="Google Shape;149;p21"/>
            <p:cNvSpPr/>
            <p:nvPr/>
          </p:nvSpPr>
          <p:spPr>
            <a:xfrm>
              <a:off x="2966288" y="3650388"/>
              <a:ext cx="1067125" cy="364650"/>
            </a:xfrm>
            <a:custGeom>
              <a:avLst/>
              <a:gdLst/>
              <a:ahLst/>
              <a:cxnLst/>
              <a:rect l="l" t="t" r="r" b="b"/>
              <a:pathLst>
                <a:path w="42685" h="14586" extrusionOk="0">
                  <a:moveTo>
                    <a:pt x="536" y="0"/>
                  </a:moveTo>
                  <a:lnTo>
                    <a:pt x="0" y="524"/>
                  </a:lnTo>
                  <a:lnTo>
                    <a:pt x="14014" y="14585"/>
                  </a:lnTo>
                  <a:lnTo>
                    <a:pt x="42684" y="14585"/>
                  </a:lnTo>
                  <a:lnTo>
                    <a:pt x="42684" y="13835"/>
                  </a:lnTo>
                  <a:lnTo>
                    <a:pt x="14323" y="13835"/>
                  </a:lnTo>
                  <a:lnTo>
                    <a:pt x="536" y="0"/>
                  </a:lnTo>
                  <a:close/>
                </a:path>
              </a:pathLst>
            </a:custGeom>
            <a:solidFill>
              <a:srgbClr val="44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2596588" y="3399163"/>
              <a:ext cx="712925" cy="370000"/>
            </a:xfrm>
            <a:custGeom>
              <a:avLst/>
              <a:gdLst/>
              <a:ahLst/>
              <a:cxnLst/>
              <a:rect l="l" t="t" r="r" b="b"/>
              <a:pathLst>
                <a:path w="28517" h="14800" extrusionOk="0">
                  <a:moveTo>
                    <a:pt x="25540" y="0"/>
                  </a:moveTo>
                  <a:cubicBezTo>
                    <a:pt x="23313" y="2227"/>
                    <a:pt x="20801" y="4156"/>
                    <a:pt x="18062" y="5751"/>
                  </a:cubicBezTo>
                  <a:cubicBezTo>
                    <a:pt x="15360" y="7311"/>
                    <a:pt x="12431" y="8525"/>
                    <a:pt x="9347" y="9359"/>
                  </a:cubicBezTo>
                  <a:cubicBezTo>
                    <a:pt x="6359" y="10156"/>
                    <a:pt x="3227" y="10585"/>
                    <a:pt x="1" y="10585"/>
                  </a:cubicBezTo>
                  <a:lnTo>
                    <a:pt x="1" y="14800"/>
                  </a:lnTo>
                  <a:cubicBezTo>
                    <a:pt x="3608" y="14800"/>
                    <a:pt x="7109" y="14324"/>
                    <a:pt x="10442" y="13431"/>
                  </a:cubicBezTo>
                  <a:cubicBezTo>
                    <a:pt x="13883" y="12514"/>
                    <a:pt x="17146" y="11145"/>
                    <a:pt x="20170" y="9394"/>
                  </a:cubicBezTo>
                  <a:cubicBezTo>
                    <a:pt x="23230" y="7632"/>
                    <a:pt x="26040" y="5465"/>
                    <a:pt x="28516" y="2989"/>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2869538" y="3536388"/>
              <a:ext cx="213750" cy="214025"/>
            </a:xfrm>
            <a:custGeom>
              <a:avLst/>
              <a:gdLst/>
              <a:ahLst/>
              <a:cxnLst/>
              <a:rect l="l" t="t" r="r" b="b"/>
              <a:pathLst>
                <a:path w="8550" h="8561" extrusionOk="0">
                  <a:moveTo>
                    <a:pt x="4275" y="0"/>
                  </a:moveTo>
                  <a:cubicBezTo>
                    <a:pt x="1906" y="0"/>
                    <a:pt x="1" y="1917"/>
                    <a:pt x="1" y="4286"/>
                  </a:cubicBezTo>
                  <a:cubicBezTo>
                    <a:pt x="1" y="6644"/>
                    <a:pt x="1906" y="8561"/>
                    <a:pt x="4275" y="8561"/>
                  </a:cubicBezTo>
                  <a:cubicBezTo>
                    <a:pt x="6632" y="8561"/>
                    <a:pt x="8549" y="6644"/>
                    <a:pt x="8549" y="4286"/>
                  </a:cubicBezTo>
                  <a:cubicBezTo>
                    <a:pt x="8549" y="1917"/>
                    <a:pt x="6632" y="0"/>
                    <a:pt x="4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a:off x="2919538" y="3586688"/>
              <a:ext cx="113750" cy="113425"/>
            </a:xfrm>
            <a:custGeom>
              <a:avLst/>
              <a:gdLst/>
              <a:ahLst/>
              <a:cxnLst/>
              <a:rect l="l" t="t" r="r" b="b"/>
              <a:pathLst>
                <a:path w="4550" h="4537" extrusionOk="0">
                  <a:moveTo>
                    <a:pt x="4549" y="2274"/>
                  </a:moveTo>
                  <a:cubicBezTo>
                    <a:pt x="4549" y="3525"/>
                    <a:pt x="3525" y="4537"/>
                    <a:pt x="2275" y="4537"/>
                  </a:cubicBezTo>
                  <a:cubicBezTo>
                    <a:pt x="1025" y="4537"/>
                    <a:pt x="1" y="3525"/>
                    <a:pt x="1" y="2274"/>
                  </a:cubicBezTo>
                  <a:cubicBezTo>
                    <a:pt x="1" y="1012"/>
                    <a:pt x="1025" y="0"/>
                    <a:pt x="2275" y="0"/>
                  </a:cubicBezTo>
                  <a:cubicBezTo>
                    <a:pt x="3525" y="0"/>
                    <a:pt x="4549" y="1012"/>
                    <a:pt x="4549" y="2274"/>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21"/>
            <p:cNvGrpSpPr/>
            <p:nvPr/>
          </p:nvGrpSpPr>
          <p:grpSpPr>
            <a:xfrm>
              <a:off x="4159888" y="3638150"/>
              <a:ext cx="3016731" cy="735225"/>
              <a:chOff x="4159888" y="3608113"/>
              <a:chExt cx="3016731" cy="735225"/>
            </a:xfrm>
          </p:grpSpPr>
          <p:sp>
            <p:nvSpPr>
              <p:cNvPr id="154" name="Google Shape;154;p21"/>
              <p:cNvSpPr/>
              <p:nvPr/>
            </p:nvSpPr>
            <p:spPr>
              <a:xfrm>
                <a:off x="4417938" y="3608113"/>
                <a:ext cx="735250" cy="735225"/>
              </a:xfrm>
              <a:custGeom>
                <a:avLst/>
                <a:gdLst/>
                <a:ahLst/>
                <a:cxnLst/>
                <a:rect l="l" t="t" r="r" b="b"/>
                <a:pathLst>
                  <a:path w="29410" h="29409" extrusionOk="0">
                    <a:moveTo>
                      <a:pt x="14705" y="1"/>
                    </a:moveTo>
                    <a:cubicBezTo>
                      <a:pt x="6585" y="1"/>
                      <a:pt x="1" y="6585"/>
                      <a:pt x="1" y="14705"/>
                    </a:cubicBezTo>
                    <a:cubicBezTo>
                      <a:pt x="1" y="22825"/>
                      <a:pt x="6585" y="29409"/>
                      <a:pt x="14705" y="29409"/>
                    </a:cubicBezTo>
                    <a:cubicBezTo>
                      <a:pt x="22825" y="29409"/>
                      <a:pt x="29409" y="22825"/>
                      <a:pt x="29409" y="14705"/>
                    </a:cubicBezTo>
                    <a:cubicBezTo>
                      <a:pt x="29409" y="6585"/>
                      <a:pt x="22825" y="1"/>
                      <a:pt x="14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4453063" y="3643088"/>
                <a:ext cx="665000" cy="665275"/>
              </a:xfrm>
              <a:custGeom>
                <a:avLst/>
                <a:gdLst/>
                <a:ahLst/>
                <a:cxnLst/>
                <a:rect l="l" t="t" r="r" b="b"/>
                <a:pathLst>
                  <a:path w="26600" h="26611" extrusionOk="0">
                    <a:moveTo>
                      <a:pt x="13300" y="26611"/>
                    </a:moveTo>
                    <a:cubicBezTo>
                      <a:pt x="5966" y="26611"/>
                      <a:pt x="1" y="20646"/>
                      <a:pt x="1" y="13312"/>
                    </a:cubicBezTo>
                    <a:cubicBezTo>
                      <a:pt x="1" y="5977"/>
                      <a:pt x="5966" y="1"/>
                      <a:pt x="13300" y="1"/>
                    </a:cubicBezTo>
                    <a:cubicBezTo>
                      <a:pt x="20634" y="1"/>
                      <a:pt x="26599" y="5977"/>
                      <a:pt x="26599" y="13312"/>
                    </a:cubicBezTo>
                    <a:cubicBezTo>
                      <a:pt x="26599" y="20646"/>
                      <a:pt x="20634" y="26611"/>
                      <a:pt x="13300" y="26611"/>
                    </a:cubicBezTo>
                    <a:close/>
                    <a:moveTo>
                      <a:pt x="13300" y="465"/>
                    </a:moveTo>
                    <a:cubicBezTo>
                      <a:pt x="6216" y="465"/>
                      <a:pt x="453" y="6227"/>
                      <a:pt x="453" y="13312"/>
                    </a:cubicBezTo>
                    <a:cubicBezTo>
                      <a:pt x="453" y="20396"/>
                      <a:pt x="6216" y="26159"/>
                      <a:pt x="13300" y="26159"/>
                    </a:cubicBezTo>
                    <a:cubicBezTo>
                      <a:pt x="20384" y="26159"/>
                      <a:pt x="26147" y="20396"/>
                      <a:pt x="26147" y="13312"/>
                    </a:cubicBezTo>
                    <a:cubicBezTo>
                      <a:pt x="26147" y="6227"/>
                      <a:pt x="20384" y="465"/>
                      <a:pt x="13300" y="465"/>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4159888" y="3682813"/>
                <a:ext cx="927525" cy="585825"/>
              </a:xfrm>
              <a:custGeom>
                <a:avLst/>
                <a:gdLst/>
                <a:ahLst/>
                <a:cxnLst/>
                <a:rect l="l" t="t" r="r" b="b"/>
                <a:pathLst>
                  <a:path w="37101" h="23433" extrusionOk="0">
                    <a:moveTo>
                      <a:pt x="25539" y="251"/>
                    </a:moveTo>
                    <a:cubicBezTo>
                      <a:pt x="19872" y="1"/>
                      <a:pt x="15050" y="3835"/>
                      <a:pt x="13764" y="9062"/>
                    </a:cubicBezTo>
                    <a:cubicBezTo>
                      <a:pt x="13597" y="9740"/>
                      <a:pt x="12978" y="10205"/>
                      <a:pt x="12288" y="10205"/>
                    </a:cubicBezTo>
                    <a:lnTo>
                      <a:pt x="6263" y="10205"/>
                    </a:lnTo>
                    <a:cubicBezTo>
                      <a:pt x="5811" y="10205"/>
                      <a:pt x="5453" y="9847"/>
                      <a:pt x="5453" y="9395"/>
                    </a:cubicBezTo>
                    <a:lnTo>
                      <a:pt x="5453" y="6871"/>
                    </a:lnTo>
                    <a:cubicBezTo>
                      <a:pt x="5453" y="6561"/>
                      <a:pt x="5084" y="6406"/>
                      <a:pt x="4858" y="6621"/>
                    </a:cubicBezTo>
                    <a:lnTo>
                      <a:pt x="441" y="11050"/>
                    </a:lnTo>
                    <a:cubicBezTo>
                      <a:pt x="0" y="11479"/>
                      <a:pt x="0" y="12181"/>
                      <a:pt x="441" y="12622"/>
                    </a:cubicBezTo>
                    <a:lnTo>
                      <a:pt x="4858" y="17051"/>
                    </a:lnTo>
                    <a:cubicBezTo>
                      <a:pt x="5084" y="17265"/>
                      <a:pt x="5453" y="17110"/>
                      <a:pt x="5453" y="16801"/>
                    </a:cubicBezTo>
                    <a:lnTo>
                      <a:pt x="5453" y="14265"/>
                    </a:lnTo>
                    <a:cubicBezTo>
                      <a:pt x="5453" y="13824"/>
                      <a:pt x="5811" y="13455"/>
                      <a:pt x="6263" y="13455"/>
                    </a:cubicBezTo>
                    <a:lnTo>
                      <a:pt x="12288" y="13455"/>
                    </a:lnTo>
                    <a:cubicBezTo>
                      <a:pt x="13002" y="13455"/>
                      <a:pt x="13609" y="13955"/>
                      <a:pt x="13776" y="14634"/>
                    </a:cubicBezTo>
                    <a:cubicBezTo>
                      <a:pt x="15026" y="19694"/>
                      <a:pt x="19586" y="23432"/>
                      <a:pt x="25027" y="23432"/>
                    </a:cubicBezTo>
                    <a:cubicBezTo>
                      <a:pt x="31730" y="23432"/>
                      <a:pt x="37100" y="17753"/>
                      <a:pt x="36588" y="10943"/>
                    </a:cubicBezTo>
                    <a:cubicBezTo>
                      <a:pt x="36160" y="5132"/>
                      <a:pt x="31373" y="501"/>
                      <a:pt x="25539" y="25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5000163" y="3701125"/>
                <a:ext cx="1679400" cy="549200"/>
              </a:xfrm>
              <a:custGeom>
                <a:avLst/>
                <a:gdLst/>
                <a:ahLst/>
                <a:cxnLst/>
                <a:rect l="l" t="t" r="r" b="b"/>
                <a:pathLst>
                  <a:path w="67176" h="21968" extrusionOk="0">
                    <a:moveTo>
                      <a:pt x="8799" y="0"/>
                    </a:moveTo>
                    <a:cubicBezTo>
                      <a:pt x="7942" y="0"/>
                      <a:pt x="7144" y="417"/>
                      <a:pt x="6644" y="1108"/>
                    </a:cubicBezTo>
                    <a:lnTo>
                      <a:pt x="608" y="9549"/>
                    </a:lnTo>
                    <a:cubicBezTo>
                      <a:pt x="1" y="10406"/>
                      <a:pt x="1" y="11561"/>
                      <a:pt x="608" y="12418"/>
                    </a:cubicBezTo>
                    <a:lnTo>
                      <a:pt x="6644" y="20860"/>
                    </a:lnTo>
                    <a:cubicBezTo>
                      <a:pt x="7144" y="21551"/>
                      <a:pt x="7942" y="21967"/>
                      <a:pt x="8799" y="21967"/>
                    </a:cubicBezTo>
                    <a:lnTo>
                      <a:pt x="56198" y="21967"/>
                    </a:lnTo>
                    <a:cubicBezTo>
                      <a:pt x="62258" y="21967"/>
                      <a:pt x="67176" y="17050"/>
                      <a:pt x="67176" y="10978"/>
                    </a:cubicBezTo>
                    <a:cubicBezTo>
                      <a:pt x="67176" y="4918"/>
                      <a:pt x="62258" y="0"/>
                      <a:pt x="56198" y="0"/>
                    </a:cubicBezTo>
                    <a:close/>
                  </a:path>
                </a:pathLst>
              </a:custGeom>
              <a:solidFill>
                <a:srgbClr val="E6E6E6"/>
              </a:solidFill>
              <a:ln>
                <a:noFill/>
              </a:ln>
            </p:spPr>
            <p:txBody>
              <a:bodyPr spcFirstLastPara="1" wrap="square" lIns="182875" tIns="91425" rIns="182875" bIns="91425" anchor="ctr" anchorCtr="0">
                <a:noAutofit/>
              </a:bodyPr>
              <a:lstStyle/>
              <a:p>
                <a:pPr marL="0" lvl="0" indent="0" algn="ctr" rtl="0">
                  <a:spcBef>
                    <a:spcPts val="0"/>
                  </a:spcBef>
                  <a:spcAft>
                    <a:spcPts val="0"/>
                  </a:spcAft>
                  <a:buClr>
                    <a:srgbClr val="000000"/>
                  </a:buClr>
                  <a:buSzPts val="1100"/>
                  <a:buFont typeface="Arial"/>
                  <a:buNone/>
                </a:pPr>
                <a:r>
                  <a:rPr lang="en" sz="1100">
                    <a:solidFill>
                      <a:srgbClr val="434343"/>
                    </a:solidFill>
                    <a:latin typeface="Roboto"/>
                    <a:ea typeface="Roboto"/>
                    <a:cs typeface="Roboto"/>
                    <a:sym typeface="Roboto"/>
                  </a:rPr>
                  <a:t>A Survey of UAV Clustering Algorithm</a:t>
                </a:r>
                <a:endParaRPr sz="1100">
                  <a:solidFill>
                    <a:srgbClr val="434343"/>
                  </a:solidFill>
                  <a:latin typeface="Roboto"/>
                  <a:ea typeface="Roboto"/>
                  <a:cs typeface="Roboto"/>
                  <a:sym typeface="Roboto"/>
                </a:endParaRPr>
              </a:p>
            </p:txBody>
          </p:sp>
          <p:sp>
            <p:nvSpPr>
              <p:cNvPr id="158" name="Google Shape;158;p21"/>
              <p:cNvSpPr txBox="1"/>
              <p:nvPr/>
            </p:nvSpPr>
            <p:spPr>
              <a:xfrm>
                <a:off x="4526363" y="3790775"/>
                <a:ext cx="518400" cy="36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Fira Sans Extra Condensed Medium"/>
                    <a:ea typeface="Fira Sans Extra Condensed Medium"/>
                    <a:cs typeface="Fira Sans Extra Condensed Medium"/>
                    <a:sym typeface="Fira Sans Extra Condensed Medium"/>
                  </a:rPr>
                  <a:t>04</a:t>
                </a:r>
                <a:endParaRPr/>
              </a:p>
            </p:txBody>
          </p:sp>
          <p:grpSp>
            <p:nvGrpSpPr>
              <p:cNvPr id="159" name="Google Shape;159;p21"/>
              <p:cNvGrpSpPr/>
              <p:nvPr/>
            </p:nvGrpSpPr>
            <p:grpSpPr>
              <a:xfrm>
                <a:off x="6944426" y="3873674"/>
                <a:ext cx="232193" cy="204102"/>
                <a:chOff x="-3030525" y="3973150"/>
                <a:chExt cx="293025" cy="257575"/>
              </a:xfrm>
            </p:grpSpPr>
            <p:sp>
              <p:nvSpPr>
                <p:cNvPr id="160" name="Google Shape;160;p21"/>
                <p:cNvSpPr/>
                <p:nvPr/>
              </p:nvSpPr>
              <p:spPr>
                <a:xfrm>
                  <a:off x="-3029750" y="3973150"/>
                  <a:ext cx="292250" cy="68550"/>
                </a:xfrm>
                <a:custGeom>
                  <a:avLst/>
                  <a:gdLst/>
                  <a:ahLst/>
                  <a:cxnLst/>
                  <a:rect l="l" t="t" r="r" b="b"/>
                  <a:pathLst>
                    <a:path w="11690" h="2742" extrusionOk="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1"/>
                <p:cNvSpPr/>
                <p:nvPr/>
              </p:nvSpPr>
              <p:spPr>
                <a:xfrm>
                  <a:off x="-3030525" y="4059000"/>
                  <a:ext cx="292225" cy="171725"/>
                </a:xfrm>
                <a:custGeom>
                  <a:avLst/>
                  <a:gdLst/>
                  <a:ahLst/>
                  <a:cxnLst/>
                  <a:rect l="l" t="t" r="r" b="b"/>
                  <a:pathLst>
                    <a:path w="11689" h="6869" extrusionOk="0">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2" name="Google Shape;162;p21"/>
          <p:cNvGrpSpPr/>
          <p:nvPr/>
        </p:nvGrpSpPr>
        <p:grpSpPr>
          <a:xfrm>
            <a:off x="3235063" y="1992438"/>
            <a:ext cx="3941249" cy="768275"/>
            <a:chOff x="3235063" y="1992438"/>
            <a:chExt cx="3941249" cy="768275"/>
          </a:xfrm>
        </p:grpSpPr>
        <p:sp>
          <p:nvSpPr>
            <p:cNvPr id="163" name="Google Shape;163;p21"/>
            <p:cNvSpPr/>
            <p:nvPr/>
          </p:nvSpPr>
          <p:spPr>
            <a:xfrm>
              <a:off x="3497888" y="2349913"/>
              <a:ext cx="531050" cy="97975"/>
            </a:xfrm>
            <a:custGeom>
              <a:avLst/>
              <a:gdLst/>
              <a:ahLst/>
              <a:cxnLst/>
              <a:rect l="l" t="t" r="r" b="b"/>
              <a:pathLst>
                <a:path w="21242" h="3919" extrusionOk="0">
                  <a:moveTo>
                    <a:pt x="9061" y="1"/>
                  </a:moveTo>
                  <a:lnTo>
                    <a:pt x="1" y="3216"/>
                  </a:lnTo>
                  <a:lnTo>
                    <a:pt x="239" y="3918"/>
                  </a:lnTo>
                  <a:lnTo>
                    <a:pt x="9192" y="751"/>
                  </a:lnTo>
                  <a:lnTo>
                    <a:pt x="21242" y="751"/>
                  </a:lnTo>
                  <a:lnTo>
                    <a:pt x="21242" y="1"/>
                  </a:lnTo>
                  <a:close/>
                </a:path>
              </a:pathLst>
            </a:custGeom>
            <a:solidFill>
              <a:srgbClr val="44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p:nvPr/>
          </p:nvSpPr>
          <p:spPr>
            <a:xfrm>
              <a:off x="3235063" y="2047513"/>
              <a:ext cx="370000" cy="713200"/>
            </a:xfrm>
            <a:custGeom>
              <a:avLst/>
              <a:gdLst/>
              <a:ahLst/>
              <a:cxnLst/>
              <a:rect l="l" t="t" r="r" b="b"/>
              <a:pathLst>
                <a:path w="14800" h="28528" extrusionOk="0">
                  <a:moveTo>
                    <a:pt x="13431" y="18086"/>
                  </a:moveTo>
                  <a:cubicBezTo>
                    <a:pt x="12514" y="14633"/>
                    <a:pt x="11145" y="11371"/>
                    <a:pt x="9395" y="8346"/>
                  </a:cubicBezTo>
                  <a:cubicBezTo>
                    <a:pt x="7621" y="5287"/>
                    <a:pt x="5466" y="2489"/>
                    <a:pt x="2977" y="0"/>
                  </a:cubicBezTo>
                  <a:lnTo>
                    <a:pt x="1" y="2977"/>
                  </a:lnTo>
                  <a:cubicBezTo>
                    <a:pt x="2227" y="5203"/>
                    <a:pt x="4156" y="7715"/>
                    <a:pt x="5739" y="10466"/>
                  </a:cubicBezTo>
                  <a:cubicBezTo>
                    <a:pt x="7311" y="13168"/>
                    <a:pt x="8525" y="16085"/>
                    <a:pt x="9359" y="19169"/>
                  </a:cubicBezTo>
                  <a:cubicBezTo>
                    <a:pt x="10157" y="22158"/>
                    <a:pt x="10573" y="25289"/>
                    <a:pt x="10573" y="28527"/>
                  </a:cubicBezTo>
                  <a:lnTo>
                    <a:pt x="14800" y="28527"/>
                  </a:lnTo>
                  <a:cubicBezTo>
                    <a:pt x="14800" y="24908"/>
                    <a:pt x="14324" y="21408"/>
                    <a:pt x="13431" y="18086"/>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1"/>
            <p:cNvSpPr/>
            <p:nvPr/>
          </p:nvSpPr>
          <p:spPr>
            <a:xfrm>
              <a:off x="3392813" y="2318063"/>
              <a:ext cx="213750" cy="213750"/>
            </a:xfrm>
            <a:custGeom>
              <a:avLst/>
              <a:gdLst/>
              <a:ahLst/>
              <a:cxnLst/>
              <a:rect l="l" t="t" r="r" b="b"/>
              <a:pathLst>
                <a:path w="8550" h="8550" extrusionOk="0">
                  <a:moveTo>
                    <a:pt x="4275" y="1"/>
                  </a:moveTo>
                  <a:cubicBezTo>
                    <a:pt x="1918" y="1"/>
                    <a:pt x="1" y="1918"/>
                    <a:pt x="1" y="4275"/>
                  </a:cubicBezTo>
                  <a:cubicBezTo>
                    <a:pt x="1" y="6633"/>
                    <a:pt x="1918" y="8550"/>
                    <a:pt x="4275" y="8550"/>
                  </a:cubicBezTo>
                  <a:cubicBezTo>
                    <a:pt x="6645" y="8550"/>
                    <a:pt x="8550" y="6633"/>
                    <a:pt x="8550" y="4275"/>
                  </a:cubicBezTo>
                  <a:cubicBezTo>
                    <a:pt x="8550" y="1918"/>
                    <a:pt x="6645" y="1"/>
                    <a:pt x="4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1"/>
            <p:cNvSpPr/>
            <p:nvPr/>
          </p:nvSpPr>
          <p:spPr>
            <a:xfrm>
              <a:off x="3442838" y="2368088"/>
              <a:ext cx="113725" cy="113725"/>
            </a:xfrm>
            <a:custGeom>
              <a:avLst/>
              <a:gdLst/>
              <a:ahLst/>
              <a:cxnLst/>
              <a:rect l="l" t="t" r="r" b="b"/>
              <a:pathLst>
                <a:path w="4549" h="4549" extrusionOk="0">
                  <a:moveTo>
                    <a:pt x="4548" y="2274"/>
                  </a:moveTo>
                  <a:cubicBezTo>
                    <a:pt x="4548" y="3524"/>
                    <a:pt x="3524" y="4548"/>
                    <a:pt x="2274" y="4548"/>
                  </a:cubicBezTo>
                  <a:cubicBezTo>
                    <a:pt x="1024" y="4548"/>
                    <a:pt x="0" y="3524"/>
                    <a:pt x="0" y="2274"/>
                  </a:cubicBezTo>
                  <a:cubicBezTo>
                    <a:pt x="0" y="1024"/>
                    <a:pt x="1024" y="0"/>
                    <a:pt x="2274" y="0"/>
                  </a:cubicBezTo>
                  <a:cubicBezTo>
                    <a:pt x="3524" y="0"/>
                    <a:pt x="4548" y="1024"/>
                    <a:pt x="4548" y="2274"/>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 name="Google Shape;167;p21"/>
            <p:cNvGrpSpPr/>
            <p:nvPr/>
          </p:nvGrpSpPr>
          <p:grpSpPr>
            <a:xfrm>
              <a:off x="4159888" y="1992438"/>
              <a:ext cx="3016424" cy="735225"/>
              <a:chOff x="4159888" y="2005238"/>
              <a:chExt cx="3016424" cy="735225"/>
            </a:xfrm>
          </p:grpSpPr>
          <p:sp>
            <p:nvSpPr>
              <p:cNvPr id="168" name="Google Shape;168;p21"/>
              <p:cNvSpPr/>
              <p:nvPr/>
            </p:nvSpPr>
            <p:spPr>
              <a:xfrm>
                <a:off x="4417938" y="2005238"/>
                <a:ext cx="735250" cy="735225"/>
              </a:xfrm>
              <a:custGeom>
                <a:avLst/>
                <a:gdLst/>
                <a:ahLst/>
                <a:cxnLst/>
                <a:rect l="l" t="t" r="r" b="b"/>
                <a:pathLst>
                  <a:path w="29410" h="29409" extrusionOk="0">
                    <a:moveTo>
                      <a:pt x="14705" y="0"/>
                    </a:moveTo>
                    <a:cubicBezTo>
                      <a:pt x="6585" y="0"/>
                      <a:pt x="1" y="6585"/>
                      <a:pt x="1" y="14705"/>
                    </a:cubicBezTo>
                    <a:cubicBezTo>
                      <a:pt x="1" y="22825"/>
                      <a:pt x="6585" y="29409"/>
                      <a:pt x="14705" y="29409"/>
                    </a:cubicBezTo>
                    <a:cubicBezTo>
                      <a:pt x="22825" y="29409"/>
                      <a:pt x="29409" y="22825"/>
                      <a:pt x="29409" y="14705"/>
                    </a:cubicBezTo>
                    <a:cubicBezTo>
                      <a:pt x="29409" y="6585"/>
                      <a:pt x="22825" y="0"/>
                      <a:pt x="147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4453063" y="2040213"/>
                <a:ext cx="665000" cy="665275"/>
              </a:xfrm>
              <a:custGeom>
                <a:avLst/>
                <a:gdLst/>
                <a:ahLst/>
                <a:cxnLst/>
                <a:rect l="l" t="t" r="r" b="b"/>
                <a:pathLst>
                  <a:path w="26600" h="26611" extrusionOk="0">
                    <a:moveTo>
                      <a:pt x="13300" y="26611"/>
                    </a:moveTo>
                    <a:cubicBezTo>
                      <a:pt x="5966" y="26611"/>
                      <a:pt x="1" y="20646"/>
                      <a:pt x="1" y="13312"/>
                    </a:cubicBezTo>
                    <a:cubicBezTo>
                      <a:pt x="1" y="5966"/>
                      <a:pt x="5966" y="1"/>
                      <a:pt x="13300" y="1"/>
                    </a:cubicBezTo>
                    <a:cubicBezTo>
                      <a:pt x="20634" y="1"/>
                      <a:pt x="26599" y="5966"/>
                      <a:pt x="26599" y="13312"/>
                    </a:cubicBezTo>
                    <a:cubicBezTo>
                      <a:pt x="26599" y="20646"/>
                      <a:pt x="20634" y="26611"/>
                      <a:pt x="13300" y="26611"/>
                    </a:cubicBezTo>
                    <a:close/>
                    <a:moveTo>
                      <a:pt x="13300" y="453"/>
                    </a:moveTo>
                    <a:cubicBezTo>
                      <a:pt x="6216" y="453"/>
                      <a:pt x="453" y="6227"/>
                      <a:pt x="453" y="13312"/>
                    </a:cubicBezTo>
                    <a:cubicBezTo>
                      <a:pt x="453" y="20396"/>
                      <a:pt x="6216" y="26159"/>
                      <a:pt x="13300" y="26159"/>
                    </a:cubicBezTo>
                    <a:cubicBezTo>
                      <a:pt x="20384" y="26159"/>
                      <a:pt x="26147" y="20396"/>
                      <a:pt x="26147" y="13312"/>
                    </a:cubicBezTo>
                    <a:cubicBezTo>
                      <a:pt x="26147" y="6227"/>
                      <a:pt x="20384" y="453"/>
                      <a:pt x="13300" y="453"/>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4159888" y="2079938"/>
                <a:ext cx="927525" cy="585825"/>
              </a:xfrm>
              <a:custGeom>
                <a:avLst/>
                <a:gdLst/>
                <a:ahLst/>
                <a:cxnLst/>
                <a:rect l="l" t="t" r="r" b="b"/>
                <a:pathLst>
                  <a:path w="37101" h="23433" extrusionOk="0">
                    <a:moveTo>
                      <a:pt x="25539" y="251"/>
                    </a:moveTo>
                    <a:cubicBezTo>
                      <a:pt x="19872" y="1"/>
                      <a:pt x="15050" y="3835"/>
                      <a:pt x="13764" y="9062"/>
                    </a:cubicBezTo>
                    <a:cubicBezTo>
                      <a:pt x="13597" y="9740"/>
                      <a:pt x="12978" y="10205"/>
                      <a:pt x="12288" y="10205"/>
                    </a:cubicBezTo>
                    <a:lnTo>
                      <a:pt x="6263" y="10205"/>
                    </a:lnTo>
                    <a:cubicBezTo>
                      <a:pt x="5811" y="10205"/>
                      <a:pt x="5453" y="9847"/>
                      <a:pt x="5453" y="9395"/>
                    </a:cubicBezTo>
                    <a:lnTo>
                      <a:pt x="5453" y="6871"/>
                    </a:lnTo>
                    <a:cubicBezTo>
                      <a:pt x="5453" y="6561"/>
                      <a:pt x="5084" y="6395"/>
                      <a:pt x="4858" y="6621"/>
                    </a:cubicBezTo>
                    <a:lnTo>
                      <a:pt x="441" y="11038"/>
                    </a:lnTo>
                    <a:cubicBezTo>
                      <a:pt x="0" y="11478"/>
                      <a:pt x="0" y="12181"/>
                      <a:pt x="441" y="12621"/>
                    </a:cubicBezTo>
                    <a:lnTo>
                      <a:pt x="4858" y="17039"/>
                    </a:lnTo>
                    <a:cubicBezTo>
                      <a:pt x="5084" y="17265"/>
                      <a:pt x="5453" y="17110"/>
                      <a:pt x="5453" y="16801"/>
                    </a:cubicBezTo>
                    <a:lnTo>
                      <a:pt x="5453" y="14265"/>
                    </a:lnTo>
                    <a:cubicBezTo>
                      <a:pt x="5453" y="13824"/>
                      <a:pt x="5811" y="13455"/>
                      <a:pt x="6263" y="13455"/>
                    </a:cubicBezTo>
                    <a:lnTo>
                      <a:pt x="12288" y="13455"/>
                    </a:lnTo>
                    <a:cubicBezTo>
                      <a:pt x="13002" y="13455"/>
                      <a:pt x="13609" y="13943"/>
                      <a:pt x="13776" y="14634"/>
                    </a:cubicBezTo>
                    <a:cubicBezTo>
                      <a:pt x="15026" y="19682"/>
                      <a:pt x="19586" y="23432"/>
                      <a:pt x="25027" y="23432"/>
                    </a:cubicBezTo>
                    <a:cubicBezTo>
                      <a:pt x="31730" y="23432"/>
                      <a:pt x="37100" y="17753"/>
                      <a:pt x="36588" y="10943"/>
                    </a:cubicBezTo>
                    <a:cubicBezTo>
                      <a:pt x="36160" y="5132"/>
                      <a:pt x="31373" y="501"/>
                      <a:pt x="25539" y="25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a:off x="5000163" y="2098250"/>
                <a:ext cx="1679400" cy="549200"/>
              </a:xfrm>
              <a:custGeom>
                <a:avLst/>
                <a:gdLst/>
                <a:ahLst/>
                <a:cxnLst/>
                <a:rect l="l" t="t" r="r" b="b"/>
                <a:pathLst>
                  <a:path w="67176" h="21968" extrusionOk="0">
                    <a:moveTo>
                      <a:pt x="8799" y="0"/>
                    </a:moveTo>
                    <a:cubicBezTo>
                      <a:pt x="7942" y="0"/>
                      <a:pt x="7144" y="405"/>
                      <a:pt x="6644" y="1108"/>
                    </a:cubicBezTo>
                    <a:lnTo>
                      <a:pt x="608" y="9549"/>
                    </a:lnTo>
                    <a:cubicBezTo>
                      <a:pt x="1" y="10406"/>
                      <a:pt x="1" y="11549"/>
                      <a:pt x="608" y="12407"/>
                    </a:cubicBezTo>
                    <a:lnTo>
                      <a:pt x="6644" y="20848"/>
                    </a:lnTo>
                    <a:cubicBezTo>
                      <a:pt x="7144" y="21551"/>
                      <a:pt x="7942" y="21967"/>
                      <a:pt x="8799" y="21967"/>
                    </a:cubicBezTo>
                    <a:lnTo>
                      <a:pt x="56198" y="21967"/>
                    </a:lnTo>
                    <a:cubicBezTo>
                      <a:pt x="62258" y="21967"/>
                      <a:pt x="67176" y="17050"/>
                      <a:pt x="67176" y="10978"/>
                    </a:cubicBezTo>
                    <a:cubicBezTo>
                      <a:pt x="67176" y="4918"/>
                      <a:pt x="62258" y="0"/>
                      <a:pt x="56198" y="0"/>
                    </a:cubicBezTo>
                    <a:close/>
                  </a:path>
                </a:pathLst>
              </a:custGeom>
              <a:solidFill>
                <a:srgbClr val="E6E6E6"/>
              </a:solidFill>
              <a:ln>
                <a:noFill/>
              </a:ln>
            </p:spPr>
            <p:txBody>
              <a:bodyPr spcFirstLastPara="1" wrap="square" lIns="182875" tIns="91425" rIns="182875" bIns="91425" anchor="ctr" anchorCtr="0">
                <a:noAutofit/>
              </a:bodyPr>
              <a:lstStyle/>
              <a:p>
                <a:pPr marL="0" lvl="0" indent="0" algn="ctr" rtl="0">
                  <a:spcBef>
                    <a:spcPts val="0"/>
                  </a:spcBef>
                  <a:spcAft>
                    <a:spcPts val="0"/>
                  </a:spcAft>
                  <a:buClr>
                    <a:srgbClr val="000000"/>
                  </a:buClr>
                  <a:buSzPts val="1100"/>
                  <a:buFont typeface="Arial"/>
                  <a:buNone/>
                </a:pPr>
                <a:r>
                  <a:rPr lang="en" sz="900">
                    <a:solidFill>
                      <a:srgbClr val="434343"/>
                    </a:solidFill>
                    <a:latin typeface="Roboto"/>
                    <a:ea typeface="Roboto"/>
                    <a:cs typeface="Roboto"/>
                    <a:sym typeface="Roboto"/>
                  </a:rPr>
                  <a:t>An efficient routing protocol for FANET based on hybrid optimization algorithm</a:t>
                </a:r>
                <a:endParaRPr sz="900">
                  <a:solidFill>
                    <a:srgbClr val="434343"/>
                  </a:solidFill>
                  <a:latin typeface="Roboto"/>
                  <a:ea typeface="Roboto"/>
                  <a:cs typeface="Roboto"/>
                  <a:sym typeface="Roboto"/>
                </a:endParaRPr>
              </a:p>
            </p:txBody>
          </p:sp>
          <p:sp>
            <p:nvSpPr>
              <p:cNvPr id="172" name="Google Shape;172;p21"/>
              <p:cNvSpPr txBox="1"/>
              <p:nvPr/>
            </p:nvSpPr>
            <p:spPr>
              <a:xfrm>
                <a:off x="4526363" y="2187900"/>
                <a:ext cx="518400" cy="36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Fira Sans Extra Condensed Medium"/>
                    <a:ea typeface="Fira Sans Extra Condensed Medium"/>
                    <a:cs typeface="Fira Sans Extra Condensed Medium"/>
                    <a:sym typeface="Fira Sans Extra Condensed Medium"/>
                  </a:rPr>
                  <a:t>02</a:t>
                </a:r>
                <a:endParaRPr/>
              </a:p>
            </p:txBody>
          </p:sp>
          <p:grpSp>
            <p:nvGrpSpPr>
              <p:cNvPr id="173" name="Google Shape;173;p21"/>
              <p:cNvGrpSpPr/>
              <p:nvPr/>
            </p:nvGrpSpPr>
            <p:grpSpPr>
              <a:xfrm>
                <a:off x="6944733" y="2241453"/>
                <a:ext cx="231579" cy="230945"/>
                <a:chOff x="-2671375" y="3577354"/>
                <a:chExt cx="292250" cy="291450"/>
              </a:xfrm>
            </p:grpSpPr>
            <p:sp>
              <p:nvSpPr>
                <p:cNvPr id="174" name="Google Shape;174;p21"/>
                <p:cNvSpPr/>
                <p:nvPr/>
              </p:nvSpPr>
              <p:spPr>
                <a:xfrm>
                  <a:off x="-2654050" y="3577354"/>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a:off x="-2671375" y="3647454"/>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76" name="Google Shape;176;p21"/>
          <p:cNvGrpSpPr/>
          <p:nvPr/>
        </p:nvGrpSpPr>
        <p:grpSpPr>
          <a:xfrm>
            <a:off x="1891138" y="2055238"/>
            <a:ext cx="1410625" cy="1410925"/>
            <a:chOff x="1891138" y="2055238"/>
            <a:chExt cx="1410625" cy="1410925"/>
          </a:xfrm>
        </p:grpSpPr>
        <p:sp>
          <p:nvSpPr>
            <p:cNvPr id="177" name="Google Shape;177;p21"/>
            <p:cNvSpPr/>
            <p:nvPr/>
          </p:nvSpPr>
          <p:spPr>
            <a:xfrm>
              <a:off x="1891138" y="2055238"/>
              <a:ext cx="1410625" cy="1410925"/>
            </a:xfrm>
            <a:custGeom>
              <a:avLst/>
              <a:gdLst/>
              <a:ahLst/>
              <a:cxnLst/>
              <a:rect l="l" t="t" r="r" b="b"/>
              <a:pathLst>
                <a:path w="56425" h="56437" extrusionOk="0">
                  <a:moveTo>
                    <a:pt x="28219" y="1"/>
                  </a:moveTo>
                  <a:cubicBezTo>
                    <a:pt x="12633" y="1"/>
                    <a:pt x="1" y="12633"/>
                    <a:pt x="1" y="28218"/>
                  </a:cubicBezTo>
                  <a:cubicBezTo>
                    <a:pt x="1" y="43804"/>
                    <a:pt x="12633" y="56436"/>
                    <a:pt x="28219" y="56436"/>
                  </a:cubicBezTo>
                  <a:cubicBezTo>
                    <a:pt x="43792" y="56436"/>
                    <a:pt x="56425" y="43804"/>
                    <a:pt x="56425" y="28218"/>
                  </a:cubicBezTo>
                  <a:cubicBezTo>
                    <a:pt x="56425" y="12633"/>
                    <a:pt x="43792" y="1"/>
                    <a:pt x="28219" y="1"/>
                  </a:cubicBezTo>
                  <a:close/>
                </a:path>
              </a:pathLst>
            </a:custGeom>
            <a:solidFill>
              <a:srgbClr val="FFFFFF"/>
            </a:solidFill>
            <a:ln w="28575" cap="flat" cmpd="sng">
              <a:solidFill>
                <a:srgbClr val="869FB2"/>
              </a:solidFill>
              <a:prstDash val="solid"/>
              <a:round/>
              <a:headEnd type="none" w="sm" len="sm"/>
              <a:tailEnd type="none" w="sm" len="sm"/>
            </a:ln>
          </p:spPr>
          <p:txBody>
            <a:bodyPr spcFirstLastPara="1" wrap="square" lIns="91425" tIns="274300" rIns="91425" bIns="91425" anchor="ctr" anchorCtr="0">
              <a:noAutofit/>
            </a:bodyPr>
            <a:lstStyle/>
            <a:p>
              <a:pPr marL="0" lvl="0" indent="0" algn="ctr" rtl="0">
                <a:spcBef>
                  <a:spcPts val="0"/>
                </a:spcBef>
                <a:spcAft>
                  <a:spcPts val="0"/>
                </a:spcAft>
                <a:buNone/>
              </a:pPr>
              <a:r>
                <a:rPr lang="en" sz="900">
                  <a:solidFill>
                    <a:srgbClr val="434343"/>
                  </a:solidFill>
                  <a:latin typeface="Roboto"/>
                  <a:ea typeface="Roboto"/>
                  <a:cs typeface="Roboto"/>
                  <a:sym typeface="Roboto"/>
                </a:rPr>
                <a:t>Research on Clustering Routing Protocol Based on Improved PSO in FANET</a:t>
              </a:r>
              <a:endParaRPr sz="2000">
                <a:solidFill>
                  <a:srgbClr val="434343"/>
                </a:solidFill>
                <a:latin typeface="Fira Sans Extra Condensed Medium"/>
                <a:ea typeface="Fira Sans Extra Condensed Medium"/>
                <a:cs typeface="Fira Sans Extra Condensed Medium"/>
                <a:sym typeface="Fira Sans Extra Condensed Medium"/>
              </a:endParaRPr>
            </a:p>
          </p:txBody>
        </p:sp>
        <p:grpSp>
          <p:nvGrpSpPr>
            <p:cNvPr id="178" name="Google Shape;178;p21"/>
            <p:cNvGrpSpPr/>
            <p:nvPr/>
          </p:nvGrpSpPr>
          <p:grpSpPr>
            <a:xfrm>
              <a:off x="2460695" y="2121511"/>
              <a:ext cx="271521" cy="271521"/>
              <a:chOff x="-2296082" y="3063224"/>
              <a:chExt cx="241825" cy="241825"/>
            </a:xfrm>
          </p:grpSpPr>
          <p:sp>
            <p:nvSpPr>
              <p:cNvPr id="179" name="Google Shape;179;p21"/>
              <p:cNvSpPr/>
              <p:nvPr/>
            </p:nvSpPr>
            <p:spPr>
              <a:xfrm>
                <a:off x="-2276772" y="3063224"/>
                <a:ext cx="203225" cy="241825"/>
              </a:xfrm>
              <a:custGeom>
                <a:avLst/>
                <a:gdLst/>
                <a:ahLst/>
                <a:cxnLst/>
                <a:rect l="l" t="t" r="r" b="b"/>
                <a:pathLst>
                  <a:path w="8129" h="9673" extrusionOk="0">
                    <a:moveTo>
                      <a:pt x="2458" y="0"/>
                    </a:moveTo>
                    <a:cubicBezTo>
                      <a:pt x="2174" y="0"/>
                      <a:pt x="1954" y="221"/>
                      <a:pt x="1954" y="504"/>
                    </a:cubicBezTo>
                    <a:lnTo>
                      <a:pt x="1954" y="2836"/>
                    </a:lnTo>
                    <a:lnTo>
                      <a:pt x="1954" y="5167"/>
                    </a:lnTo>
                    <a:lnTo>
                      <a:pt x="914" y="4128"/>
                    </a:lnTo>
                    <a:cubicBezTo>
                      <a:pt x="820" y="4033"/>
                      <a:pt x="693" y="3986"/>
                      <a:pt x="567" y="3986"/>
                    </a:cubicBezTo>
                    <a:cubicBezTo>
                      <a:pt x="441" y="3986"/>
                      <a:pt x="315" y="4033"/>
                      <a:pt x="221" y="4128"/>
                    </a:cubicBezTo>
                    <a:cubicBezTo>
                      <a:pt x="0" y="4317"/>
                      <a:pt x="0" y="4632"/>
                      <a:pt x="221" y="4852"/>
                    </a:cubicBezTo>
                    <a:lnTo>
                      <a:pt x="2678" y="7310"/>
                    </a:lnTo>
                    <a:lnTo>
                      <a:pt x="2678" y="8664"/>
                    </a:lnTo>
                    <a:cubicBezTo>
                      <a:pt x="2678" y="9200"/>
                      <a:pt x="3151" y="9672"/>
                      <a:pt x="3718" y="9672"/>
                    </a:cubicBezTo>
                    <a:lnTo>
                      <a:pt x="6459" y="9672"/>
                    </a:lnTo>
                    <a:cubicBezTo>
                      <a:pt x="7026" y="9672"/>
                      <a:pt x="7499" y="9200"/>
                      <a:pt x="7499" y="8664"/>
                    </a:cubicBezTo>
                    <a:lnTo>
                      <a:pt x="7499" y="8066"/>
                    </a:lnTo>
                    <a:cubicBezTo>
                      <a:pt x="7688" y="7656"/>
                      <a:pt x="7845" y="7278"/>
                      <a:pt x="7940" y="6837"/>
                    </a:cubicBezTo>
                    <a:cubicBezTo>
                      <a:pt x="8034" y="6396"/>
                      <a:pt x="8129" y="5986"/>
                      <a:pt x="8129" y="5514"/>
                    </a:cubicBezTo>
                    <a:lnTo>
                      <a:pt x="8129" y="3308"/>
                    </a:lnTo>
                    <a:cubicBezTo>
                      <a:pt x="8129" y="3025"/>
                      <a:pt x="7877" y="2773"/>
                      <a:pt x="7625" y="2773"/>
                    </a:cubicBezTo>
                    <a:cubicBezTo>
                      <a:pt x="7341" y="2773"/>
                      <a:pt x="7089" y="3025"/>
                      <a:pt x="7089" y="3308"/>
                    </a:cubicBezTo>
                    <a:lnTo>
                      <a:pt x="7089" y="3812"/>
                    </a:lnTo>
                    <a:cubicBezTo>
                      <a:pt x="7089" y="4002"/>
                      <a:pt x="6931" y="4159"/>
                      <a:pt x="6742" y="4159"/>
                    </a:cubicBezTo>
                    <a:cubicBezTo>
                      <a:pt x="6553" y="4159"/>
                      <a:pt x="6396" y="4002"/>
                      <a:pt x="6396" y="3812"/>
                    </a:cubicBezTo>
                    <a:lnTo>
                      <a:pt x="6396" y="2615"/>
                    </a:lnTo>
                    <a:cubicBezTo>
                      <a:pt x="6396" y="2363"/>
                      <a:pt x="6144" y="2111"/>
                      <a:pt x="5892" y="2111"/>
                    </a:cubicBezTo>
                    <a:cubicBezTo>
                      <a:pt x="5608" y="2111"/>
                      <a:pt x="5356" y="2363"/>
                      <a:pt x="5356" y="2615"/>
                    </a:cubicBezTo>
                    <a:cubicBezTo>
                      <a:pt x="5357" y="2615"/>
                      <a:pt x="5358" y="2615"/>
                      <a:pt x="5359" y="2615"/>
                    </a:cubicBezTo>
                    <a:cubicBezTo>
                      <a:pt x="5418" y="2615"/>
                      <a:pt x="5419" y="3769"/>
                      <a:pt x="5419" y="3781"/>
                    </a:cubicBezTo>
                    <a:lnTo>
                      <a:pt x="5419" y="3781"/>
                    </a:lnTo>
                    <a:cubicBezTo>
                      <a:pt x="5419" y="3970"/>
                      <a:pt x="5262" y="4128"/>
                      <a:pt x="5041" y="4128"/>
                    </a:cubicBezTo>
                    <a:cubicBezTo>
                      <a:pt x="4852" y="4128"/>
                      <a:pt x="4695" y="3970"/>
                      <a:pt x="4695" y="3781"/>
                    </a:cubicBezTo>
                    <a:lnTo>
                      <a:pt x="4695" y="2584"/>
                    </a:lnTo>
                    <a:cubicBezTo>
                      <a:pt x="4695" y="2332"/>
                      <a:pt x="4474" y="2080"/>
                      <a:pt x="4191" y="2080"/>
                    </a:cubicBezTo>
                    <a:cubicBezTo>
                      <a:pt x="3907" y="2080"/>
                      <a:pt x="3686" y="2332"/>
                      <a:pt x="3686" y="2584"/>
                    </a:cubicBezTo>
                    <a:lnTo>
                      <a:pt x="3686" y="3781"/>
                    </a:lnTo>
                    <a:cubicBezTo>
                      <a:pt x="3686" y="3970"/>
                      <a:pt x="3529" y="4128"/>
                      <a:pt x="3308" y="4128"/>
                    </a:cubicBezTo>
                    <a:cubicBezTo>
                      <a:pt x="3119" y="4128"/>
                      <a:pt x="2962" y="3970"/>
                      <a:pt x="2962" y="3781"/>
                    </a:cubicBezTo>
                    <a:lnTo>
                      <a:pt x="2962" y="504"/>
                    </a:lnTo>
                    <a:cubicBezTo>
                      <a:pt x="2962" y="221"/>
                      <a:pt x="2741" y="0"/>
                      <a:pt x="24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1"/>
              <p:cNvSpPr/>
              <p:nvPr/>
            </p:nvSpPr>
            <p:spPr>
              <a:xfrm>
                <a:off x="-2296082" y="3063625"/>
                <a:ext cx="241825" cy="241050"/>
              </a:xfrm>
              <a:custGeom>
                <a:avLst/>
                <a:gdLst/>
                <a:ahLst/>
                <a:cxnLst/>
                <a:rect l="l" t="t" r="r" b="b"/>
                <a:pathLst>
                  <a:path w="9673" h="9642" extrusionOk="0">
                    <a:moveTo>
                      <a:pt x="379" y="1"/>
                    </a:moveTo>
                    <a:cubicBezTo>
                      <a:pt x="158" y="1"/>
                      <a:pt x="1" y="158"/>
                      <a:pt x="1" y="347"/>
                    </a:cubicBezTo>
                    <a:lnTo>
                      <a:pt x="1" y="1733"/>
                    </a:lnTo>
                    <a:cubicBezTo>
                      <a:pt x="1" y="1922"/>
                      <a:pt x="158" y="2080"/>
                      <a:pt x="379" y="2080"/>
                    </a:cubicBezTo>
                    <a:lnTo>
                      <a:pt x="726" y="2080"/>
                    </a:lnTo>
                    <a:lnTo>
                      <a:pt x="726" y="7562"/>
                    </a:lnTo>
                    <a:lnTo>
                      <a:pt x="379" y="7562"/>
                    </a:lnTo>
                    <a:cubicBezTo>
                      <a:pt x="158" y="7562"/>
                      <a:pt x="1" y="7719"/>
                      <a:pt x="1" y="7908"/>
                    </a:cubicBezTo>
                    <a:lnTo>
                      <a:pt x="1" y="9294"/>
                    </a:lnTo>
                    <a:cubicBezTo>
                      <a:pt x="1" y="9484"/>
                      <a:pt x="158" y="9641"/>
                      <a:pt x="379" y="9641"/>
                    </a:cubicBezTo>
                    <a:lnTo>
                      <a:pt x="1734" y="9641"/>
                    </a:lnTo>
                    <a:cubicBezTo>
                      <a:pt x="1954" y="9641"/>
                      <a:pt x="2112" y="9484"/>
                      <a:pt x="2112" y="9294"/>
                    </a:cubicBezTo>
                    <a:lnTo>
                      <a:pt x="2112" y="8916"/>
                    </a:lnTo>
                    <a:lnTo>
                      <a:pt x="4160" y="8916"/>
                    </a:lnTo>
                    <a:lnTo>
                      <a:pt x="3435" y="8223"/>
                    </a:lnTo>
                    <a:lnTo>
                      <a:pt x="2112" y="8223"/>
                    </a:lnTo>
                    <a:lnTo>
                      <a:pt x="2112" y="7877"/>
                    </a:lnTo>
                    <a:cubicBezTo>
                      <a:pt x="2112" y="7688"/>
                      <a:pt x="1954" y="7530"/>
                      <a:pt x="1734" y="7530"/>
                    </a:cubicBezTo>
                    <a:lnTo>
                      <a:pt x="1387" y="7530"/>
                    </a:lnTo>
                    <a:lnTo>
                      <a:pt x="1387" y="2080"/>
                    </a:lnTo>
                    <a:lnTo>
                      <a:pt x="1734" y="2080"/>
                    </a:lnTo>
                    <a:cubicBezTo>
                      <a:pt x="1954" y="2080"/>
                      <a:pt x="2112" y="1922"/>
                      <a:pt x="2112" y="1733"/>
                    </a:cubicBezTo>
                    <a:lnTo>
                      <a:pt x="2112" y="1387"/>
                    </a:lnTo>
                    <a:lnTo>
                      <a:pt x="7562" y="1387"/>
                    </a:lnTo>
                    <a:lnTo>
                      <a:pt x="7562" y="1733"/>
                    </a:lnTo>
                    <a:cubicBezTo>
                      <a:pt x="7562" y="1922"/>
                      <a:pt x="7720" y="2080"/>
                      <a:pt x="7940" y="2080"/>
                    </a:cubicBezTo>
                    <a:lnTo>
                      <a:pt x="8287" y="2080"/>
                    </a:lnTo>
                    <a:lnTo>
                      <a:pt x="8287" y="3592"/>
                    </a:lnTo>
                    <a:cubicBezTo>
                      <a:pt x="8444" y="3498"/>
                      <a:pt x="8602" y="3466"/>
                      <a:pt x="8791" y="3466"/>
                    </a:cubicBezTo>
                    <a:cubicBezTo>
                      <a:pt x="8885" y="3466"/>
                      <a:pt x="8917" y="3466"/>
                      <a:pt x="8948" y="3498"/>
                    </a:cubicBezTo>
                    <a:lnTo>
                      <a:pt x="8948" y="2080"/>
                    </a:lnTo>
                    <a:lnTo>
                      <a:pt x="9326" y="2080"/>
                    </a:lnTo>
                    <a:cubicBezTo>
                      <a:pt x="9515" y="2080"/>
                      <a:pt x="9673" y="1922"/>
                      <a:pt x="9673" y="1733"/>
                    </a:cubicBezTo>
                    <a:lnTo>
                      <a:pt x="9673" y="347"/>
                    </a:lnTo>
                    <a:cubicBezTo>
                      <a:pt x="9673" y="158"/>
                      <a:pt x="9515" y="1"/>
                      <a:pt x="9326" y="1"/>
                    </a:cubicBezTo>
                    <a:lnTo>
                      <a:pt x="7940" y="1"/>
                    </a:lnTo>
                    <a:cubicBezTo>
                      <a:pt x="7751" y="1"/>
                      <a:pt x="7562" y="158"/>
                      <a:pt x="7562" y="347"/>
                    </a:cubicBezTo>
                    <a:lnTo>
                      <a:pt x="7562" y="694"/>
                    </a:lnTo>
                    <a:lnTo>
                      <a:pt x="2112" y="694"/>
                    </a:lnTo>
                    <a:lnTo>
                      <a:pt x="2112" y="347"/>
                    </a:lnTo>
                    <a:cubicBezTo>
                      <a:pt x="2112" y="158"/>
                      <a:pt x="1954" y="1"/>
                      <a:pt x="17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555" dirty="0"/>
              <a:t>Problem Statement</a:t>
            </a:r>
            <a:r>
              <a:rPr lang="en" dirty="0"/>
              <a:t> </a:t>
            </a:r>
            <a:endParaRPr dirty="0"/>
          </a:p>
        </p:txBody>
      </p:sp>
      <p:sp>
        <p:nvSpPr>
          <p:cNvPr id="186" name="Google Shape;186;p22"/>
          <p:cNvSpPr txBox="1">
            <a:spLocks noGrp="1"/>
          </p:cNvSpPr>
          <p:nvPr>
            <p:ph type="body" idx="1"/>
          </p:nvPr>
        </p:nvSpPr>
        <p:spPr>
          <a:xfrm>
            <a:off x="165300" y="1613725"/>
            <a:ext cx="8721000" cy="2955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600" dirty="0">
                <a:latin typeface="Roboto" panose="02000000000000000000" pitchFamily="2" charset="0"/>
                <a:ea typeface="Roboto" panose="02000000000000000000" pitchFamily="2" charset="0"/>
                <a:cs typeface="Roboto" panose="02000000000000000000" pitchFamily="2" charset="0"/>
              </a:rPr>
              <a:t>For communication purposes UAVs use the routing protocols but due to its limited resources, high mobility and frequently changing topology  it become  very challenging task to form a stable network. </a:t>
            </a:r>
            <a:endParaRPr sz="1600" dirty="0">
              <a:latin typeface="Roboto" panose="02000000000000000000" pitchFamily="2" charset="0"/>
              <a:ea typeface="Roboto" panose="02000000000000000000" pitchFamily="2" charset="0"/>
              <a:cs typeface="Roboto" panose="02000000000000000000" pitchFamily="2" charset="0"/>
            </a:endParaRPr>
          </a:p>
          <a:p>
            <a:pPr marL="457200" lvl="0" indent="0" algn="l" rtl="0">
              <a:spcBef>
                <a:spcPts val="1200"/>
              </a:spcBef>
              <a:spcAft>
                <a:spcPts val="0"/>
              </a:spcAft>
              <a:buNone/>
            </a:pPr>
            <a:endParaRPr sz="1600" dirty="0">
              <a:latin typeface="Roboto" panose="02000000000000000000" pitchFamily="2" charset="0"/>
              <a:ea typeface="Roboto" panose="02000000000000000000" pitchFamily="2" charset="0"/>
              <a:cs typeface="Roboto" panose="02000000000000000000" pitchFamily="2" charset="0"/>
            </a:endParaRPr>
          </a:p>
          <a:p>
            <a:pPr marL="457200" lvl="0" indent="-342900" algn="l" rtl="0">
              <a:spcBef>
                <a:spcPts val="1200"/>
              </a:spcBef>
              <a:spcAft>
                <a:spcPts val="0"/>
              </a:spcAft>
              <a:buSzPts val="1800"/>
              <a:buChar char="●"/>
            </a:pPr>
            <a:r>
              <a:rPr lang="en" sz="1600" dirty="0">
                <a:latin typeface="Roboto" panose="02000000000000000000" pitchFamily="2" charset="0"/>
                <a:ea typeface="Roboto" panose="02000000000000000000" pitchFamily="2" charset="0"/>
                <a:cs typeface="Roboto" panose="02000000000000000000" pitchFamily="2" charset="0"/>
              </a:rPr>
              <a:t>Therefore, an efficient routing protocol is required to intelligently use the limited resources while at the same time being is adaptable to the challenging network environment.</a:t>
            </a:r>
            <a:endParaRPr sz="1600"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555" dirty="0"/>
              <a:t>Proposed Solution</a:t>
            </a:r>
            <a:endParaRPr dirty="0"/>
          </a:p>
        </p:txBody>
      </p:sp>
      <p:sp>
        <p:nvSpPr>
          <p:cNvPr id="192" name="Google Shape;192;p23"/>
          <p:cNvSpPr txBox="1">
            <a:spLocks noGrp="1"/>
          </p:cNvSpPr>
          <p:nvPr>
            <p:ph type="body" idx="1"/>
          </p:nvPr>
        </p:nvSpPr>
        <p:spPr>
          <a:xfrm>
            <a:off x="311700" y="1689850"/>
            <a:ext cx="8520600" cy="2879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latin typeface="Roboto" panose="02000000000000000000" pitchFamily="2" charset="0"/>
                <a:ea typeface="Roboto" panose="02000000000000000000" pitchFamily="2" charset="0"/>
                <a:cs typeface="Roboto" panose="02000000000000000000" pitchFamily="2" charset="0"/>
              </a:rPr>
              <a:t>The main objective is to study and analyze a suitable routing protocol that will help in stabilizing the communication networks for disaster scenarios by minimizing the overall delay and Energy Utilization.</a:t>
            </a:r>
            <a:endParaRPr sz="16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0"/>
              </a:spcAft>
              <a:buNone/>
            </a:pPr>
            <a:r>
              <a:rPr lang="en" sz="1600" dirty="0">
                <a:latin typeface="Roboto" panose="02000000000000000000" pitchFamily="2" charset="0"/>
                <a:ea typeface="Roboto" panose="02000000000000000000" pitchFamily="2" charset="0"/>
                <a:cs typeface="Roboto" panose="02000000000000000000" pitchFamily="2" charset="0"/>
              </a:rPr>
              <a:t>Note: Delay here refers to minimizing the time between data sending and receiving.</a:t>
            </a:r>
            <a:endParaRPr sz="1600"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p:nvPr/>
        </p:nvSpPr>
        <p:spPr>
          <a:xfrm>
            <a:off x="16825" y="195611"/>
            <a:ext cx="2891251" cy="515700"/>
          </a:xfrm>
          <a:prstGeom prst="rect">
            <a:avLst/>
          </a:prstGeom>
          <a:noFill/>
          <a:ln>
            <a:noFill/>
          </a:ln>
        </p:spPr>
        <p:txBody>
          <a:bodyPr spcFirstLastPara="1" wrap="square" lIns="91425" tIns="91425" rIns="91425" bIns="91425" anchor="ctr" anchorCtr="0">
            <a:noAutofit/>
          </a:bodyPr>
          <a:lstStyle/>
          <a:p>
            <a:pPr lvl="1" algn="ctr"/>
            <a:r>
              <a:rPr lang="en" sz="3600" b="1">
                <a:solidFill>
                  <a:schemeClr val="accent1"/>
                </a:solidFill>
                <a:latin typeface="PT Sans Narrow"/>
                <a:ea typeface="PT Sans Narrow"/>
                <a:cs typeface="PT Sans Narrow"/>
                <a:sym typeface="PT Sans Narrow"/>
              </a:rPr>
              <a:t>Methodology</a:t>
            </a:r>
            <a:endParaRPr sz="3600" b="1" dirty="0">
              <a:solidFill>
                <a:schemeClr val="accent1"/>
              </a:solidFill>
              <a:latin typeface="PT Sans Narrow"/>
              <a:ea typeface="PT Sans Narrow"/>
              <a:cs typeface="PT Sans Narrow"/>
              <a:sym typeface="PT Sans Narrow"/>
            </a:endParaRPr>
          </a:p>
        </p:txBody>
      </p:sp>
      <p:sp>
        <p:nvSpPr>
          <p:cNvPr id="198" name="Google Shape;198;p24"/>
          <p:cNvSpPr/>
          <p:nvPr/>
        </p:nvSpPr>
        <p:spPr>
          <a:xfrm>
            <a:off x="0" y="4541286"/>
            <a:ext cx="9144032" cy="22088"/>
          </a:xfrm>
          <a:custGeom>
            <a:avLst/>
            <a:gdLst/>
            <a:ahLst/>
            <a:cxnLst/>
            <a:rect l="l" t="t" r="r" b="b"/>
            <a:pathLst>
              <a:path w="285751" h="644" extrusionOk="0">
                <a:moveTo>
                  <a:pt x="0" y="1"/>
                </a:moveTo>
                <a:lnTo>
                  <a:pt x="0" y="644"/>
                </a:lnTo>
                <a:lnTo>
                  <a:pt x="285750" y="644"/>
                </a:lnTo>
                <a:lnTo>
                  <a:pt x="285750"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TextBox 46">
            <a:extLst>
              <a:ext uri="{FF2B5EF4-FFF2-40B4-BE49-F238E27FC236}">
                <a16:creationId xmlns:a16="http://schemas.microsoft.com/office/drawing/2014/main" id="{1EF50297-2AA6-3D18-8429-F4347D395FA2}"/>
              </a:ext>
            </a:extLst>
          </p:cNvPr>
          <p:cNvSpPr txBox="1"/>
          <p:nvPr/>
        </p:nvSpPr>
        <p:spPr>
          <a:xfrm>
            <a:off x="785812" y="1015507"/>
            <a:ext cx="4572000" cy="374846"/>
          </a:xfrm>
          <a:prstGeom prst="rect">
            <a:avLst/>
          </a:prstGeom>
          <a:noFill/>
        </p:spPr>
        <p:txBody>
          <a:bodyPr wrap="square">
            <a:spAutoFit/>
          </a:bodyPr>
          <a:lstStyle/>
          <a:p>
            <a:pPr>
              <a:lnSpc>
                <a:spcPct val="107000"/>
              </a:lnSpc>
              <a:spcAft>
                <a:spcPts val="800"/>
              </a:spcAft>
            </a:pPr>
            <a:r>
              <a:rPr lang="en-IN" sz="1800" b="1" kern="100" dirty="0">
                <a:effectLst/>
                <a:latin typeface="Roboto" panose="02000000000000000000" pitchFamily="2" charset="0"/>
                <a:ea typeface="Calibri" panose="020F0502020204030204" pitchFamily="34" charset="0"/>
                <a:cs typeface="Times New Roman" panose="02020603050405020304" pitchFamily="18" charset="0"/>
              </a:rPr>
              <a:t>Network and Energy Model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TextBox 48">
            <a:extLst>
              <a:ext uri="{FF2B5EF4-FFF2-40B4-BE49-F238E27FC236}">
                <a16:creationId xmlns:a16="http://schemas.microsoft.com/office/drawing/2014/main" id="{4B8F10FE-921D-196C-F2E5-92FA81D00C0C}"/>
              </a:ext>
            </a:extLst>
          </p:cNvPr>
          <p:cNvSpPr txBox="1"/>
          <p:nvPr/>
        </p:nvSpPr>
        <p:spPr>
          <a:xfrm>
            <a:off x="785812" y="2041455"/>
            <a:ext cx="8015288" cy="1569660"/>
          </a:xfrm>
          <a:prstGeom prst="rect">
            <a:avLst/>
          </a:prstGeom>
          <a:noFill/>
        </p:spPr>
        <p:txBody>
          <a:bodyPr wrap="square">
            <a:spAutoFit/>
          </a:bodyPr>
          <a:lstStyle/>
          <a:p>
            <a:r>
              <a:rPr lang="en-US" sz="16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Our network and energy model for FANETs optimally balances communication efficiency and power consumption. By integrating dynamic node clustering and energy-efficient routing, we ensure minimal energy expenditure while maintaining robust network connectivity. This model serves as a foundational step towards developing sustainable UAV networks capable of enduring prolonged operations in diverse operational scenarios.</a:t>
            </a:r>
            <a:endParaRPr lang="en-IN" sz="1600"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Methodology</a:t>
            </a:r>
            <a:endParaRPr dirty="0"/>
          </a:p>
        </p:txBody>
      </p:sp>
      <p:pic>
        <p:nvPicPr>
          <p:cNvPr id="4" name="Picture 3">
            <a:extLst>
              <a:ext uri="{FF2B5EF4-FFF2-40B4-BE49-F238E27FC236}">
                <a16:creationId xmlns:a16="http://schemas.microsoft.com/office/drawing/2014/main" id="{3EF7CBA7-CBF6-1B46-36F2-121B3C37E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2487" y="1008001"/>
            <a:ext cx="4473575" cy="3236595"/>
          </a:xfrm>
          <a:prstGeom prst="rect">
            <a:avLst/>
          </a:prstGeom>
        </p:spPr>
      </p:pic>
      <p:sp>
        <p:nvSpPr>
          <p:cNvPr id="6" name="TextBox 5">
            <a:extLst>
              <a:ext uri="{FF2B5EF4-FFF2-40B4-BE49-F238E27FC236}">
                <a16:creationId xmlns:a16="http://schemas.microsoft.com/office/drawing/2014/main" id="{D68EF3BF-363D-E4DC-46D6-F281ED241260}"/>
              </a:ext>
            </a:extLst>
          </p:cNvPr>
          <p:cNvSpPr txBox="1"/>
          <p:nvPr/>
        </p:nvSpPr>
        <p:spPr>
          <a:xfrm>
            <a:off x="592931" y="1152425"/>
            <a:ext cx="4572000" cy="374846"/>
          </a:xfrm>
          <a:prstGeom prst="rect">
            <a:avLst/>
          </a:prstGeom>
          <a:noFill/>
        </p:spPr>
        <p:txBody>
          <a:bodyPr wrap="square">
            <a:spAutoFit/>
          </a:bodyPr>
          <a:lstStyle/>
          <a:p>
            <a:pPr>
              <a:lnSpc>
                <a:spcPct val="107000"/>
              </a:lnSpc>
              <a:spcAft>
                <a:spcPts val="800"/>
              </a:spcAft>
            </a:pPr>
            <a:r>
              <a:rPr lang="en-IN" sz="1800" b="1" kern="100" dirty="0">
                <a:effectLst/>
                <a:latin typeface="Roboto" panose="02000000000000000000" pitchFamily="2" charset="0"/>
                <a:ea typeface="Calibri" panose="020F0502020204030204" pitchFamily="34" charset="0"/>
                <a:cs typeface="Times New Roman" panose="02020603050405020304" pitchFamily="18" charset="0"/>
              </a:rPr>
              <a:t>Network and Energy Model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p:nvPr/>
        </p:nvSpPr>
        <p:spPr>
          <a:xfrm>
            <a:off x="16825" y="195611"/>
            <a:ext cx="2891251" cy="515700"/>
          </a:xfrm>
          <a:prstGeom prst="rect">
            <a:avLst/>
          </a:prstGeom>
          <a:noFill/>
          <a:ln>
            <a:noFill/>
          </a:ln>
        </p:spPr>
        <p:txBody>
          <a:bodyPr spcFirstLastPara="1" wrap="square" lIns="91425" tIns="91425" rIns="91425" bIns="91425" anchor="ctr" anchorCtr="0">
            <a:noAutofit/>
          </a:bodyPr>
          <a:lstStyle/>
          <a:p>
            <a:pPr lvl="1" algn="ctr"/>
            <a:r>
              <a:rPr lang="en" sz="3600" b="1">
                <a:solidFill>
                  <a:schemeClr val="accent1"/>
                </a:solidFill>
                <a:latin typeface="PT Sans Narrow"/>
                <a:ea typeface="PT Sans Narrow"/>
                <a:cs typeface="PT Sans Narrow"/>
                <a:sym typeface="PT Sans Narrow"/>
              </a:rPr>
              <a:t>Methodology</a:t>
            </a:r>
            <a:endParaRPr sz="3600" b="1" dirty="0">
              <a:solidFill>
                <a:schemeClr val="accent1"/>
              </a:solidFill>
              <a:latin typeface="PT Sans Narrow"/>
              <a:ea typeface="PT Sans Narrow"/>
              <a:cs typeface="PT Sans Narrow"/>
              <a:sym typeface="PT Sans Narrow"/>
            </a:endParaRPr>
          </a:p>
        </p:txBody>
      </p:sp>
      <p:sp>
        <p:nvSpPr>
          <p:cNvPr id="198" name="Google Shape;198;p24"/>
          <p:cNvSpPr/>
          <p:nvPr/>
        </p:nvSpPr>
        <p:spPr>
          <a:xfrm>
            <a:off x="0" y="4541286"/>
            <a:ext cx="9144032" cy="22088"/>
          </a:xfrm>
          <a:custGeom>
            <a:avLst/>
            <a:gdLst/>
            <a:ahLst/>
            <a:cxnLst/>
            <a:rect l="l" t="t" r="r" b="b"/>
            <a:pathLst>
              <a:path w="285751" h="644" extrusionOk="0">
                <a:moveTo>
                  <a:pt x="0" y="1"/>
                </a:moveTo>
                <a:lnTo>
                  <a:pt x="0" y="644"/>
                </a:lnTo>
                <a:lnTo>
                  <a:pt x="285750" y="644"/>
                </a:lnTo>
                <a:lnTo>
                  <a:pt x="285750"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TextBox 46">
            <a:extLst>
              <a:ext uri="{FF2B5EF4-FFF2-40B4-BE49-F238E27FC236}">
                <a16:creationId xmlns:a16="http://schemas.microsoft.com/office/drawing/2014/main" id="{1EF50297-2AA6-3D18-8429-F4347D395FA2}"/>
              </a:ext>
            </a:extLst>
          </p:cNvPr>
          <p:cNvSpPr txBox="1"/>
          <p:nvPr/>
        </p:nvSpPr>
        <p:spPr>
          <a:xfrm>
            <a:off x="785812" y="886920"/>
            <a:ext cx="4572000" cy="374846"/>
          </a:xfrm>
          <a:prstGeom prst="rect">
            <a:avLst/>
          </a:prstGeom>
          <a:noFill/>
        </p:spPr>
        <p:txBody>
          <a:bodyPr wrap="square">
            <a:spAutoFit/>
          </a:bodyPr>
          <a:lstStyle/>
          <a:p>
            <a:pPr>
              <a:lnSpc>
                <a:spcPct val="107000"/>
              </a:lnSpc>
              <a:spcAft>
                <a:spcPts val="800"/>
              </a:spcAft>
            </a:pPr>
            <a:r>
              <a:rPr lang="en-IN" sz="1800" b="1" dirty="0">
                <a:effectLst/>
                <a:latin typeface="Roboto" panose="02000000000000000000" pitchFamily="2" charset="0"/>
                <a:ea typeface="Calibri" panose="020F0502020204030204" pitchFamily="34" charset="0"/>
                <a:cs typeface="Times New Roman" panose="02020603050405020304" pitchFamily="18" charset="0"/>
              </a:rPr>
              <a:t>UAV Positioning</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TextBox 48">
            <a:extLst>
              <a:ext uri="{FF2B5EF4-FFF2-40B4-BE49-F238E27FC236}">
                <a16:creationId xmlns:a16="http://schemas.microsoft.com/office/drawing/2014/main" id="{4B8F10FE-921D-196C-F2E5-92FA81D00C0C}"/>
              </a:ext>
            </a:extLst>
          </p:cNvPr>
          <p:cNvSpPr txBox="1"/>
          <p:nvPr/>
        </p:nvSpPr>
        <p:spPr>
          <a:xfrm>
            <a:off x="785812" y="1848573"/>
            <a:ext cx="8015288" cy="1569660"/>
          </a:xfrm>
          <a:prstGeom prst="rect">
            <a:avLst/>
          </a:prstGeom>
          <a:noFill/>
        </p:spPr>
        <p:txBody>
          <a:bodyPr wrap="square">
            <a:spAutoFit/>
          </a:bodyPr>
          <a:lstStyle/>
          <a:p>
            <a:r>
              <a:rPr lang="en-US" sz="16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Our UAV positioning approach utilizes an Improved Particle Swarm Optimization (IPSO) algorithm to accurately estimate the positions of UAVs within a dynamic 3D space. This method ensures high precision in localization, crucial for maintaining effective communication and operational coordination among UAVs in complex environments. The positioning accuracy achieved is pivotal for enhancing UAV network reliability and functionality.</a:t>
            </a:r>
            <a:endParaRPr lang="en-IN" sz="16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140469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  Methodology                             </a:t>
            </a:r>
            <a:endParaRPr dirty="0"/>
          </a:p>
        </p:txBody>
      </p:sp>
      <p:sp>
        <p:nvSpPr>
          <p:cNvPr id="5" name="TextBox 4">
            <a:extLst>
              <a:ext uri="{FF2B5EF4-FFF2-40B4-BE49-F238E27FC236}">
                <a16:creationId xmlns:a16="http://schemas.microsoft.com/office/drawing/2014/main" id="{396902BF-7CB6-57B1-2435-EDC3AA6CCF9A}"/>
              </a:ext>
            </a:extLst>
          </p:cNvPr>
          <p:cNvSpPr txBox="1"/>
          <p:nvPr/>
        </p:nvSpPr>
        <p:spPr>
          <a:xfrm>
            <a:off x="885824" y="1152425"/>
            <a:ext cx="4572000" cy="312137"/>
          </a:xfrm>
          <a:prstGeom prst="rect">
            <a:avLst/>
          </a:prstGeom>
          <a:noFill/>
        </p:spPr>
        <p:txBody>
          <a:bodyPr wrap="square">
            <a:spAutoFit/>
          </a:bodyPr>
          <a:lstStyle/>
          <a:p>
            <a:pPr>
              <a:lnSpc>
                <a:spcPct val="107000"/>
              </a:lnSpc>
              <a:spcAft>
                <a:spcPts val="800"/>
              </a:spcAft>
            </a:pPr>
            <a:r>
              <a:rPr lang="en-IN" sz="1400" b="1" dirty="0">
                <a:effectLst/>
                <a:latin typeface="Roboto" panose="02000000000000000000" pitchFamily="2" charset="0"/>
                <a:ea typeface="Calibri" panose="020F0502020204030204" pitchFamily="34" charset="0"/>
                <a:cs typeface="Times New Roman" panose="02020603050405020304" pitchFamily="18" charset="0"/>
              </a:rPr>
              <a:t>UAV Positioning</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DA97DDD-05CA-A1B7-E649-ADAF199E5A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1824" y="553402"/>
            <a:ext cx="4473575" cy="3236595"/>
          </a:xfrm>
          <a:prstGeom prst="rect">
            <a:avLst/>
          </a:prstGeom>
        </p:spPr>
      </p:pic>
    </p:spTree>
    <p:extLst>
      <p:ext uri="{BB962C8B-B14F-4D97-AF65-F5344CB8AC3E}">
        <p14:creationId xmlns:p14="http://schemas.microsoft.com/office/powerpoint/2010/main" val="3013391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p:nvPr/>
        </p:nvSpPr>
        <p:spPr>
          <a:xfrm>
            <a:off x="16825" y="195611"/>
            <a:ext cx="2891251" cy="515700"/>
          </a:xfrm>
          <a:prstGeom prst="rect">
            <a:avLst/>
          </a:prstGeom>
          <a:noFill/>
          <a:ln>
            <a:noFill/>
          </a:ln>
        </p:spPr>
        <p:txBody>
          <a:bodyPr spcFirstLastPara="1" wrap="square" lIns="91425" tIns="91425" rIns="91425" bIns="91425" anchor="ctr" anchorCtr="0">
            <a:noAutofit/>
          </a:bodyPr>
          <a:lstStyle/>
          <a:p>
            <a:pPr lvl="1" algn="ctr"/>
            <a:r>
              <a:rPr lang="en" sz="3600" b="1">
                <a:solidFill>
                  <a:schemeClr val="accent1"/>
                </a:solidFill>
                <a:latin typeface="PT Sans Narrow"/>
                <a:ea typeface="PT Sans Narrow"/>
                <a:cs typeface="PT Sans Narrow"/>
                <a:sym typeface="PT Sans Narrow"/>
              </a:rPr>
              <a:t>Methodology</a:t>
            </a:r>
            <a:endParaRPr sz="3600" b="1" dirty="0">
              <a:solidFill>
                <a:schemeClr val="accent1"/>
              </a:solidFill>
              <a:latin typeface="PT Sans Narrow"/>
              <a:ea typeface="PT Sans Narrow"/>
              <a:cs typeface="PT Sans Narrow"/>
              <a:sym typeface="PT Sans Narrow"/>
            </a:endParaRPr>
          </a:p>
        </p:txBody>
      </p:sp>
      <p:sp>
        <p:nvSpPr>
          <p:cNvPr id="198" name="Google Shape;198;p24"/>
          <p:cNvSpPr/>
          <p:nvPr/>
        </p:nvSpPr>
        <p:spPr>
          <a:xfrm>
            <a:off x="0" y="4541286"/>
            <a:ext cx="9144032" cy="22088"/>
          </a:xfrm>
          <a:custGeom>
            <a:avLst/>
            <a:gdLst/>
            <a:ahLst/>
            <a:cxnLst/>
            <a:rect l="l" t="t" r="r" b="b"/>
            <a:pathLst>
              <a:path w="285751" h="644" extrusionOk="0">
                <a:moveTo>
                  <a:pt x="0" y="1"/>
                </a:moveTo>
                <a:lnTo>
                  <a:pt x="0" y="644"/>
                </a:lnTo>
                <a:lnTo>
                  <a:pt x="285750" y="644"/>
                </a:lnTo>
                <a:lnTo>
                  <a:pt x="285750"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TextBox 46">
            <a:extLst>
              <a:ext uri="{FF2B5EF4-FFF2-40B4-BE49-F238E27FC236}">
                <a16:creationId xmlns:a16="http://schemas.microsoft.com/office/drawing/2014/main" id="{1EF50297-2AA6-3D18-8429-F4347D395FA2}"/>
              </a:ext>
            </a:extLst>
          </p:cNvPr>
          <p:cNvSpPr txBox="1"/>
          <p:nvPr/>
        </p:nvSpPr>
        <p:spPr>
          <a:xfrm>
            <a:off x="785812" y="886920"/>
            <a:ext cx="4572000" cy="374846"/>
          </a:xfrm>
          <a:prstGeom prst="rect">
            <a:avLst/>
          </a:prstGeom>
          <a:noFill/>
        </p:spPr>
        <p:txBody>
          <a:bodyPr wrap="square">
            <a:spAutoFit/>
          </a:bodyPr>
          <a:lstStyle/>
          <a:p>
            <a:pPr>
              <a:lnSpc>
                <a:spcPct val="107000"/>
              </a:lnSpc>
              <a:spcAft>
                <a:spcPts val="800"/>
              </a:spcAft>
            </a:pPr>
            <a:r>
              <a:rPr lang="en-IN" sz="1800" b="1" dirty="0">
                <a:effectLst/>
                <a:latin typeface="Roboto" panose="02000000000000000000" pitchFamily="2" charset="0"/>
                <a:ea typeface="Calibri" panose="020F0502020204030204" pitchFamily="34" charset="0"/>
                <a:cs typeface="Times New Roman" panose="02020603050405020304" pitchFamily="18" charset="0"/>
              </a:rPr>
              <a:t>cluster formation</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TextBox 48">
            <a:extLst>
              <a:ext uri="{FF2B5EF4-FFF2-40B4-BE49-F238E27FC236}">
                <a16:creationId xmlns:a16="http://schemas.microsoft.com/office/drawing/2014/main" id="{4B8F10FE-921D-196C-F2E5-92FA81D00C0C}"/>
              </a:ext>
            </a:extLst>
          </p:cNvPr>
          <p:cNvSpPr txBox="1"/>
          <p:nvPr/>
        </p:nvSpPr>
        <p:spPr>
          <a:xfrm>
            <a:off x="785812" y="1848573"/>
            <a:ext cx="8015288" cy="1323439"/>
          </a:xfrm>
          <a:prstGeom prst="rect">
            <a:avLst/>
          </a:prstGeom>
          <a:noFill/>
        </p:spPr>
        <p:txBody>
          <a:bodyPr wrap="square">
            <a:spAutoFit/>
          </a:bodyPr>
          <a:lstStyle/>
          <a:p>
            <a:r>
              <a:rPr lang="en-US" sz="16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Our cluster formation strategy leverages K-means clustering to efficiently organize UAVs into optimal groups based on their spatial proximity. This method enhances network manageability and communication efficiency, ensuring that UAVs operate cohesively as a unit. The strategic clustering not only improves data transfer rates but also extends the network's operational range and resilience.</a:t>
            </a:r>
            <a:endParaRPr lang="en-IN" sz="16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382293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  Methodology                             </a:t>
            </a:r>
            <a:endParaRPr dirty="0"/>
          </a:p>
        </p:txBody>
      </p:sp>
      <p:sp>
        <p:nvSpPr>
          <p:cNvPr id="5" name="TextBox 4">
            <a:extLst>
              <a:ext uri="{FF2B5EF4-FFF2-40B4-BE49-F238E27FC236}">
                <a16:creationId xmlns:a16="http://schemas.microsoft.com/office/drawing/2014/main" id="{396902BF-7CB6-57B1-2435-EDC3AA6CCF9A}"/>
              </a:ext>
            </a:extLst>
          </p:cNvPr>
          <p:cNvSpPr txBox="1"/>
          <p:nvPr/>
        </p:nvSpPr>
        <p:spPr>
          <a:xfrm>
            <a:off x="828674" y="1223862"/>
            <a:ext cx="4572000" cy="312137"/>
          </a:xfrm>
          <a:prstGeom prst="rect">
            <a:avLst/>
          </a:prstGeom>
          <a:noFill/>
        </p:spPr>
        <p:txBody>
          <a:bodyPr wrap="square">
            <a:spAutoFit/>
          </a:bodyPr>
          <a:lstStyle/>
          <a:p>
            <a:pPr>
              <a:lnSpc>
                <a:spcPct val="107000"/>
              </a:lnSpc>
              <a:spcAft>
                <a:spcPts val="800"/>
              </a:spcAft>
            </a:pPr>
            <a:r>
              <a:rPr lang="en-IN" sz="1400" b="1" dirty="0">
                <a:effectLst/>
                <a:latin typeface="Roboto" panose="02000000000000000000" pitchFamily="2" charset="0"/>
                <a:ea typeface="Calibri" panose="020F0502020204030204" pitchFamily="34" charset="0"/>
                <a:cs typeface="Times New Roman" panose="02020603050405020304" pitchFamily="18" charset="0"/>
              </a:rPr>
              <a:t>cluster formation</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76F9C690-4E86-36A9-8E84-438776D17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270" y="445025"/>
            <a:ext cx="5731510" cy="4175760"/>
          </a:xfrm>
          <a:prstGeom prst="rect">
            <a:avLst/>
          </a:prstGeom>
        </p:spPr>
      </p:pic>
    </p:spTree>
    <p:extLst>
      <p:ext uri="{BB962C8B-B14F-4D97-AF65-F5344CB8AC3E}">
        <p14:creationId xmlns:p14="http://schemas.microsoft.com/office/powerpoint/2010/main" val="866249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p:nvPr/>
        </p:nvSpPr>
        <p:spPr>
          <a:xfrm>
            <a:off x="16825" y="195611"/>
            <a:ext cx="2891251" cy="515700"/>
          </a:xfrm>
          <a:prstGeom prst="rect">
            <a:avLst/>
          </a:prstGeom>
          <a:noFill/>
          <a:ln>
            <a:noFill/>
          </a:ln>
        </p:spPr>
        <p:txBody>
          <a:bodyPr spcFirstLastPara="1" wrap="square" lIns="91425" tIns="91425" rIns="91425" bIns="91425" anchor="ctr" anchorCtr="0">
            <a:noAutofit/>
          </a:bodyPr>
          <a:lstStyle/>
          <a:p>
            <a:pPr lvl="1" algn="ctr"/>
            <a:r>
              <a:rPr lang="en" sz="3600" b="1">
                <a:solidFill>
                  <a:schemeClr val="accent1"/>
                </a:solidFill>
                <a:latin typeface="PT Sans Narrow"/>
                <a:ea typeface="PT Sans Narrow"/>
                <a:cs typeface="PT Sans Narrow"/>
                <a:sym typeface="PT Sans Narrow"/>
              </a:rPr>
              <a:t>Methodology</a:t>
            </a:r>
            <a:endParaRPr sz="3600" b="1" dirty="0">
              <a:solidFill>
                <a:schemeClr val="accent1"/>
              </a:solidFill>
              <a:latin typeface="PT Sans Narrow"/>
              <a:ea typeface="PT Sans Narrow"/>
              <a:cs typeface="PT Sans Narrow"/>
              <a:sym typeface="PT Sans Narrow"/>
            </a:endParaRPr>
          </a:p>
        </p:txBody>
      </p:sp>
      <p:sp>
        <p:nvSpPr>
          <p:cNvPr id="198" name="Google Shape;198;p24"/>
          <p:cNvSpPr/>
          <p:nvPr/>
        </p:nvSpPr>
        <p:spPr>
          <a:xfrm>
            <a:off x="0" y="4541286"/>
            <a:ext cx="9144032" cy="22088"/>
          </a:xfrm>
          <a:custGeom>
            <a:avLst/>
            <a:gdLst/>
            <a:ahLst/>
            <a:cxnLst/>
            <a:rect l="l" t="t" r="r" b="b"/>
            <a:pathLst>
              <a:path w="285751" h="644" extrusionOk="0">
                <a:moveTo>
                  <a:pt x="0" y="1"/>
                </a:moveTo>
                <a:lnTo>
                  <a:pt x="0" y="644"/>
                </a:lnTo>
                <a:lnTo>
                  <a:pt x="285750" y="644"/>
                </a:lnTo>
                <a:lnTo>
                  <a:pt x="285750"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TextBox 46">
            <a:extLst>
              <a:ext uri="{FF2B5EF4-FFF2-40B4-BE49-F238E27FC236}">
                <a16:creationId xmlns:a16="http://schemas.microsoft.com/office/drawing/2014/main" id="{1EF50297-2AA6-3D18-8429-F4347D395FA2}"/>
              </a:ext>
            </a:extLst>
          </p:cNvPr>
          <p:cNvSpPr txBox="1"/>
          <p:nvPr/>
        </p:nvSpPr>
        <p:spPr>
          <a:xfrm>
            <a:off x="785812" y="886920"/>
            <a:ext cx="4572000" cy="374846"/>
          </a:xfrm>
          <a:prstGeom prst="rect">
            <a:avLst/>
          </a:prstGeom>
          <a:noFill/>
        </p:spPr>
        <p:txBody>
          <a:bodyPr wrap="square">
            <a:spAutoFit/>
          </a:bodyPr>
          <a:lstStyle/>
          <a:p>
            <a:pPr>
              <a:lnSpc>
                <a:spcPct val="107000"/>
              </a:lnSpc>
              <a:spcAft>
                <a:spcPts val="800"/>
              </a:spcAft>
            </a:pPr>
            <a:r>
              <a:rPr lang="en-IN" sz="1800" b="1" dirty="0">
                <a:effectLst/>
                <a:latin typeface="Roboto" panose="02000000000000000000" pitchFamily="2" charset="0"/>
                <a:ea typeface="Calibri" panose="020F0502020204030204" pitchFamily="34" charset="0"/>
                <a:cs typeface="Times New Roman" panose="02020603050405020304" pitchFamily="18" charset="0"/>
              </a:rPr>
              <a:t>Cluster head selection</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TextBox 48">
            <a:extLst>
              <a:ext uri="{FF2B5EF4-FFF2-40B4-BE49-F238E27FC236}">
                <a16:creationId xmlns:a16="http://schemas.microsoft.com/office/drawing/2014/main" id="{4B8F10FE-921D-196C-F2E5-92FA81D00C0C}"/>
              </a:ext>
            </a:extLst>
          </p:cNvPr>
          <p:cNvSpPr txBox="1"/>
          <p:nvPr/>
        </p:nvSpPr>
        <p:spPr>
          <a:xfrm>
            <a:off x="785812" y="1848573"/>
            <a:ext cx="8015288" cy="1569660"/>
          </a:xfrm>
          <a:prstGeom prst="rect">
            <a:avLst/>
          </a:prstGeom>
          <a:noFill/>
        </p:spPr>
        <p:txBody>
          <a:bodyPr wrap="square">
            <a:spAutoFit/>
          </a:bodyPr>
          <a:lstStyle/>
          <a:p>
            <a:r>
              <a:rPr lang="en-US" sz="16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Our cluster head selection process employs a modified Particle Swarm Optimization (PSO) algorithm, incorporating both spatial and energy considerations. This ensures the selection of the most capable UAVs as cluster heads, optimizing network efficiency and longevity. The approach strategically enhances communication reliability and energy utilization, crucial for maintaining robust network performance in dynamic environments.</a:t>
            </a:r>
            <a:endParaRPr lang="en-IN" sz="16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322728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311700" y="445025"/>
            <a:ext cx="2431500" cy="707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sz="3320" dirty="0">
                <a:solidFill>
                  <a:schemeClr val="accent3"/>
                </a:solidFill>
              </a:rPr>
              <a:t>Content</a:t>
            </a:r>
            <a:r>
              <a:rPr lang="en-IN" sz="3320" u="sng" dirty="0">
                <a:solidFill>
                  <a:schemeClr val="accent3"/>
                </a:solidFill>
              </a:rPr>
              <a:t> </a:t>
            </a:r>
            <a:endParaRPr sz="3320" dirty="0">
              <a:solidFill>
                <a:schemeClr val="accent3"/>
              </a:solidFill>
            </a:endParaRPr>
          </a:p>
          <a:p>
            <a:pPr marL="0" lvl="0" indent="0" algn="ctr" rtl="0">
              <a:spcBef>
                <a:spcPts val="0"/>
              </a:spcBef>
              <a:spcAft>
                <a:spcPts val="0"/>
              </a:spcAft>
              <a:buClr>
                <a:srgbClr val="000000"/>
              </a:buClr>
              <a:buSzPct val="29819"/>
              <a:buFont typeface="Arial"/>
              <a:buNone/>
            </a:pPr>
            <a:endParaRPr sz="3320" dirty="0"/>
          </a:p>
        </p:txBody>
      </p:sp>
      <p:sp>
        <p:nvSpPr>
          <p:cNvPr id="5" name="TextBox 4">
            <a:extLst>
              <a:ext uri="{FF2B5EF4-FFF2-40B4-BE49-F238E27FC236}">
                <a16:creationId xmlns:a16="http://schemas.microsoft.com/office/drawing/2014/main" id="{5391542A-C2F4-9EE8-2265-70E580F47DF3}"/>
              </a:ext>
            </a:extLst>
          </p:cNvPr>
          <p:cNvSpPr txBox="1"/>
          <p:nvPr/>
        </p:nvSpPr>
        <p:spPr>
          <a:xfrm>
            <a:off x="800101" y="1152425"/>
            <a:ext cx="4572000" cy="3472874"/>
          </a:xfrm>
          <a:prstGeom prst="rect">
            <a:avLst/>
          </a:prstGeom>
          <a:noFill/>
        </p:spPr>
        <p:txBody>
          <a:bodyPr wrap="square">
            <a:spAutoFit/>
          </a:bodyPr>
          <a:lstStyle/>
          <a:p>
            <a:pPr>
              <a:lnSpc>
                <a:spcPct val="107000"/>
              </a:lnSpc>
              <a:spcAft>
                <a:spcPts val="800"/>
              </a:spcAft>
            </a:pPr>
            <a:r>
              <a:rPr lang="en-IN" sz="1800" b="1" kern="0" dirty="0">
                <a:effectLst/>
                <a:latin typeface="Roboto" panose="02000000000000000000" pitchFamily="2" charset="0"/>
                <a:ea typeface="Roboto" panose="02000000000000000000" pitchFamily="2" charset="0"/>
                <a:cs typeface="Roboto" panose="02000000000000000000" pitchFamily="2" charset="0"/>
              </a:rPr>
              <a:t>1. Introduction</a:t>
            </a:r>
          </a:p>
          <a:p>
            <a:pPr>
              <a:lnSpc>
                <a:spcPct val="107000"/>
              </a:lnSpc>
              <a:spcAft>
                <a:spcPts val="800"/>
              </a:spcAft>
            </a:pPr>
            <a:r>
              <a:rPr lang="en-IN" sz="1800" b="1" kern="0" dirty="0">
                <a:effectLst/>
                <a:latin typeface="Roboto" panose="02000000000000000000" pitchFamily="2" charset="0"/>
                <a:ea typeface="Roboto" panose="02000000000000000000" pitchFamily="2" charset="0"/>
                <a:cs typeface="Roboto" panose="02000000000000000000" pitchFamily="2" charset="0"/>
              </a:rPr>
              <a:t>2.</a:t>
            </a:r>
            <a:r>
              <a:rPr lang="en-IN" sz="1800" kern="100" dirty="0">
                <a:effectLst/>
                <a:latin typeface="Roboto" panose="02000000000000000000" pitchFamily="2" charset="0"/>
                <a:ea typeface="Roboto" panose="02000000000000000000" pitchFamily="2" charset="0"/>
                <a:cs typeface="Roboto" panose="02000000000000000000" pitchFamily="2" charset="0"/>
              </a:rPr>
              <a:t> </a:t>
            </a:r>
            <a:r>
              <a:rPr lang="en-IN" sz="1800" b="1" kern="0" dirty="0">
                <a:effectLst/>
                <a:latin typeface="Roboto" panose="02000000000000000000" pitchFamily="2" charset="0"/>
                <a:ea typeface="Roboto" panose="02000000000000000000" pitchFamily="2" charset="0"/>
                <a:cs typeface="Roboto" panose="02000000000000000000" pitchFamily="2" charset="0"/>
              </a:rPr>
              <a:t>Background &amp; Literature Survey</a:t>
            </a:r>
            <a:endParaRPr lang="en-IN" sz="1800" kern="100" dirty="0">
              <a:effectLst/>
              <a:latin typeface="Roboto" panose="02000000000000000000" pitchFamily="2" charset="0"/>
              <a:ea typeface="Roboto" panose="02000000000000000000" pitchFamily="2" charset="0"/>
              <a:cs typeface="Roboto" panose="02000000000000000000" pitchFamily="2" charset="0"/>
            </a:endParaRPr>
          </a:p>
          <a:p>
            <a:pPr>
              <a:lnSpc>
                <a:spcPct val="107000"/>
              </a:lnSpc>
              <a:spcAft>
                <a:spcPts val="800"/>
              </a:spcAft>
            </a:pPr>
            <a:r>
              <a:rPr lang="en-IN" sz="1800" b="1" kern="0" dirty="0">
                <a:effectLst/>
                <a:latin typeface="Roboto" panose="02000000000000000000" pitchFamily="2" charset="0"/>
                <a:ea typeface="Roboto" panose="02000000000000000000" pitchFamily="2" charset="0"/>
                <a:cs typeface="Roboto" panose="02000000000000000000" pitchFamily="2" charset="0"/>
              </a:rPr>
              <a:t>3. Problem Statement</a:t>
            </a:r>
            <a:endParaRPr lang="en-IN" sz="1800" kern="100" dirty="0">
              <a:effectLst/>
              <a:latin typeface="Roboto" panose="02000000000000000000" pitchFamily="2" charset="0"/>
              <a:ea typeface="Roboto" panose="02000000000000000000" pitchFamily="2" charset="0"/>
              <a:cs typeface="Roboto" panose="02000000000000000000" pitchFamily="2" charset="0"/>
            </a:endParaRPr>
          </a:p>
          <a:p>
            <a:pPr>
              <a:lnSpc>
                <a:spcPct val="107000"/>
              </a:lnSpc>
              <a:spcAft>
                <a:spcPts val="800"/>
              </a:spcAft>
            </a:pPr>
            <a:r>
              <a:rPr lang="en-IN" sz="1800" b="1" kern="0" dirty="0">
                <a:effectLst/>
                <a:latin typeface="Roboto" panose="02000000000000000000" pitchFamily="2" charset="0"/>
                <a:ea typeface="Roboto" panose="02000000000000000000" pitchFamily="2" charset="0"/>
                <a:cs typeface="Roboto" panose="02000000000000000000" pitchFamily="2" charset="0"/>
              </a:rPr>
              <a:t>4. Methodology</a:t>
            </a:r>
            <a:endParaRPr lang="en-IN" sz="1800" kern="100" dirty="0">
              <a:effectLst/>
              <a:latin typeface="Roboto" panose="02000000000000000000" pitchFamily="2" charset="0"/>
              <a:ea typeface="Roboto" panose="02000000000000000000" pitchFamily="2" charset="0"/>
              <a:cs typeface="Roboto" panose="02000000000000000000" pitchFamily="2" charset="0"/>
            </a:endParaRPr>
          </a:p>
          <a:p>
            <a:pPr>
              <a:lnSpc>
                <a:spcPct val="107000"/>
              </a:lnSpc>
              <a:spcAft>
                <a:spcPts val="800"/>
              </a:spcAft>
            </a:pPr>
            <a:r>
              <a:rPr lang="en-IN" sz="1800" b="1" kern="0" dirty="0">
                <a:effectLst/>
                <a:latin typeface="Roboto" panose="02000000000000000000" pitchFamily="2" charset="0"/>
                <a:ea typeface="Roboto" panose="02000000000000000000" pitchFamily="2" charset="0"/>
                <a:cs typeface="Roboto" panose="02000000000000000000" pitchFamily="2" charset="0"/>
              </a:rPr>
              <a:t>5. Results</a:t>
            </a:r>
            <a:endParaRPr lang="en-IN" sz="1800" kern="100" dirty="0">
              <a:effectLst/>
              <a:latin typeface="Roboto" panose="02000000000000000000" pitchFamily="2" charset="0"/>
              <a:ea typeface="Roboto" panose="02000000000000000000" pitchFamily="2" charset="0"/>
              <a:cs typeface="Roboto" panose="02000000000000000000" pitchFamily="2" charset="0"/>
            </a:endParaRPr>
          </a:p>
          <a:p>
            <a:pPr>
              <a:lnSpc>
                <a:spcPct val="107000"/>
              </a:lnSpc>
              <a:spcAft>
                <a:spcPts val="800"/>
              </a:spcAft>
            </a:pPr>
            <a:r>
              <a:rPr lang="en-IN" sz="1800" b="1" kern="0" dirty="0">
                <a:effectLst/>
                <a:latin typeface="Roboto" panose="02000000000000000000" pitchFamily="2" charset="0"/>
                <a:ea typeface="Roboto" panose="02000000000000000000" pitchFamily="2" charset="0"/>
                <a:cs typeface="Roboto" panose="02000000000000000000" pitchFamily="2" charset="0"/>
              </a:rPr>
              <a:t>6. Conclusion</a:t>
            </a:r>
          </a:p>
          <a:p>
            <a:pPr>
              <a:lnSpc>
                <a:spcPct val="107000"/>
              </a:lnSpc>
              <a:spcAft>
                <a:spcPts val="800"/>
              </a:spcAft>
            </a:pPr>
            <a:r>
              <a:rPr lang="en-IN" sz="1800" b="1" dirty="0">
                <a:latin typeface="Roboto" panose="02000000000000000000" pitchFamily="2" charset="0"/>
                <a:ea typeface="Roboto" panose="02000000000000000000" pitchFamily="2" charset="0"/>
                <a:cs typeface="Roboto" panose="02000000000000000000" pitchFamily="2" charset="0"/>
              </a:rPr>
              <a:t>7. Acknowledge and Thanks </a:t>
            </a:r>
            <a:endParaRPr lang="en-IN" sz="1800" kern="100" dirty="0">
              <a:effectLst/>
              <a:latin typeface="Roboto" panose="02000000000000000000" pitchFamily="2" charset="0"/>
              <a:ea typeface="Roboto" panose="02000000000000000000" pitchFamily="2" charset="0"/>
              <a:cs typeface="Roboto" panose="02000000000000000000" pitchFamily="2" charset="0"/>
            </a:endParaRPr>
          </a:p>
          <a:p>
            <a:pPr>
              <a:lnSpc>
                <a:spcPct val="107000"/>
              </a:lnSpc>
              <a:spcAft>
                <a:spcPts val="800"/>
              </a:spcAft>
            </a:pPr>
            <a:r>
              <a:rPr lang="en-IN" sz="1800" b="1" kern="100" dirty="0">
                <a:latin typeface="Roboto" panose="02000000000000000000" pitchFamily="2" charset="0"/>
                <a:ea typeface="Roboto" panose="02000000000000000000" pitchFamily="2" charset="0"/>
                <a:cs typeface="Roboto" panose="02000000000000000000" pitchFamily="2" charset="0"/>
              </a:rPr>
              <a:t>8</a:t>
            </a:r>
            <a:r>
              <a:rPr lang="en-IN" sz="1800" b="1" kern="100" dirty="0">
                <a:solidFill>
                  <a:srgbClr val="000000"/>
                </a:solidFill>
                <a:effectLst/>
                <a:latin typeface="Roboto" panose="02000000000000000000" pitchFamily="2" charset="0"/>
                <a:ea typeface="Roboto" panose="02000000000000000000" pitchFamily="2" charset="0"/>
                <a:cs typeface="Roboto" panose="02000000000000000000" pitchFamily="2" charset="0"/>
              </a:rPr>
              <a:t>. References</a:t>
            </a:r>
            <a:endParaRPr lang="en-IN" sz="1800" kern="100" dirty="0">
              <a:effectLst/>
              <a:latin typeface="Roboto" panose="02000000000000000000" pitchFamily="2" charset="0"/>
              <a:ea typeface="Roboto" panose="02000000000000000000" pitchFamily="2" charset="0"/>
              <a:cs typeface="Roboto" panose="02000000000000000000" pitchFamily="2" charset="0"/>
            </a:endParaRPr>
          </a:p>
          <a:p>
            <a:pPr>
              <a:lnSpc>
                <a:spcPct val="107000"/>
              </a:lnSpc>
              <a:spcAft>
                <a:spcPts val="800"/>
              </a:spcAft>
            </a:pPr>
            <a:endParaRPr lang="en-IN" sz="1200" kern="10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347178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  Methodology                             </a:t>
            </a:r>
            <a:endParaRPr dirty="0"/>
          </a:p>
        </p:txBody>
      </p:sp>
      <p:sp>
        <p:nvSpPr>
          <p:cNvPr id="5" name="TextBox 4">
            <a:extLst>
              <a:ext uri="{FF2B5EF4-FFF2-40B4-BE49-F238E27FC236}">
                <a16:creationId xmlns:a16="http://schemas.microsoft.com/office/drawing/2014/main" id="{396902BF-7CB6-57B1-2435-EDC3AA6CCF9A}"/>
              </a:ext>
            </a:extLst>
          </p:cNvPr>
          <p:cNvSpPr txBox="1"/>
          <p:nvPr/>
        </p:nvSpPr>
        <p:spPr>
          <a:xfrm>
            <a:off x="311700" y="1331018"/>
            <a:ext cx="4572000" cy="374846"/>
          </a:xfrm>
          <a:prstGeom prst="rect">
            <a:avLst/>
          </a:prstGeom>
          <a:noFill/>
        </p:spPr>
        <p:txBody>
          <a:bodyPr wrap="square">
            <a:spAutoFit/>
          </a:bodyPr>
          <a:lstStyle/>
          <a:p>
            <a:pPr>
              <a:lnSpc>
                <a:spcPct val="107000"/>
              </a:lnSpc>
              <a:spcAft>
                <a:spcPts val="800"/>
              </a:spcAft>
            </a:pPr>
            <a:r>
              <a:rPr lang="en-IN" sz="1800" b="1" dirty="0">
                <a:effectLst/>
                <a:latin typeface="Roboto" panose="02000000000000000000" pitchFamily="2" charset="0"/>
                <a:ea typeface="Calibri" panose="020F0502020204030204" pitchFamily="34" charset="0"/>
                <a:cs typeface="Times New Roman" panose="02020603050405020304" pitchFamily="18" charset="0"/>
              </a:rPr>
              <a:t>Cluster head selection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541CD119-086A-85F7-29BF-9B75C62C3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4945" y="319087"/>
            <a:ext cx="5731510" cy="4505325"/>
          </a:xfrm>
          <a:prstGeom prst="rect">
            <a:avLst/>
          </a:prstGeom>
        </p:spPr>
      </p:pic>
    </p:spTree>
    <p:extLst>
      <p:ext uri="{BB962C8B-B14F-4D97-AF65-F5344CB8AC3E}">
        <p14:creationId xmlns:p14="http://schemas.microsoft.com/office/powerpoint/2010/main" val="342877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p:nvPr/>
        </p:nvSpPr>
        <p:spPr>
          <a:xfrm>
            <a:off x="16825" y="195611"/>
            <a:ext cx="2891251" cy="515700"/>
          </a:xfrm>
          <a:prstGeom prst="rect">
            <a:avLst/>
          </a:prstGeom>
          <a:noFill/>
          <a:ln>
            <a:noFill/>
          </a:ln>
        </p:spPr>
        <p:txBody>
          <a:bodyPr spcFirstLastPara="1" wrap="square" lIns="91425" tIns="91425" rIns="91425" bIns="91425" anchor="ctr" anchorCtr="0">
            <a:noAutofit/>
          </a:bodyPr>
          <a:lstStyle/>
          <a:p>
            <a:pPr lvl="1" algn="ctr"/>
            <a:r>
              <a:rPr lang="en" sz="3600" b="1">
                <a:solidFill>
                  <a:schemeClr val="accent1"/>
                </a:solidFill>
                <a:latin typeface="PT Sans Narrow"/>
                <a:ea typeface="PT Sans Narrow"/>
                <a:cs typeface="PT Sans Narrow"/>
                <a:sym typeface="PT Sans Narrow"/>
              </a:rPr>
              <a:t>Methodology</a:t>
            </a:r>
            <a:endParaRPr sz="3600" b="1" dirty="0">
              <a:solidFill>
                <a:schemeClr val="accent1"/>
              </a:solidFill>
              <a:latin typeface="PT Sans Narrow"/>
              <a:ea typeface="PT Sans Narrow"/>
              <a:cs typeface="PT Sans Narrow"/>
              <a:sym typeface="PT Sans Narrow"/>
            </a:endParaRPr>
          </a:p>
        </p:txBody>
      </p:sp>
      <p:sp>
        <p:nvSpPr>
          <p:cNvPr id="198" name="Google Shape;198;p24"/>
          <p:cNvSpPr/>
          <p:nvPr/>
        </p:nvSpPr>
        <p:spPr>
          <a:xfrm>
            <a:off x="0" y="4541286"/>
            <a:ext cx="9144032" cy="22088"/>
          </a:xfrm>
          <a:custGeom>
            <a:avLst/>
            <a:gdLst/>
            <a:ahLst/>
            <a:cxnLst/>
            <a:rect l="l" t="t" r="r" b="b"/>
            <a:pathLst>
              <a:path w="285751" h="644" extrusionOk="0">
                <a:moveTo>
                  <a:pt x="0" y="1"/>
                </a:moveTo>
                <a:lnTo>
                  <a:pt x="0" y="644"/>
                </a:lnTo>
                <a:lnTo>
                  <a:pt x="285750" y="644"/>
                </a:lnTo>
                <a:lnTo>
                  <a:pt x="285750"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TextBox 46">
            <a:extLst>
              <a:ext uri="{FF2B5EF4-FFF2-40B4-BE49-F238E27FC236}">
                <a16:creationId xmlns:a16="http://schemas.microsoft.com/office/drawing/2014/main" id="{1EF50297-2AA6-3D18-8429-F4347D395FA2}"/>
              </a:ext>
            </a:extLst>
          </p:cNvPr>
          <p:cNvSpPr txBox="1"/>
          <p:nvPr/>
        </p:nvSpPr>
        <p:spPr>
          <a:xfrm>
            <a:off x="785812" y="886920"/>
            <a:ext cx="4572000" cy="374846"/>
          </a:xfrm>
          <a:prstGeom prst="rect">
            <a:avLst/>
          </a:prstGeom>
          <a:noFill/>
        </p:spPr>
        <p:txBody>
          <a:bodyPr wrap="square">
            <a:spAutoFit/>
          </a:bodyPr>
          <a:lstStyle/>
          <a:p>
            <a:pPr>
              <a:lnSpc>
                <a:spcPct val="107000"/>
              </a:lnSpc>
              <a:spcAft>
                <a:spcPts val="800"/>
              </a:spcAft>
            </a:pPr>
            <a:r>
              <a:rPr lang="en-IN" sz="1800" b="1" dirty="0">
                <a:effectLst/>
                <a:latin typeface="Roboto" panose="02000000000000000000" pitchFamily="2" charset="0"/>
                <a:ea typeface="Calibri" panose="020F0502020204030204" pitchFamily="34" charset="0"/>
                <a:cs typeface="Times New Roman" panose="02020603050405020304" pitchFamily="18" charset="0"/>
              </a:rPr>
              <a:t>Cluster Maintenance</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TextBox 48">
            <a:extLst>
              <a:ext uri="{FF2B5EF4-FFF2-40B4-BE49-F238E27FC236}">
                <a16:creationId xmlns:a16="http://schemas.microsoft.com/office/drawing/2014/main" id="{4B8F10FE-921D-196C-F2E5-92FA81D00C0C}"/>
              </a:ext>
            </a:extLst>
          </p:cNvPr>
          <p:cNvSpPr txBox="1"/>
          <p:nvPr/>
        </p:nvSpPr>
        <p:spPr>
          <a:xfrm>
            <a:off x="785812" y="1848573"/>
            <a:ext cx="8015288" cy="1323439"/>
          </a:xfrm>
          <a:prstGeom prst="rect">
            <a:avLst/>
          </a:prstGeom>
          <a:noFill/>
        </p:spPr>
        <p:txBody>
          <a:bodyPr wrap="square">
            <a:spAutoFit/>
          </a:bodyPr>
          <a:lstStyle/>
          <a:p>
            <a:r>
              <a:rPr lang="en-US" sz="16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Our cluster maintenance methodology ensures stability and robustness in UAV networks by dynamically managing cluster heads and members based on real-time data on node mobility and energy levels. Utilizing timely hello and ACK packet exchanges, the system efficiently handles node departures and arrivals, maintaining optimal network integrity and performance even under frequently changing conditions.</a:t>
            </a:r>
            <a:endParaRPr lang="en-IN" sz="16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850915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p:nvPr/>
        </p:nvSpPr>
        <p:spPr>
          <a:xfrm>
            <a:off x="16825" y="195611"/>
            <a:ext cx="2891251" cy="515700"/>
          </a:xfrm>
          <a:prstGeom prst="rect">
            <a:avLst/>
          </a:prstGeom>
          <a:noFill/>
          <a:ln>
            <a:noFill/>
          </a:ln>
        </p:spPr>
        <p:txBody>
          <a:bodyPr spcFirstLastPara="1" wrap="square" lIns="91425" tIns="91425" rIns="91425" bIns="91425" anchor="ctr" anchorCtr="0">
            <a:noAutofit/>
          </a:bodyPr>
          <a:lstStyle/>
          <a:p>
            <a:pPr lvl="1" algn="ctr"/>
            <a:r>
              <a:rPr lang="en" sz="3600" b="1">
                <a:solidFill>
                  <a:schemeClr val="accent1"/>
                </a:solidFill>
                <a:latin typeface="PT Sans Narrow"/>
                <a:ea typeface="PT Sans Narrow"/>
                <a:cs typeface="PT Sans Narrow"/>
                <a:sym typeface="PT Sans Narrow"/>
              </a:rPr>
              <a:t>Methodology</a:t>
            </a:r>
            <a:endParaRPr sz="3600" b="1" dirty="0">
              <a:solidFill>
                <a:schemeClr val="accent1"/>
              </a:solidFill>
              <a:latin typeface="PT Sans Narrow"/>
              <a:ea typeface="PT Sans Narrow"/>
              <a:cs typeface="PT Sans Narrow"/>
              <a:sym typeface="PT Sans Narrow"/>
            </a:endParaRPr>
          </a:p>
        </p:txBody>
      </p:sp>
      <p:sp>
        <p:nvSpPr>
          <p:cNvPr id="198" name="Google Shape;198;p24"/>
          <p:cNvSpPr/>
          <p:nvPr/>
        </p:nvSpPr>
        <p:spPr>
          <a:xfrm>
            <a:off x="0" y="4541286"/>
            <a:ext cx="9144032" cy="22088"/>
          </a:xfrm>
          <a:custGeom>
            <a:avLst/>
            <a:gdLst/>
            <a:ahLst/>
            <a:cxnLst/>
            <a:rect l="l" t="t" r="r" b="b"/>
            <a:pathLst>
              <a:path w="285751" h="644" extrusionOk="0">
                <a:moveTo>
                  <a:pt x="0" y="1"/>
                </a:moveTo>
                <a:lnTo>
                  <a:pt x="0" y="644"/>
                </a:lnTo>
                <a:lnTo>
                  <a:pt x="285750" y="644"/>
                </a:lnTo>
                <a:lnTo>
                  <a:pt x="285750"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TextBox 46">
            <a:extLst>
              <a:ext uri="{FF2B5EF4-FFF2-40B4-BE49-F238E27FC236}">
                <a16:creationId xmlns:a16="http://schemas.microsoft.com/office/drawing/2014/main" id="{1EF50297-2AA6-3D18-8429-F4347D395FA2}"/>
              </a:ext>
            </a:extLst>
          </p:cNvPr>
          <p:cNvSpPr txBox="1"/>
          <p:nvPr/>
        </p:nvSpPr>
        <p:spPr>
          <a:xfrm>
            <a:off x="785812" y="886920"/>
            <a:ext cx="4572000" cy="374846"/>
          </a:xfrm>
          <a:prstGeom prst="rect">
            <a:avLst/>
          </a:prstGeom>
          <a:noFill/>
        </p:spPr>
        <p:txBody>
          <a:bodyPr wrap="square">
            <a:spAutoFit/>
          </a:bodyPr>
          <a:lstStyle/>
          <a:p>
            <a:pPr>
              <a:spcAft>
                <a:spcPts val="1200"/>
              </a:spcAft>
            </a:pPr>
            <a:r>
              <a:rPr lang="en-IN" sz="1800" b="1" dirty="0">
                <a:effectLst/>
                <a:latin typeface="Roboto" panose="02000000000000000000" pitchFamily="2" charset="0"/>
                <a:ea typeface="Times New Roman" panose="02020603050405020304" pitchFamily="18" charset="0"/>
              </a:rPr>
              <a:t>Next Hope selection </a:t>
            </a:r>
            <a:endParaRPr lang="en-IN" sz="1800" dirty="0">
              <a:effectLst/>
              <a:latin typeface="Times New Roman" panose="02020603050405020304" pitchFamily="18" charset="0"/>
              <a:ea typeface="Times New Roman" panose="02020603050405020304" pitchFamily="18" charset="0"/>
            </a:endParaRPr>
          </a:p>
        </p:txBody>
      </p:sp>
      <p:sp>
        <p:nvSpPr>
          <p:cNvPr id="49" name="TextBox 48">
            <a:extLst>
              <a:ext uri="{FF2B5EF4-FFF2-40B4-BE49-F238E27FC236}">
                <a16:creationId xmlns:a16="http://schemas.microsoft.com/office/drawing/2014/main" id="{4B8F10FE-921D-196C-F2E5-92FA81D00C0C}"/>
              </a:ext>
            </a:extLst>
          </p:cNvPr>
          <p:cNvSpPr txBox="1"/>
          <p:nvPr/>
        </p:nvSpPr>
        <p:spPr>
          <a:xfrm>
            <a:off x="785812" y="1848573"/>
            <a:ext cx="8015288" cy="1323439"/>
          </a:xfrm>
          <a:prstGeom prst="rect">
            <a:avLst/>
          </a:prstGeom>
          <a:noFill/>
        </p:spPr>
        <p:txBody>
          <a:bodyPr wrap="square">
            <a:spAutoFit/>
          </a:bodyPr>
          <a:lstStyle/>
          <a:p>
            <a:r>
              <a:rPr lang="en-US" sz="16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Our next-hop selection technique integrates advanced Particle Swarm Optimization (PSO) that considers both position and velocity dimensions, ensuring seamless and efficient routing decisions in FANETs. This approach allows for dynamic adaptation to the rapid changes in UAV configurations, optimizing data forwarding paths for enhanced communication reliability and network throughput.</a:t>
            </a:r>
            <a:endParaRPr lang="en-IN" sz="16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158823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  Methodology                             </a:t>
            </a:r>
            <a:endParaRPr dirty="0"/>
          </a:p>
        </p:txBody>
      </p:sp>
      <p:sp>
        <p:nvSpPr>
          <p:cNvPr id="5" name="TextBox 4">
            <a:extLst>
              <a:ext uri="{FF2B5EF4-FFF2-40B4-BE49-F238E27FC236}">
                <a16:creationId xmlns:a16="http://schemas.microsoft.com/office/drawing/2014/main" id="{396902BF-7CB6-57B1-2435-EDC3AA6CCF9A}"/>
              </a:ext>
            </a:extLst>
          </p:cNvPr>
          <p:cNvSpPr txBox="1"/>
          <p:nvPr/>
        </p:nvSpPr>
        <p:spPr>
          <a:xfrm>
            <a:off x="311700" y="1266357"/>
            <a:ext cx="6107908" cy="369332"/>
          </a:xfrm>
          <a:prstGeom prst="rect">
            <a:avLst/>
          </a:prstGeom>
          <a:noFill/>
        </p:spPr>
        <p:txBody>
          <a:bodyPr wrap="square">
            <a:spAutoFit/>
          </a:bodyPr>
          <a:lstStyle/>
          <a:p>
            <a:pPr>
              <a:spcAft>
                <a:spcPts val="1200"/>
              </a:spcAft>
            </a:pPr>
            <a:r>
              <a:rPr lang="en-IN" sz="1800" b="1" dirty="0">
                <a:effectLst/>
                <a:latin typeface="Roboto" panose="02000000000000000000" pitchFamily="2" charset="0"/>
                <a:ea typeface="Times New Roman" panose="02020603050405020304" pitchFamily="18" charset="0"/>
              </a:rPr>
              <a:t>Next Hope selection </a:t>
            </a:r>
            <a:endParaRPr lang="en-IN" sz="18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36E4D0F7-28BA-8420-019D-B99D6A110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8" y="687180"/>
            <a:ext cx="5731510" cy="4011295"/>
          </a:xfrm>
          <a:prstGeom prst="rect">
            <a:avLst/>
          </a:prstGeom>
        </p:spPr>
      </p:pic>
    </p:spTree>
    <p:extLst>
      <p:ext uri="{BB962C8B-B14F-4D97-AF65-F5344CB8AC3E}">
        <p14:creationId xmlns:p14="http://schemas.microsoft.com/office/powerpoint/2010/main" val="2834844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3"/>
          <p:cNvSpPr txBox="1">
            <a:spLocks noGrp="1"/>
          </p:cNvSpPr>
          <p:nvPr>
            <p:ph type="title"/>
          </p:nvPr>
        </p:nvSpPr>
        <p:spPr>
          <a:xfrm>
            <a:off x="311700" y="445025"/>
            <a:ext cx="1481381"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Results</a:t>
            </a:r>
            <a:endParaRPr dirty="0"/>
          </a:p>
        </p:txBody>
      </p:sp>
      <p:sp>
        <p:nvSpPr>
          <p:cNvPr id="430" name="Google Shape;430;p33"/>
          <p:cNvSpPr txBox="1">
            <a:spLocks noGrp="1"/>
          </p:cNvSpPr>
          <p:nvPr>
            <p:ph type="body" idx="1"/>
          </p:nvPr>
        </p:nvSpPr>
        <p:spPr>
          <a:xfrm>
            <a:off x="311700" y="1304700"/>
            <a:ext cx="8520600" cy="3416400"/>
          </a:xfrm>
          <a:prstGeom prst="rect">
            <a:avLst/>
          </a:prstGeom>
        </p:spPr>
        <p:txBody>
          <a:bodyPr spcFirstLastPara="1" wrap="square" lIns="91425" tIns="91425" rIns="91425" bIns="91425" anchor="t" anchorCtr="0">
            <a:normAutofit/>
          </a:bodyPr>
          <a:lstStyle/>
          <a:p>
            <a:pPr>
              <a:buFont typeface="Open Sans"/>
              <a:buAutoNum type="arabicParenR"/>
            </a:pPr>
            <a:r>
              <a:rPr lang="en-IN" sz="1800" b="1" kern="100" dirty="0">
                <a:effectLst/>
                <a:latin typeface="Roboto" panose="02000000000000000000" pitchFamily="2" charset="0"/>
                <a:ea typeface="Roboto" panose="02000000000000000000" pitchFamily="2" charset="0"/>
                <a:cs typeface="Roboto" panose="02000000000000000000" pitchFamily="2" charset="0"/>
              </a:rPr>
              <a:t>Throughput  :   </a:t>
            </a:r>
            <a:r>
              <a:rPr lang="en-IN" sz="1600" kern="100" dirty="0">
                <a:effectLst/>
                <a:latin typeface="Roboto" panose="02000000000000000000" pitchFamily="2" charset="0"/>
                <a:ea typeface="Roboto" panose="02000000000000000000" pitchFamily="2" charset="0"/>
                <a:cs typeface="Roboto" panose="02000000000000000000" pitchFamily="2" charset="0"/>
              </a:rPr>
              <a:t>In the context of FANETs, high throughput is indicative of a reliable and robust communication protocol, especially under varying operational conditions. Mathematically, throughput is quantified as the total number of bits received successfully by all destinations per unit of time, calculated using the formula:</a:t>
            </a:r>
          </a:p>
          <a:p>
            <a:pPr marL="0" lvl="0" indent="0" algn="l" rtl="0">
              <a:spcBef>
                <a:spcPts val="120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rPr>
              <a:t>         </a:t>
            </a:r>
            <a:endParaRPr lang="en-US"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0"/>
              </a:spcAft>
              <a:buNone/>
            </a:pPr>
            <a:endParaRPr dirty="0">
              <a:latin typeface="Roboto" panose="02000000000000000000" pitchFamily="2" charset="0"/>
              <a:ea typeface="Roboto" panose="02000000000000000000" pitchFamily="2" charset="0"/>
              <a:cs typeface="Roboto" panose="02000000000000000000" pitchFamily="2" charset="0"/>
            </a:endParaRPr>
          </a:p>
        </p:txBody>
      </p:sp>
      <p:pic>
        <p:nvPicPr>
          <p:cNvPr id="2" name="Picture 1">
            <a:extLst>
              <a:ext uri="{FF2B5EF4-FFF2-40B4-BE49-F238E27FC236}">
                <a16:creationId xmlns:a16="http://schemas.microsoft.com/office/drawing/2014/main" id="{B0974AB8-8E0C-5B01-1230-43E657704C8C}"/>
              </a:ext>
            </a:extLst>
          </p:cNvPr>
          <p:cNvPicPr>
            <a:picLocks noChangeAspect="1"/>
          </p:cNvPicPr>
          <p:nvPr/>
        </p:nvPicPr>
        <p:blipFill>
          <a:blip r:embed="rId3"/>
          <a:stretch>
            <a:fillRect/>
          </a:stretch>
        </p:blipFill>
        <p:spPr>
          <a:xfrm>
            <a:off x="1221583" y="3177206"/>
            <a:ext cx="4457700" cy="6572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3"/>
          <p:cNvSpPr txBox="1">
            <a:spLocks noGrp="1"/>
          </p:cNvSpPr>
          <p:nvPr>
            <p:ph type="title"/>
          </p:nvPr>
        </p:nvSpPr>
        <p:spPr>
          <a:xfrm>
            <a:off x="311700" y="445025"/>
            <a:ext cx="1481381"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Results</a:t>
            </a:r>
            <a:endParaRPr dirty="0"/>
          </a:p>
        </p:txBody>
      </p:sp>
      <p:sp>
        <p:nvSpPr>
          <p:cNvPr id="7" name="TextBox 6">
            <a:extLst>
              <a:ext uri="{FF2B5EF4-FFF2-40B4-BE49-F238E27FC236}">
                <a16:creationId xmlns:a16="http://schemas.microsoft.com/office/drawing/2014/main" id="{7FE038DB-50C6-4181-F46C-7AC087DC3C2D}"/>
              </a:ext>
            </a:extLst>
          </p:cNvPr>
          <p:cNvSpPr txBox="1"/>
          <p:nvPr/>
        </p:nvSpPr>
        <p:spPr>
          <a:xfrm>
            <a:off x="500062" y="1279178"/>
            <a:ext cx="7858125" cy="1077218"/>
          </a:xfrm>
          <a:prstGeom prst="rect">
            <a:avLst/>
          </a:prstGeom>
          <a:noFill/>
        </p:spPr>
        <p:txBody>
          <a:bodyPr wrap="square">
            <a:spAutoFit/>
          </a:bodyPr>
          <a:lstStyle/>
          <a:p>
            <a:r>
              <a:rPr lang="en-US" sz="1600" dirty="0">
                <a:latin typeface="Roboto" panose="02000000000000000000" pitchFamily="2" charset="0"/>
                <a:ea typeface="Roboto" panose="02000000000000000000" pitchFamily="2" charset="0"/>
                <a:cs typeface="Roboto" panose="02000000000000000000" pitchFamily="2" charset="0"/>
              </a:rPr>
              <a:t>where 𝑁𝑝​ represents the total number of packets successfully received. This measure helps in assessing the capability of the network to handle dense data traffic, which is crucial for applications requiring real-time data exchange such as surveillance or coordinated maneuvers</a:t>
            </a:r>
            <a:endParaRPr lang="en-IN" sz="1600" dirty="0">
              <a:latin typeface="Roboto" panose="02000000000000000000" pitchFamily="2" charset="0"/>
              <a:ea typeface="Roboto" panose="02000000000000000000" pitchFamily="2" charset="0"/>
              <a:cs typeface="Roboto" panose="02000000000000000000" pitchFamily="2" charset="0"/>
            </a:endParaRPr>
          </a:p>
        </p:txBody>
      </p:sp>
      <p:pic>
        <p:nvPicPr>
          <p:cNvPr id="2" name="Picture 1">
            <a:extLst>
              <a:ext uri="{FF2B5EF4-FFF2-40B4-BE49-F238E27FC236}">
                <a16:creationId xmlns:a16="http://schemas.microsoft.com/office/drawing/2014/main" id="{BE53398D-7E69-D332-CBDF-78E4932B6F7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5870" y="2245114"/>
            <a:ext cx="6229350" cy="2526912"/>
          </a:xfrm>
          <a:prstGeom prst="rect">
            <a:avLst/>
          </a:prstGeom>
          <a:noFill/>
          <a:ln>
            <a:noFill/>
          </a:ln>
        </p:spPr>
      </p:pic>
    </p:spTree>
    <p:extLst>
      <p:ext uri="{BB962C8B-B14F-4D97-AF65-F5344CB8AC3E}">
        <p14:creationId xmlns:p14="http://schemas.microsoft.com/office/powerpoint/2010/main" val="3600848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3"/>
          <p:cNvSpPr txBox="1">
            <a:spLocks noGrp="1"/>
          </p:cNvSpPr>
          <p:nvPr>
            <p:ph type="title"/>
          </p:nvPr>
        </p:nvSpPr>
        <p:spPr>
          <a:xfrm>
            <a:off x="311700" y="445025"/>
            <a:ext cx="1481381"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Results</a:t>
            </a:r>
            <a:endParaRPr dirty="0"/>
          </a:p>
        </p:txBody>
      </p:sp>
      <p:sp>
        <p:nvSpPr>
          <p:cNvPr id="430" name="Google Shape;430;p33"/>
          <p:cNvSpPr txBox="1">
            <a:spLocks noGrp="1"/>
          </p:cNvSpPr>
          <p:nvPr>
            <p:ph type="body" idx="1"/>
          </p:nvPr>
        </p:nvSpPr>
        <p:spPr>
          <a:xfrm>
            <a:off x="311700" y="1304700"/>
            <a:ext cx="8520600" cy="341640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r>
              <a:rPr lang="en-IN" sz="1800" b="1" dirty="0">
                <a:effectLst/>
                <a:latin typeface="Roboto" panose="02000000000000000000" pitchFamily="2" charset="0"/>
                <a:ea typeface="Roboto" panose="02000000000000000000" pitchFamily="2" charset="0"/>
                <a:cs typeface="Roboto" panose="02000000000000000000" pitchFamily="2" charset="0"/>
              </a:rPr>
              <a:t>2) End-to-End Delay (E2ED): </a:t>
            </a:r>
            <a:r>
              <a:rPr lang="en-US" sz="1600" dirty="0">
                <a:latin typeface="Roboto" panose="02000000000000000000" pitchFamily="2" charset="0"/>
                <a:ea typeface="Roboto" panose="02000000000000000000" pitchFamily="2" charset="0"/>
                <a:cs typeface="Roboto" panose="02000000000000000000" pitchFamily="2" charset="0"/>
              </a:rPr>
              <a:t>End-to-End Delay is another critical metric, especially for real-time applications within FANETs. It measures the total time taken for a data packet to travel from the source to the destination. This delay includes all forms of latency encountered during the packet's journey, including processing delays at intermediate nodes, buffering delays, and propagation delays. The average E2ED is represented as:</a:t>
            </a:r>
          </a:p>
          <a:p>
            <a:pPr marL="0" lvl="0" indent="0" algn="l" rtl="0">
              <a:spcBef>
                <a:spcPts val="1200"/>
              </a:spcBef>
              <a:spcAft>
                <a:spcPts val="1200"/>
              </a:spcAft>
              <a:buNone/>
            </a:pPr>
            <a:endParaRPr dirty="0">
              <a:latin typeface="Roboto" panose="02000000000000000000" pitchFamily="2" charset="0"/>
              <a:ea typeface="Roboto" panose="02000000000000000000" pitchFamily="2" charset="0"/>
              <a:cs typeface="Roboto" panose="02000000000000000000" pitchFamily="2" charset="0"/>
            </a:endParaRPr>
          </a:p>
        </p:txBody>
      </p:sp>
      <p:pic>
        <p:nvPicPr>
          <p:cNvPr id="2" name="Picture 1">
            <a:extLst>
              <a:ext uri="{FF2B5EF4-FFF2-40B4-BE49-F238E27FC236}">
                <a16:creationId xmlns:a16="http://schemas.microsoft.com/office/drawing/2014/main" id="{5A66451A-C920-A2BB-4481-2CB30074FD5A}"/>
              </a:ext>
            </a:extLst>
          </p:cNvPr>
          <p:cNvPicPr>
            <a:picLocks noChangeAspect="1"/>
          </p:cNvPicPr>
          <p:nvPr/>
        </p:nvPicPr>
        <p:blipFill>
          <a:blip r:embed="rId3"/>
          <a:stretch>
            <a:fillRect/>
          </a:stretch>
        </p:blipFill>
        <p:spPr>
          <a:xfrm>
            <a:off x="2343150" y="3588544"/>
            <a:ext cx="3143250" cy="495300"/>
          </a:xfrm>
          <a:prstGeom prst="rect">
            <a:avLst/>
          </a:prstGeom>
        </p:spPr>
      </p:pic>
    </p:spTree>
    <p:extLst>
      <p:ext uri="{BB962C8B-B14F-4D97-AF65-F5344CB8AC3E}">
        <p14:creationId xmlns:p14="http://schemas.microsoft.com/office/powerpoint/2010/main" val="20576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3"/>
          <p:cNvSpPr txBox="1">
            <a:spLocks noGrp="1"/>
          </p:cNvSpPr>
          <p:nvPr>
            <p:ph type="title"/>
          </p:nvPr>
        </p:nvSpPr>
        <p:spPr>
          <a:xfrm>
            <a:off x="311700" y="445025"/>
            <a:ext cx="1481381"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Results</a:t>
            </a:r>
            <a:endParaRPr dirty="0"/>
          </a:p>
        </p:txBody>
      </p:sp>
      <p:sp>
        <p:nvSpPr>
          <p:cNvPr id="4" name="TextBox 3">
            <a:extLst>
              <a:ext uri="{FF2B5EF4-FFF2-40B4-BE49-F238E27FC236}">
                <a16:creationId xmlns:a16="http://schemas.microsoft.com/office/drawing/2014/main" id="{1B4B7468-3A22-5489-4C2D-EC91008CE95F}"/>
              </a:ext>
            </a:extLst>
          </p:cNvPr>
          <p:cNvSpPr txBox="1"/>
          <p:nvPr/>
        </p:nvSpPr>
        <p:spPr>
          <a:xfrm>
            <a:off x="700087" y="1216719"/>
            <a:ext cx="7608093" cy="1077218"/>
          </a:xfrm>
          <a:prstGeom prst="rect">
            <a:avLst/>
          </a:prstGeom>
          <a:noFill/>
        </p:spPr>
        <p:txBody>
          <a:bodyPr wrap="square">
            <a:spAutoFit/>
          </a:bodyPr>
          <a:lstStyle/>
          <a:p>
            <a:r>
              <a:rPr lang="en-US" sz="1600" dirty="0">
                <a:latin typeface="Roboto" panose="02000000000000000000" pitchFamily="2" charset="0"/>
                <a:ea typeface="Roboto" panose="02000000000000000000" pitchFamily="2" charset="0"/>
                <a:cs typeface="Roboto" panose="02000000000000000000" pitchFamily="2" charset="0"/>
              </a:rPr>
              <a:t>where 𝑇𝑟 is the time when the packet is received and 𝑇𝑠 is the time when the packet is sent. Minimizing E2ED is vital for enhancing the responsiveness of the network, thereby improving operational efficiency and effectiveness in time-sensitive scenarios.</a:t>
            </a:r>
            <a:endParaRPr lang="en-IN" sz="16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006364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3"/>
          <p:cNvSpPr txBox="1">
            <a:spLocks noGrp="1"/>
          </p:cNvSpPr>
          <p:nvPr>
            <p:ph type="title"/>
          </p:nvPr>
        </p:nvSpPr>
        <p:spPr>
          <a:xfrm>
            <a:off x="311700" y="445025"/>
            <a:ext cx="1481381"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Results</a:t>
            </a:r>
            <a:endParaRPr dirty="0"/>
          </a:p>
        </p:txBody>
      </p:sp>
      <p:sp>
        <p:nvSpPr>
          <p:cNvPr id="430" name="Google Shape;430;p33"/>
          <p:cNvSpPr txBox="1">
            <a:spLocks noGrp="1"/>
          </p:cNvSpPr>
          <p:nvPr>
            <p:ph type="body" idx="1"/>
          </p:nvPr>
        </p:nvSpPr>
        <p:spPr>
          <a:xfrm>
            <a:off x="311700" y="1304700"/>
            <a:ext cx="8520600" cy="341640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r>
              <a:rPr lang="en-IN" sz="1800" b="1" dirty="0">
                <a:effectLst/>
                <a:latin typeface="Roboto" panose="02000000000000000000" pitchFamily="2" charset="0"/>
                <a:ea typeface="Roboto" panose="02000000000000000000" pitchFamily="2" charset="0"/>
                <a:cs typeface="Roboto" panose="02000000000000000000" pitchFamily="2" charset="0"/>
              </a:rPr>
              <a:t>3) The Packet Delivery Ratio (PDR) </a:t>
            </a:r>
            <a:r>
              <a:rPr lang="en" dirty="0">
                <a:latin typeface="Roboto" panose="02000000000000000000" pitchFamily="2" charset="0"/>
                <a:ea typeface="Roboto" panose="02000000000000000000" pitchFamily="2" charset="0"/>
                <a:cs typeface="Roboto" panose="02000000000000000000" pitchFamily="2" charset="0"/>
              </a:rPr>
              <a:t>: </a:t>
            </a:r>
            <a:r>
              <a:rPr lang="en-US" sz="1600" dirty="0">
                <a:latin typeface="Roboto" panose="02000000000000000000" pitchFamily="2" charset="0"/>
                <a:ea typeface="Roboto" panose="02000000000000000000" pitchFamily="2" charset="0"/>
                <a:cs typeface="Roboto" panose="02000000000000000000" pitchFamily="2" charset="0"/>
              </a:rPr>
              <a:t>The Packet Delivery Ratio (PDR) is a measure of the reliability and efficiency of the packet delivery over a network. It is defined as the ratio of the number of packets successfully delivered to the destination to the total number of packets sent by the sender, expressed as a percentage:</a:t>
            </a:r>
            <a:endParaRPr lang="en" sz="1600" dirty="0">
              <a:latin typeface="Roboto" panose="02000000000000000000" pitchFamily="2" charset="0"/>
              <a:ea typeface="Roboto" panose="02000000000000000000" pitchFamily="2" charset="0"/>
              <a:cs typeface="Roboto" panose="02000000000000000000" pitchFamily="2" charset="0"/>
            </a:endParaRPr>
          </a:p>
          <a:p>
            <a:pPr marL="114300" lvl="0" indent="0" algn="l" rtl="0">
              <a:spcBef>
                <a:spcPts val="0"/>
              </a:spcBef>
              <a:spcAft>
                <a:spcPts val="0"/>
              </a:spcAft>
              <a:buSzPts val="1800"/>
              <a:buNone/>
            </a:pPr>
            <a:endParaRPr lang="en" dirty="0">
              <a:latin typeface="Roboto" panose="02000000000000000000" pitchFamily="2" charset="0"/>
              <a:ea typeface="Roboto" panose="02000000000000000000" pitchFamily="2" charset="0"/>
              <a:cs typeface="Roboto" panose="02000000000000000000" pitchFamily="2" charset="0"/>
            </a:endParaRPr>
          </a:p>
          <a:p>
            <a:pPr marL="114300" lvl="0" indent="0" algn="l" rtl="0">
              <a:spcBef>
                <a:spcPts val="0"/>
              </a:spcBef>
              <a:spcAft>
                <a:spcPts val="0"/>
              </a:spcAft>
              <a:buSzPts val="1800"/>
              <a:buNone/>
            </a:pPr>
            <a:endParaRPr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1200"/>
              </a:spcAft>
              <a:buNone/>
            </a:pPr>
            <a:endParaRPr dirty="0">
              <a:latin typeface="Roboto" panose="02000000000000000000" pitchFamily="2" charset="0"/>
              <a:ea typeface="Roboto" panose="02000000000000000000" pitchFamily="2" charset="0"/>
              <a:cs typeface="Roboto" panose="02000000000000000000" pitchFamily="2" charset="0"/>
            </a:endParaRPr>
          </a:p>
        </p:txBody>
      </p:sp>
      <p:pic>
        <p:nvPicPr>
          <p:cNvPr id="2" name="Picture 1">
            <a:extLst>
              <a:ext uri="{FF2B5EF4-FFF2-40B4-BE49-F238E27FC236}">
                <a16:creationId xmlns:a16="http://schemas.microsoft.com/office/drawing/2014/main" id="{75C2B3ED-DB50-32BE-ED25-2B30FADB51DD}"/>
              </a:ext>
            </a:extLst>
          </p:cNvPr>
          <p:cNvPicPr>
            <a:picLocks noChangeAspect="1"/>
          </p:cNvPicPr>
          <p:nvPr/>
        </p:nvPicPr>
        <p:blipFill>
          <a:blip r:embed="rId3"/>
          <a:stretch>
            <a:fillRect/>
          </a:stretch>
        </p:blipFill>
        <p:spPr>
          <a:xfrm>
            <a:off x="1609408" y="3281363"/>
            <a:ext cx="5153660" cy="781050"/>
          </a:xfrm>
          <a:prstGeom prst="rect">
            <a:avLst/>
          </a:prstGeom>
        </p:spPr>
      </p:pic>
    </p:spTree>
    <p:extLst>
      <p:ext uri="{BB962C8B-B14F-4D97-AF65-F5344CB8AC3E}">
        <p14:creationId xmlns:p14="http://schemas.microsoft.com/office/powerpoint/2010/main" val="2040599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3"/>
          <p:cNvSpPr txBox="1">
            <a:spLocks noGrp="1"/>
          </p:cNvSpPr>
          <p:nvPr>
            <p:ph type="title"/>
          </p:nvPr>
        </p:nvSpPr>
        <p:spPr>
          <a:xfrm>
            <a:off x="311700" y="445025"/>
            <a:ext cx="1481381"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Results</a:t>
            </a:r>
            <a:endParaRPr dirty="0"/>
          </a:p>
        </p:txBody>
      </p:sp>
      <p:sp>
        <p:nvSpPr>
          <p:cNvPr id="5" name="TextBox 4">
            <a:extLst>
              <a:ext uri="{FF2B5EF4-FFF2-40B4-BE49-F238E27FC236}">
                <a16:creationId xmlns:a16="http://schemas.microsoft.com/office/drawing/2014/main" id="{6A65854D-A2F7-9801-BCD8-EE9EB8E566C0}"/>
              </a:ext>
            </a:extLst>
          </p:cNvPr>
          <p:cNvSpPr txBox="1"/>
          <p:nvPr/>
        </p:nvSpPr>
        <p:spPr>
          <a:xfrm>
            <a:off x="428624" y="1225040"/>
            <a:ext cx="8179595" cy="1133837"/>
          </a:xfrm>
          <a:prstGeom prst="rect">
            <a:avLst/>
          </a:prstGeom>
          <a:noFill/>
        </p:spPr>
        <p:txBody>
          <a:bodyPr wrap="square">
            <a:spAutoFit/>
          </a:bodyPr>
          <a:lstStyle/>
          <a:p>
            <a:pPr>
              <a:lnSpc>
                <a:spcPct val="107000"/>
              </a:lnSpc>
              <a:spcAft>
                <a:spcPts val="800"/>
              </a:spcAft>
            </a:pPr>
            <a:r>
              <a:rPr lang="en-IN" sz="1600" kern="100" dirty="0">
                <a:solidFill>
                  <a:srgbClr val="0D0D0D"/>
                </a:solidFill>
                <a:effectLst/>
                <a:highlight>
                  <a:srgbClr val="FFFFFF"/>
                </a:highlight>
                <a:latin typeface="Roboto" panose="02000000000000000000" pitchFamily="2" charset="0"/>
                <a:ea typeface="Calibri" panose="020F0502020204030204" pitchFamily="34" charset="0"/>
                <a:cs typeface="Segoe UI" panose="020B0502040204020203" pitchFamily="34" charset="0"/>
              </a:rPr>
              <a:t>A high PDR indicates a reliable network, where most of the transmitted data reaches its intended destination without being lost or dropped. It is particularly important in FANETs, where the dynamic topology and potential for frequent disconnections pose challenges to data delivery.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7863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2138606"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Introduction</a:t>
            </a:r>
            <a:endParaRPr dirty="0"/>
          </a:p>
        </p:txBody>
      </p:sp>
      <p:sp>
        <p:nvSpPr>
          <p:cNvPr id="73" name="Google Shape;73;p14"/>
          <p:cNvSpPr txBox="1">
            <a:spLocks noGrp="1"/>
          </p:cNvSpPr>
          <p:nvPr>
            <p:ph type="body" idx="1"/>
          </p:nvPr>
        </p:nvSpPr>
        <p:spPr>
          <a:xfrm>
            <a:off x="165300" y="1080900"/>
            <a:ext cx="8721000" cy="3487800"/>
          </a:xfrm>
          <a:prstGeom prst="rect">
            <a:avLst/>
          </a:prstGeom>
        </p:spPr>
        <p:txBody>
          <a:bodyPr spcFirstLastPara="1" wrap="square" lIns="91425" tIns="91425" rIns="91425" bIns="91425" anchor="t" anchorCtr="0">
            <a:normAutofit/>
          </a:bodyPr>
          <a:lstStyle/>
          <a:p>
            <a:pPr marL="342900" lvl="0" algn="l" rtl="0">
              <a:spcBef>
                <a:spcPts val="0"/>
              </a:spcBef>
              <a:spcAft>
                <a:spcPts val="0"/>
              </a:spcAft>
              <a:buAutoNum type="arabicParenR"/>
            </a:pPr>
            <a:r>
              <a:rPr lang="en" sz="1600" dirty="0">
                <a:solidFill>
                  <a:schemeClr val="accent1"/>
                </a:solidFill>
                <a:latin typeface="Roboto" panose="02000000000000000000" pitchFamily="2" charset="0"/>
                <a:ea typeface="Roboto" panose="02000000000000000000" pitchFamily="2" charset="0"/>
                <a:cs typeface="Roboto" panose="02000000000000000000" pitchFamily="2" charset="0"/>
              </a:rPr>
              <a:t>Routing Protocol:</a:t>
            </a:r>
            <a:r>
              <a:rPr lang="en" sz="1600" dirty="0">
                <a:latin typeface="Roboto" panose="02000000000000000000" pitchFamily="2" charset="0"/>
                <a:ea typeface="Roboto" panose="02000000000000000000" pitchFamily="2" charset="0"/>
                <a:cs typeface="Roboto" panose="02000000000000000000" pitchFamily="2" charset="0"/>
              </a:rPr>
              <a:t> Routing protocols are used in computer networks, including wireless networks like FANETs (Flying Ad Hoc Networks), to enable efficient and effective communication. </a:t>
            </a:r>
          </a:p>
          <a:p>
            <a:pPr marL="0" lvl="0" indent="0" algn="l" rtl="0">
              <a:spcBef>
                <a:spcPts val="0"/>
              </a:spcBef>
              <a:spcAft>
                <a:spcPts val="0"/>
              </a:spcAft>
              <a:buNone/>
            </a:pPr>
            <a:endParaRPr sz="16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0"/>
              </a:spcAft>
              <a:buNone/>
            </a:pPr>
            <a:r>
              <a:rPr lang="en" sz="1600" dirty="0">
                <a:latin typeface="Roboto" panose="02000000000000000000" pitchFamily="2" charset="0"/>
                <a:ea typeface="Roboto" panose="02000000000000000000" pitchFamily="2" charset="0"/>
                <a:cs typeface="Roboto" panose="02000000000000000000" pitchFamily="2" charset="0"/>
              </a:rPr>
              <a:t>2) </a:t>
            </a:r>
            <a:r>
              <a:rPr lang="en" sz="1600" dirty="0">
                <a:solidFill>
                  <a:schemeClr val="accent1"/>
                </a:solidFill>
                <a:latin typeface="Roboto" panose="02000000000000000000" pitchFamily="2" charset="0"/>
                <a:ea typeface="Roboto" panose="02000000000000000000" pitchFamily="2" charset="0"/>
                <a:cs typeface="Roboto" panose="02000000000000000000" pitchFamily="2" charset="0"/>
              </a:rPr>
              <a:t>Wireless Networks: </a:t>
            </a:r>
            <a:r>
              <a:rPr lang="en" sz="1600" dirty="0">
                <a:latin typeface="Roboto" panose="02000000000000000000" pitchFamily="2" charset="0"/>
                <a:ea typeface="Roboto" panose="02000000000000000000" pitchFamily="2" charset="0"/>
                <a:cs typeface="Roboto" panose="02000000000000000000" pitchFamily="2" charset="0"/>
              </a:rPr>
              <a:t>Wireless networks provide flexible communication without physical constraints, but traditional setups have limitations in coverage and adaptability.</a:t>
            </a:r>
          </a:p>
          <a:p>
            <a:pPr marL="0" lvl="0" indent="0" algn="l" rtl="0">
              <a:spcBef>
                <a:spcPts val="1200"/>
              </a:spcBef>
              <a:spcAft>
                <a:spcPts val="0"/>
              </a:spcAft>
              <a:buNone/>
            </a:pPr>
            <a:endParaRPr sz="16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0"/>
              </a:spcAft>
              <a:buNone/>
            </a:pPr>
            <a:r>
              <a:rPr lang="en" sz="1600" dirty="0">
                <a:latin typeface="Roboto" panose="02000000000000000000" pitchFamily="2" charset="0"/>
                <a:ea typeface="Roboto" panose="02000000000000000000" pitchFamily="2" charset="0"/>
                <a:cs typeface="Roboto" panose="02000000000000000000" pitchFamily="2" charset="0"/>
              </a:rPr>
              <a:t>3) </a:t>
            </a:r>
            <a:r>
              <a:rPr lang="en" sz="1600" dirty="0">
                <a:solidFill>
                  <a:schemeClr val="accent1"/>
                </a:solidFill>
                <a:latin typeface="Roboto" panose="02000000000000000000" pitchFamily="2" charset="0"/>
                <a:ea typeface="Roboto" panose="02000000000000000000" pitchFamily="2" charset="0"/>
                <a:cs typeface="Roboto" panose="02000000000000000000" pitchFamily="2" charset="0"/>
              </a:rPr>
              <a:t>What is FANET</a:t>
            </a:r>
            <a:r>
              <a:rPr lang="en" sz="1600" dirty="0">
                <a:solidFill>
                  <a:schemeClr val="dk1"/>
                </a:solidFill>
                <a:latin typeface="Roboto" panose="02000000000000000000" pitchFamily="2" charset="0"/>
                <a:ea typeface="Roboto" panose="02000000000000000000" pitchFamily="2" charset="0"/>
                <a:cs typeface="Roboto" panose="02000000000000000000" pitchFamily="2" charset="0"/>
              </a:rPr>
              <a:t>: </a:t>
            </a:r>
            <a:r>
              <a:rPr lang="en" sz="1600" dirty="0">
                <a:latin typeface="Roboto" panose="02000000000000000000" pitchFamily="2" charset="0"/>
                <a:ea typeface="Roboto" panose="02000000000000000000" pitchFamily="2" charset="0"/>
                <a:cs typeface="Roboto" panose="02000000000000000000" pitchFamily="2" charset="0"/>
              </a:rPr>
              <a:t>Flying Ad Hoc Networks (FANETs) use drones for wireless communication.FANETs create a network not only on the ground but also in the sky</a:t>
            </a:r>
            <a:endParaRPr sz="1600"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40"/>
          <p:cNvSpPr txBox="1">
            <a:spLocks noGrp="1"/>
          </p:cNvSpPr>
          <p:nvPr>
            <p:ph type="title"/>
          </p:nvPr>
        </p:nvSpPr>
        <p:spPr>
          <a:xfrm>
            <a:off x="311700" y="445025"/>
            <a:ext cx="4553194"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Conclusion</a:t>
            </a:r>
            <a:endParaRPr dirty="0"/>
          </a:p>
        </p:txBody>
      </p:sp>
      <p:sp>
        <p:nvSpPr>
          <p:cNvPr id="470" name="Google Shape;470;p40"/>
          <p:cNvSpPr txBox="1">
            <a:spLocks noGrp="1"/>
          </p:cNvSpPr>
          <p:nvPr>
            <p:ph type="body" idx="1"/>
          </p:nvPr>
        </p:nvSpPr>
        <p:spPr>
          <a:xfrm>
            <a:off x="311699" y="1325875"/>
            <a:ext cx="8289375" cy="31032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This project has significantly advanced the optimization of Flying Ad Hoc Networks (FANETs) for disaster response scenarios, employing Nature-Inspired Algorithms (NIAs) to enhance node clustering and routing. Our methods have successfully reduced delays and improved the efficiency of data transmission, critical for timely disaster management. By refining cluster management and routing protocols to adapt dynamically to network changes, we've set the groundwork for future integrations of real-time adaptation and advanced machine learning, promising to further enhance UAV resilience and operational efficacy in critical conditions. This study not only enhances FANET reliability in dynamic environments but also opens avenues for more autonomous UAV applications in emergency response.</a:t>
            </a:r>
            <a:endParaRPr lang="en-US" sz="1600"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40"/>
          <p:cNvSpPr txBox="1">
            <a:spLocks noGrp="1"/>
          </p:cNvSpPr>
          <p:nvPr>
            <p:ph type="title"/>
          </p:nvPr>
        </p:nvSpPr>
        <p:spPr>
          <a:xfrm>
            <a:off x="311700" y="445025"/>
            <a:ext cx="4553194"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Acknowledgment and Thanks</a:t>
            </a:r>
            <a:endParaRPr dirty="0"/>
          </a:p>
        </p:txBody>
      </p:sp>
      <p:sp>
        <p:nvSpPr>
          <p:cNvPr id="470" name="Google Shape;470;p40"/>
          <p:cNvSpPr txBox="1">
            <a:spLocks noGrp="1"/>
          </p:cNvSpPr>
          <p:nvPr>
            <p:ph type="body" idx="1"/>
          </p:nvPr>
        </p:nvSpPr>
        <p:spPr>
          <a:xfrm>
            <a:off x="311700" y="1325875"/>
            <a:ext cx="8275088" cy="146018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 sz="1400" b="1" dirty="0">
              <a:solidFill>
                <a:srgbClr val="222222"/>
              </a:solidFill>
              <a:highlight>
                <a:srgbClr val="FFFFFF"/>
              </a:highlight>
              <a:latin typeface="Roboto" panose="02000000000000000000" pitchFamily="2" charset="0"/>
              <a:ea typeface="Roboto" panose="02000000000000000000" pitchFamily="2" charset="0"/>
              <a:cs typeface="Roboto" panose="02000000000000000000" pitchFamily="2" charset="0"/>
              <a:sym typeface="Arial"/>
            </a:endParaRPr>
          </a:p>
          <a:p>
            <a:pPr marL="0" lvl="0" indent="0" algn="l" rtl="0">
              <a:spcBef>
                <a:spcPts val="0"/>
              </a:spcBef>
              <a:spcAft>
                <a:spcPts val="0"/>
              </a:spcAft>
              <a:buNone/>
            </a:pPr>
            <a:endParaRPr lang="en" sz="1400" b="1" dirty="0">
              <a:solidFill>
                <a:srgbClr val="222222"/>
              </a:solidFill>
              <a:highlight>
                <a:srgbClr val="FFFFFF"/>
              </a:highlight>
              <a:latin typeface="Roboto" panose="02000000000000000000" pitchFamily="2" charset="0"/>
              <a:ea typeface="Roboto" panose="02000000000000000000" pitchFamily="2" charset="0"/>
              <a:cs typeface="Roboto" panose="02000000000000000000" pitchFamily="2" charset="0"/>
              <a:sym typeface="Arial"/>
            </a:endParaRPr>
          </a:p>
          <a:p>
            <a:pPr marL="0" lvl="0" indent="0" algn="l" rtl="0">
              <a:spcBef>
                <a:spcPts val="0"/>
              </a:spcBef>
              <a:spcAft>
                <a:spcPts val="0"/>
              </a:spcAft>
              <a:buNone/>
            </a:pPr>
            <a:r>
              <a:rPr lang="en-US" sz="1600" b="1" dirty="0">
                <a:solidFill>
                  <a:srgbClr val="0D0D0D"/>
                </a:solidFill>
                <a:highlight>
                  <a:srgbClr val="FFFFFF"/>
                </a:highlight>
                <a:latin typeface="Roboto" panose="02000000000000000000" pitchFamily="2" charset="0"/>
                <a:ea typeface="Roboto" panose="02000000000000000000" pitchFamily="2" charset="0"/>
                <a:cs typeface="Roboto" panose="02000000000000000000" pitchFamily="2" charset="0"/>
              </a:rPr>
              <a:t>We again thank all who supported this project, especially our project guide Dr. Cheeranjeev Kumar. Your expertise and dedication were crucial to our project's success.</a:t>
            </a:r>
            <a:endParaRPr sz="16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208896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References</a:t>
            </a:r>
            <a:endParaRPr dirty="0"/>
          </a:p>
        </p:txBody>
      </p:sp>
      <p:sp>
        <p:nvSpPr>
          <p:cNvPr id="470" name="Google Shape;470;p40"/>
          <p:cNvSpPr txBox="1">
            <a:spLocks noGrp="1"/>
          </p:cNvSpPr>
          <p:nvPr>
            <p:ph type="body" idx="1"/>
          </p:nvPr>
        </p:nvSpPr>
        <p:spPr>
          <a:xfrm>
            <a:off x="311700" y="132587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 sz="1400" b="1" dirty="0">
              <a:solidFill>
                <a:srgbClr val="222222"/>
              </a:solidFill>
              <a:highlight>
                <a:srgbClr val="FFFFFF"/>
              </a:highlight>
              <a:latin typeface="Roboto" panose="02000000000000000000" pitchFamily="2" charset="0"/>
              <a:ea typeface="Roboto" panose="02000000000000000000" pitchFamily="2" charset="0"/>
              <a:cs typeface="Roboto" panose="02000000000000000000" pitchFamily="2" charset="0"/>
              <a:sym typeface="Arial"/>
            </a:endParaRPr>
          </a:p>
          <a:p>
            <a:pPr marL="0" lvl="0" indent="0" algn="l" rtl="0">
              <a:spcBef>
                <a:spcPts val="0"/>
              </a:spcBef>
              <a:spcAft>
                <a:spcPts val="0"/>
              </a:spcAft>
              <a:buNone/>
            </a:pPr>
            <a:r>
              <a:rPr lang="en" sz="1400" b="1" dirty="0">
                <a:solidFill>
                  <a:srgbClr val="222222"/>
                </a:solidFill>
                <a:highlight>
                  <a:srgbClr val="FFFFFF"/>
                </a:highlight>
                <a:latin typeface="Roboto" panose="02000000000000000000" pitchFamily="2" charset="0"/>
                <a:ea typeface="Roboto" panose="02000000000000000000" pitchFamily="2" charset="0"/>
                <a:cs typeface="Roboto" panose="02000000000000000000" pitchFamily="2" charset="0"/>
                <a:sym typeface="Arial"/>
              </a:rPr>
              <a:t>1) Sun, G., Qin, D., Lan, T., &amp; Ma, L. (2021). Research on clustering routing protocol based on   improved PSO in FANET. </a:t>
            </a:r>
            <a:r>
              <a:rPr lang="en" sz="1400" b="1" i="1" dirty="0">
                <a:solidFill>
                  <a:srgbClr val="222222"/>
                </a:solidFill>
                <a:highlight>
                  <a:srgbClr val="FFFFFF"/>
                </a:highlight>
                <a:latin typeface="Roboto" panose="02000000000000000000" pitchFamily="2" charset="0"/>
                <a:ea typeface="Roboto" panose="02000000000000000000" pitchFamily="2" charset="0"/>
                <a:cs typeface="Roboto" panose="02000000000000000000" pitchFamily="2" charset="0"/>
                <a:sym typeface="Arial"/>
              </a:rPr>
              <a:t>IEEE Sensors Journal</a:t>
            </a:r>
            <a:r>
              <a:rPr lang="en" sz="1400" b="1" dirty="0">
                <a:solidFill>
                  <a:srgbClr val="222222"/>
                </a:solidFill>
                <a:highlight>
                  <a:srgbClr val="FFFFFF"/>
                </a:highlight>
                <a:latin typeface="Roboto" panose="02000000000000000000" pitchFamily="2" charset="0"/>
                <a:ea typeface="Roboto" panose="02000000000000000000" pitchFamily="2" charset="0"/>
                <a:cs typeface="Roboto" panose="02000000000000000000" pitchFamily="2" charset="0"/>
                <a:sym typeface="Arial"/>
              </a:rPr>
              <a:t>, </a:t>
            </a:r>
            <a:r>
              <a:rPr lang="en" sz="1400" b="1" i="1" dirty="0">
                <a:solidFill>
                  <a:srgbClr val="222222"/>
                </a:solidFill>
                <a:highlight>
                  <a:srgbClr val="FFFFFF"/>
                </a:highlight>
                <a:latin typeface="Roboto" panose="02000000000000000000" pitchFamily="2" charset="0"/>
                <a:ea typeface="Roboto" panose="02000000000000000000" pitchFamily="2" charset="0"/>
                <a:cs typeface="Roboto" panose="02000000000000000000" pitchFamily="2" charset="0"/>
                <a:sym typeface="Arial"/>
              </a:rPr>
              <a:t>21</a:t>
            </a:r>
            <a:r>
              <a:rPr lang="en" sz="1400" b="1" dirty="0">
                <a:solidFill>
                  <a:srgbClr val="222222"/>
                </a:solidFill>
                <a:highlight>
                  <a:srgbClr val="FFFFFF"/>
                </a:highlight>
                <a:latin typeface="Roboto" panose="02000000000000000000" pitchFamily="2" charset="0"/>
                <a:ea typeface="Roboto" panose="02000000000000000000" pitchFamily="2" charset="0"/>
                <a:cs typeface="Roboto" panose="02000000000000000000" pitchFamily="2" charset="0"/>
                <a:sym typeface="Arial"/>
              </a:rPr>
              <a:t>(23), 27168-27185.</a:t>
            </a:r>
            <a:endParaRPr sz="1400" b="1"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0"/>
              </a:spcAft>
              <a:buNone/>
            </a:pPr>
            <a:r>
              <a:rPr lang="en" sz="1400" b="1" dirty="0">
                <a:solidFill>
                  <a:srgbClr val="222222"/>
                </a:solidFill>
                <a:highlight>
                  <a:srgbClr val="FFFFFF"/>
                </a:highlight>
                <a:latin typeface="Roboto" panose="02000000000000000000" pitchFamily="2" charset="0"/>
                <a:ea typeface="Roboto" panose="02000000000000000000" pitchFamily="2" charset="0"/>
                <a:cs typeface="Roboto" panose="02000000000000000000" pitchFamily="2" charset="0"/>
                <a:sym typeface="Arial"/>
              </a:rPr>
              <a:t>2)Hogie, L., Bouvry, P., &amp; Guinand, F. (2006). An overview of manets simulation. </a:t>
            </a:r>
            <a:r>
              <a:rPr lang="en" sz="1400" b="1" i="1" dirty="0">
                <a:solidFill>
                  <a:srgbClr val="222222"/>
                </a:solidFill>
                <a:highlight>
                  <a:srgbClr val="FFFFFF"/>
                </a:highlight>
                <a:latin typeface="Roboto" panose="02000000000000000000" pitchFamily="2" charset="0"/>
                <a:ea typeface="Roboto" panose="02000000000000000000" pitchFamily="2" charset="0"/>
                <a:cs typeface="Roboto" panose="02000000000000000000" pitchFamily="2" charset="0"/>
                <a:sym typeface="Arial"/>
              </a:rPr>
              <a:t>Electronic notes in theoretical computer science</a:t>
            </a:r>
            <a:r>
              <a:rPr lang="en" sz="1400" b="1" dirty="0">
                <a:solidFill>
                  <a:srgbClr val="222222"/>
                </a:solidFill>
                <a:highlight>
                  <a:srgbClr val="FFFFFF"/>
                </a:highlight>
                <a:latin typeface="Roboto" panose="02000000000000000000" pitchFamily="2" charset="0"/>
                <a:ea typeface="Roboto" panose="02000000000000000000" pitchFamily="2" charset="0"/>
                <a:cs typeface="Roboto" panose="02000000000000000000" pitchFamily="2" charset="0"/>
                <a:sym typeface="Arial"/>
              </a:rPr>
              <a:t>, </a:t>
            </a:r>
            <a:r>
              <a:rPr lang="en" sz="1400" b="1" i="1" dirty="0">
                <a:solidFill>
                  <a:srgbClr val="222222"/>
                </a:solidFill>
                <a:highlight>
                  <a:srgbClr val="FFFFFF"/>
                </a:highlight>
                <a:latin typeface="Roboto" panose="02000000000000000000" pitchFamily="2" charset="0"/>
                <a:ea typeface="Roboto" panose="02000000000000000000" pitchFamily="2" charset="0"/>
                <a:cs typeface="Roboto" panose="02000000000000000000" pitchFamily="2" charset="0"/>
                <a:sym typeface="Arial"/>
              </a:rPr>
              <a:t>150</a:t>
            </a:r>
            <a:r>
              <a:rPr lang="en" sz="1400" b="1" dirty="0">
                <a:solidFill>
                  <a:srgbClr val="222222"/>
                </a:solidFill>
                <a:highlight>
                  <a:srgbClr val="FFFFFF"/>
                </a:highlight>
                <a:latin typeface="Roboto" panose="02000000000000000000" pitchFamily="2" charset="0"/>
                <a:ea typeface="Roboto" panose="02000000000000000000" pitchFamily="2" charset="0"/>
                <a:cs typeface="Roboto" panose="02000000000000000000" pitchFamily="2" charset="0"/>
                <a:sym typeface="Arial"/>
              </a:rPr>
              <a:t>(1), 81-101.</a:t>
            </a:r>
            <a:endParaRPr sz="1400" b="1" dirty="0">
              <a:solidFill>
                <a:srgbClr val="222222"/>
              </a:solidFill>
              <a:highlight>
                <a:srgbClr val="FFFFFF"/>
              </a:highlight>
              <a:latin typeface="Roboto" panose="02000000000000000000" pitchFamily="2" charset="0"/>
              <a:ea typeface="Roboto" panose="02000000000000000000" pitchFamily="2" charset="0"/>
              <a:cs typeface="Roboto" panose="02000000000000000000" pitchFamily="2" charset="0"/>
              <a:sym typeface="Arial"/>
            </a:endParaRPr>
          </a:p>
          <a:p>
            <a:pPr marL="0" lvl="0" indent="0" algn="l" rtl="0">
              <a:spcBef>
                <a:spcPts val="1200"/>
              </a:spcBef>
              <a:spcAft>
                <a:spcPts val="0"/>
              </a:spcAft>
              <a:buNone/>
            </a:pPr>
            <a:r>
              <a:rPr lang="en" sz="1400" b="1" dirty="0">
                <a:solidFill>
                  <a:srgbClr val="222222"/>
                </a:solidFill>
                <a:highlight>
                  <a:srgbClr val="FFFFFF"/>
                </a:highlight>
                <a:latin typeface="Roboto" panose="02000000000000000000" pitchFamily="2" charset="0"/>
                <a:ea typeface="Roboto" panose="02000000000000000000" pitchFamily="2" charset="0"/>
                <a:cs typeface="Roboto" panose="02000000000000000000" pitchFamily="2" charset="0"/>
                <a:sym typeface="Arial"/>
              </a:rPr>
              <a:t>3)Bekmezci, I., Sahingoz, O. K., &amp; Temel, Ş. (2013). Flying ad-hoc networks (FANETs): A survey. </a:t>
            </a:r>
            <a:r>
              <a:rPr lang="en" sz="1400" b="1" i="1" dirty="0">
                <a:solidFill>
                  <a:srgbClr val="222222"/>
                </a:solidFill>
                <a:highlight>
                  <a:srgbClr val="FFFFFF"/>
                </a:highlight>
                <a:latin typeface="Roboto" panose="02000000000000000000" pitchFamily="2" charset="0"/>
                <a:ea typeface="Roboto" panose="02000000000000000000" pitchFamily="2" charset="0"/>
                <a:cs typeface="Roboto" panose="02000000000000000000" pitchFamily="2" charset="0"/>
                <a:sym typeface="Arial"/>
              </a:rPr>
              <a:t>Ad Hoc Networks</a:t>
            </a:r>
            <a:r>
              <a:rPr lang="en" sz="1400" b="1" dirty="0">
                <a:solidFill>
                  <a:srgbClr val="222222"/>
                </a:solidFill>
                <a:highlight>
                  <a:srgbClr val="FFFFFF"/>
                </a:highlight>
                <a:latin typeface="Roboto" panose="02000000000000000000" pitchFamily="2" charset="0"/>
                <a:ea typeface="Roboto" panose="02000000000000000000" pitchFamily="2" charset="0"/>
                <a:cs typeface="Roboto" panose="02000000000000000000" pitchFamily="2" charset="0"/>
                <a:sym typeface="Arial"/>
              </a:rPr>
              <a:t>, </a:t>
            </a:r>
            <a:r>
              <a:rPr lang="en" sz="1400" b="1" i="1" dirty="0">
                <a:solidFill>
                  <a:srgbClr val="222222"/>
                </a:solidFill>
                <a:highlight>
                  <a:srgbClr val="FFFFFF"/>
                </a:highlight>
                <a:latin typeface="Roboto" panose="02000000000000000000" pitchFamily="2" charset="0"/>
                <a:ea typeface="Roboto" panose="02000000000000000000" pitchFamily="2" charset="0"/>
                <a:cs typeface="Roboto" panose="02000000000000000000" pitchFamily="2" charset="0"/>
                <a:sym typeface="Arial"/>
              </a:rPr>
              <a:t>11</a:t>
            </a:r>
            <a:r>
              <a:rPr lang="en" sz="1400" b="1" dirty="0">
                <a:solidFill>
                  <a:srgbClr val="222222"/>
                </a:solidFill>
                <a:highlight>
                  <a:srgbClr val="FFFFFF"/>
                </a:highlight>
                <a:latin typeface="Roboto" panose="02000000000000000000" pitchFamily="2" charset="0"/>
                <a:ea typeface="Roboto" panose="02000000000000000000" pitchFamily="2" charset="0"/>
                <a:cs typeface="Roboto" panose="02000000000000000000" pitchFamily="2" charset="0"/>
                <a:sym typeface="Arial"/>
              </a:rPr>
              <a:t>(3), 1254-1270.</a:t>
            </a:r>
            <a:endParaRPr sz="1400" b="1" dirty="0">
              <a:solidFill>
                <a:srgbClr val="222222"/>
              </a:solidFill>
              <a:highlight>
                <a:srgbClr val="FFFFFF"/>
              </a:highlight>
              <a:latin typeface="Roboto" panose="02000000000000000000" pitchFamily="2" charset="0"/>
              <a:ea typeface="Roboto" panose="02000000000000000000" pitchFamily="2" charset="0"/>
              <a:cs typeface="Roboto" panose="02000000000000000000" pitchFamily="2" charset="0"/>
              <a:sym typeface="Arial"/>
            </a:endParaRPr>
          </a:p>
          <a:p>
            <a:pPr marL="0" lvl="0" indent="0" algn="l" rtl="0">
              <a:spcBef>
                <a:spcPts val="1200"/>
              </a:spcBef>
              <a:spcAft>
                <a:spcPts val="0"/>
              </a:spcAft>
              <a:buNone/>
            </a:pPr>
            <a:r>
              <a:rPr lang="en" sz="1400" b="1" dirty="0">
                <a:solidFill>
                  <a:srgbClr val="222222"/>
                </a:solidFill>
                <a:highlight>
                  <a:srgbClr val="FFFFFF"/>
                </a:highlight>
                <a:latin typeface="Roboto" panose="02000000000000000000" pitchFamily="2" charset="0"/>
                <a:ea typeface="Roboto" panose="02000000000000000000" pitchFamily="2" charset="0"/>
                <a:cs typeface="Roboto" panose="02000000000000000000" pitchFamily="2" charset="0"/>
                <a:sym typeface="Arial"/>
              </a:rPr>
              <a:t>4)Abolhasan, M., Wysocki, T., &amp; Dutkiewicz, E. (2004). A review of routing protocols for mobile ad hoc networks. </a:t>
            </a:r>
            <a:r>
              <a:rPr lang="en" sz="1400" b="1" i="1" dirty="0">
                <a:solidFill>
                  <a:srgbClr val="222222"/>
                </a:solidFill>
                <a:highlight>
                  <a:srgbClr val="FFFFFF"/>
                </a:highlight>
                <a:latin typeface="Roboto" panose="02000000000000000000" pitchFamily="2" charset="0"/>
                <a:ea typeface="Roboto" panose="02000000000000000000" pitchFamily="2" charset="0"/>
                <a:cs typeface="Roboto" panose="02000000000000000000" pitchFamily="2" charset="0"/>
                <a:sym typeface="Arial"/>
              </a:rPr>
              <a:t>Ad hoc networks</a:t>
            </a:r>
            <a:r>
              <a:rPr lang="en" sz="1400" b="1" dirty="0">
                <a:solidFill>
                  <a:srgbClr val="222222"/>
                </a:solidFill>
                <a:highlight>
                  <a:srgbClr val="FFFFFF"/>
                </a:highlight>
                <a:latin typeface="Roboto" panose="02000000000000000000" pitchFamily="2" charset="0"/>
                <a:ea typeface="Roboto" panose="02000000000000000000" pitchFamily="2" charset="0"/>
                <a:cs typeface="Roboto" panose="02000000000000000000" pitchFamily="2" charset="0"/>
                <a:sym typeface="Arial"/>
              </a:rPr>
              <a:t>, </a:t>
            </a:r>
            <a:r>
              <a:rPr lang="en" sz="1400" b="1" i="1" dirty="0">
                <a:solidFill>
                  <a:srgbClr val="222222"/>
                </a:solidFill>
                <a:highlight>
                  <a:srgbClr val="FFFFFF"/>
                </a:highlight>
                <a:latin typeface="Roboto" panose="02000000000000000000" pitchFamily="2" charset="0"/>
                <a:ea typeface="Roboto" panose="02000000000000000000" pitchFamily="2" charset="0"/>
                <a:cs typeface="Roboto" panose="02000000000000000000" pitchFamily="2" charset="0"/>
                <a:sym typeface="Arial"/>
              </a:rPr>
              <a:t>2</a:t>
            </a:r>
            <a:r>
              <a:rPr lang="en" sz="1400" b="1" dirty="0">
                <a:solidFill>
                  <a:srgbClr val="222222"/>
                </a:solidFill>
                <a:highlight>
                  <a:srgbClr val="FFFFFF"/>
                </a:highlight>
                <a:latin typeface="Roboto" panose="02000000000000000000" pitchFamily="2" charset="0"/>
                <a:ea typeface="Roboto" panose="02000000000000000000" pitchFamily="2" charset="0"/>
                <a:cs typeface="Roboto" panose="02000000000000000000" pitchFamily="2" charset="0"/>
                <a:sym typeface="Arial"/>
              </a:rPr>
              <a:t>(1), 1-22.</a:t>
            </a:r>
            <a:endParaRPr sz="1400" b="1"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1200"/>
              </a:spcAft>
              <a:buNone/>
            </a:pPr>
            <a:endParaRPr sz="1400" dirty="0"/>
          </a:p>
        </p:txBody>
      </p:sp>
    </p:spTree>
    <p:extLst>
      <p:ext uri="{BB962C8B-B14F-4D97-AF65-F5344CB8AC3E}">
        <p14:creationId xmlns:p14="http://schemas.microsoft.com/office/powerpoint/2010/main" val="34672907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476" name="Google Shape;476;p4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77" name="Google Shape;477;p41"/>
          <p:cNvPicPr preferRelativeResize="0"/>
          <p:nvPr/>
        </p:nvPicPr>
        <p:blipFill>
          <a:blip r:embed="rId3">
            <a:alphaModFix/>
          </a:blip>
          <a:stretch>
            <a:fillRect/>
          </a:stretch>
        </p:blipFill>
        <p:spPr>
          <a:xfrm>
            <a:off x="0" y="0"/>
            <a:ext cx="9192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165300" y="785812"/>
            <a:ext cx="8721000" cy="378283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latin typeface="Roboto" panose="02000000000000000000" pitchFamily="2" charset="0"/>
                <a:ea typeface="Roboto" panose="02000000000000000000" pitchFamily="2" charset="0"/>
                <a:cs typeface="Roboto" panose="02000000000000000000" pitchFamily="2" charset="0"/>
              </a:rPr>
              <a:t>3) </a:t>
            </a:r>
            <a:r>
              <a:rPr lang="en" sz="1600" dirty="0">
                <a:solidFill>
                  <a:schemeClr val="accent1"/>
                </a:solidFill>
                <a:latin typeface="Roboto" panose="02000000000000000000" pitchFamily="2" charset="0"/>
                <a:ea typeface="Roboto" panose="02000000000000000000" pitchFamily="2" charset="0"/>
                <a:cs typeface="Roboto" panose="02000000000000000000" pitchFamily="2" charset="0"/>
              </a:rPr>
              <a:t>Why We Need FANET:</a:t>
            </a:r>
            <a:r>
              <a:rPr lang="en" sz="1600" dirty="0">
                <a:latin typeface="Roboto" panose="02000000000000000000" pitchFamily="2" charset="0"/>
                <a:ea typeface="Roboto" panose="02000000000000000000" pitchFamily="2" charset="0"/>
                <a:cs typeface="Roboto" panose="02000000000000000000" pitchFamily="2" charset="0"/>
              </a:rPr>
              <a:t> FANETs are crucial for reliable communication in disasters and surveillance, using drones to overcome the limitations of ground-based networks in dynamic environments.</a:t>
            </a:r>
          </a:p>
          <a:p>
            <a:pPr marL="0" lvl="0" indent="0" algn="l" rtl="0">
              <a:spcBef>
                <a:spcPts val="0"/>
              </a:spcBef>
              <a:spcAft>
                <a:spcPts val="0"/>
              </a:spcAft>
              <a:buNone/>
            </a:pPr>
            <a:endParaRPr sz="16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0"/>
              </a:spcAft>
              <a:buNone/>
            </a:pPr>
            <a:r>
              <a:rPr lang="en" sz="1600" dirty="0">
                <a:latin typeface="Roboto" panose="02000000000000000000" pitchFamily="2" charset="0"/>
                <a:ea typeface="Roboto" panose="02000000000000000000" pitchFamily="2" charset="0"/>
                <a:cs typeface="Roboto" panose="02000000000000000000" pitchFamily="2" charset="0"/>
              </a:rPr>
              <a:t>4) </a:t>
            </a:r>
            <a:r>
              <a:rPr lang="en" sz="1600" dirty="0">
                <a:solidFill>
                  <a:schemeClr val="accent1"/>
                </a:solidFill>
                <a:latin typeface="Roboto" panose="02000000000000000000" pitchFamily="2" charset="0"/>
                <a:ea typeface="Roboto" panose="02000000000000000000" pitchFamily="2" charset="0"/>
                <a:cs typeface="Roboto" panose="02000000000000000000" pitchFamily="2" charset="0"/>
              </a:rPr>
              <a:t>Applications of FANET:</a:t>
            </a:r>
            <a:r>
              <a:rPr lang="en" sz="1600" dirty="0">
                <a:latin typeface="Roboto" panose="02000000000000000000" pitchFamily="2" charset="0"/>
                <a:ea typeface="Roboto" panose="02000000000000000000" pitchFamily="2" charset="0"/>
                <a:cs typeface="Roboto" panose="02000000000000000000" pitchFamily="2" charset="0"/>
              </a:rPr>
              <a:t> FANETs are like communication champions, especially in tough situations like disasters, surveillance, and rescue missions. They make things work more efficiently when it really matters.</a:t>
            </a:r>
            <a:endParaRPr sz="16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0"/>
              </a:spcAft>
              <a:buNone/>
            </a:pPr>
            <a:r>
              <a:rPr lang="en" sz="1600" dirty="0">
                <a:latin typeface="Roboto" panose="02000000000000000000" pitchFamily="2" charset="0"/>
                <a:ea typeface="Roboto" panose="02000000000000000000" pitchFamily="2" charset="0"/>
                <a:cs typeface="Roboto" panose="02000000000000000000" pitchFamily="2" charset="0"/>
              </a:rPr>
              <a:t>Our study focuses on optimizing routing protocols in FANETs, aiming to enhance communication efficiency in dynamic and resource-constrained environments.</a:t>
            </a:r>
            <a:endParaRPr sz="16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0"/>
              </a:spcAft>
              <a:buNone/>
            </a:pPr>
            <a:endParaRPr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1200"/>
              </a:spcAft>
              <a:buNone/>
            </a:pPr>
            <a:endParaRPr dirty="0">
              <a:latin typeface="Roboto" panose="02000000000000000000" pitchFamily="2" charset="0"/>
              <a:ea typeface="Roboto" panose="02000000000000000000" pitchFamily="2" charset="0"/>
              <a:cs typeface="Roboto" panose="02000000000000000000" pitchFamily="2" charset="0"/>
            </a:endParaRPr>
          </a:p>
        </p:txBody>
      </p:sp>
      <p:sp>
        <p:nvSpPr>
          <p:cNvPr id="4" name="Google Shape;72;p14">
            <a:extLst>
              <a:ext uri="{FF2B5EF4-FFF2-40B4-BE49-F238E27FC236}">
                <a16:creationId xmlns:a16="http://schemas.microsoft.com/office/drawing/2014/main" id="{6EE106E3-02A8-3922-1DB0-E1E1238153F3}"/>
              </a:ext>
            </a:extLst>
          </p:cNvPr>
          <p:cNvSpPr txBox="1">
            <a:spLocks noGrp="1"/>
          </p:cNvSpPr>
          <p:nvPr>
            <p:ph type="title"/>
          </p:nvPr>
        </p:nvSpPr>
        <p:spPr>
          <a:xfrm>
            <a:off x="97387" y="159275"/>
            <a:ext cx="2138606"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Introduction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Background </a:t>
            </a:r>
            <a:endParaRPr dirty="0"/>
          </a:p>
        </p:txBody>
      </p:sp>
      <p:sp>
        <p:nvSpPr>
          <p:cNvPr id="84" name="Google Shape;84;p16"/>
          <p:cNvSpPr txBox="1">
            <a:spLocks noGrp="1"/>
          </p:cNvSpPr>
          <p:nvPr>
            <p:ph type="body" idx="1"/>
          </p:nvPr>
        </p:nvSpPr>
        <p:spPr>
          <a:xfrm>
            <a:off x="311700" y="11524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5" name="Google Shape;85;p16"/>
          <p:cNvPicPr preferRelativeResize="0"/>
          <p:nvPr/>
        </p:nvPicPr>
        <p:blipFill>
          <a:blip r:embed="rId3">
            <a:alphaModFix/>
          </a:blip>
          <a:stretch>
            <a:fillRect/>
          </a:stretch>
        </p:blipFill>
        <p:spPr>
          <a:xfrm>
            <a:off x="311700" y="1152425"/>
            <a:ext cx="8576550" cy="381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p:txBody>
      </p:sp>
      <p:sp>
        <p:nvSpPr>
          <p:cNvPr id="91" name="Google Shape;91;p17"/>
          <p:cNvSpPr txBox="1">
            <a:spLocks noGrp="1"/>
          </p:cNvSpPr>
          <p:nvPr>
            <p:ph type="body" idx="1"/>
          </p:nvPr>
        </p:nvSpPr>
        <p:spPr>
          <a:xfrm>
            <a:off x="0" y="0"/>
            <a:ext cx="9144000" cy="47253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2600" b="1" dirty="0">
                <a:latin typeface="Roboto" panose="02000000000000000000" pitchFamily="2" charset="0"/>
                <a:ea typeface="Roboto" panose="02000000000000000000" pitchFamily="2" charset="0"/>
                <a:cs typeface="Roboto" panose="02000000000000000000" pitchFamily="2" charset="0"/>
              </a:rPr>
              <a:t>Routing Protocol in Manet For in 3 Category</a:t>
            </a:r>
            <a:endParaRPr sz="2600" b="1"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0"/>
              </a:spcAft>
              <a:buNone/>
            </a:pPr>
            <a:r>
              <a:rPr lang="en" sz="2300" dirty="0">
                <a:latin typeface="Roboto" panose="02000000000000000000" pitchFamily="2" charset="0"/>
                <a:ea typeface="Roboto" panose="02000000000000000000" pitchFamily="2" charset="0"/>
                <a:cs typeface="Roboto" panose="02000000000000000000" pitchFamily="2" charset="0"/>
              </a:rPr>
              <a:t>1.Proactive Routing protocol: These are also known as table-driven routing protocols. Each mobile node maintains a separate routing table which contains the information of the routes to all the possible destination mobile nodes.</a:t>
            </a:r>
            <a:endParaRPr sz="23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0"/>
              </a:spcAft>
              <a:buNone/>
            </a:pPr>
            <a:r>
              <a:rPr lang="en" sz="2300" dirty="0">
                <a:latin typeface="Roboto" panose="02000000000000000000" pitchFamily="2" charset="0"/>
                <a:ea typeface="Roboto" panose="02000000000000000000" pitchFamily="2" charset="0"/>
                <a:cs typeface="Roboto" panose="02000000000000000000" pitchFamily="2" charset="0"/>
              </a:rPr>
              <a:t>Example are:  Destination Sequenced Distance Vector Routing Protocol (DSDV),Global State Routing (GSR)</a:t>
            </a:r>
            <a:endParaRPr sz="23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0"/>
              </a:spcAft>
              <a:buNone/>
            </a:pPr>
            <a:endParaRPr sz="23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0"/>
              </a:spcAft>
              <a:buNone/>
            </a:pPr>
            <a:r>
              <a:rPr lang="en" sz="2300" dirty="0">
                <a:latin typeface="Roboto" panose="02000000000000000000" pitchFamily="2" charset="0"/>
                <a:ea typeface="Roboto" panose="02000000000000000000" pitchFamily="2" charset="0"/>
                <a:cs typeface="Roboto" panose="02000000000000000000" pitchFamily="2" charset="0"/>
              </a:rPr>
              <a:t>2. Reactive Routing Protocol: These are also known as on-demand routing protocol. In this type of routing, the route is discovered only when it is required/needed.</a:t>
            </a:r>
            <a:endParaRPr sz="23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0"/>
              </a:spcAft>
              <a:buNone/>
            </a:pPr>
            <a:r>
              <a:rPr lang="en" sz="2300" dirty="0">
                <a:latin typeface="Roboto" panose="02000000000000000000" pitchFamily="2" charset="0"/>
                <a:ea typeface="Roboto" panose="02000000000000000000" pitchFamily="2" charset="0"/>
                <a:cs typeface="Roboto" panose="02000000000000000000" pitchFamily="2" charset="0"/>
              </a:rPr>
              <a:t>Example are Ad-Hoc On Demand Vector Routing protocol (AODV),Dynamic Source Routing protocol (DSR)</a:t>
            </a:r>
            <a:endParaRPr sz="23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0"/>
              </a:spcAft>
              <a:buNone/>
            </a:pPr>
            <a:endParaRPr sz="23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0"/>
              </a:spcAft>
              <a:buNone/>
            </a:pPr>
            <a:r>
              <a:rPr lang="en" sz="2300" dirty="0">
                <a:latin typeface="Roboto" panose="02000000000000000000" pitchFamily="2" charset="0"/>
                <a:ea typeface="Roboto" panose="02000000000000000000" pitchFamily="2" charset="0"/>
                <a:cs typeface="Roboto" panose="02000000000000000000" pitchFamily="2" charset="0"/>
              </a:rPr>
              <a:t>3. Hybrid Routing protocol: It basically combines the advantages of both, reactive and proactive routing protocols.</a:t>
            </a:r>
            <a:endParaRPr sz="23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1200"/>
              </a:spcAft>
              <a:buNone/>
            </a:pPr>
            <a:endParaRPr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rPr>
              <a:t>Clustering Routing Protocol</a:t>
            </a:r>
            <a:endParaRPr sz="2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97" name="Google Shape;97;p18"/>
          <p:cNvSpPr txBox="1">
            <a:spLocks noGrp="1"/>
          </p:cNvSpPr>
          <p:nvPr>
            <p:ph type="body" idx="1"/>
          </p:nvPr>
        </p:nvSpPr>
        <p:spPr>
          <a:xfrm>
            <a:off x="311700" y="11311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latin typeface="Roboto" panose="02000000000000000000" pitchFamily="2" charset="0"/>
                <a:ea typeface="Roboto" panose="02000000000000000000" pitchFamily="2" charset="0"/>
                <a:cs typeface="Roboto" panose="02000000000000000000" pitchFamily="2" charset="0"/>
              </a:rPr>
              <a:t>Definitions:  Clustering Routing protocols organize wireless network node into clusters  for efficiency. </a:t>
            </a:r>
            <a:endParaRPr sz="16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0"/>
              </a:spcAft>
              <a:buNone/>
            </a:pPr>
            <a:r>
              <a:rPr lang="en" sz="1600" dirty="0">
                <a:latin typeface="Roboto" panose="02000000000000000000" pitchFamily="2" charset="0"/>
                <a:ea typeface="Roboto" panose="02000000000000000000" pitchFamily="2" charset="0"/>
                <a:cs typeface="Roboto" panose="02000000000000000000" pitchFamily="2" charset="0"/>
              </a:rPr>
              <a:t>Benefits: thet enhance energy efficiency , Scalability,and Network Organisation</a:t>
            </a:r>
            <a:endParaRPr sz="16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0"/>
              </a:spcAft>
              <a:buNone/>
            </a:pPr>
            <a:r>
              <a:rPr lang="en" sz="1600" dirty="0">
                <a:latin typeface="Roboto" panose="02000000000000000000" pitchFamily="2" charset="0"/>
                <a:ea typeface="Roboto" panose="02000000000000000000" pitchFamily="2" charset="0"/>
                <a:cs typeface="Roboto" panose="02000000000000000000" pitchFamily="2" charset="0"/>
              </a:rPr>
              <a:t>Use Cases: used in wireless sensor networks and mobile ad hoc networks</a:t>
            </a:r>
            <a:endParaRPr sz="16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0"/>
              </a:spcAft>
              <a:buNone/>
            </a:pPr>
            <a:r>
              <a:rPr lang="en" sz="1600" dirty="0">
                <a:latin typeface="Roboto" panose="02000000000000000000" pitchFamily="2" charset="0"/>
                <a:ea typeface="Roboto" panose="02000000000000000000" pitchFamily="2" charset="0"/>
                <a:cs typeface="Roboto" panose="02000000000000000000" pitchFamily="2" charset="0"/>
              </a:rPr>
              <a:t>Examples: Leach and CBRP are popular clustering routing protocols</a:t>
            </a:r>
            <a:endParaRPr sz="16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1200"/>
              </a:spcAft>
              <a:buNone/>
            </a:pPr>
            <a:r>
              <a:rPr lang="en" sz="1600" dirty="0">
                <a:latin typeface="Roboto" panose="02000000000000000000" pitchFamily="2" charset="0"/>
                <a:ea typeface="Roboto" panose="02000000000000000000" pitchFamily="2" charset="0"/>
                <a:cs typeface="Roboto" panose="02000000000000000000" pitchFamily="2" charset="0"/>
              </a:rPr>
              <a:t>Challenges: Cluster head Selection and Adaptation to dynamic environments can be Complex.</a:t>
            </a:r>
            <a:endParaRPr sz="1600"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rPr>
              <a:t>Particle Swarm Optimization(PSO)</a:t>
            </a:r>
            <a:endParaRPr sz="2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03" name="Google Shape;103;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latin typeface="Roboto" panose="02000000000000000000" pitchFamily="2" charset="0"/>
                <a:ea typeface="Roboto" panose="02000000000000000000" pitchFamily="2" charset="0"/>
                <a:cs typeface="Roboto" panose="02000000000000000000" pitchFamily="2" charset="0"/>
              </a:rPr>
              <a:t>Introduction:  PSO is a bio-inspired optimization method.</a:t>
            </a:r>
            <a:endParaRPr sz="16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0"/>
              </a:spcAft>
              <a:buNone/>
            </a:pPr>
            <a:r>
              <a:rPr lang="en" sz="1600" dirty="0">
                <a:latin typeface="Roboto" panose="02000000000000000000" pitchFamily="2" charset="0"/>
                <a:ea typeface="Roboto" panose="02000000000000000000" pitchFamily="2" charset="0"/>
                <a:cs typeface="Roboto" panose="02000000000000000000" pitchFamily="2" charset="0"/>
              </a:rPr>
              <a:t>How It works:  Particles in a swarm adjust their positions based on their own experience and their neighbors, seeking optimal solutions</a:t>
            </a:r>
            <a:endParaRPr sz="16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0"/>
              </a:spcAft>
              <a:buNone/>
            </a:pPr>
            <a:endParaRPr sz="16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0"/>
              </a:spcAft>
              <a:buNone/>
            </a:pPr>
            <a:r>
              <a:rPr lang="en" sz="1600" dirty="0">
                <a:latin typeface="Roboto" panose="02000000000000000000" pitchFamily="2" charset="0"/>
                <a:ea typeface="Roboto" panose="02000000000000000000" pitchFamily="2" charset="0"/>
                <a:cs typeface="Roboto" panose="02000000000000000000" pitchFamily="2" charset="0"/>
              </a:rPr>
              <a:t>Advantages :  Simple implementation and efficiency in continuous optimization.</a:t>
            </a:r>
            <a:endParaRPr sz="16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0"/>
              </a:spcAft>
              <a:buNone/>
            </a:pPr>
            <a:r>
              <a:rPr lang="en" sz="1600" dirty="0">
                <a:latin typeface="Roboto" panose="02000000000000000000" pitchFamily="2" charset="0"/>
                <a:ea typeface="Roboto" panose="02000000000000000000" pitchFamily="2" charset="0"/>
                <a:cs typeface="Roboto" panose="02000000000000000000" pitchFamily="2" charset="0"/>
              </a:rPr>
              <a:t>Challenges: Not guaranteed to find the global best solution; sensitivity to parameters.</a:t>
            </a:r>
            <a:endParaRPr sz="16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0"/>
              </a:spcAft>
              <a:buNone/>
            </a:pPr>
            <a:r>
              <a:rPr lang="en" sz="1600" dirty="0">
                <a:latin typeface="Roboto" panose="02000000000000000000" pitchFamily="2" charset="0"/>
                <a:ea typeface="Roboto" panose="02000000000000000000" pitchFamily="2" charset="0"/>
                <a:cs typeface="Roboto" panose="02000000000000000000" pitchFamily="2" charset="0"/>
              </a:rPr>
              <a:t>Relevance: PSO enhances clustering routing protocols by optimizing various aspects.</a:t>
            </a:r>
            <a:endParaRPr sz="16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1200"/>
              </a:spcAft>
              <a:buNone/>
            </a:pPr>
            <a:endParaRPr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22635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rPr>
              <a:t>Improved  Particle Swarm Optimization(IPSO)</a:t>
            </a:r>
            <a:endParaRPr sz="2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09" name="Google Shape;109;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latin typeface="Roboto" panose="02000000000000000000" pitchFamily="2" charset="0"/>
                <a:ea typeface="Roboto" panose="02000000000000000000" pitchFamily="2" charset="0"/>
                <a:cs typeface="Roboto" panose="02000000000000000000" pitchFamily="2" charset="0"/>
              </a:rPr>
              <a:t>IPSO Algorithm Definition: The Improved PSO algorithm (IPSO) is introduced to address the limitation of standard PSO in finding the global best. The IPSO algorithm incorporates the VNS algorithm into the PSO search process.</a:t>
            </a:r>
            <a:endParaRPr sz="16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0"/>
              </a:spcAft>
              <a:buNone/>
            </a:pPr>
            <a:endParaRPr sz="16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0"/>
              </a:spcAft>
              <a:buNone/>
            </a:pPr>
            <a:r>
              <a:rPr lang="en" sz="1600" dirty="0">
                <a:latin typeface="Roboto" panose="02000000000000000000" pitchFamily="2" charset="0"/>
                <a:ea typeface="Roboto" panose="02000000000000000000" pitchFamily="2" charset="0"/>
                <a:cs typeface="Roboto" panose="02000000000000000000" pitchFamily="2" charset="0"/>
              </a:rPr>
              <a:t>IPSO Algorithm Principle: </a:t>
            </a:r>
            <a:endParaRPr sz="16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1200"/>
              </a:spcAft>
              <a:buNone/>
            </a:pPr>
            <a:r>
              <a:rPr lang="en" sz="1600" dirty="0">
                <a:latin typeface="Roboto" panose="02000000000000000000" pitchFamily="2" charset="0"/>
                <a:ea typeface="Roboto" panose="02000000000000000000" pitchFamily="2" charset="0"/>
                <a:cs typeface="Roboto" panose="02000000000000000000" pitchFamily="2" charset="0"/>
              </a:rPr>
              <a:t>The IPSO algorithm dynamically changes the neighborhood structure set to expand the search range. This allows the algorithm to jump out of local optima and approach the global optimum.</a:t>
            </a:r>
            <a:endParaRPr sz="1600"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1786</Words>
  <Application>Microsoft Office PowerPoint</Application>
  <PresentationFormat>On-screen Show (16:9)</PresentationFormat>
  <Paragraphs>124</Paragraphs>
  <Slides>33</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Fira Sans Extra Condensed SemiBold</vt:lpstr>
      <vt:lpstr>Roboto</vt:lpstr>
      <vt:lpstr>Fira Sans Extra Condensed Medium</vt:lpstr>
      <vt:lpstr>PT Sans Narrow</vt:lpstr>
      <vt:lpstr>Times New Roman</vt:lpstr>
      <vt:lpstr>Open Sans</vt:lpstr>
      <vt:lpstr>Tropic</vt:lpstr>
      <vt:lpstr>PROJECT TITLE   Study and Improvisation of Clustering Based Routing Protocol in FANET</vt:lpstr>
      <vt:lpstr>Content  </vt:lpstr>
      <vt:lpstr>Introduction</vt:lpstr>
      <vt:lpstr>Introduction</vt:lpstr>
      <vt:lpstr>Background </vt:lpstr>
      <vt:lpstr>                                    </vt:lpstr>
      <vt:lpstr>Clustering Routing Protocol</vt:lpstr>
      <vt:lpstr>Particle Swarm Optimization(PSO)</vt:lpstr>
      <vt:lpstr>Improved  Particle Swarm Optimization(IPSO)</vt:lpstr>
      <vt:lpstr>Literature Survey</vt:lpstr>
      <vt:lpstr>Problem Statement </vt:lpstr>
      <vt:lpstr>Proposed Solution</vt:lpstr>
      <vt:lpstr>PowerPoint Presentation</vt:lpstr>
      <vt:lpstr>Methodology</vt:lpstr>
      <vt:lpstr>PowerPoint Presentation</vt:lpstr>
      <vt:lpstr>  Methodology                             </vt:lpstr>
      <vt:lpstr>PowerPoint Presentation</vt:lpstr>
      <vt:lpstr>  Methodology                             </vt:lpstr>
      <vt:lpstr>PowerPoint Presentation</vt:lpstr>
      <vt:lpstr>  Methodology                             </vt:lpstr>
      <vt:lpstr>PowerPoint Presentation</vt:lpstr>
      <vt:lpstr>PowerPoint Presentation</vt:lpstr>
      <vt:lpstr>  Methodology                             </vt:lpstr>
      <vt:lpstr>Results</vt:lpstr>
      <vt:lpstr>Results</vt:lpstr>
      <vt:lpstr>Results</vt:lpstr>
      <vt:lpstr>Results</vt:lpstr>
      <vt:lpstr>Results</vt:lpstr>
      <vt:lpstr>Results</vt:lpstr>
      <vt:lpstr>Conclusion</vt:lpstr>
      <vt:lpstr>Acknowledgment and Thanks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Study and Improvisation of Clustering Based Routing Protocol in FANET</dc:title>
  <cp:lastModifiedBy>Avinesh Singh</cp:lastModifiedBy>
  <cp:revision>8</cp:revision>
  <dcterms:modified xsi:type="dcterms:W3CDTF">2024-07-07T15:59:41Z</dcterms:modified>
</cp:coreProperties>
</file>