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323" r:id="rId8"/>
    <p:sldId id="278" r:id="rId9"/>
    <p:sldId id="318" r:id="rId10"/>
    <p:sldId id="319" r:id="rId11"/>
    <p:sldId id="263" r:id="rId12"/>
    <p:sldId id="320" r:id="rId13"/>
    <p:sldId id="314" r:id="rId14"/>
    <p:sldId id="304" r:id="rId15"/>
    <p:sldId id="322" r:id="rId16"/>
    <p:sldId id="3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nskar Bansal" initials="SB" lastIdx="1" clrIdx="0">
    <p:extLst>
      <p:ext uri="{19B8F6BF-5375-455C-9EA6-DF929625EA0E}">
        <p15:presenceInfo xmlns:p15="http://schemas.microsoft.com/office/powerpoint/2012/main" userId="ef87f0dac954cf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1" d="100"/>
          <a:sy n="81" d="100"/>
        </p:scale>
        <p:origin x="754" y="6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2211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104958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73914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3794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345783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99236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Automatic Extraction of Medication Information from a Pill Bottle </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386499" y="339365"/>
            <a:ext cx="11406433" cy="527901"/>
          </a:xfrm>
        </p:spPr>
        <p:txBody>
          <a:bodyPr/>
          <a:lstStyle/>
          <a:p>
            <a:r>
              <a:rPr lang="en-US" dirty="0"/>
              <a:t>Implementation:</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461912" y="942680"/>
            <a:ext cx="11076495" cy="5297864"/>
          </a:xfrm>
        </p:spPr>
        <p:txBody>
          <a:bodyPr>
            <a:normAutofit/>
          </a:bodyPr>
          <a:lstStyle/>
          <a:p>
            <a:r>
              <a:rPr lang="en-US" b="1" dirty="0"/>
              <a:t>storing label information:</a:t>
            </a:r>
          </a:p>
          <a:p>
            <a:pPr lvl="1"/>
            <a:r>
              <a:rPr lang="en-US" dirty="0"/>
              <a:t>The information extracted in previous steps such as </a:t>
            </a:r>
            <a:r>
              <a:rPr lang="en-US" dirty="0">
                <a:solidFill>
                  <a:srgbClr val="00B0F0"/>
                </a:solidFill>
              </a:rPr>
              <a:t>Label Name</a:t>
            </a:r>
            <a:r>
              <a:rPr lang="en-US" dirty="0"/>
              <a:t>, </a:t>
            </a:r>
            <a:r>
              <a:rPr lang="en-US" dirty="0">
                <a:solidFill>
                  <a:srgbClr val="00B0F0"/>
                </a:solidFill>
              </a:rPr>
              <a:t>content</a:t>
            </a:r>
            <a:r>
              <a:rPr lang="en-US" dirty="0"/>
              <a:t>, </a:t>
            </a:r>
            <a:r>
              <a:rPr lang="en-US" dirty="0">
                <a:solidFill>
                  <a:srgbClr val="00B0F0"/>
                </a:solidFill>
              </a:rPr>
              <a:t>image</a:t>
            </a:r>
            <a:r>
              <a:rPr lang="en-US" dirty="0"/>
              <a:t> (we will store its path only) and the username of the user in </a:t>
            </a:r>
            <a:r>
              <a:rPr lang="en-US" dirty="0">
                <a:solidFill>
                  <a:srgbClr val="FF0000"/>
                </a:solidFill>
              </a:rPr>
              <a:t>MongoDB</a:t>
            </a:r>
            <a:r>
              <a:rPr lang="en-US" dirty="0"/>
              <a:t> NoSQL database.</a:t>
            </a:r>
          </a:p>
          <a:p>
            <a:pPr lvl="1"/>
            <a:r>
              <a:rPr lang="en-US" dirty="0"/>
              <a:t>The extracted medicine information obtained from the NLP Model is structured into JSON-like documents.</a:t>
            </a:r>
          </a:p>
          <a:p>
            <a:r>
              <a:rPr lang="en-US" b="1" dirty="0"/>
              <a:t>Image Storage on </a:t>
            </a:r>
            <a:r>
              <a:rPr lang="en-US" b="1" dirty="0">
                <a:solidFill>
                  <a:srgbClr val="FF0000"/>
                </a:solidFill>
              </a:rPr>
              <a:t>Amazon AWS S3</a:t>
            </a:r>
            <a:r>
              <a:rPr lang="en-US" b="1" dirty="0"/>
              <a:t>:</a:t>
            </a:r>
          </a:p>
          <a:p>
            <a:pPr lvl="1"/>
            <a:r>
              <a:rPr lang="en-US" dirty="0"/>
              <a:t>The stitched image, which contains frames from the video, is saved on AWS S3. S3 is chosen for its scalability, reliability, quick accessibility and ease of use.</a:t>
            </a:r>
          </a:p>
          <a:p>
            <a:r>
              <a:rPr lang="en-US" b="1" dirty="0"/>
              <a:t>Search functionality Implementation:</a:t>
            </a:r>
          </a:p>
          <a:p>
            <a:pPr lvl="1"/>
            <a:r>
              <a:rPr lang="en-US" dirty="0"/>
              <a:t>user can search labels previously added by other users or same user by their label names.</a:t>
            </a:r>
          </a:p>
          <a:p>
            <a:pPr lvl="1"/>
            <a:r>
              <a:rPr lang="en-US" dirty="0"/>
              <a:t>First, we queried MongoDB database with the label name and then retrieve list of label information (content, image paths). </a:t>
            </a:r>
          </a:p>
          <a:p>
            <a:pPr lvl="1"/>
            <a:r>
              <a:rPr lang="en-US" dirty="0"/>
              <a:t>In next steps we retrieve images from s3 buckets with the help given image path.</a:t>
            </a:r>
          </a:p>
          <a:p>
            <a:pPr marL="457200" lvl="1" indent="0">
              <a:buNone/>
            </a:pPr>
            <a:endParaRPr lang="en-US" dirty="0"/>
          </a:p>
          <a:p>
            <a:pPr marL="457200" lvl="1" indent="0">
              <a:buNone/>
            </a:pPr>
            <a:endParaRPr lang="en-US" dirty="0"/>
          </a:p>
          <a:p>
            <a:pPr lvl="1"/>
            <a:endParaRPr lang="en-US" dirty="0"/>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7107810" cy="5029200"/>
          </a:xfrm>
        </p:spPr>
        <p:txBody>
          <a:bodyPr/>
          <a:lstStyle/>
          <a:p>
            <a:r>
              <a:rPr lang="en-US" dirty="0"/>
              <a:t> Project Demonstration</a:t>
            </a:r>
          </a:p>
        </p:txBody>
      </p:sp>
    </p:spTree>
    <p:extLst>
      <p:ext uri="{BB962C8B-B14F-4D97-AF65-F5344CB8AC3E}">
        <p14:creationId xmlns:p14="http://schemas.microsoft.com/office/powerpoint/2010/main" val="218882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84841"/>
            <a:ext cx="6165130" cy="1941921"/>
          </a:xfrm>
        </p:spPr>
        <p:txBody>
          <a:bodyPr/>
          <a:lstStyle/>
          <a:p>
            <a:br>
              <a:rPr lang="en-US" dirty="0"/>
            </a:br>
            <a:r>
              <a:rPr lang="en-US" dirty="0"/>
              <a:t>Challenges Faced :</a:t>
            </a:r>
            <a:br>
              <a:rPr lang="en-US" dirty="0"/>
            </a:br>
            <a:endParaRPr lang="en-US" dirty="0"/>
          </a:p>
        </p:txBody>
      </p:sp>
      <p:sp>
        <p:nvSpPr>
          <p:cNvPr id="5" name="TextBox 4">
            <a:extLst>
              <a:ext uri="{FF2B5EF4-FFF2-40B4-BE49-F238E27FC236}">
                <a16:creationId xmlns:a16="http://schemas.microsoft.com/office/drawing/2014/main" id="{C8931D80-B2FC-9ECE-D95B-79DAF3F096F7}"/>
              </a:ext>
            </a:extLst>
          </p:cNvPr>
          <p:cNvSpPr txBox="1"/>
          <p:nvPr/>
        </p:nvSpPr>
        <p:spPr>
          <a:xfrm>
            <a:off x="1767526" y="1926938"/>
            <a:ext cx="6117996" cy="1477328"/>
          </a:xfrm>
          <a:prstGeom prst="rect">
            <a:avLst/>
          </a:prstGeom>
          <a:noFill/>
        </p:spPr>
        <p:txBody>
          <a:bodyPr wrap="square">
            <a:spAutoFit/>
          </a:bodyPr>
          <a:lstStyle/>
          <a:p>
            <a:pPr marL="285750" indent="-285750">
              <a:buFont typeface="Arial" panose="020B0604020202020204" pitchFamily="34" charset="0"/>
              <a:buChar char="•"/>
            </a:pPr>
            <a:r>
              <a:rPr lang="en-US" b="1" dirty="0"/>
              <a:t>AWS S3 setup</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Deployment over Aws EB</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Central Service development</a:t>
            </a:r>
            <a:endParaRPr lang="en-IN" dirty="0"/>
          </a:p>
        </p:txBody>
      </p:sp>
    </p:spTree>
    <p:extLst>
      <p:ext uri="{BB962C8B-B14F-4D97-AF65-F5344CB8AC3E}">
        <p14:creationId xmlns:p14="http://schemas.microsoft.com/office/powerpoint/2010/main" val="307936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51602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Team Members</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666584922"/>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err="1">
                          <a:latin typeface="+mn-lt"/>
                          <a:cs typeface="Gill Sans Light" panose="020B0302020104020203" pitchFamily="34" charset="-79"/>
                        </a:rPr>
                        <a:t>Avinesh</a:t>
                      </a:r>
                      <a:r>
                        <a:rPr lang="en-US" sz="2400" b="0" dirty="0">
                          <a:latin typeface="+mn-lt"/>
                          <a:cs typeface="Gill Sans Light" panose="020B0302020104020203" pitchFamily="34" charset="-79"/>
                        </a:rPr>
                        <a:t> Pratap Singh</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20JE0219</a:t>
                      </a:r>
                      <a:r>
                        <a:rPr lang="en-US" sz="2400" b="0" dirty="0">
                          <a:latin typeface="+mj-lt"/>
                          <a:cs typeface="Gill Sans Light" panose="020B0302020104020203" pitchFamily="34" charset="-79"/>
                        </a:rPr>
                        <a:t> </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Sanskar Bansal</a:t>
                      </a:r>
                    </a:p>
                    <a:p>
                      <a:pPr marL="0" algn="r" defTabSz="914400" rtl="0" eaLnBrk="1" latinLnBrk="0" hangingPunct="1"/>
                      <a:r>
                        <a:rPr lang="en-US" sz="2400" b="0" kern="1200" dirty="0">
                          <a:solidFill>
                            <a:schemeClr val="tx1"/>
                          </a:solidFill>
                          <a:latin typeface="+mj-lt"/>
                          <a:ea typeface="+mn-ea"/>
                          <a:cs typeface="+mn-cs"/>
                        </a:rPr>
                        <a:t>20JE0857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Tirth Rami</a:t>
                      </a:r>
                    </a:p>
                    <a:p>
                      <a:pPr marL="0" algn="r" defTabSz="914400" rtl="0" eaLnBrk="1" latinLnBrk="0" hangingPunct="1"/>
                      <a:r>
                        <a:rPr lang="en-US" sz="2400" b="0" kern="1200" dirty="0">
                          <a:solidFill>
                            <a:schemeClr val="tx1"/>
                          </a:solidFill>
                          <a:latin typeface="+mj-lt"/>
                          <a:ea typeface="+mn-ea"/>
                          <a:cs typeface="+mn-cs"/>
                        </a:rPr>
                        <a:t>20JE0768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err="1">
                          <a:latin typeface="+mn-lt"/>
                          <a:cs typeface="Gill Sans Light" panose="020B0302020104020203" pitchFamily="34" charset="-79"/>
                        </a:rPr>
                        <a:t>Priyanshu</a:t>
                      </a:r>
                      <a:r>
                        <a:rPr lang="en-US" sz="2400" b="0" dirty="0">
                          <a:latin typeface="+mn-lt"/>
                          <a:cs typeface="Gill Sans Light" panose="020B0302020104020203" pitchFamily="34" charset="-79"/>
                        </a:rPr>
                        <a:t> Maurya</a:t>
                      </a:r>
                    </a:p>
                    <a:p>
                      <a:pPr marL="0" algn="r" defTabSz="914400" rtl="0" eaLnBrk="1" latinLnBrk="0" hangingPunct="1"/>
                      <a:r>
                        <a:rPr lang="en-US" sz="2400" b="0" kern="1200" dirty="0">
                          <a:solidFill>
                            <a:schemeClr val="tx1"/>
                          </a:solidFill>
                          <a:latin typeface="+mj-lt"/>
                          <a:ea typeface="+mn-ea"/>
                          <a:cs typeface="+mn-cs"/>
                        </a:rPr>
                        <a:t> 20JE0728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err="1">
                          <a:latin typeface="+mn-lt"/>
                          <a:cs typeface="Gill Sans Light" panose="020B0302020104020203" pitchFamily="34" charset="-79"/>
                        </a:rPr>
                        <a:t>Asharam</a:t>
                      </a:r>
                      <a:r>
                        <a:rPr lang="en-US" sz="2400" b="0" dirty="0">
                          <a:latin typeface="+mn-lt"/>
                          <a:cs typeface="Gill Sans Light" panose="020B0302020104020203" pitchFamily="34" charset="-79"/>
                        </a:rPr>
                        <a:t> Meena</a:t>
                      </a:r>
                    </a:p>
                    <a:p>
                      <a:pPr marL="0" algn="r" defTabSz="914400" rtl="0" eaLnBrk="1" latinLnBrk="0" hangingPunct="1"/>
                      <a:r>
                        <a:rPr lang="en-US" sz="2400" b="0" kern="1200" dirty="0">
                          <a:solidFill>
                            <a:schemeClr val="tx1"/>
                          </a:solidFill>
                          <a:latin typeface="+mj-lt"/>
                          <a:ea typeface="+mn-ea"/>
                          <a:cs typeface="+mn-cs"/>
                        </a:rPr>
                        <a:t>20JE0202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399" y="914400"/>
            <a:ext cx="9982987" cy="5156462"/>
          </a:xfrm>
        </p:spPr>
        <p:txBody>
          <a:bodyPr/>
          <a:lstStyle/>
          <a:p>
            <a:r>
              <a:rPr lang="en-US"/>
              <a:t>Requirement Analysis</a:t>
            </a:r>
            <a:br>
              <a:rPr lang="en-US"/>
            </a:br>
            <a:br>
              <a:rPr lang="en-US"/>
            </a:br>
            <a:br>
              <a:rPr lang="en-US" dirty="0"/>
            </a:br>
            <a:br>
              <a:rPr lang="en-US" dirty="0"/>
            </a:br>
            <a:br>
              <a:rPr lang="en-US" dirty="0"/>
            </a:br>
            <a:r>
              <a:rPr lang="en-US" dirty="0"/>
              <a:t>Requirement Gathering </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t>Workflow</a:t>
            </a:r>
          </a:p>
        </p:txBody>
      </p:sp>
      <p:sp>
        <p:nvSpPr>
          <p:cNvPr id="5" name="Picture Placeholder 4">
            <a:extLst>
              <a:ext uri="{FF2B5EF4-FFF2-40B4-BE49-F238E27FC236}">
                <a16:creationId xmlns:a16="http://schemas.microsoft.com/office/drawing/2014/main" id="{424CBE68-DF3D-F475-3CC0-8700076DBC3F}"/>
              </a:ext>
            </a:extLst>
          </p:cNvPr>
          <p:cNvSpPr>
            <a:spLocks noGrp="1"/>
          </p:cNvSpPr>
          <p:nvPr>
            <p:ph type="pic" idx="1"/>
          </p:nvPr>
        </p:nvSpPr>
        <p:spPr/>
      </p:sp>
      <p:pic>
        <p:nvPicPr>
          <p:cNvPr id="6" name="Picture 5">
            <a:extLst>
              <a:ext uri="{FF2B5EF4-FFF2-40B4-BE49-F238E27FC236}">
                <a16:creationId xmlns:a16="http://schemas.microsoft.com/office/drawing/2014/main" id="{0E3B88A9-70D5-B8F1-D60A-8E1E38D1B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50488" y="97472"/>
            <a:ext cx="5629910" cy="6663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756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77072" y="348792"/>
            <a:ext cx="11406433" cy="810705"/>
          </a:xfrm>
        </p:spPr>
        <p:txBody>
          <a:bodyPr anchor="b"/>
          <a:lstStyle/>
          <a:p>
            <a:r>
              <a:rPr lang="en-US" dirty="0"/>
              <a:t>High Level System Design:</a:t>
            </a:r>
          </a:p>
        </p:txBody>
      </p:sp>
      <p:pic>
        <p:nvPicPr>
          <p:cNvPr id="6" name="Content Placeholder 5">
            <a:extLst>
              <a:ext uri="{FF2B5EF4-FFF2-40B4-BE49-F238E27FC236}">
                <a16:creationId xmlns:a16="http://schemas.microsoft.com/office/drawing/2014/main" id="{1F177750-420B-BA8D-F562-FF9FA4E72A72}"/>
              </a:ext>
            </a:extLst>
          </p:cNvPr>
          <p:cNvPicPr>
            <a:picLocks noGrp="1" noChangeAspect="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207390" y="1602933"/>
            <a:ext cx="4270341" cy="42778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902F393-0FEA-F16C-FFB6-EBA154A046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359951" y="1602933"/>
            <a:ext cx="4659983" cy="42987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F4D51510-E1EF-8AF3-72A3-4132B1002117}"/>
              </a:ext>
            </a:extLst>
          </p:cNvPr>
          <p:cNvCxnSpPr>
            <a:cxnSpLocks/>
          </p:cNvCxnSpPr>
          <p:nvPr/>
        </p:nvCxnSpPr>
        <p:spPr>
          <a:xfrm>
            <a:off x="4741682" y="3741879"/>
            <a:ext cx="135431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ADE59388-850C-BD0E-0EC5-30FEABDA955A}"/>
              </a:ext>
            </a:extLst>
          </p:cNvPr>
          <p:cNvSpPr txBox="1"/>
          <p:nvPr/>
        </p:nvSpPr>
        <p:spPr>
          <a:xfrm>
            <a:off x="4977353" y="3418713"/>
            <a:ext cx="1118647" cy="646331"/>
          </a:xfrm>
          <a:prstGeom prst="rect">
            <a:avLst/>
          </a:prstGeom>
          <a:noFill/>
        </p:spPr>
        <p:txBody>
          <a:bodyPr wrap="square" rtlCol="0">
            <a:spAutoFit/>
          </a:bodyPr>
          <a:lstStyle/>
          <a:p>
            <a:r>
              <a:rPr lang="en-IN" dirty="0"/>
              <a:t>Splitting Services</a:t>
            </a:r>
          </a:p>
        </p:txBody>
      </p:sp>
      <p:cxnSp>
        <p:nvCxnSpPr>
          <p:cNvPr id="14" name="Straight Arrow Connector 13">
            <a:extLst>
              <a:ext uri="{FF2B5EF4-FFF2-40B4-BE49-F238E27FC236}">
                <a16:creationId xmlns:a16="http://schemas.microsoft.com/office/drawing/2014/main" id="{D010AB1A-6166-1B80-2571-55978FF2DB6E}"/>
              </a:ext>
            </a:extLst>
          </p:cNvPr>
          <p:cNvCxnSpPr/>
          <p:nvPr/>
        </p:nvCxnSpPr>
        <p:spPr>
          <a:xfrm>
            <a:off x="11246177" y="3741879"/>
            <a:ext cx="791852"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77072" y="348792"/>
            <a:ext cx="11406433" cy="810705"/>
          </a:xfrm>
        </p:spPr>
        <p:txBody>
          <a:bodyPr anchor="b"/>
          <a:lstStyle/>
          <a:p>
            <a:r>
              <a:rPr lang="en-US" dirty="0"/>
              <a:t>High Level System Design:</a:t>
            </a:r>
          </a:p>
        </p:txBody>
      </p:sp>
      <p:cxnSp>
        <p:nvCxnSpPr>
          <p:cNvPr id="4" name="Straight Arrow Connector 3">
            <a:extLst>
              <a:ext uri="{FF2B5EF4-FFF2-40B4-BE49-F238E27FC236}">
                <a16:creationId xmlns:a16="http://schemas.microsoft.com/office/drawing/2014/main" id="{7C92672B-6CC8-FCA9-4ABE-BD9EDA539150}"/>
              </a:ext>
            </a:extLst>
          </p:cNvPr>
          <p:cNvCxnSpPr/>
          <p:nvPr/>
        </p:nvCxnSpPr>
        <p:spPr>
          <a:xfrm>
            <a:off x="103695" y="3676454"/>
            <a:ext cx="12160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5BEB4F3-0EA6-322A-139D-BFD58BE6C5C5}"/>
              </a:ext>
            </a:extLst>
          </p:cNvPr>
          <p:cNvSpPr txBox="1"/>
          <p:nvPr/>
        </p:nvSpPr>
        <p:spPr>
          <a:xfrm>
            <a:off x="249810" y="3353288"/>
            <a:ext cx="923827" cy="646331"/>
          </a:xfrm>
          <a:prstGeom prst="rect">
            <a:avLst/>
          </a:prstGeom>
          <a:noFill/>
        </p:spPr>
        <p:txBody>
          <a:bodyPr wrap="square" rtlCol="0">
            <a:spAutoFit/>
          </a:bodyPr>
          <a:lstStyle/>
          <a:p>
            <a:r>
              <a:rPr lang="en-IN" dirty="0"/>
              <a:t>Multiple Servers</a:t>
            </a:r>
          </a:p>
        </p:txBody>
      </p:sp>
      <p:pic>
        <p:nvPicPr>
          <p:cNvPr id="8" name="Picture 7">
            <a:extLst>
              <a:ext uri="{FF2B5EF4-FFF2-40B4-BE49-F238E27FC236}">
                <a16:creationId xmlns:a16="http://schemas.microsoft.com/office/drawing/2014/main" id="{C94298D8-BABF-5B44-3138-316F160E2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65868" y="1791470"/>
            <a:ext cx="4630132" cy="4704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Content Placeholder 12">
            <a:extLst>
              <a:ext uri="{FF2B5EF4-FFF2-40B4-BE49-F238E27FC236}">
                <a16:creationId xmlns:a16="http://schemas.microsoft.com/office/drawing/2014/main" id="{6BE51DF0-66DA-8AA4-AEDE-6BA9978E38B1}"/>
              </a:ext>
            </a:extLst>
          </p:cNvPr>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7387472" y="1791469"/>
            <a:ext cx="4630132" cy="4704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5" name="Straight Arrow Connector 14">
            <a:extLst>
              <a:ext uri="{FF2B5EF4-FFF2-40B4-BE49-F238E27FC236}">
                <a16:creationId xmlns:a16="http://schemas.microsoft.com/office/drawing/2014/main" id="{003E170F-5E5B-80E4-811C-29D6959CBF50}"/>
              </a:ext>
            </a:extLst>
          </p:cNvPr>
          <p:cNvCxnSpPr/>
          <p:nvPr/>
        </p:nvCxnSpPr>
        <p:spPr>
          <a:xfrm>
            <a:off x="6306532" y="3676454"/>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E2392C-9629-1639-23A7-705BD5303E78}"/>
              </a:ext>
            </a:extLst>
          </p:cNvPr>
          <p:cNvSpPr txBox="1"/>
          <p:nvPr/>
        </p:nvSpPr>
        <p:spPr>
          <a:xfrm>
            <a:off x="6433794" y="3445620"/>
            <a:ext cx="659876" cy="461665"/>
          </a:xfrm>
          <a:prstGeom prst="rect">
            <a:avLst/>
          </a:prstGeom>
          <a:noFill/>
        </p:spPr>
        <p:txBody>
          <a:bodyPr wrap="square" rtlCol="0">
            <a:spAutoFit/>
          </a:bodyPr>
          <a:lstStyle/>
          <a:p>
            <a:r>
              <a:rPr lang="en-IN" sz="1200" dirty="0"/>
              <a:t>  DB</a:t>
            </a:r>
          </a:p>
          <a:p>
            <a:r>
              <a:rPr lang="en-IN" sz="1200" dirty="0"/>
              <a:t>Replica</a:t>
            </a:r>
          </a:p>
        </p:txBody>
      </p:sp>
    </p:spTree>
    <p:extLst>
      <p:ext uri="{BB962C8B-B14F-4D97-AF65-F5344CB8AC3E}">
        <p14:creationId xmlns:p14="http://schemas.microsoft.com/office/powerpoint/2010/main" val="198540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77072" y="348792"/>
            <a:ext cx="11406433" cy="810705"/>
          </a:xfrm>
        </p:spPr>
        <p:txBody>
          <a:bodyPr anchor="b"/>
          <a:lstStyle/>
          <a:p>
            <a:r>
              <a:rPr lang="en-US" dirty="0"/>
              <a:t>High Level System Design:</a:t>
            </a:r>
          </a:p>
        </p:txBody>
      </p:sp>
      <p:cxnSp>
        <p:nvCxnSpPr>
          <p:cNvPr id="4" name="Straight Arrow Connector 3">
            <a:extLst>
              <a:ext uri="{FF2B5EF4-FFF2-40B4-BE49-F238E27FC236}">
                <a16:creationId xmlns:a16="http://schemas.microsoft.com/office/drawing/2014/main" id="{7C92672B-6CC8-FCA9-4ABE-BD9EDA539150}"/>
              </a:ext>
            </a:extLst>
          </p:cNvPr>
          <p:cNvCxnSpPr/>
          <p:nvPr/>
        </p:nvCxnSpPr>
        <p:spPr>
          <a:xfrm>
            <a:off x="94268" y="3869578"/>
            <a:ext cx="12160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5BEB4F3-0EA6-322A-139D-BFD58BE6C5C5}"/>
              </a:ext>
            </a:extLst>
          </p:cNvPr>
          <p:cNvSpPr txBox="1"/>
          <p:nvPr/>
        </p:nvSpPr>
        <p:spPr>
          <a:xfrm>
            <a:off x="260024" y="3491786"/>
            <a:ext cx="923827" cy="369332"/>
          </a:xfrm>
          <a:prstGeom prst="rect">
            <a:avLst/>
          </a:prstGeom>
          <a:noFill/>
        </p:spPr>
        <p:txBody>
          <a:bodyPr wrap="square" rtlCol="0">
            <a:spAutoFit/>
          </a:bodyPr>
          <a:lstStyle/>
          <a:p>
            <a:r>
              <a:rPr lang="en-IN" dirty="0"/>
              <a:t>Caching</a:t>
            </a:r>
          </a:p>
        </p:txBody>
      </p:sp>
      <p:pic>
        <p:nvPicPr>
          <p:cNvPr id="13" name="Content Placeholder 12">
            <a:extLst>
              <a:ext uri="{FF2B5EF4-FFF2-40B4-BE49-F238E27FC236}">
                <a16:creationId xmlns:a16="http://schemas.microsoft.com/office/drawing/2014/main" id="{6BE51DF0-66DA-8AA4-AEDE-6BA9978E38B1}"/>
              </a:ext>
            </a:extLst>
          </p:cNvPr>
          <p:cNvPicPr>
            <a:picLocks noGrp="1" noChangeAspect="1"/>
          </p:cNvPicPr>
          <p:nvPr>
            <p:ph idx="10"/>
          </p:nvPr>
        </p:nvPicPr>
        <p:blipFill>
          <a:blip r:embed="rId3"/>
          <a:srcRect/>
          <a:stretch/>
        </p:blipFill>
        <p:spPr>
          <a:xfrm>
            <a:off x="7084242" y="1724319"/>
            <a:ext cx="4916079" cy="4704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5" name="Straight Arrow Connector 14">
            <a:extLst>
              <a:ext uri="{FF2B5EF4-FFF2-40B4-BE49-F238E27FC236}">
                <a16:creationId xmlns:a16="http://schemas.microsoft.com/office/drawing/2014/main" id="{003E170F-5E5B-80E4-811C-29D6959CBF50}"/>
              </a:ext>
            </a:extLst>
          </p:cNvPr>
          <p:cNvCxnSpPr>
            <a:cxnSpLocks/>
          </p:cNvCxnSpPr>
          <p:nvPr/>
        </p:nvCxnSpPr>
        <p:spPr>
          <a:xfrm>
            <a:off x="5805340" y="3869577"/>
            <a:ext cx="11500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5E2A6D07-B437-D32E-00F4-84561BF05E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530716" y="1791469"/>
            <a:ext cx="4191353" cy="46376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49D1A80D-3038-38D1-A495-21E1EB944345}"/>
              </a:ext>
            </a:extLst>
          </p:cNvPr>
          <p:cNvSpPr txBox="1"/>
          <p:nvPr/>
        </p:nvSpPr>
        <p:spPr>
          <a:xfrm>
            <a:off x="5850903" y="3546412"/>
            <a:ext cx="1058944" cy="646331"/>
          </a:xfrm>
          <a:prstGeom prst="rect">
            <a:avLst/>
          </a:prstGeom>
          <a:noFill/>
        </p:spPr>
        <p:txBody>
          <a:bodyPr wrap="square" rtlCol="0">
            <a:spAutoFit/>
          </a:bodyPr>
          <a:lstStyle/>
          <a:p>
            <a:r>
              <a:rPr lang="en-IN" dirty="0"/>
              <a:t>   Load</a:t>
            </a:r>
          </a:p>
          <a:p>
            <a:r>
              <a:rPr lang="en-IN" dirty="0"/>
              <a:t>Balancing</a:t>
            </a:r>
          </a:p>
        </p:txBody>
      </p:sp>
    </p:spTree>
    <p:extLst>
      <p:ext uri="{BB962C8B-B14F-4D97-AF65-F5344CB8AC3E}">
        <p14:creationId xmlns:p14="http://schemas.microsoft.com/office/powerpoint/2010/main" val="95334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480767" y="387350"/>
            <a:ext cx="11293311" cy="838135"/>
          </a:xfrm>
        </p:spPr>
        <p:txBody>
          <a:bodyPr anchor="b"/>
          <a:lstStyle/>
          <a:p>
            <a:pPr algn="just"/>
            <a:r>
              <a:rPr lang="en-US" dirty="0"/>
              <a:t>Low Level System Design:</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480767" y="1225485"/>
            <a:ext cx="11293311" cy="5392131"/>
          </a:xfrm>
        </p:spPr>
        <p:txBody>
          <a:bodyPr/>
          <a:lstStyle/>
          <a:p>
            <a:pPr marL="342900" indent="-342900" algn="just">
              <a:buFont typeface="Arial" panose="020B0604020202020204" pitchFamily="34" charset="0"/>
              <a:buChar char="•"/>
            </a:pPr>
            <a:r>
              <a:rPr lang="en-US" sz="1800" dirty="0">
                <a:effectLst/>
                <a:latin typeface="Arial" panose="020B0604020202020204" pitchFamily="34" charset="0"/>
                <a:ea typeface="Consolas" panose="020B0609020204030204" pitchFamily="49" charset="0"/>
              </a:rPr>
              <a:t>Handling video requests asynchronously</a:t>
            </a:r>
          </a:p>
          <a:p>
            <a:pPr marL="342900" indent="-342900" algn="just">
              <a:buFont typeface="Arial" panose="020B0604020202020204" pitchFamily="34" charset="0"/>
              <a:buChar char="•"/>
            </a:pPr>
            <a:r>
              <a:rPr lang="en-US" sz="1800" dirty="0">
                <a:effectLst/>
                <a:latin typeface="Arial" panose="020B0604020202020204" pitchFamily="34" charset="0"/>
                <a:ea typeface="Consolas" panose="020B0609020204030204" pitchFamily="49" charset="0"/>
              </a:rPr>
              <a:t>Implementing a First-In-First-Out (FIFO) queue based on time</a:t>
            </a:r>
          </a:p>
          <a:p>
            <a:pPr algn="just"/>
            <a:endParaRPr lang="en-US" sz="1800" dirty="0">
              <a:effectLst/>
              <a:latin typeface="Arial" panose="020B0604020202020204" pitchFamily="34" charset="0"/>
              <a:ea typeface="Consolas" panose="020B0609020204030204" pitchFamily="49" charset="0"/>
            </a:endParaRPr>
          </a:p>
          <a:p>
            <a:pPr algn="just"/>
            <a:endParaRPr lang="en-US" sz="1800" dirty="0">
              <a:latin typeface="Arial" panose="020B0604020202020204" pitchFamily="34" charset="0"/>
              <a:ea typeface="Consolas" panose="020B0609020204030204" pitchFamily="49" charset="0"/>
            </a:endParaRPr>
          </a:p>
          <a:p>
            <a:pPr algn="just"/>
            <a:endParaRPr lang="en-US" sz="1800" dirty="0">
              <a:effectLst/>
              <a:latin typeface="Arial" panose="020B0604020202020204" pitchFamily="34" charset="0"/>
              <a:ea typeface="Consolas" panose="020B0609020204030204" pitchFamily="49" charset="0"/>
            </a:endParaRPr>
          </a:p>
          <a:p>
            <a:pPr algn="just"/>
            <a:endParaRPr lang="en-US" sz="1800" dirty="0">
              <a:latin typeface="Arial" panose="020B0604020202020204" pitchFamily="34" charset="0"/>
              <a:ea typeface="Consolas" panose="020B0609020204030204" pitchFamily="49" charset="0"/>
            </a:endParaRPr>
          </a:p>
          <a:p>
            <a:pPr algn="just"/>
            <a:endParaRPr lang="en-US" sz="1800" dirty="0">
              <a:effectLst/>
              <a:latin typeface="Arial" panose="020B0604020202020204" pitchFamily="34" charset="0"/>
              <a:ea typeface="Consolas" panose="020B0609020204030204" pitchFamily="49" charset="0"/>
            </a:endParaRPr>
          </a:p>
          <a:p>
            <a:pPr algn="just"/>
            <a:endParaRPr lang="en-US" sz="1800" dirty="0">
              <a:latin typeface="Arial" panose="020B0604020202020204" pitchFamily="34" charset="0"/>
              <a:ea typeface="Consolas" panose="020B0609020204030204" pitchFamily="49" charset="0"/>
            </a:endParaRPr>
          </a:p>
          <a:p>
            <a:pPr algn="just"/>
            <a:endParaRPr lang="en-US" sz="1800" dirty="0">
              <a:effectLst/>
              <a:latin typeface="Arial" panose="020B0604020202020204" pitchFamily="34" charset="0"/>
              <a:ea typeface="Consolas" panose="020B0609020204030204" pitchFamily="49" charset="0"/>
            </a:endParaRPr>
          </a:p>
          <a:p>
            <a:pPr algn="just"/>
            <a:endParaRPr lang="en-US" sz="1800" dirty="0">
              <a:effectLst/>
              <a:latin typeface="Arial" panose="020B0604020202020204" pitchFamily="34" charset="0"/>
              <a:ea typeface="Consolas" panose="020B0609020204030204" pitchFamily="49" charset="0"/>
            </a:endParaRPr>
          </a:p>
          <a:p>
            <a:pPr algn="just"/>
            <a:endParaRPr lang="en-US" sz="1800" dirty="0">
              <a:latin typeface="Arial" panose="020B0604020202020204" pitchFamily="34" charset="0"/>
              <a:ea typeface="Consolas" panose="020B0609020204030204" pitchFamily="49" charset="0"/>
            </a:endParaRPr>
          </a:p>
          <a:p>
            <a:pPr algn="just"/>
            <a:endParaRPr lang="en-US" sz="1800" dirty="0">
              <a:latin typeface="Arial" panose="020B0604020202020204" pitchFamily="34" charset="0"/>
              <a:ea typeface="Consolas" panose="020B0609020204030204" pitchFamily="49" charset="0"/>
            </a:endParaRPr>
          </a:p>
          <a:p>
            <a:pPr algn="just"/>
            <a:endParaRPr lang="en-US" sz="1800" dirty="0">
              <a:effectLst/>
              <a:latin typeface="Arial" panose="020B0604020202020204" pitchFamily="34" charset="0"/>
              <a:ea typeface="Consolas" panose="020B0609020204030204" pitchFamily="49" charset="0"/>
            </a:endParaRPr>
          </a:p>
          <a:p>
            <a:pPr marL="342900" indent="-342900" algn="just">
              <a:buFont typeface="Arial" panose="020B0604020202020204" pitchFamily="34" charset="0"/>
              <a:buChar char="•"/>
            </a:pPr>
            <a:r>
              <a:rPr lang="en-US" sz="1800" dirty="0">
                <a:latin typeface="Arial" panose="020B0604020202020204" pitchFamily="34" charset="0"/>
                <a:ea typeface="Consolas" panose="020B0609020204030204" pitchFamily="49" charset="0"/>
              </a:rPr>
              <a:t>Database for Paths</a:t>
            </a:r>
          </a:p>
          <a:p>
            <a:pPr marL="342900" indent="-342900" algn="just">
              <a:buFont typeface="Arial" panose="020B0604020202020204" pitchFamily="34" charset="0"/>
              <a:buChar char="•"/>
            </a:pPr>
            <a:r>
              <a:rPr lang="en-US" sz="1800" dirty="0">
                <a:latin typeface="Arial" panose="020B0604020202020204" pitchFamily="34" charset="0"/>
                <a:ea typeface="Consolas" panose="020B0609020204030204" pitchFamily="49" charset="0"/>
              </a:rPr>
              <a:t>File System for Images</a:t>
            </a:r>
          </a:p>
          <a:p>
            <a:pPr algn="just"/>
            <a:endParaRPr lang="en-US" dirty="0"/>
          </a:p>
        </p:txBody>
      </p:sp>
      <p:pic>
        <p:nvPicPr>
          <p:cNvPr id="3" name="Picture 2">
            <a:extLst>
              <a:ext uri="{FF2B5EF4-FFF2-40B4-BE49-F238E27FC236}">
                <a16:creationId xmlns:a16="http://schemas.microsoft.com/office/drawing/2014/main" id="{CB41A41B-400F-BFCF-78D0-1BA1B1587B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4822" y="1959926"/>
            <a:ext cx="4902200" cy="2698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D915B69F-FC0E-C6DD-8DEB-F249A810C4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1427" y="5129530"/>
            <a:ext cx="4647414" cy="1341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386499" y="339365"/>
            <a:ext cx="11406433" cy="527901"/>
          </a:xfrm>
        </p:spPr>
        <p:txBody>
          <a:bodyPr/>
          <a:lstStyle/>
          <a:p>
            <a:r>
              <a:rPr lang="en-US" dirty="0"/>
              <a:t>Implementation:</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461912" y="942680"/>
            <a:ext cx="11076495" cy="5297864"/>
          </a:xfrm>
        </p:spPr>
        <p:txBody>
          <a:bodyPr>
            <a:normAutofit fontScale="92500" lnSpcReduction="10000"/>
          </a:bodyPr>
          <a:lstStyle/>
          <a:p>
            <a:r>
              <a:rPr lang="en-US" b="1" dirty="0"/>
              <a:t>User Authentication using</a:t>
            </a:r>
            <a:r>
              <a:rPr lang="en-US" dirty="0"/>
              <a:t> </a:t>
            </a:r>
            <a:r>
              <a:rPr lang="en-US" b="1" dirty="0" err="1">
                <a:solidFill>
                  <a:srgbClr val="FF0000"/>
                </a:solidFill>
              </a:rPr>
              <a:t>Py</a:t>
            </a:r>
            <a:r>
              <a:rPr lang="en-US" b="1" dirty="0">
                <a:solidFill>
                  <a:srgbClr val="FF0000"/>
                </a:solidFill>
              </a:rPr>
              <a:t>-JWT</a:t>
            </a:r>
            <a:r>
              <a:rPr lang="en-US" dirty="0"/>
              <a:t> </a:t>
            </a:r>
            <a:r>
              <a:rPr lang="en-US" b="1" dirty="0"/>
              <a:t>python library</a:t>
            </a:r>
            <a:r>
              <a:rPr lang="en-US" dirty="0"/>
              <a:t>:</a:t>
            </a:r>
          </a:p>
          <a:p>
            <a:pPr lvl="1"/>
            <a:r>
              <a:rPr lang="en-US" dirty="0" err="1"/>
              <a:t>PyJWT</a:t>
            </a:r>
            <a:r>
              <a:rPr lang="en-US" dirty="0"/>
              <a:t> is a Python library that allows you to encode and decode JWTs. It provides functions for creating JWTs with custom claims, signing them using various algorithms (such as HS256), and verifying the integrity of received JWTs.</a:t>
            </a:r>
          </a:p>
          <a:p>
            <a:r>
              <a:rPr lang="en-US" b="1" dirty="0"/>
              <a:t>User Login/ Signup: </a:t>
            </a:r>
          </a:p>
          <a:p>
            <a:pPr lvl="1"/>
            <a:r>
              <a:rPr lang="en-US" b="1" dirty="0">
                <a:solidFill>
                  <a:srgbClr val="FF0000"/>
                </a:solidFill>
              </a:rPr>
              <a:t>React</a:t>
            </a:r>
            <a:r>
              <a:rPr lang="en-US" dirty="0"/>
              <a:t> -  for frontend development for login and signup page</a:t>
            </a:r>
          </a:p>
          <a:p>
            <a:pPr lvl="1"/>
            <a:r>
              <a:rPr lang="en-US" b="1" dirty="0">
                <a:solidFill>
                  <a:srgbClr val="FF0000"/>
                </a:solidFill>
              </a:rPr>
              <a:t>MongoDB NoSQL </a:t>
            </a:r>
            <a:r>
              <a:rPr lang="en-US" b="1" dirty="0"/>
              <a:t>- </a:t>
            </a:r>
            <a:r>
              <a:rPr lang="en-US" dirty="0"/>
              <a:t>user credentials are saved in MongoDB NoSQL database</a:t>
            </a:r>
          </a:p>
          <a:p>
            <a:r>
              <a:rPr lang="en-US" b="1" dirty="0"/>
              <a:t>Label Extraction: </a:t>
            </a:r>
          </a:p>
          <a:p>
            <a:pPr lvl="1"/>
            <a:r>
              <a:rPr lang="en-US" dirty="0"/>
              <a:t>Creating a single image representation of the uploaded video that encapsulates its content using </a:t>
            </a:r>
            <a:r>
              <a:rPr lang="en-US" b="1" dirty="0">
                <a:solidFill>
                  <a:srgbClr val="FF0000"/>
                </a:solidFill>
              </a:rPr>
              <a:t>OpenCV</a:t>
            </a:r>
          </a:p>
          <a:p>
            <a:r>
              <a:rPr lang="en-US" b="1" dirty="0"/>
              <a:t>Text Extraction:</a:t>
            </a:r>
          </a:p>
          <a:p>
            <a:pPr lvl="1"/>
            <a:r>
              <a:rPr lang="en-US" dirty="0"/>
              <a:t>Extraction of Text from the image using an OCR model called </a:t>
            </a:r>
            <a:r>
              <a:rPr lang="en-US" b="1" dirty="0">
                <a:solidFill>
                  <a:srgbClr val="FF0000"/>
                </a:solidFill>
              </a:rPr>
              <a:t>Tesseract OCR</a:t>
            </a:r>
          </a:p>
          <a:p>
            <a:r>
              <a:rPr lang="en-US" b="1" dirty="0"/>
              <a:t>Label Name Extraction</a:t>
            </a:r>
            <a:r>
              <a:rPr lang="en-US" dirty="0"/>
              <a:t>: </a:t>
            </a:r>
          </a:p>
          <a:p>
            <a:pPr lvl="1"/>
            <a:r>
              <a:rPr lang="en-US" dirty="0"/>
              <a:t>Integration of a Pre trained NLP models to extract medicine names and contents from the text extracted by the Tesseract OCR using </a:t>
            </a:r>
            <a:r>
              <a:rPr lang="en-US" dirty="0" err="1">
                <a:solidFill>
                  <a:srgbClr val="FF0000"/>
                </a:solidFill>
              </a:rPr>
              <a:t>spaCy</a:t>
            </a:r>
            <a:r>
              <a:rPr lang="en-US" dirty="0">
                <a:solidFill>
                  <a:srgbClr val="FF0000"/>
                </a:solidFill>
              </a:rPr>
              <a:t> </a:t>
            </a:r>
            <a:r>
              <a:rPr lang="en-US" dirty="0"/>
              <a:t>module.</a:t>
            </a:r>
          </a:p>
          <a:p>
            <a:pPr lvl="1"/>
            <a:r>
              <a:rPr lang="en-US" dirty="0"/>
              <a:t>"</a:t>
            </a:r>
            <a:r>
              <a:rPr lang="en-US" dirty="0" err="1">
                <a:solidFill>
                  <a:srgbClr val="FF0000"/>
                </a:solidFill>
              </a:rPr>
              <a:t>en_core_web_sm</a:t>
            </a:r>
            <a:r>
              <a:rPr lang="en-US" dirty="0"/>
              <a:t>" is a small English model trained on written web text (blogs, news, comments), which includes part-of-speech tags, syntactic dependencies, and named entities.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68866729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{8F4CCB60-B18E-4DED-882B-CE71487B5566}tf11964407_win32</Template>
  <TotalTime>102</TotalTime>
  <Words>457</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Gill Sans Nova Light</vt:lpstr>
      <vt:lpstr>Sagona Book</vt:lpstr>
      <vt:lpstr>Custom</vt:lpstr>
      <vt:lpstr>Automatic Extraction of Medication Information from a Pill Bottle </vt:lpstr>
      <vt:lpstr>Team Members</vt:lpstr>
      <vt:lpstr>Requirement Analysis     Requirement Gathering </vt:lpstr>
      <vt:lpstr>Workflow</vt:lpstr>
      <vt:lpstr>High Level System Design:</vt:lpstr>
      <vt:lpstr>High Level System Design:</vt:lpstr>
      <vt:lpstr>High Level System Design:</vt:lpstr>
      <vt:lpstr>Low Level System Design:</vt:lpstr>
      <vt:lpstr>Implementation:</vt:lpstr>
      <vt:lpstr>Implementation:</vt:lpstr>
      <vt:lpstr> Project Demonstration</vt:lpstr>
      <vt:lpstr> Challenges Faced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Extraction of Medication Information from a Pill Bottle</dc:title>
  <dc:creator>Sanskar Bansal</dc:creator>
  <cp:lastModifiedBy>Avinesh Singh</cp:lastModifiedBy>
  <cp:revision>4</cp:revision>
  <dcterms:created xsi:type="dcterms:W3CDTF">2024-04-23T00:07:49Z</dcterms:created>
  <dcterms:modified xsi:type="dcterms:W3CDTF">2024-04-23T09:27:52Z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