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6" r:id="rId2"/>
  </p:sldMasterIdLst>
  <p:notesMasterIdLst>
    <p:notesMasterId r:id="rId170"/>
  </p:notesMasterIdLst>
  <p:handoutMasterIdLst>
    <p:handoutMasterId r:id="rId171"/>
  </p:handoutMasterIdLst>
  <p:sldIdLst>
    <p:sldId id="295" r:id="rId3"/>
    <p:sldId id="592" r:id="rId4"/>
    <p:sldId id="601" r:id="rId5"/>
    <p:sldId id="603" r:id="rId6"/>
    <p:sldId id="600" r:id="rId7"/>
    <p:sldId id="602" r:id="rId8"/>
    <p:sldId id="591" r:id="rId9"/>
    <p:sldId id="590" r:id="rId10"/>
    <p:sldId id="593" r:id="rId11"/>
    <p:sldId id="594" r:id="rId12"/>
    <p:sldId id="595" r:id="rId13"/>
    <p:sldId id="596" r:id="rId14"/>
    <p:sldId id="597" r:id="rId15"/>
    <p:sldId id="598" r:id="rId16"/>
    <p:sldId id="599" r:id="rId17"/>
    <p:sldId id="604" r:id="rId18"/>
    <p:sldId id="605" r:id="rId19"/>
    <p:sldId id="606" r:id="rId20"/>
    <p:sldId id="607" r:id="rId21"/>
    <p:sldId id="608" r:id="rId22"/>
    <p:sldId id="609" r:id="rId23"/>
    <p:sldId id="610" r:id="rId24"/>
    <p:sldId id="611" r:id="rId25"/>
    <p:sldId id="588" r:id="rId26"/>
    <p:sldId id="444" r:id="rId27"/>
    <p:sldId id="445" r:id="rId28"/>
    <p:sldId id="448" r:id="rId29"/>
    <p:sldId id="447" r:id="rId30"/>
    <p:sldId id="449" r:id="rId31"/>
    <p:sldId id="450" r:id="rId32"/>
    <p:sldId id="451" r:id="rId33"/>
    <p:sldId id="452" r:id="rId34"/>
    <p:sldId id="453" r:id="rId35"/>
    <p:sldId id="454" r:id="rId36"/>
    <p:sldId id="455" r:id="rId37"/>
    <p:sldId id="456" r:id="rId38"/>
    <p:sldId id="457" r:id="rId39"/>
    <p:sldId id="458" r:id="rId40"/>
    <p:sldId id="459" r:id="rId41"/>
    <p:sldId id="460" r:id="rId42"/>
    <p:sldId id="522" r:id="rId43"/>
    <p:sldId id="461" r:id="rId44"/>
    <p:sldId id="462" r:id="rId45"/>
    <p:sldId id="463" r:id="rId46"/>
    <p:sldId id="464" r:id="rId47"/>
    <p:sldId id="465" r:id="rId48"/>
    <p:sldId id="466" r:id="rId49"/>
    <p:sldId id="468" r:id="rId50"/>
    <p:sldId id="467" r:id="rId51"/>
    <p:sldId id="469" r:id="rId52"/>
    <p:sldId id="478" r:id="rId53"/>
    <p:sldId id="479" r:id="rId54"/>
    <p:sldId id="470" r:id="rId55"/>
    <p:sldId id="471" r:id="rId56"/>
    <p:sldId id="472" r:id="rId57"/>
    <p:sldId id="473" r:id="rId58"/>
    <p:sldId id="474" r:id="rId59"/>
    <p:sldId id="475" r:id="rId60"/>
    <p:sldId id="476" r:id="rId61"/>
    <p:sldId id="477" r:id="rId62"/>
    <p:sldId id="480" r:id="rId63"/>
    <p:sldId id="481" r:id="rId64"/>
    <p:sldId id="482" r:id="rId65"/>
    <p:sldId id="483" r:id="rId66"/>
    <p:sldId id="484" r:id="rId67"/>
    <p:sldId id="523" r:id="rId68"/>
    <p:sldId id="485" r:id="rId69"/>
    <p:sldId id="486" r:id="rId70"/>
    <p:sldId id="487" r:id="rId71"/>
    <p:sldId id="489" r:id="rId72"/>
    <p:sldId id="490" r:id="rId73"/>
    <p:sldId id="491" r:id="rId74"/>
    <p:sldId id="492" r:id="rId75"/>
    <p:sldId id="488" r:id="rId76"/>
    <p:sldId id="493" r:id="rId77"/>
    <p:sldId id="494" r:id="rId78"/>
    <p:sldId id="495" r:id="rId79"/>
    <p:sldId id="496" r:id="rId80"/>
    <p:sldId id="497" r:id="rId81"/>
    <p:sldId id="498" r:id="rId82"/>
    <p:sldId id="499" r:id="rId83"/>
    <p:sldId id="500" r:id="rId84"/>
    <p:sldId id="501" r:id="rId85"/>
    <p:sldId id="524" r:id="rId86"/>
    <p:sldId id="502" r:id="rId87"/>
    <p:sldId id="503" r:id="rId88"/>
    <p:sldId id="504" r:id="rId89"/>
    <p:sldId id="505" r:id="rId90"/>
    <p:sldId id="506" r:id="rId91"/>
    <p:sldId id="507" r:id="rId92"/>
    <p:sldId id="508" r:id="rId93"/>
    <p:sldId id="509" r:id="rId94"/>
    <p:sldId id="510" r:id="rId95"/>
    <p:sldId id="511" r:id="rId96"/>
    <p:sldId id="512" r:id="rId97"/>
    <p:sldId id="525" r:id="rId98"/>
    <p:sldId id="513" r:id="rId99"/>
    <p:sldId id="514" r:id="rId100"/>
    <p:sldId id="515" r:id="rId101"/>
    <p:sldId id="516" r:id="rId102"/>
    <p:sldId id="517" r:id="rId103"/>
    <p:sldId id="518" r:id="rId104"/>
    <p:sldId id="519" r:id="rId105"/>
    <p:sldId id="520" r:id="rId106"/>
    <p:sldId id="612" r:id="rId107"/>
    <p:sldId id="527" r:id="rId108"/>
    <p:sldId id="528" r:id="rId109"/>
    <p:sldId id="529" r:id="rId110"/>
    <p:sldId id="532" r:id="rId111"/>
    <p:sldId id="530" r:id="rId112"/>
    <p:sldId id="533" r:id="rId113"/>
    <p:sldId id="534" r:id="rId114"/>
    <p:sldId id="531" r:id="rId115"/>
    <p:sldId id="535" r:id="rId116"/>
    <p:sldId id="536" r:id="rId117"/>
    <p:sldId id="537" r:id="rId118"/>
    <p:sldId id="538" r:id="rId119"/>
    <p:sldId id="539" r:id="rId120"/>
    <p:sldId id="540" r:id="rId121"/>
    <p:sldId id="541" r:id="rId122"/>
    <p:sldId id="542" r:id="rId123"/>
    <p:sldId id="543" r:id="rId124"/>
    <p:sldId id="544" r:id="rId125"/>
    <p:sldId id="545" r:id="rId126"/>
    <p:sldId id="546" r:id="rId127"/>
    <p:sldId id="547" r:id="rId128"/>
    <p:sldId id="548" r:id="rId129"/>
    <p:sldId id="549" r:id="rId130"/>
    <p:sldId id="550" r:id="rId131"/>
    <p:sldId id="551" r:id="rId132"/>
    <p:sldId id="552" r:id="rId133"/>
    <p:sldId id="553" r:id="rId134"/>
    <p:sldId id="554" r:id="rId135"/>
    <p:sldId id="555" r:id="rId136"/>
    <p:sldId id="556" r:id="rId137"/>
    <p:sldId id="557" r:id="rId138"/>
    <p:sldId id="558" r:id="rId139"/>
    <p:sldId id="559" r:id="rId140"/>
    <p:sldId id="560" r:id="rId141"/>
    <p:sldId id="561" r:id="rId142"/>
    <p:sldId id="562" r:id="rId143"/>
    <p:sldId id="563" r:id="rId144"/>
    <p:sldId id="564" r:id="rId145"/>
    <p:sldId id="566" r:id="rId146"/>
    <p:sldId id="565" r:id="rId147"/>
    <p:sldId id="567" r:id="rId148"/>
    <p:sldId id="568" r:id="rId149"/>
    <p:sldId id="569" r:id="rId150"/>
    <p:sldId id="570" r:id="rId151"/>
    <p:sldId id="571" r:id="rId152"/>
    <p:sldId id="572" r:id="rId153"/>
    <p:sldId id="573" r:id="rId154"/>
    <p:sldId id="574" r:id="rId155"/>
    <p:sldId id="575" r:id="rId156"/>
    <p:sldId id="576" r:id="rId157"/>
    <p:sldId id="577" r:id="rId158"/>
    <p:sldId id="578" r:id="rId159"/>
    <p:sldId id="579" r:id="rId160"/>
    <p:sldId id="580" r:id="rId161"/>
    <p:sldId id="581" r:id="rId162"/>
    <p:sldId id="582" r:id="rId163"/>
    <p:sldId id="583" r:id="rId164"/>
    <p:sldId id="584" r:id="rId165"/>
    <p:sldId id="585" r:id="rId166"/>
    <p:sldId id="586" r:id="rId167"/>
    <p:sldId id="587" r:id="rId168"/>
    <p:sldId id="402" r:id="rId169"/>
  </p:sldIdLst>
  <p:sldSz cx="12188825" cy="6858000"/>
  <p:notesSz cx="6858000" cy="9144000"/>
  <p:defaultTextStyle>
    <a:defPPr>
      <a:defRPr lang="en-US"/>
    </a:defPPr>
    <a:lvl1pPr marL="0" algn="l" defTabSz="609410" rtl="0" eaLnBrk="1" latinLnBrk="0" hangingPunct="1">
      <a:defRPr sz="2400" kern="1200">
        <a:solidFill>
          <a:schemeClr val="tx1"/>
        </a:solidFill>
        <a:latin typeface="+mn-lt"/>
        <a:ea typeface="+mn-ea"/>
        <a:cs typeface="+mn-cs"/>
      </a:defRPr>
    </a:lvl1pPr>
    <a:lvl2pPr marL="609410" algn="l" defTabSz="609410" rtl="0" eaLnBrk="1" latinLnBrk="0" hangingPunct="1">
      <a:defRPr sz="2400" kern="1200">
        <a:solidFill>
          <a:schemeClr val="tx1"/>
        </a:solidFill>
        <a:latin typeface="+mn-lt"/>
        <a:ea typeface="+mn-ea"/>
        <a:cs typeface="+mn-cs"/>
      </a:defRPr>
    </a:lvl2pPr>
    <a:lvl3pPr marL="1218823" algn="l" defTabSz="609410" rtl="0" eaLnBrk="1" latinLnBrk="0" hangingPunct="1">
      <a:defRPr sz="2400" kern="1200">
        <a:solidFill>
          <a:schemeClr val="tx1"/>
        </a:solidFill>
        <a:latin typeface="+mn-lt"/>
        <a:ea typeface="+mn-ea"/>
        <a:cs typeface="+mn-cs"/>
      </a:defRPr>
    </a:lvl3pPr>
    <a:lvl4pPr marL="1828233" algn="l" defTabSz="609410" rtl="0" eaLnBrk="1" latinLnBrk="0" hangingPunct="1">
      <a:defRPr sz="2400" kern="1200">
        <a:solidFill>
          <a:schemeClr val="tx1"/>
        </a:solidFill>
        <a:latin typeface="+mn-lt"/>
        <a:ea typeface="+mn-ea"/>
        <a:cs typeface="+mn-cs"/>
      </a:defRPr>
    </a:lvl4pPr>
    <a:lvl5pPr marL="2437643" algn="l" defTabSz="609410" rtl="0" eaLnBrk="1" latinLnBrk="0" hangingPunct="1">
      <a:defRPr sz="2400" kern="1200">
        <a:solidFill>
          <a:schemeClr val="tx1"/>
        </a:solidFill>
        <a:latin typeface="+mn-lt"/>
        <a:ea typeface="+mn-ea"/>
        <a:cs typeface="+mn-cs"/>
      </a:defRPr>
    </a:lvl5pPr>
    <a:lvl6pPr marL="3047054" algn="l" defTabSz="609410" rtl="0" eaLnBrk="1" latinLnBrk="0" hangingPunct="1">
      <a:defRPr sz="2400" kern="1200">
        <a:solidFill>
          <a:schemeClr val="tx1"/>
        </a:solidFill>
        <a:latin typeface="+mn-lt"/>
        <a:ea typeface="+mn-ea"/>
        <a:cs typeface="+mn-cs"/>
      </a:defRPr>
    </a:lvl6pPr>
    <a:lvl7pPr marL="3656463" algn="l" defTabSz="609410" rtl="0" eaLnBrk="1" latinLnBrk="0" hangingPunct="1">
      <a:defRPr sz="2400" kern="1200">
        <a:solidFill>
          <a:schemeClr val="tx1"/>
        </a:solidFill>
        <a:latin typeface="+mn-lt"/>
        <a:ea typeface="+mn-ea"/>
        <a:cs typeface="+mn-cs"/>
      </a:defRPr>
    </a:lvl7pPr>
    <a:lvl8pPr marL="4265875" algn="l" defTabSz="609410" rtl="0" eaLnBrk="1" latinLnBrk="0" hangingPunct="1">
      <a:defRPr sz="2400" kern="1200">
        <a:solidFill>
          <a:schemeClr val="tx1"/>
        </a:solidFill>
        <a:latin typeface="+mn-lt"/>
        <a:ea typeface="+mn-ea"/>
        <a:cs typeface="+mn-cs"/>
      </a:defRPr>
    </a:lvl8pPr>
    <a:lvl9pPr marL="4875285" algn="l" defTabSz="6094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23"/>
    <a:srgbClr val="005BA1"/>
    <a:srgbClr val="F79443"/>
    <a:srgbClr val="199CFF"/>
    <a:srgbClr val="F7994B"/>
    <a:srgbClr val="F58345"/>
    <a:srgbClr val="F3F3F3"/>
    <a:srgbClr val="E2EAF6"/>
    <a:srgbClr val="EEF3FA"/>
    <a:srgbClr val="F7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5064" autoAdjust="0"/>
  </p:normalViewPr>
  <p:slideViewPr>
    <p:cSldViewPr snapToGrid="0" snapToObjects="1">
      <p:cViewPr varScale="1">
        <p:scale>
          <a:sx n="74" d="100"/>
          <a:sy n="74" d="100"/>
        </p:scale>
        <p:origin x="-690" y="-90"/>
      </p:cViewPr>
      <p:guideLst>
        <p:guide orient="horz" pos="431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0024"/>
    </p:cViewPr>
  </p:sorterViewPr>
  <p:notesViewPr>
    <p:cSldViewPr snapToGrid="0" snapToObjects="1">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handoutMaster" Target="handoutMasters/handoutMaster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tableStyles" Target="tableStyle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t>9/18/2017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dirty="0"/>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t>9/18/2017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dirty="0"/>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10" rtl="0" eaLnBrk="1" latinLnBrk="0" hangingPunct="1">
      <a:defRPr sz="1500" kern="1200">
        <a:solidFill>
          <a:schemeClr val="tx1"/>
        </a:solidFill>
        <a:latin typeface="+mn-lt"/>
        <a:ea typeface="+mn-ea"/>
        <a:cs typeface="+mn-cs"/>
      </a:defRPr>
    </a:lvl1pPr>
    <a:lvl2pPr marL="609410" algn="l" defTabSz="609410" rtl="0" eaLnBrk="1" latinLnBrk="0" hangingPunct="1">
      <a:defRPr sz="1500" kern="1200">
        <a:solidFill>
          <a:schemeClr val="tx1"/>
        </a:solidFill>
        <a:latin typeface="+mn-lt"/>
        <a:ea typeface="+mn-ea"/>
        <a:cs typeface="+mn-cs"/>
      </a:defRPr>
    </a:lvl2pPr>
    <a:lvl3pPr marL="1218823" algn="l" defTabSz="609410" rtl="0" eaLnBrk="1" latinLnBrk="0" hangingPunct="1">
      <a:defRPr sz="1500" kern="1200">
        <a:solidFill>
          <a:schemeClr val="tx1"/>
        </a:solidFill>
        <a:latin typeface="+mn-lt"/>
        <a:ea typeface="+mn-ea"/>
        <a:cs typeface="+mn-cs"/>
      </a:defRPr>
    </a:lvl3pPr>
    <a:lvl4pPr marL="1828233" algn="l" defTabSz="609410" rtl="0" eaLnBrk="1" latinLnBrk="0" hangingPunct="1">
      <a:defRPr sz="1500" kern="1200">
        <a:solidFill>
          <a:schemeClr val="tx1"/>
        </a:solidFill>
        <a:latin typeface="+mn-lt"/>
        <a:ea typeface="+mn-ea"/>
        <a:cs typeface="+mn-cs"/>
      </a:defRPr>
    </a:lvl4pPr>
    <a:lvl5pPr marL="2437643" algn="l" defTabSz="609410" rtl="0" eaLnBrk="1" latinLnBrk="0" hangingPunct="1">
      <a:defRPr sz="1500" kern="1200">
        <a:solidFill>
          <a:schemeClr val="tx1"/>
        </a:solidFill>
        <a:latin typeface="+mn-lt"/>
        <a:ea typeface="+mn-ea"/>
        <a:cs typeface="+mn-cs"/>
      </a:defRPr>
    </a:lvl5pPr>
    <a:lvl6pPr marL="3047054" algn="l" defTabSz="609410" rtl="0" eaLnBrk="1" latinLnBrk="0" hangingPunct="1">
      <a:defRPr sz="1500" kern="1200">
        <a:solidFill>
          <a:schemeClr val="tx1"/>
        </a:solidFill>
        <a:latin typeface="+mn-lt"/>
        <a:ea typeface="+mn-ea"/>
        <a:cs typeface="+mn-cs"/>
      </a:defRPr>
    </a:lvl6pPr>
    <a:lvl7pPr marL="3656463" algn="l" defTabSz="609410" rtl="0" eaLnBrk="1" latinLnBrk="0" hangingPunct="1">
      <a:defRPr sz="1500" kern="1200">
        <a:solidFill>
          <a:schemeClr val="tx1"/>
        </a:solidFill>
        <a:latin typeface="+mn-lt"/>
        <a:ea typeface="+mn-ea"/>
        <a:cs typeface="+mn-cs"/>
      </a:defRPr>
    </a:lvl7pPr>
    <a:lvl8pPr marL="4265875" algn="l" defTabSz="609410" rtl="0" eaLnBrk="1" latinLnBrk="0" hangingPunct="1">
      <a:defRPr sz="1500" kern="1200">
        <a:solidFill>
          <a:schemeClr val="tx1"/>
        </a:solidFill>
        <a:latin typeface="+mn-lt"/>
        <a:ea typeface="+mn-ea"/>
        <a:cs typeface="+mn-cs"/>
      </a:defRPr>
    </a:lvl8pPr>
    <a:lvl9pPr marL="4875285" algn="l" defTabSz="60941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39" name="Rectangle 38"/>
          <p:cNvSpPr/>
          <p:nvPr userDrawn="1"/>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cxnSp>
        <p:nvCxnSpPr>
          <p:cNvPr id="50" name="Straight Connector 49"/>
          <p:cNvCxnSpPr/>
          <p:nvPr/>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4"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5765664" y="1798977"/>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5765664"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541487" y="514215"/>
            <a:ext cx="4060402"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291264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568657" y="687394"/>
            <a:ext cx="1142772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Put Great Subtitle Here</a:t>
            </a:r>
            <a:endParaRPr lang="en-IN" dirty="0"/>
          </a:p>
        </p:txBody>
      </p:sp>
    </p:spTree>
    <p:extLst>
      <p:ext uri="{BB962C8B-B14F-4D97-AF65-F5344CB8AC3E}">
        <p14:creationId xmlns:p14="http://schemas.microsoft.com/office/powerpoint/2010/main" val="13901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2225" y="1"/>
            <a:ext cx="12188952"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56" y="2336292"/>
            <a:ext cx="12185218" cy="4521708"/>
          </a:xfrm>
          <a:prstGeom prst="rect">
            <a:avLst/>
          </a:prstGeom>
        </p:spPr>
      </p:pic>
      <p:sp>
        <p:nvSpPr>
          <p:cNvPr id="35" name="Text Placeholder 34"/>
          <p:cNvSpPr>
            <a:spLocks noGrp="1"/>
          </p:cNvSpPr>
          <p:nvPr>
            <p:ph type="body" sz="quarter" idx="13" hasCustomPrompt="1"/>
          </p:nvPr>
        </p:nvSpPr>
        <p:spPr>
          <a:xfrm>
            <a:off x="5607052" y="1372341"/>
            <a:ext cx="5804008"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5614424" y="2293426"/>
            <a:ext cx="5797948"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14" name="Group 13"/>
          <p:cNvGrpSpPr/>
          <p:nvPr userDrawn="1"/>
        </p:nvGrpSpPr>
        <p:grpSpPr>
          <a:xfrm>
            <a:off x="6509897" y="4529507"/>
            <a:ext cx="1762126"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grpSp>
      <p:sp>
        <p:nvSpPr>
          <p:cNvPr id="17" name="Rectangle 16"/>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cxnSp>
        <p:nvCxnSpPr>
          <p:cNvPr id="54" name="Straight Connector 53"/>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705261" y="664402"/>
            <a:ext cx="3781426"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8"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465138"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5728653"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465139" y="273053"/>
            <a:ext cx="9958847"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val="36777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23900"/>
            <a:ext cx="12188825" cy="6134100"/>
          </a:xfrm>
          <a:prstGeom prst="rect">
            <a:avLst/>
          </a:prstGeom>
        </p:spPr>
        <p:txBody>
          <a:bodyPr lIns="91427" tIns="45714" rIns="91427" bIns="45714"/>
          <a:lstStyle/>
          <a:p>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45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33400" y="1600201"/>
            <a:ext cx="8153400" cy="381000"/>
          </a:xfrm>
          <a:prstGeom prst="rect">
            <a:avLst/>
          </a:prstGeom>
        </p:spPr>
        <p:txBody>
          <a:bodyPr lIns="91427" tIns="45714" rIns="91427" bIns="45714"/>
          <a:lstStyle>
            <a:lvl1pPr>
              <a:buClr>
                <a:srgbClr val="E23827"/>
              </a:buClr>
              <a:defRPr/>
            </a:lvl1pPr>
          </a:lstStyle>
          <a:p>
            <a:pPr lvl="0"/>
            <a:r>
              <a:rPr lang="en-US" dirty="0"/>
              <a:t>Click to edit Master text styles</a:t>
            </a:r>
          </a:p>
        </p:txBody>
      </p:sp>
      <p:sp>
        <p:nvSpPr>
          <p:cNvPr id="6" name="Text Placeholder 3"/>
          <p:cNvSpPr>
            <a:spLocks noGrp="1"/>
          </p:cNvSpPr>
          <p:nvPr>
            <p:ph type="body" sz="half" idx="13"/>
          </p:nvPr>
        </p:nvSpPr>
        <p:spPr>
          <a:xfrm>
            <a:off x="533400" y="2209801"/>
            <a:ext cx="8153400" cy="381000"/>
          </a:xfrm>
          <a:prstGeom prst="rect">
            <a:avLst/>
          </a:prstGeom>
        </p:spPr>
        <p:txBody>
          <a:bodyPr lIns="91427" tIns="45714" rIns="91427" bIns="45714"/>
          <a:lstStyle>
            <a:lvl1pPr>
              <a:buClr>
                <a:srgbClr val="E23827"/>
              </a:buClr>
              <a:defRPr sz="1500">
                <a:solidFill>
                  <a:srgbClr val="3B3B3B"/>
                </a:solidFill>
              </a:defRPr>
            </a:lvl1pPr>
          </a:lstStyle>
          <a:p>
            <a:pPr lvl="0"/>
            <a:r>
              <a:rPr lang="en-US" dirty="0"/>
              <a:t>Click to edit Master text styles</a:t>
            </a:r>
          </a:p>
        </p:txBody>
      </p:sp>
      <p:sp>
        <p:nvSpPr>
          <p:cNvPr id="7" name="Text Placeholder 3"/>
          <p:cNvSpPr>
            <a:spLocks noGrp="1"/>
          </p:cNvSpPr>
          <p:nvPr>
            <p:ph type="body" sz="half" idx="14"/>
          </p:nvPr>
        </p:nvSpPr>
        <p:spPr>
          <a:xfrm>
            <a:off x="533400" y="2819401"/>
            <a:ext cx="8153400" cy="381000"/>
          </a:xfrm>
          <a:prstGeom prst="rect">
            <a:avLst/>
          </a:prstGeom>
        </p:spPr>
        <p:txBody>
          <a:bodyPr lIns="91427" tIns="45714" rIns="91427" bIns="45714"/>
          <a:lstStyle>
            <a:lvl1pPr>
              <a:buClr>
                <a:srgbClr val="E23827"/>
              </a:buClr>
              <a:defRPr sz="1400"/>
            </a:lvl1pPr>
          </a:lstStyle>
          <a:p>
            <a:pPr lvl="0"/>
            <a:r>
              <a:rPr lang="en-US" dirty="0"/>
              <a:t>Click to edit Master text styles</a:t>
            </a:r>
          </a:p>
        </p:txBody>
      </p:sp>
      <p:sp>
        <p:nvSpPr>
          <p:cNvPr id="8" name="Text Placeholder 3"/>
          <p:cNvSpPr>
            <a:spLocks noGrp="1"/>
          </p:cNvSpPr>
          <p:nvPr>
            <p:ph type="body" sz="half" idx="15"/>
          </p:nvPr>
        </p:nvSpPr>
        <p:spPr>
          <a:xfrm>
            <a:off x="533400" y="3429001"/>
            <a:ext cx="8153400" cy="381000"/>
          </a:xfrm>
          <a:prstGeom prst="rect">
            <a:avLst/>
          </a:prstGeom>
        </p:spPr>
        <p:txBody>
          <a:bodyPr lIns="91427" tIns="45714" rIns="91427" bIns="45714"/>
          <a:lstStyle>
            <a:lvl1pPr>
              <a:buClr>
                <a:srgbClr val="E23827"/>
              </a:buClr>
              <a:defRPr sz="1200"/>
            </a:lvl1pPr>
          </a:lstStyle>
          <a:p>
            <a:pPr lvl="0"/>
            <a:r>
              <a:rPr lang="en-US" dirty="0"/>
              <a:t>Click to edit Master text styles</a:t>
            </a:r>
          </a:p>
        </p:txBody>
      </p:sp>
      <p:sp>
        <p:nvSpPr>
          <p:cNvPr id="9" name="Text Placeholder 3"/>
          <p:cNvSpPr>
            <a:spLocks noGrp="1"/>
          </p:cNvSpPr>
          <p:nvPr>
            <p:ph type="body" sz="half" idx="16"/>
          </p:nvPr>
        </p:nvSpPr>
        <p:spPr>
          <a:xfrm>
            <a:off x="533400" y="4038600"/>
            <a:ext cx="8153400" cy="381000"/>
          </a:xfrm>
          <a:prstGeom prst="rect">
            <a:avLst/>
          </a:prstGeom>
        </p:spPr>
        <p:txBody>
          <a:bodyPr lIns="91427" tIns="45714" rIns="91427" bIns="45714"/>
          <a:lstStyle>
            <a:lvl1pPr>
              <a:buClr>
                <a:srgbClr val="E23827"/>
              </a:buClr>
              <a:defRPr sz="1000"/>
            </a:lvl1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97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568328" y="933450"/>
            <a:ext cx="11242675" cy="4991100"/>
          </a:xfrm>
          <a:prstGeom prst="rect">
            <a:avLst/>
          </a:prstGeom>
        </p:spPr>
        <p:txBody>
          <a:bodyPr lIns="91427" tIns="45714" rIns="91427" bIns="45714"/>
          <a:lstStyle>
            <a:lvl1pPr>
              <a:buClr>
                <a:srgbClr val="E23827"/>
              </a:buClr>
              <a:defRPr/>
            </a:lvl1pPr>
            <a:lvl2pPr>
              <a:buClr>
                <a:srgbClr val="E23827"/>
              </a:buClr>
              <a:defRPr/>
            </a:lvl2pPr>
            <a:lvl3pPr>
              <a:buClr>
                <a:srgbClr val="E23827"/>
              </a:buClr>
              <a:defRPr/>
            </a:lvl3pPr>
            <a:lvl4pPr>
              <a:buClr>
                <a:srgbClr val="E23827"/>
              </a:buClr>
              <a:defRPr/>
            </a:lvl4pPr>
            <a:lvl5pPr>
              <a:buClr>
                <a:srgbClr val="E2382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5938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11460480"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73077" y="736600"/>
            <a:ext cx="1125061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Tree>
    <p:extLst>
      <p:ext uri="{BB962C8B-B14F-4D97-AF65-F5344CB8AC3E}">
        <p14:creationId xmlns:p14="http://schemas.microsoft.com/office/powerpoint/2010/main" val="37097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26723" y="736600"/>
            <a:ext cx="566769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5" name="Text Placeholder 3"/>
          <p:cNvSpPr>
            <a:spLocks noGrp="1"/>
          </p:cNvSpPr>
          <p:nvPr>
            <p:ph type="body" sz="quarter" idx="11"/>
          </p:nvPr>
        </p:nvSpPr>
        <p:spPr>
          <a:xfrm>
            <a:off x="6246816" y="736600"/>
            <a:ext cx="5621337"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6" name="Text Placeholder 3"/>
          <p:cNvSpPr>
            <a:spLocks noGrp="1"/>
          </p:cNvSpPr>
          <p:nvPr>
            <p:ph type="body" sz="half" idx="12"/>
          </p:nvPr>
        </p:nvSpPr>
        <p:spPr>
          <a:xfrm>
            <a:off x="6246814" y="341376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Tree>
    <p:extLst>
      <p:ext uri="{BB962C8B-B14F-4D97-AF65-F5344CB8AC3E}">
        <p14:creationId xmlns:p14="http://schemas.microsoft.com/office/powerpoint/2010/main" val="35372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3077" y="736599"/>
            <a:ext cx="11250613"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20916182"/>
      </p:ext>
    </p:extLst>
  </p:cSld>
  <p:clrMapOvr>
    <a:masterClrMapping/>
  </p:clrMapOvr>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568330" y="928687"/>
            <a:ext cx="10969624"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007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eperater">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sp>
        <p:nvSpPr>
          <p:cNvPr id="17" name="Rectangle 16"/>
          <p:cNvSpPr/>
          <p:nvPr userDrawn="1"/>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2" name="Title 1"/>
          <p:cNvSpPr>
            <a:spLocks noGrp="1"/>
          </p:cNvSpPr>
          <p:nvPr>
            <p:ph type="title" hasCustomPrompt="1"/>
          </p:nvPr>
        </p:nvSpPr>
        <p:spPr>
          <a:xfrm>
            <a:off x="755877" y="2035212"/>
            <a:ext cx="8764586" cy="639761"/>
          </a:xfrm>
          <a:prstGeom prst="rect">
            <a:avLst/>
          </a:prstGeom>
        </p:spPr>
        <p:txBody>
          <a:bodyPr/>
          <a:lstStyle>
            <a:lvl1pPr algn="l">
              <a:defRPr b="1"/>
            </a:lvl1pPr>
          </a:lstStyle>
          <a:p>
            <a:pPr lvl="0"/>
            <a:r>
              <a:rPr lang="en-US" dirty="0"/>
              <a:t>Section Name Here</a:t>
            </a:r>
            <a:endParaRPr lang="en-IN" dirty="0"/>
          </a:p>
        </p:txBody>
      </p:sp>
      <p:sp>
        <p:nvSpPr>
          <p:cNvPr id="4" name="Text Placeholder 4"/>
          <p:cNvSpPr>
            <a:spLocks noGrp="1"/>
          </p:cNvSpPr>
          <p:nvPr>
            <p:ph type="body" sz="quarter" idx="11" hasCustomPrompt="1"/>
          </p:nvPr>
        </p:nvSpPr>
        <p:spPr>
          <a:xfrm>
            <a:off x="755877" y="2811497"/>
            <a:ext cx="8764586" cy="508000"/>
          </a:xfrm>
          <a:prstGeom prst="rect">
            <a:avLst/>
          </a:prstGeom>
        </p:spPr>
        <p:txBody>
          <a:bodyPr anchor="ctr">
            <a:normAutofit/>
          </a:bodyPr>
          <a:lstStyle>
            <a:lvl1pPr marL="0" indent="0" algn="l">
              <a:buNone/>
              <a:defRPr sz="2400" b="0" baseline="0">
                <a:solidFill>
                  <a:schemeClr val="accent6">
                    <a:lumMod val="50000"/>
                  </a:schemeClr>
                </a:solidFill>
                <a:latin typeface="+mn-lt"/>
              </a:defRPr>
            </a:lvl1pPr>
          </a:lstStyle>
          <a:p>
            <a:pPr lvl="0"/>
            <a:r>
              <a:rPr lang="en-US" dirty="0"/>
              <a:t>Insert Subtitle Here</a:t>
            </a:r>
            <a:endParaRPr lang="en-IN" dirty="0"/>
          </a:p>
        </p:txBody>
      </p:sp>
      <p:sp>
        <p:nvSpPr>
          <p:cNvPr id="6" name="Rectangle 5"/>
          <p:cNvSpPr/>
          <p:nvPr/>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15" name="Rectangle 14"/>
          <p:cNvSpPr/>
          <p:nvPr/>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25" name="Rectangle 24"/>
          <p:cNvSpPr/>
          <p:nvPr userDrawn="1"/>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pic>
        <p:nvPicPr>
          <p:cNvPr id="26" name="Picture 4" descr="J:\yash-branding\logo\YASH-SM-logo\yash-witout-taglin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762102" y="215030"/>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2016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1053557738"/>
      </p:ext>
    </p:extLst>
  </p:cSld>
  <p:clrMapOvr>
    <a:masterClrMapping/>
  </p:clrMapOvr>
  <p:extLst mod="1">
    <p:ext uri="{DCECCB84-F9BA-43D5-87BE-67443E8EF086}">
      <p15:sldGuideLst xmlns:p15="http://schemas.microsoft.com/office/powerpoint/2012/main" xmlns="">
        <p15:guide id="0" orient="horz" pos="2160" userDrawn="1">
          <p15:clr>
            <a:srgbClr val="FBAE40"/>
          </p15:clr>
        </p15:guide>
        <p15:guide id="1"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42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68330" y="831850"/>
            <a:ext cx="10969624" cy="4941888"/>
          </a:xfrm>
        </p:spPr>
        <p:txBody>
          <a:bodyPr/>
          <a:lstStyle/>
          <a:p>
            <a:r>
              <a:rPr lang="en-US" dirty="0"/>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0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8330" y="804863"/>
            <a:ext cx="10969624"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0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6094417" y="792164"/>
            <a:ext cx="5614987" cy="4884737"/>
          </a:xfrm>
        </p:spPr>
        <p:txBody>
          <a:bodyPr/>
          <a:lstStyle/>
          <a:p>
            <a:r>
              <a:rPr lang="en-US" dirty="0"/>
              <a:t>Click icon to add picture</a:t>
            </a:r>
          </a:p>
        </p:txBody>
      </p:sp>
      <p:sp>
        <p:nvSpPr>
          <p:cNvPr id="6" name="Text Placeholder 5"/>
          <p:cNvSpPr>
            <a:spLocks noGrp="1"/>
          </p:cNvSpPr>
          <p:nvPr>
            <p:ph type="body" sz="quarter" idx="11"/>
          </p:nvPr>
        </p:nvSpPr>
        <p:spPr>
          <a:xfrm>
            <a:off x="568325" y="792164"/>
            <a:ext cx="5354637"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99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68325" y="792163"/>
            <a:ext cx="5354637"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6094411" y="792163"/>
            <a:ext cx="5656263"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0529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1098221" y="185083"/>
            <a:ext cx="1515301" cy="323153"/>
          </a:xfrm>
          <a:prstGeom prst="rect">
            <a:avLst/>
          </a:prstGeom>
        </p:spPr>
        <p:txBody>
          <a:bodyPr wrap="square" lIns="91427" tIns="45714" rIns="91427" bIns="45714">
            <a:spAutoFit/>
          </a:bodyPr>
          <a:lstStyle/>
          <a:p>
            <a:pPr algn="ctr"/>
            <a:fld id="{74838859-96C6-4195-B61C-5C9EE7AAD6E5}" type="slidenum">
              <a:rPr lang="en-US" sz="1500" smtClean="0"/>
              <a:pPr/>
              <a:t>‹#›</a:t>
            </a:fld>
            <a:endParaRPr lang="en-IN" sz="1500" dirty="0">
              <a:solidFill>
                <a:schemeClr val="tx1">
                  <a:lumMod val="75000"/>
                </a:schemeClr>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575" y="571232"/>
            <a:ext cx="12173138" cy="6285620"/>
          </a:xfrm>
          <a:prstGeom prst="rect">
            <a:avLst/>
          </a:prstGeom>
        </p:spPr>
      </p:pic>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endParaRPr lang="en-US" dirty="0"/>
          </a:p>
        </p:txBody>
      </p:sp>
      <p:sp>
        <p:nvSpPr>
          <p:cNvPr id="5" name="Text Placeholder 4"/>
          <p:cNvSpPr>
            <a:spLocks noGrp="1"/>
          </p:cNvSpPr>
          <p:nvPr>
            <p:ph type="body" idx="1"/>
          </p:nvPr>
        </p:nvSpPr>
        <p:spPr>
          <a:xfrm>
            <a:off x="609603" y="1108873"/>
            <a:ext cx="10969624"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pic>
        <p:nvPicPr>
          <p:cNvPr id="9" name="Picture 3" descr="J:\yash-branding\logo\YASH-SM-logo\yash-tagline-SM-logo.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318767" y="5816228"/>
            <a:ext cx="187006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862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9" r:id="rId3"/>
    <p:sldLayoutId id="2147483677" r:id="rId4"/>
    <p:sldLayoutId id="2147483678" r:id="rId5"/>
    <p:sldLayoutId id="2147483681" r:id="rId6"/>
    <p:sldLayoutId id="2147483682" r:id="rId7"/>
    <p:sldLayoutId id="2147483683" r:id="rId8"/>
    <p:sldLayoutId id="2147483684" r:id="rId9"/>
    <p:sldLayoutId id="2147483685" r:id="rId10"/>
    <p:sldLayoutId id="2147483680" r:id="rId11"/>
    <p:sldLayoutId id="2147483781" r:id="rId12"/>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41231" y="6601840"/>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dirty="0"/>
              <a:t>Click to edit Master title style</a:t>
            </a: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sp>
        <p:nvSpPr>
          <p:cNvPr id="9" name="Content Placeholder 3"/>
          <p:cNvSpPr txBox="1">
            <a:spLocks/>
          </p:cNvSpPr>
          <p:nvPr/>
        </p:nvSpPr>
        <p:spPr>
          <a:xfrm>
            <a:off x="568325" y="1028700"/>
            <a:ext cx="10969625" cy="5181600"/>
          </a:xfrm>
          <a:prstGeom prst="rect">
            <a:avLst/>
          </a:prstGeom>
        </p:spPr>
        <p:txBody>
          <a:bodyPr lIns="91427" tIns="45714" rIns="91427" bIns="45714"/>
          <a:lstStyle>
            <a:lvl1pPr marL="457086" indent="-457086" algn="l" defTabSz="609448" rtl="0" eaLnBrk="1" latinLnBrk="0" hangingPunct="1">
              <a:spcBef>
                <a:spcPts val="1200"/>
              </a:spcBef>
              <a:spcAft>
                <a:spcPts val="600"/>
              </a:spcAft>
              <a:buClr>
                <a:srgbClr val="E23827"/>
              </a:buClr>
              <a:buFont typeface="Wingdings" panose="05000000000000000000" pitchFamily="2" charset="2"/>
              <a:buChar char="§"/>
              <a:defRPr sz="2400" kern="1200">
                <a:solidFill>
                  <a:srgbClr val="4B4B4B"/>
                </a:solidFill>
                <a:latin typeface="+mj-lt"/>
                <a:ea typeface="+mn-ea"/>
                <a:cs typeface="+mn-cs"/>
              </a:defRPr>
            </a:lvl1pPr>
            <a:lvl2pPr marL="990352" indent="-380905" algn="l" defTabSz="609448" rtl="0" eaLnBrk="1" latinLnBrk="0" hangingPunct="1">
              <a:spcBef>
                <a:spcPts val="1200"/>
              </a:spcBef>
              <a:spcAft>
                <a:spcPts val="600"/>
              </a:spcAft>
              <a:buClr>
                <a:srgbClr val="E23827"/>
              </a:buClr>
              <a:buFont typeface="Wingdings" panose="05000000000000000000" pitchFamily="2" charset="2"/>
              <a:buChar char="§"/>
              <a:defRPr sz="2000" kern="1200">
                <a:solidFill>
                  <a:srgbClr val="4B4B4B"/>
                </a:solidFill>
                <a:latin typeface="+mj-lt"/>
                <a:ea typeface="+mn-ea"/>
                <a:cs typeface="+mn-cs"/>
              </a:defRPr>
            </a:lvl2pPr>
            <a:lvl3pPr marL="1523619" indent="-304724" algn="l" defTabSz="609448" rtl="0" eaLnBrk="1" latinLnBrk="0" hangingPunct="1">
              <a:spcBef>
                <a:spcPts val="1200"/>
              </a:spcBef>
              <a:spcAft>
                <a:spcPts val="600"/>
              </a:spcAft>
              <a:buClr>
                <a:srgbClr val="E23827"/>
              </a:buClr>
              <a:buFont typeface="Wingdings" panose="05000000000000000000" pitchFamily="2" charset="2"/>
              <a:buChar char="§"/>
              <a:defRPr sz="1600" kern="1200">
                <a:solidFill>
                  <a:srgbClr val="4B4B4B"/>
                </a:solidFill>
                <a:latin typeface="+mj-lt"/>
                <a:ea typeface="+mn-ea"/>
                <a:cs typeface="+mn-cs"/>
              </a:defRPr>
            </a:lvl3pPr>
            <a:lvl4pPr marL="2133067"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4pPr>
            <a:lvl5pPr marL="2742514"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09841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hyperlink" Target="https://aws.amazon.com/ec2/instance-types/" TargetMode="Externa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6.w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aws.amazon.com/products/"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docs.aws.amazon.com/IAM/latest/UserGuide/reference_aws-services-that-work-with-iam.html"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hyperlink" Target="http://awspolicygen.s3.amazonaws.com/policygen.html"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hyperlink" Target="http://aws.amazon.com/s3/pricing/" TargetMode="Externa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hyperlink" Target="http://docs.aws.amazon.com/cli/latest/userguide/using-s3-commands.html" TargetMode="Externa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hyperlink" Target="http://aws.amazon.com/sqs/pricing/" TargetMode="Externa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hyperlink" Target="http://aws.amazon.com/sns/pricing/" TargetMode="Externa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86403" y="1547767"/>
            <a:ext cx="6766220" cy="825836"/>
          </a:xfrm>
        </p:spPr>
        <p:txBody>
          <a:bodyPr>
            <a:normAutofit/>
          </a:bodyPr>
          <a:lstStyle/>
          <a:p>
            <a:r>
              <a:rPr lang="en-US" dirty="0">
                <a:solidFill>
                  <a:srgbClr val="005BA1"/>
                </a:solidFill>
              </a:rPr>
              <a:t>Amazon Web Services (AWS)</a:t>
            </a:r>
          </a:p>
        </p:txBody>
      </p:sp>
      <p:sp>
        <p:nvSpPr>
          <p:cNvPr id="3" name="TextBox 2"/>
          <p:cNvSpPr txBox="1"/>
          <p:nvPr/>
        </p:nvSpPr>
        <p:spPr>
          <a:xfrm>
            <a:off x="7014177" y="4321646"/>
            <a:ext cx="1461294" cy="338554"/>
          </a:xfrm>
          <a:prstGeom prst="rect">
            <a:avLst/>
          </a:prstGeom>
          <a:noFill/>
        </p:spPr>
        <p:txBody>
          <a:bodyPr wrap="square" rtlCol="0">
            <a:spAutoFit/>
          </a:bodyPr>
          <a:lstStyle/>
          <a:p>
            <a:r>
              <a:rPr lang="en-IN" sz="1600" b="1" dirty="0" smtClean="0">
                <a:solidFill>
                  <a:srgbClr val="005BA1"/>
                </a:solidFill>
              </a:rPr>
              <a:t>Prepared by:</a:t>
            </a:r>
            <a:endParaRPr lang="en-IN" sz="1600" b="1" dirty="0">
              <a:solidFill>
                <a:srgbClr val="005BA1"/>
              </a:solidFill>
            </a:endParaRPr>
          </a:p>
        </p:txBody>
      </p:sp>
      <p:sp>
        <p:nvSpPr>
          <p:cNvPr id="5" name="TextBox 4"/>
          <p:cNvSpPr txBox="1"/>
          <p:nvPr/>
        </p:nvSpPr>
        <p:spPr>
          <a:xfrm>
            <a:off x="8349825" y="4324068"/>
            <a:ext cx="3434344" cy="584775"/>
          </a:xfrm>
          <a:prstGeom prst="rect">
            <a:avLst/>
          </a:prstGeom>
          <a:noFill/>
        </p:spPr>
        <p:txBody>
          <a:bodyPr wrap="square" rtlCol="0">
            <a:spAutoFit/>
          </a:bodyPr>
          <a:lstStyle/>
          <a:p>
            <a:r>
              <a:rPr lang="en-IN" sz="1600" dirty="0">
                <a:solidFill>
                  <a:srgbClr val="005BA1"/>
                </a:solidFill>
              </a:rPr>
              <a:t>Sumeet Muchhal </a:t>
            </a:r>
            <a:r>
              <a:rPr lang="en-IN" sz="1600" dirty="0" smtClean="0">
                <a:solidFill>
                  <a:srgbClr val="005BA1"/>
                </a:solidFill>
              </a:rPr>
              <a:t/>
            </a:r>
            <a:br>
              <a:rPr lang="en-IN" sz="1600" dirty="0" smtClean="0">
                <a:solidFill>
                  <a:srgbClr val="005BA1"/>
                </a:solidFill>
              </a:rPr>
            </a:br>
            <a:endParaRPr lang="en-IN" sz="1600" dirty="0">
              <a:solidFill>
                <a:srgbClr val="005BA1"/>
              </a:solidFill>
            </a:endParaRPr>
          </a:p>
        </p:txBody>
      </p:sp>
    </p:spTree>
    <p:extLst>
      <p:ext uri="{BB962C8B-B14F-4D97-AF65-F5344CB8AC3E}">
        <p14:creationId xmlns:p14="http://schemas.microsoft.com/office/powerpoint/2010/main" val="297962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465139" y="1081825"/>
            <a:ext cx="11074331" cy="3877985"/>
          </a:xfrm>
          <a:prstGeom prst="rect">
            <a:avLst/>
          </a:prstGeom>
          <a:noFill/>
        </p:spPr>
        <p:txBody>
          <a:bodyPr wrap="square" rtlCol="0">
            <a:spAutoFit/>
          </a:bodyPr>
          <a:lstStyle/>
          <a:p>
            <a:pPr fontAlgn="base"/>
            <a:r>
              <a:rPr lang="en-IN" sz="1800" b="1" dirty="0">
                <a:solidFill>
                  <a:srgbClr val="F58223"/>
                </a:solidFill>
              </a:rPr>
              <a:t>Infrastructure as a service (IaaS)</a:t>
            </a:r>
          </a:p>
          <a:p>
            <a:endParaRPr lang="en-IN" sz="1800" b="1" dirty="0">
              <a:solidFill>
                <a:srgbClr val="F79443"/>
              </a:solidFill>
            </a:endParaRPr>
          </a:p>
          <a:p>
            <a:pPr fontAlgn="base"/>
            <a:r>
              <a:rPr lang="en-IN" sz="1800" dirty="0"/>
              <a:t>Infrastructure as a service provides companies with computing resources including servers, networking, storage, and data </a:t>
            </a:r>
            <a:r>
              <a:rPr lang="en-IN" sz="1800" dirty="0" smtClean="0"/>
              <a:t>centre </a:t>
            </a:r>
            <a:r>
              <a:rPr lang="en-IN" sz="1800" dirty="0"/>
              <a:t>space on a pay-per-use basis</a:t>
            </a:r>
            <a:r>
              <a:rPr lang="en-IN" sz="1800" dirty="0" smtClean="0"/>
              <a:t>.</a:t>
            </a:r>
          </a:p>
          <a:p>
            <a:pPr fontAlgn="base"/>
            <a:endParaRPr lang="en-IN" sz="1800" dirty="0"/>
          </a:p>
          <a:p>
            <a:pPr fontAlgn="base"/>
            <a:r>
              <a:rPr lang="en-IN" sz="1800" b="1" dirty="0"/>
              <a:t>The benefits of IaaS</a:t>
            </a:r>
            <a:endParaRPr lang="en-IN" sz="1800" dirty="0" smtClean="0"/>
          </a:p>
          <a:p>
            <a:pPr fontAlgn="base"/>
            <a:endParaRPr lang="en-IN" sz="1800" dirty="0"/>
          </a:p>
          <a:p>
            <a:pPr marL="285750" indent="-285750" fontAlgn="base">
              <a:buFont typeface="Wingdings" panose="05000000000000000000" pitchFamily="2" charset="2"/>
              <a:buChar char="Ø"/>
            </a:pPr>
            <a:r>
              <a:rPr lang="en-IN" sz="1800" dirty="0"/>
              <a:t>No need to invest in your own </a:t>
            </a:r>
            <a:r>
              <a:rPr lang="en-IN" sz="1800" dirty="0" smtClean="0"/>
              <a:t>hardware</a:t>
            </a:r>
            <a:br>
              <a:rPr lang="en-IN" sz="1800" dirty="0" smtClean="0"/>
            </a:br>
            <a:endParaRPr lang="en-IN" sz="1800" dirty="0"/>
          </a:p>
          <a:p>
            <a:pPr marL="285750" indent="-285750" fontAlgn="base">
              <a:buFont typeface="Wingdings" panose="05000000000000000000" pitchFamily="2" charset="2"/>
              <a:buChar char="Ø"/>
            </a:pPr>
            <a:r>
              <a:rPr lang="en-IN" sz="1800" dirty="0"/>
              <a:t>Infrastructure scales on demand to support dynamic </a:t>
            </a:r>
            <a:r>
              <a:rPr lang="en-IN" sz="1800" dirty="0" smtClean="0"/>
              <a:t>workloads</a:t>
            </a:r>
            <a:br>
              <a:rPr lang="en-IN" sz="1800" dirty="0" smtClean="0"/>
            </a:br>
            <a:endParaRPr lang="en-IN" sz="1800" dirty="0"/>
          </a:p>
          <a:p>
            <a:pPr marL="285750" indent="-285750" fontAlgn="base">
              <a:buFont typeface="Wingdings" panose="05000000000000000000" pitchFamily="2" charset="2"/>
              <a:buChar char="Ø"/>
            </a:pPr>
            <a:r>
              <a:rPr lang="en-IN" sz="1800" dirty="0"/>
              <a:t>Flexible, innovative services available on demand</a:t>
            </a:r>
          </a:p>
          <a:p>
            <a:pPr fontAlgn="base"/>
            <a:endParaRPr lang="en-IN" dirty="0"/>
          </a:p>
        </p:txBody>
      </p:sp>
    </p:spTree>
    <p:extLst>
      <p:ext uri="{BB962C8B-B14F-4D97-AF65-F5344CB8AC3E}">
        <p14:creationId xmlns:p14="http://schemas.microsoft.com/office/powerpoint/2010/main" val="39180455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4801314"/>
          </a:xfrm>
          <a:prstGeom prst="rect">
            <a:avLst/>
          </a:prstGeom>
          <a:noFill/>
        </p:spPr>
        <p:txBody>
          <a:bodyPr wrap="square" rtlCol="0">
            <a:spAutoFit/>
          </a:bodyPr>
          <a:lstStyle/>
          <a:p>
            <a:r>
              <a:rPr lang="en-IN" sz="1800" b="1" dirty="0" smtClean="0">
                <a:solidFill>
                  <a:srgbClr val="FF0000"/>
                </a:solidFill>
              </a:rPr>
              <a:t>DB Instance</a:t>
            </a:r>
          </a:p>
          <a:p>
            <a:endParaRPr lang="en-IN" sz="1800" b="1" dirty="0" smtClean="0">
              <a:solidFill>
                <a:srgbClr val="FF0000"/>
              </a:solidFill>
            </a:endParaRPr>
          </a:p>
          <a:p>
            <a:pPr marL="285750" indent="-285750">
              <a:buFont typeface="Wingdings" panose="05000000000000000000" pitchFamily="2" charset="2"/>
              <a:buChar char="Ø"/>
            </a:pPr>
            <a:r>
              <a:rPr lang="en-US" sz="1800" dirty="0" smtClean="0"/>
              <a:t>The </a:t>
            </a:r>
            <a:r>
              <a:rPr lang="en-US" sz="1800" dirty="0"/>
              <a:t>basic building block of Amazon RDS is the DB instance. A DB instance is an isolated database environment in the cloud.  A DB instance can contain multiple user-created databases, and you can access it by using the same tools and applications that you use with a stand-alone database instance</a:t>
            </a:r>
            <a:r>
              <a:rPr lang="en-US" sz="1800" dirty="0" smtClean="0"/>
              <a:t>.</a:t>
            </a:r>
            <a:br>
              <a:rPr lang="en-US" sz="1800" dirty="0" smtClean="0"/>
            </a:br>
            <a:endParaRPr lang="en-US" sz="1800" dirty="0"/>
          </a:p>
          <a:p>
            <a:pPr marL="285750" indent="-285750">
              <a:buFont typeface="Wingdings" panose="05000000000000000000" pitchFamily="2" charset="2"/>
              <a:buChar char="Ø"/>
            </a:pPr>
            <a:r>
              <a:rPr lang="en-US" sz="1800" dirty="0"/>
              <a:t>Each DB instance runs a DB engine. Each DB engine has its own supported features, and each version of a DB engine may include specific features. Additionally, each DB engine has a set of parameters in a DB parameter group that control the behavior of the databases that it manages</a:t>
            </a:r>
            <a:r>
              <a:rPr lang="en-US" sz="1800" dirty="0" smtClean="0"/>
              <a:t>.</a:t>
            </a:r>
            <a:br>
              <a:rPr lang="en-US" sz="1800" dirty="0" smtClean="0"/>
            </a:br>
            <a:endParaRPr lang="en-US" sz="1800" dirty="0"/>
          </a:p>
          <a:p>
            <a:pPr marL="285750" indent="-285750">
              <a:buFont typeface="Wingdings" panose="05000000000000000000" pitchFamily="2" charset="2"/>
              <a:buChar char="Ø"/>
            </a:pPr>
            <a:r>
              <a:rPr lang="en-US" sz="1800" dirty="0"/>
              <a:t>The computation and memory capacity of a DB instance is determined by its DB instance class. You can select the DB instance that best meets your needs. If your needs change over time, you can change DB instances</a:t>
            </a:r>
            <a:r>
              <a:rPr lang="en-US" sz="1800" dirty="0" smtClean="0"/>
              <a:t>.</a:t>
            </a:r>
            <a:br>
              <a:rPr lang="en-US" sz="1800" dirty="0" smtClean="0"/>
            </a:br>
            <a:endParaRPr lang="en-US" sz="1800" dirty="0"/>
          </a:p>
          <a:p>
            <a:pPr marL="285750" indent="-285750">
              <a:buFont typeface="Wingdings" panose="05000000000000000000" pitchFamily="2" charset="2"/>
              <a:buChar char="Ø"/>
            </a:pPr>
            <a:r>
              <a:rPr lang="en-US" sz="1800" dirty="0"/>
              <a:t>DB instance storage comes in three types: Magnetic, General Purpose (SSD), and Provisioned IOPS (SSD).</a:t>
            </a:r>
            <a:r>
              <a:rPr lang="en-US" sz="1800" dirty="0">
                <a:latin typeface="Trebuchet MS" pitchFamily="34" charset="0"/>
              </a:rPr>
              <a:t> </a:t>
            </a:r>
          </a:p>
          <a:p>
            <a:endParaRPr lang="en-IN" sz="1800" b="1" dirty="0">
              <a:solidFill>
                <a:srgbClr val="FF0000"/>
              </a:solidFill>
            </a:endParaRPr>
          </a:p>
        </p:txBody>
      </p:sp>
    </p:spTree>
    <p:extLst>
      <p:ext uri="{BB962C8B-B14F-4D97-AF65-F5344CB8AC3E}">
        <p14:creationId xmlns:p14="http://schemas.microsoft.com/office/powerpoint/2010/main" val="25194301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3416320"/>
          </a:xfrm>
          <a:prstGeom prst="rect">
            <a:avLst/>
          </a:prstGeom>
          <a:noFill/>
        </p:spPr>
        <p:txBody>
          <a:bodyPr wrap="square" rtlCol="0">
            <a:spAutoFit/>
          </a:bodyPr>
          <a:lstStyle/>
          <a:p>
            <a:r>
              <a:rPr lang="en-IN" sz="1800" b="1" dirty="0">
                <a:solidFill>
                  <a:srgbClr val="FF0000"/>
                </a:solidFill>
              </a:rPr>
              <a:t>Regions and Availability </a:t>
            </a:r>
            <a:r>
              <a:rPr lang="en-IN" sz="1800" b="1" dirty="0" smtClean="0">
                <a:solidFill>
                  <a:srgbClr val="FF0000"/>
                </a:solidFill>
              </a:rPr>
              <a:t>Zones</a:t>
            </a:r>
            <a:br>
              <a:rPr lang="en-IN" sz="1800" b="1" dirty="0" smtClean="0">
                <a:solidFill>
                  <a:srgbClr val="FF0000"/>
                </a:solidFill>
              </a:rPr>
            </a:br>
            <a:endParaRPr lang="en-IN" sz="1800" b="1" dirty="0" smtClean="0">
              <a:solidFill>
                <a:srgbClr val="FF0000"/>
              </a:solidFill>
            </a:endParaRPr>
          </a:p>
          <a:p>
            <a:pPr marL="285750" indent="-285750">
              <a:buFont typeface="Wingdings" panose="05000000000000000000" pitchFamily="2" charset="2"/>
              <a:buChar char="Ø"/>
            </a:pPr>
            <a:r>
              <a:rPr lang="en-US" sz="1800" dirty="0"/>
              <a:t>You can run your DB instance in several Availability Zones, an option called a Multi-AZ deployment</a:t>
            </a:r>
            <a:r>
              <a:rPr lang="en-US" sz="1800" dirty="0" smtClean="0"/>
              <a:t>.</a:t>
            </a:r>
          </a:p>
          <a:p>
            <a:pPr marL="285750" indent="-285750">
              <a:buFont typeface="Wingdings" panose="05000000000000000000" pitchFamily="2" charset="2"/>
              <a:buChar char="Ø"/>
            </a:pPr>
            <a:endParaRPr lang="en-US" sz="1800" dirty="0" smtClean="0"/>
          </a:p>
          <a:p>
            <a:pPr marL="285750" indent="-285750">
              <a:buFont typeface="Wingdings" panose="05000000000000000000" pitchFamily="2" charset="2"/>
              <a:buChar char="Ø"/>
            </a:pPr>
            <a:r>
              <a:rPr lang="en-US" sz="1800" dirty="0" smtClean="0"/>
              <a:t>When you </a:t>
            </a:r>
            <a:r>
              <a:rPr lang="en-US" sz="1800" dirty="0"/>
              <a:t>select this option, Amazon automatically provisions and maintains a synchronous standby replica of your DB instance in a different Availability Zone</a:t>
            </a:r>
            <a:r>
              <a:rPr lang="en-US" sz="1800" dirty="0" smtClean="0"/>
              <a:t>.</a:t>
            </a:r>
            <a:br>
              <a:rPr lang="en-US" sz="1800" dirty="0" smtClean="0"/>
            </a:br>
            <a:endParaRPr lang="en-US" sz="1800" dirty="0"/>
          </a:p>
          <a:p>
            <a:pPr marL="285750" indent="-285750">
              <a:buFont typeface="Wingdings" panose="05000000000000000000" pitchFamily="2" charset="2"/>
              <a:buChar char="Ø"/>
            </a:pPr>
            <a:r>
              <a:rPr lang="en-US" sz="1800" dirty="0" smtClean="0"/>
              <a:t>The </a:t>
            </a:r>
            <a:r>
              <a:rPr lang="en-US" sz="1800" dirty="0"/>
              <a:t>primary DB instance is synchronously replicated across Availability Zones to the standby replica to provide data redundancy, failover support, eliminate I/O freezes, and minimize latency spikes during system backups.</a:t>
            </a:r>
          </a:p>
          <a:p>
            <a:r>
              <a:rPr lang="en-US" sz="1800" dirty="0">
                <a:latin typeface="Trebuchet MS" pitchFamily="34" charset="0"/>
              </a:rPr>
              <a:t> </a:t>
            </a:r>
          </a:p>
          <a:p>
            <a:endParaRPr lang="en-IN" sz="1800" b="1" dirty="0">
              <a:solidFill>
                <a:srgbClr val="FF0000"/>
              </a:solidFill>
            </a:endParaRPr>
          </a:p>
        </p:txBody>
      </p:sp>
    </p:spTree>
    <p:extLst>
      <p:ext uri="{BB962C8B-B14F-4D97-AF65-F5344CB8AC3E}">
        <p14:creationId xmlns:p14="http://schemas.microsoft.com/office/powerpoint/2010/main" val="37841026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3416320"/>
          </a:xfrm>
          <a:prstGeom prst="rect">
            <a:avLst/>
          </a:prstGeom>
          <a:noFill/>
        </p:spPr>
        <p:txBody>
          <a:bodyPr wrap="square" rtlCol="0">
            <a:spAutoFit/>
          </a:bodyPr>
          <a:lstStyle/>
          <a:p>
            <a:r>
              <a:rPr lang="en-IN" sz="1800" b="1" dirty="0" smtClean="0">
                <a:solidFill>
                  <a:srgbClr val="FF0000"/>
                </a:solidFill>
              </a:rPr>
              <a:t>Security Groups</a:t>
            </a:r>
            <a:br>
              <a:rPr lang="en-IN" sz="1800" b="1" dirty="0" smtClean="0">
                <a:solidFill>
                  <a:srgbClr val="FF0000"/>
                </a:solidFill>
              </a:rPr>
            </a:br>
            <a:endParaRPr lang="en-IN" sz="1800" b="1" dirty="0" smtClean="0">
              <a:solidFill>
                <a:srgbClr val="FF0000"/>
              </a:solidFill>
            </a:endParaRPr>
          </a:p>
          <a:p>
            <a:pPr marL="285750" indent="-285750">
              <a:buFont typeface="Wingdings" panose="05000000000000000000" pitchFamily="2" charset="2"/>
              <a:buChar char="Ø"/>
            </a:pPr>
            <a:r>
              <a:rPr lang="en-US" sz="1800" dirty="0"/>
              <a:t>A security group controls the access to a DB instance. It does so by allowing access to IP address ranges or Amazon EC2 instances that you specify</a:t>
            </a:r>
            <a:r>
              <a:rPr lang="en-US" sz="1800" dirty="0" smtClean="0"/>
              <a:t>.</a:t>
            </a:r>
            <a:br>
              <a:rPr lang="en-US" sz="1800" dirty="0" smtClean="0"/>
            </a:br>
            <a:endParaRPr lang="en-US" sz="1800" dirty="0"/>
          </a:p>
          <a:p>
            <a:pPr marL="285750" indent="-285750">
              <a:buFont typeface="Wingdings" panose="05000000000000000000" pitchFamily="2" charset="2"/>
              <a:buChar char="Ø"/>
            </a:pPr>
            <a:r>
              <a:rPr lang="en-US" sz="1800" dirty="0"/>
              <a:t>Amazon RDS uses DB security groups, VPC security groups, and EC2 security groups. </a:t>
            </a:r>
            <a:r>
              <a:rPr lang="en-US" sz="1800" dirty="0" smtClean="0"/>
              <a:t/>
            </a:r>
            <a:br>
              <a:rPr lang="en-US" sz="1800" dirty="0" smtClean="0"/>
            </a:br>
            <a:endParaRPr lang="en-US" sz="1800" dirty="0"/>
          </a:p>
          <a:p>
            <a:pPr marL="285750" indent="-285750">
              <a:buFont typeface="Wingdings" panose="05000000000000000000" pitchFamily="2" charset="2"/>
              <a:buChar char="Ø"/>
            </a:pPr>
            <a:r>
              <a:rPr lang="en-US" sz="1800" dirty="0" smtClean="0"/>
              <a:t>DB </a:t>
            </a:r>
            <a:r>
              <a:rPr lang="en-US" sz="1800" dirty="0"/>
              <a:t>security group controls access to a DB instance that is not in a VPC, a VPC security group controls access to a DB instance inside a VPC, and an Amazon EC2 security group controls access to an EC2 instance and can be used with a DB instance.</a:t>
            </a:r>
          </a:p>
          <a:p>
            <a:r>
              <a:rPr lang="en-US" sz="1800" dirty="0">
                <a:latin typeface="Trebuchet MS" pitchFamily="34" charset="0"/>
              </a:rPr>
              <a:t> </a:t>
            </a:r>
          </a:p>
          <a:p>
            <a:endParaRPr lang="en-IN" sz="1800" b="1" dirty="0">
              <a:solidFill>
                <a:srgbClr val="FF0000"/>
              </a:solidFill>
            </a:endParaRPr>
          </a:p>
        </p:txBody>
      </p:sp>
    </p:spTree>
    <p:extLst>
      <p:ext uri="{BB962C8B-B14F-4D97-AF65-F5344CB8AC3E}">
        <p14:creationId xmlns:p14="http://schemas.microsoft.com/office/powerpoint/2010/main" val="306002597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3693319"/>
          </a:xfrm>
          <a:prstGeom prst="rect">
            <a:avLst/>
          </a:prstGeom>
          <a:noFill/>
        </p:spPr>
        <p:txBody>
          <a:bodyPr wrap="square" rtlCol="0">
            <a:spAutoFit/>
          </a:bodyPr>
          <a:lstStyle/>
          <a:p>
            <a:r>
              <a:rPr lang="en-IN" sz="1800" b="1" dirty="0" smtClean="0">
                <a:solidFill>
                  <a:srgbClr val="FF0000"/>
                </a:solidFill>
              </a:rPr>
              <a:t>DB Parameter Group</a:t>
            </a:r>
            <a:br>
              <a:rPr lang="en-IN" sz="1800" b="1" dirty="0" smtClean="0">
                <a:solidFill>
                  <a:srgbClr val="FF0000"/>
                </a:solidFill>
              </a:rPr>
            </a:br>
            <a:endParaRPr lang="en-IN" sz="1800" b="1" dirty="0" smtClean="0">
              <a:solidFill>
                <a:srgbClr val="FF0000"/>
              </a:solidFill>
            </a:endParaRPr>
          </a:p>
          <a:p>
            <a:pPr marL="285750" indent="-285750">
              <a:buFont typeface="Wingdings" panose="05000000000000000000" pitchFamily="2" charset="2"/>
              <a:buChar char="Ø"/>
            </a:pPr>
            <a:r>
              <a:rPr lang="en-US" sz="1800" dirty="0"/>
              <a:t>You manage the configuration of a DB engine by using a DB parameter group. </a:t>
            </a:r>
            <a:r>
              <a:rPr lang="en-US" sz="1800" dirty="0" smtClean="0"/>
              <a:t/>
            </a:r>
            <a:br>
              <a:rPr lang="en-US" sz="1800" dirty="0" smtClean="0"/>
            </a:br>
            <a:endParaRPr lang="en-US" sz="1800" dirty="0"/>
          </a:p>
          <a:p>
            <a:pPr marL="285750" indent="-285750">
              <a:buFont typeface="Wingdings" panose="05000000000000000000" pitchFamily="2" charset="2"/>
              <a:buChar char="Ø"/>
            </a:pPr>
            <a:r>
              <a:rPr lang="en-US" sz="1800" dirty="0"/>
              <a:t>A DB parameter group contains engine configuration values that can be applied to one or more DB instances of the same instance type</a:t>
            </a:r>
            <a:r>
              <a:rPr lang="en-US" sz="1800" dirty="0" smtClean="0"/>
              <a:t>.</a:t>
            </a:r>
            <a:br>
              <a:rPr lang="en-US" sz="1800" dirty="0" smtClean="0"/>
            </a:br>
            <a:endParaRPr lang="en-US" sz="1800" dirty="0"/>
          </a:p>
          <a:p>
            <a:pPr marL="285750" indent="-285750">
              <a:buFont typeface="Wingdings" panose="05000000000000000000" pitchFamily="2" charset="2"/>
              <a:buChar char="Ø"/>
            </a:pPr>
            <a:r>
              <a:rPr lang="en-US" sz="1800" dirty="0" smtClean="0"/>
              <a:t>Amazon </a:t>
            </a:r>
            <a:r>
              <a:rPr lang="en-US" sz="1800" dirty="0"/>
              <a:t>RDS applies a default DB parameter group if you don’t specify a DB parameter group when you create a DB instance</a:t>
            </a:r>
            <a:r>
              <a:rPr lang="en-US" sz="1800" dirty="0" smtClean="0"/>
              <a:t>.</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smtClean="0"/>
              <a:t>The </a:t>
            </a:r>
            <a:r>
              <a:rPr lang="en-US" sz="1800" dirty="0"/>
              <a:t>default group contains defaults for the specific database engine and instance class of the DB instance  </a:t>
            </a:r>
          </a:p>
          <a:p>
            <a:endParaRPr lang="en-IN" sz="1800" b="1" dirty="0">
              <a:solidFill>
                <a:srgbClr val="FF0000"/>
              </a:solidFill>
            </a:endParaRPr>
          </a:p>
        </p:txBody>
      </p:sp>
    </p:spTree>
    <p:extLst>
      <p:ext uri="{BB962C8B-B14F-4D97-AF65-F5344CB8AC3E}">
        <p14:creationId xmlns:p14="http://schemas.microsoft.com/office/powerpoint/2010/main" val="44608037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Relational Database Service</a:t>
            </a:r>
            <a:r>
              <a:rPr lang="en-IN" b="1" dirty="0"/>
              <a:t> </a:t>
            </a:r>
            <a:r>
              <a:rPr lang="en-IN" dirty="0"/>
              <a:t>(RDS)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Demonstration – </a:t>
            </a:r>
            <a:r>
              <a:rPr lang="en-IN" sz="1800" b="1" dirty="0" smtClean="0">
                <a:solidFill>
                  <a:srgbClr val="FF0000"/>
                </a:solidFill>
              </a:rPr>
              <a:t>RDS </a:t>
            </a:r>
            <a:r>
              <a:rPr lang="en-IN" sz="1800" b="1" dirty="0">
                <a:solidFill>
                  <a:srgbClr val="FF0000"/>
                </a:solidFill>
              </a:rPr>
              <a:t>with the AWS Explorer</a:t>
            </a:r>
          </a:p>
          <a:p>
            <a:endParaRPr lang="en-IN" sz="1800" b="1" dirty="0">
              <a:solidFill>
                <a:srgbClr val="FF0000"/>
              </a:solidFill>
            </a:endParaRPr>
          </a:p>
        </p:txBody>
      </p:sp>
      <p:pic>
        <p:nvPicPr>
          <p:cNvPr id="1027" name="Picture 3" descr="C:\Users\sumeetm\Desktop\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995" y="2229586"/>
            <a:ext cx="37909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5762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pic>
        <p:nvPicPr>
          <p:cNvPr id="1026" name="Picture 2" descr="C:\Users\sumeetm\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323" y="2525669"/>
            <a:ext cx="33909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87998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1477328"/>
          </a:xfrm>
          <a:prstGeom prst="rect">
            <a:avLst/>
          </a:prstGeom>
          <a:noFill/>
        </p:spPr>
        <p:txBody>
          <a:bodyPr wrap="square" rtlCol="0">
            <a:spAutoFit/>
          </a:bodyPr>
          <a:lstStyle/>
          <a:p>
            <a:r>
              <a:rPr lang="en-IN" sz="1800" dirty="0"/>
              <a:t>Amazon Elastic Compute Cloud (Amazon EC2) is a web service that provides secure, resizable compute capacity in the cloud. It is designed to make web-scale cloud computing easier for developers</a:t>
            </a:r>
            <a:r>
              <a:rPr lang="en-IN" sz="1800" dirty="0" smtClean="0"/>
              <a:t>.</a:t>
            </a:r>
          </a:p>
          <a:p>
            <a:endParaRPr lang="en-IN" sz="1800" dirty="0"/>
          </a:p>
          <a:p>
            <a:r>
              <a:rPr lang="en-US" sz="1800" dirty="0">
                <a:latin typeface="Trebuchet MS" pitchFamily="34" charset="0"/>
              </a:rPr>
              <a:t>Instances are available in different sizes and configurations, this allows AWS to provide different instance types that you can use to meet specific needs.</a:t>
            </a:r>
            <a:endParaRPr lang="en-IN" sz="1800" dirty="0"/>
          </a:p>
        </p:txBody>
      </p:sp>
    </p:spTree>
    <p:extLst>
      <p:ext uri="{BB962C8B-B14F-4D97-AF65-F5344CB8AC3E}">
        <p14:creationId xmlns:p14="http://schemas.microsoft.com/office/powerpoint/2010/main" val="32856859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4801314"/>
          </a:xfrm>
          <a:prstGeom prst="rect">
            <a:avLst/>
          </a:prstGeom>
          <a:noFill/>
        </p:spPr>
        <p:txBody>
          <a:bodyPr wrap="square" rtlCol="0">
            <a:spAutoFit/>
          </a:bodyPr>
          <a:lstStyle/>
          <a:p>
            <a:r>
              <a:rPr lang="en-IN" sz="1800" b="1" dirty="0">
                <a:solidFill>
                  <a:srgbClr val="F58223"/>
                </a:solidFill>
              </a:rPr>
              <a:t>Amazon EC2 </a:t>
            </a:r>
            <a:r>
              <a:rPr lang="en-IN" sz="1800" b="1" dirty="0" smtClean="0">
                <a:solidFill>
                  <a:srgbClr val="F58223"/>
                </a:solidFill>
              </a:rPr>
              <a:t>Benefits</a:t>
            </a:r>
          </a:p>
          <a:p>
            <a:endParaRPr lang="en-IN" sz="1800" b="1" dirty="0">
              <a:solidFill>
                <a:srgbClr val="F58223"/>
              </a:solidFill>
            </a:endParaRPr>
          </a:p>
          <a:p>
            <a:pPr marL="285750" indent="-285750">
              <a:buFont typeface="Wingdings" panose="05000000000000000000" pitchFamily="2" charset="2"/>
              <a:buChar char="Ø"/>
            </a:pPr>
            <a:r>
              <a:rPr lang="en-IN" sz="1800" b="1" dirty="0"/>
              <a:t>Elastic Web-Scale </a:t>
            </a:r>
            <a:r>
              <a:rPr lang="en-IN" sz="1800" b="1" dirty="0" smtClean="0"/>
              <a:t>Computing</a:t>
            </a:r>
            <a:r>
              <a:rPr lang="en-IN" sz="1800" b="1" dirty="0"/>
              <a:t>: </a:t>
            </a:r>
            <a:r>
              <a:rPr lang="en-IN" sz="1800" dirty="0"/>
              <a:t>Amazon EC2 enables you to increase or decrease capacity within minutes, not hours or days. You can commission one, hundreds, or even thousands of server instances simultaneously. You can also use Auto Scaling to maintain availability of your EC2 fleet and automatically scale your application up and down depending on its needs in order to maximize performance and minimize cost</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b="1" dirty="0"/>
              <a:t>Completely Controlled: </a:t>
            </a:r>
            <a:r>
              <a:rPr lang="en-IN" sz="1800" b="1" dirty="0" smtClean="0"/>
              <a:t> </a:t>
            </a:r>
            <a:r>
              <a:rPr lang="en-IN" sz="1800" dirty="0" smtClean="0"/>
              <a:t>You </a:t>
            </a:r>
            <a:r>
              <a:rPr lang="en-IN" sz="1800" dirty="0"/>
              <a:t>have complete control of your instances including root access and the ability to interact with them as you would any machine. You can stop any instance while retaining the data on the boot partition, and then subsequently restart the same instance using web service APIs. Instances can be rebooted remotely using web service APIs, and you also have access to their console output</a:t>
            </a:r>
            <a:r>
              <a:rPr lang="en-IN" sz="1800" dirty="0" smtClean="0"/>
              <a:t>.</a:t>
            </a:r>
          </a:p>
          <a:p>
            <a:pPr marL="285750" indent="-285750">
              <a:buFont typeface="Wingdings" panose="05000000000000000000" pitchFamily="2" charset="2"/>
              <a:buChar char="Ø"/>
            </a:pPr>
            <a:endParaRPr lang="en-IN" sz="1800" dirty="0">
              <a:solidFill>
                <a:srgbClr val="F58223"/>
              </a:solidFill>
            </a:endParaRPr>
          </a:p>
          <a:p>
            <a:pPr marL="285750" indent="-285750">
              <a:buFont typeface="Wingdings" panose="05000000000000000000" pitchFamily="2" charset="2"/>
              <a:buChar char="Ø"/>
            </a:pPr>
            <a:r>
              <a:rPr lang="en-IN" sz="1800" b="1" dirty="0"/>
              <a:t>Flexible Cloud Hosting </a:t>
            </a:r>
            <a:r>
              <a:rPr lang="en-IN" sz="1800" b="1" dirty="0" smtClean="0"/>
              <a:t>Services:  </a:t>
            </a:r>
            <a:r>
              <a:rPr lang="en-IN" sz="1800" dirty="0" smtClean="0"/>
              <a:t>You </a:t>
            </a:r>
            <a:r>
              <a:rPr lang="en-IN" sz="1800" dirty="0"/>
              <a:t>have the choice of multiple instance types, operating systems, and software packages. Amazon EC2 allows you to select a configuration of memory, CPU, instance storage, and the boot partition size that is optimal for your choice of operating system and </a:t>
            </a:r>
            <a:r>
              <a:rPr lang="en-IN" sz="1800" dirty="0" smtClean="0"/>
              <a:t>application.</a:t>
            </a:r>
            <a:endParaRPr lang="en-IN" sz="1800" b="1" dirty="0">
              <a:solidFill>
                <a:srgbClr val="F58223"/>
              </a:solidFill>
            </a:endParaRPr>
          </a:p>
        </p:txBody>
      </p:sp>
    </p:spTree>
    <p:extLst>
      <p:ext uri="{BB962C8B-B14F-4D97-AF65-F5344CB8AC3E}">
        <p14:creationId xmlns:p14="http://schemas.microsoft.com/office/powerpoint/2010/main" val="412787570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5078313"/>
          </a:xfrm>
          <a:prstGeom prst="rect">
            <a:avLst/>
          </a:prstGeom>
          <a:noFill/>
        </p:spPr>
        <p:txBody>
          <a:bodyPr wrap="square" rtlCol="0">
            <a:spAutoFit/>
          </a:bodyPr>
          <a:lstStyle/>
          <a:p>
            <a:r>
              <a:rPr lang="en-IN" sz="1800" b="1" dirty="0">
                <a:solidFill>
                  <a:srgbClr val="F58223"/>
                </a:solidFill>
              </a:rPr>
              <a:t>Amazon EC2 </a:t>
            </a:r>
            <a:r>
              <a:rPr lang="en-IN" sz="1800" b="1" dirty="0" smtClean="0">
                <a:solidFill>
                  <a:srgbClr val="F58223"/>
                </a:solidFill>
              </a:rPr>
              <a:t>Benefits</a:t>
            </a:r>
          </a:p>
          <a:p>
            <a:endParaRPr lang="en-IN" sz="1800" b="1" dirty="0">
              <a:solidFill>
                <a:srgbClr val="F58223"/>
              </a:solidFill>
            </a:endParaRPr>
          </a:p>
          <a:p>
            <a:pPr marL="285750" indent="-285750">
              <a:buFont typeface="Wingdings" panose="05000000000000000000" pitchFamily="2" charset="2"/>
              <a:buChar char="Ø"/>
            </a:pPr>
            <a:r>
              <a:rPr lang="en-IN" sz="1800" b="1" dirty="0" smtClean="0"/>
              <a:t>Integrated: </a:t>
            </a:r>
            <a:r>
              <a:rPr lang="en-IN" sz="1800" dirty="0"/>
              <a:t>Amazon EC2 is integrated with most AWS services such as Amazon Simple Storage Service (Amazon S3), Amazon Relational Database Service (Amazon RDS), and Amazon Virtual Private Cloud (Amazon VPC) to provide a complete, secure solution for computing, query processing, and cloud storage across a wide range of </a:t>
            </a:r>
            <a:r>
              <a:rPr lang="en-IN" sz="1800" dirty="0" smtClean="0"/>
              <a:t>applications.</a:t>
            </a:r>
          </a:p>
          <a:p>
            <a:pPr marL="285750" indent="-285750">
              <a:buFont typeface="Wingdings" panose="05000000000000000000" pitchFamily="2" charset="2"/>
              <a:buChar char="Ø"/>
            </a:pPr>
            <a:endParaRPr lang="en-IN" sz="1800" dirty="0">
              <a:solidFill>
                <a:srgbClr val="F58223"/>
              </a:solidFill>
            </a:endParaRPr>
          </a:p>
          <a:p>
            <a:pPr marL="285750" indent="-285750">
              <a:buFont typeface="Wingdings" panose="05000000000000000000" pitchFamily="2" charset="2"/>
              <a:buChar char="Ø"/>
            </a:pPr>
            <a:r>
              <a:rPr lang="en-IN" sz="1800" b="1" dirty="0" smtClean="0"/>
              <a:t>Secure: </a:t>
            </a:r>
            <a:r>
              <a:rPr lang="en-IN" sz="1800" dirty="0"/>
              <a:t>Cloud security at AWS is the highest priority. As an AWS customer, you will benefit from a data </a:t>
            </a:r>
            <a:r>
              <a:rPr lang="en-IN" sz="1800" dirty="0" smtClean="0"/>
              <a:t>centre </a:t>
            </a:r>
            <a:r>
              <a:rPr lang="en-IN" sz="1800" dirty="0"/>
              <a:t>and network architecture built to meet the requirements of the most security-sensitive organizations. Amazon EC2 works in conjunction with Amazon VPC to provide security and robust networking functionality for your compute resources</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b="1" dirty="0" smtClean="0"/>
              <a:t>Inexpensive:  </a:t>
            </a:r>
            <a:r>
              <a:rPr lang="en-IN" sz="1800" dirty="0"/>
              <a:t>Amazon EC2 passes on to you the financial benefits of Amazon’s scale. You pay a very low rate for the compute capacity you actually consume</a:t>
            </a:r>
            <a:r>
              <a:rPr lang="en-IN" sz="1800" dirty="0" smtClean="0"/>
              <a:t>.</a:t>
            </a:r>
          </a:p>
          <a:p>
            <a:pPr marL="285750" indent="-285750">
              <a:buFont typeface="Wingdings" panose="05000000000000000000" pitchFamily="2" charset="2"/>
              <a:buChar char="Ø"/>
            </a:pPr>
            <a:endParaRPr lang="en-IN" sz="1800" b="1" dirty="0"/>
          </a:p>
          <a:p>
            <a:pPr marL="285750" indent="-285750">
              <a:buFont typeface="Wingdings" panose="05000000000000000000" pitchFamily="2" charset="2"/>
              <a:buChar char="Ø"/>
            </a:pPr>
            <a:r>
              <a:rPr lang="en-IN" sz="1800" b="1" dirty="0"/>
              <a:t>Easy to Start: </a:t>
            </a:r>
            <a:r>
              <a:rPr lang="en-IN" sz="1800" dirty="0"/>
              <a:t>There are several ways to get started with Amazon EC2. You can use the AWS Management Console, the AWS Command Line Tools (CLI), or AWS SDKs</a:t>
            </a:r>
            <a:r>
              <a:rPr lang="en-IN" sz="1800" dirty="0" smtClean="0"/>
              <a:t>.</a:t>
            </a:r>
            <a:endParaRPr lang="en-IN" sz="1800" b="1" dirty="0">
              <a:solidFill>
                <a:srgbClr val="F58223"/>
              </a:solidFill>
            </a:endParaRPr>
          </a:p>
          <a:p>
            <a:pPr marL="285750" indent="-285750">
              <a:buFont typeface="Wingdings" panose="05000000000000000000" pitchFamily="2" charset="2"/>
              <a:buChar char="Ø"/>
            </a:pPr>
            <a:endParaRPr lang="en-IN" sz="1800" b="1" dirty="0">
              <a:solidFill>
                <a:srgbClr val="F58223"/>
              </a:solidFill>
            </a:endParaRPr>
          </a:p>
        </p:txBody>
      </p:sp>
    </p:spTree>
    <p:extLst>
      <p:ext uri="{BB962C8B-B14F-4D97-AF65-F5344CB8AC3E}">
        <p14:creationId xmlns:p14="http://schemas.microsoft.com/office/powerpoint/2010/main" val="41817992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4524315"/>
          </a:xfrm>
          <a:prstGeom prst="rect">
            <a:avLst/>
          </a:prstGeom>
          <a:noFill/>
        </p:spPr>
        <p:txBody>
          <a:bodyPr wrap="square" rtlCol="0">
            <a:spAutoFit/>
          </a:bodyPr>
          <a:lstStyle/>
          <a:p>
            <a:r>
              <a:rPr lang="en-IN" sz="1800" b="1" dirty="0" smtClean="0">
                <a:solidFill>
                  <a:srgbClr val="F58223"/>
                </a:solidFill>
              </a:rPr>
              <a:t>EC2 Storage Option</a:t>
            </a:r>
          </a:p>
          <a:p>
            <a:endParaRPr lang="en-IN" sz="1800" b="1" dirty="0">
              <a:solidFill>
                <a:srgbClr val="F58223"/>
              </a:solidFill>
            </a:endParaRPr>
          </a:p>
          <a:p>
            <a:pPr marL="285750" indent="-285750">
              <a:buFont typeface="Wingdings" panose="05000000000000000000" pitchFamily="2" charset="2"/>
              <a:buChar char="Ø"/>
            </a:pPr>
            <a:r>
              <a:rPr lang="en-IN" sz="1800" b="1" dirty="0"/>
              <a:t>Amazon </a:t>
            </a:r>
            <a:r>
              <a:rPr lang="en-IN" sz="1800" b="1" dirty="0" smtClean="0"/>
              <a:t>Elastic Block Store: </a:t>
            </a:r>
            <a:r>
              <a:rPr lang="en-IN" sz="1800" dirty="0"/>
              <a:t>Amazon EBS provides durable, block-level storage volumes that you can attach to a running instance. You can use Amazon EBS as a primary storage device for data that requires frequent and granular updates. For example, Amazon EBS is the recommended storage option when you run a database on an instance</a:t>
            </a:r>
            <a:r>
              <a:rPr lang="en-IN" sz="1800" dirty="0" smtClean="0"/>
              <a:t>. </a:t>
            </a:r>
            <a:br>
              <a:rPr lang="en-IN" sz="1800" dirty="0" smtClean="0"/>
            </a:br>
            <a:r>
              <a:rPr lang="en-IN" sz="1800" dirty="0" smtClean="0"/>
              <a:t/>
            </a:r>
            <a:br>
              <a:rPr lang="en-IN" sz="1800" dirty="0" smtClean="0"/>
            </a:br>
            <a:r>
              <a:rPr lang="en-IN" sz="1800" dirty="0" smtClean="0"/>
              <a:t>An </a:t>
            </a:r>
            <a:r>
              <a:rPr lang="en-IN" sz="1800" dirty="0"/>
              <a:t>EBS volume behaves like a raw, unformatted, external block device that you can attach to a single instance. The volume persists independently from the running life of an instance. After an EBS volume is attached to an instance, you can use it like any other physical hard drive. </a:t>
            </a:r>
            <a:r>
              <a:rPr lang="en-IN" sz="1800" dirty="0" smtClean="0"/>
              <a:t>Multiple </a:t>
            </a:r>
            <a:r>
              <a:rPr lang="en-IN" sz="1800" dirty="0"/>
              <a:t>volumes can be attached to an instance. You can also detach an EBS volume from one instance and attach it to another instance. You can dynamically change the configuration of a volume attached to an instance</a:t>
            </a:r>
            <a:r>
              <a:rPr lang="en-IN" sz="1800" dirty="0" smtClean="0"/>
              <a:t>.</a:t>
            </a:r>
            <a:r>
              <a:rPr lang="en-IN" sz="1800" dirty="0"/>
              <a:t> </a:t>
            </a:r>
            <a:r>
              <a:rPr lang="en-IN" sz="1800" dirty="0" smtClean="0"/>
              <a:t/>
            </a:r>
            <a:br>
              <a:rPr lang="en-IN" sz="1800" dirty="0" smtClean="0"/>
            </a:br>
            <a:r>
              <a:rPr lang="en-IN" sz="1800" dirty="0" smtClean="0"/>
              <a:t/>
            </a:r>
            <a:br>
              <a:rPr lang="en-IN" sz="1800" dirty="0" smtClean="0"/>
            </a:br>
            <a:r>
              <a:rPr lang="en-IN" sz="1800" dirty="0" smtClean="0"/>
              <a:t>To </a:t>
            </a:r>
            <a:r>
              <a:rPr lang="en-IN" sz="1800" dirty="0"/>
              <a:t>keep a backup copy of your data, you can create a </a:t>
            </a:r>
            <a:r>
              <a:rPr lang="en-IN" sz="1800" i="1" dirty="0"/>
              <a:t>snapshot</a:t>
            </a:r>
            <a:r>
              <a:rPr lang="en-IN" sz="1800" dirty="0"/>
              <a:t> of an EBS volume, which is stored in Amazon S3. You can create an EBS volume from a snapshot, and attach it to another instance</a:t>
            </a:r>
            <a:r>
              <a:rPr lang="en-IN" sz="1800" dirty="0" smtClean="0"/>
              <a:t>.</a:t>
            </a:r>
          </a:p>
          <a:p>
            <a:pPr marL="285750" indent="-285750">
              <a:buFont typeface="Wingdings" panose="05000000000000000000" pitchFamily="2" charset="2"/>
              <a:buChar char="Ø"/>
            </a:pPr>
            <a:endParaRPr lang="en-IN" sz="1800" b="1" dirty="0">
              <a:solidFill>
                <a:srgbClr val="F58223"/>
              </a:solidFill>
            </a:endParaRPr>
          </a:p>
        </p:txBody>
      </p:sp>
    </p:spTree>
    <p:extLst>
      <p:ext uri="{BB962C8B-B14F-4D97-AF65-F5344CB8AC3E}">
        <p14:creationId xmlns:p14="http://schemas.microsoft.com/office/powerpoint/2010/main" val="12730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pic>
        <p:nvPicPr>
          <p:cNvPr id="10242" name="Picture 2" descr="C:\Users\sumeetm\Desktop\screen-shot-2015-06-09-at-2-13-05-p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89" y="921293"/>
            <a:ext cx="10818255" cy="511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641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3693319"/>
          </a:xfrm>
          <a:prstGeom prst="rect">
            <a:avLst/>
          </a:prstGeom>
          <a:noFill/>
        </p:spPr>
        <p:txBody>
          <a:bodyPr wrap="square" rtlCol="0">
            <a:spAutoFit/>
          </a:bodyPr>
          <a:lstStyle/>
          <a:p>
            <a:r>
              <a:rPr lang="en-IN" sz="1800" b="1" dirty="0" smtClean="0">
                <a:solidFill>
                  <a:srgbClr val="F58223"/>
                </a:solidFill>
              </a:rPr>
              <a:t>EC2 Storage Option</a:t>
            </a:r>
          </a:p>
          <a:p>
            <a:endParaRPr lang="en-IN" sz="1800" b="1" dirty="0">
              <a:solidFill>
                <a:srgbClr val="F58223"/>
              </a:solidFill>
            </a:endParaRPr>
          </a:p>
          <a:p>
            <a:pPr marL="285750" indent="-285750">
              <a:buFont typeface="Wingdings" panose="05000000000000000000" pitchFamily="2" charset="2"/>
              <a:buChar char="Ø"/>
            </a:pPr>
            <a:r>
              <a:rPr lang="en-IN" sz="1800" b="1" dirty="0"/>
              <a:t>Amazon EC2 Instance </a:t>
            </a:r>
            <a:r>
              <a:rPr lang="en-IN" sz="1800" b="1" dirty="0" smtClean="0"/>
              <a:t>Store: </a:t>
            </a:r>
            <a:r>
              <a:rPr lang="en-IN" sz="1800" dirty="0"/>
              <a:t>Many instances can access storage from disks that are physically attached to the host computer. This disk storage is referred to as </a:t>
            </a:r>
            <a:r>
              <a:rPr lang="en-IN" sz="1800" i="1" dirty="0"/>
              <a:t>instance store</a:t>
            </a:r>
            <a:r>
              <a:rPr lang="en-IN" sz="1800" dirty="0"/>
              <a:t>. Instance store provides temporary block-level storage for instances. The data on an instance store volume persists only during the life of the associated instance; if you stop or terminate an instance, any data on instance store volumes is lost</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b="1" dirty="0"/>
              <a:t>Amazon </a:t>
            </a:r>
            <a:r>
              <a:rPr lang="en-IN" sz="1800" b="1" dirty="0" smtClean="0"/>
              <a:t>Elastic File System: </a:t>
            </a:r>
            <a:r>
              <a:rPr lang="en-IN" sz="1800" dirty="0"/>
              <a:t>Amazon EFS provides scalable file storage for use with Amazon EC2. You can create an EFS file system and configure your instances to mount the file system. You can use an EFS file system as a common data source for workloads and applications running on multiple instances.</a:t>
            </a:r>
            <a:endParaRPr lang="en-IN" sz="1800" dirty="0" smtClean="0"/>
          </a:p>
          <a:p>
            <a:pPr marL="285750" indent="-285750">
              <a:buFont typeface="Wingdings" panose="05000000000000000000" pitchFamily="2" charset="2"/>
              <a:buChar char="Ø"/>
            </a:pPr>
            <a:endParaRPr lang="en-IN" sz="1800" b="1" dirty="0">
              <a:solidFill>
                <a:srgbClr val="F58223"/>
              </a:solidFill>
            </a:endParaRPr>
          </a:p>
        </p:txBody>
      </p:sp>
    </p:spTree>
    <p:extLst>
      <p:ext uri="{BB962C8B-B14F-4D97-AF65-F5344CB8AC3E}">
        <p14:creationId xmlns:p14="http://schemas.microsoft.com/office/powerpoint/2010/main" val="22309409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923330"/>
          </a:xfrm>
          <a:prstGeom prst="rect">
            <a:avLst/>
          </a:prstGeom>
          <a:noFill/>
        </p:spPr>
        <p:txBody>
          <a:bodyPr wrap="square" rtlCol="0">
            <a:spAutoFit/>
          </a:bodyPr>
          <a:lstStyle/>
          <a:p>
            <a:r>
              <a:rPr lang="en-IN" sz="1800" b="1" dirty="0" smtClean="0">
                <a:solidFill>
                  <a:srgbClr val="F58223"/>
                </a:solidFill>
              </a:rPr>
              <a:t>EC2 Storage Option</a:t>
            </a:r>
          </a:p>
          <a:p>
            <a:endParaRPr lang="en-IN" sz="1800" b="1" dirty="0">
              <a:solidFill>
                <a:srgbClr val="F58223"/>
              </a:solidFill>
            </a:endParaRPr>
          </a:p>
          <a:p>
            <a:pPr marL="285750" indent="-285750">
              <a:buFont typeface="Wingdings" panose="05000000000000000000" pitchFamily="2" charset="2"/>
              <a:buChar char="Ø"/>
            </a:pPr>
            <a:endParaRPr lang="en-IN" sz="1800" b="1" dirty="0">
              <a:solidFill>
                <a:srgbClr val="F58223"/>
              </a:solidFill>
            </a:endParaRPr>
          </a:p>
        </p:txBody>
      </p:sp>
      <p:pic>
        <p:nvPicPr>
          <p:cNvPr id="2050" name="Picture 2" descr="C:\Users\sumeetm\Desktop\architecture_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20" y="1933440"/>
            <a:ext cx="608806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45311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646331"/>
          </a:xfrm>
          <a:prstGeom prst="rect">
            <a:avLst/>
          </a:prstGeom>
          <a:noFill/>
        </p:spPr>
        <p:txBody>
          <a:bodyPr wrap="square" rtlCol="0">
            <a:spAutoFit/>
          </a:bodyPr>
          <a:lstStyle/>
          <a:p>
            <a:r>
              <a:rPr lang="en-IN" sz="1800" b="1" dirty="0">
                <a:solidFill>
                  <a:srgbClr val="F58223"/>
                </a:solidFill>
              </a:rPr>
              <a:t>Instance Isolation</a:t>
            </a:r>
          </a:p>
          <a:p>
            <a:pPr marL="285750" indent="-285750">
              <a:buFont typeface="Wingdings" panose="05000000000000000000" pitchFamily="2" charset="2"/>
              <a:buChar char="Ø"/>
            </a:pPr>
            <a:endParaRPr lang="en-IN" sz="1800" b="1" dirty="0">
              <a:solidFill>
                <a:srgbClr val="F58223"/>
              </a:solidFill>
            </a:endParaRPr>
          </a:p>
        </p:txBody>
      </p:sp>
      <p:pic>
        <p:nvPicPr>
          <p:cNvPr id="3074" name="Picture 2" descr="C:\Users\sumeetm\Desktop\awssecu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9" y="2146344"/>
            <a:ext cx="4486275" cy="3028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12913" y="1442429"/>
            <a:ext cx="6413679" cy="4524315"/>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Different instances running on the same physical machine are isolated from each other via the Xen hypervisor</a:t>
            </a:r>
            <a:r>
              <a:rPr lang="en-IN" sz="1800" dirty="0" smtClean="0"/>
              <a:t>.</a:t>
            </a:r>
            <a:br>
              <a:rPr lang="en-IN" sz="1800" dirty="0" smtClean="0"/>
            </a:br>
            <a:r>
              <a:rPr lang="en-IN" sz="1800" dirty="0" smtClean="0"/>
              <a:t>AWS firewall resides </a:t>
            </a:r>
            <a:r>
              <a:rPr lang="en-IN" sz="1800" dirty="0"/>
              <a:t>within the hypervisor layer, between the physical network interface and the instance’s virtual interface.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All packets </a:t>
            </a:r>
            <a:r>
              <a:rPr lang="en-IN" sz="1800" dirty="0"/>
              <a:t>must pass through this layer, thus an instance’s </a:t>
            </a:r>
            <a:r>
              <a:rPr lang="en-IN" sz="1800" dirty="0" smtClean="0"/>
              <a:t>neighbours </a:t>
            </a:r>
            <a:r>
              <a:rPr lang="en-IN" sz="1800" dirty="0"/>
              <a:t>have no more access to that instance than any other</a:t>
            </a:r>
            <a:br>
              <a:rPr lang="en-IN" sz="1800" dirty="0"/>
            </a:br>
            <a:r>
              <a:rPr lang="en-IN" sz="1800" dirty="0"/>
              <a:t>host on the Internet and can be treated as if they are on separate physical hosts.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The </a:t>
            </a:r>
            <a:r>
              <a:rPr lang="en-IN" sz="1800" dirty="0"/>
              <a:t>physical RAM is separated </a:t>
            </a:r>
            <a:r>
              <a:rPr lang="en-IN" sz="1800" dirty="0" smtClean="0"/>
              <a:t>using similar </a:t>
            </a:r>
            <a:r>
              <a:rPr lang="en-IN" sz="1800" dirty="0"/>
              <a:t>mechanisms</a:t>
            </a:r>
            <a:r>
              <a:rPr lang="en-IN" sz="1800" dirty="0" smtClean="0"/>
              <a:t>.</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Customer </a:t>
            </a:r>
            <a:r>
              <a:rPr lang="en-IN" sz="1800" dirty="0"/>
              <a:t>instances have no access to raw disk devices, but instead are presented with virtualized disks.</a:t>
            </a:r>
          </a:p>
        </p:txBody>
      </p:sp>
    </p:spTree>
    <p:extLst>
      <p:ext uri="{BB962C8B-B14F-4D97-AF65-F5344CB8AC3E}">
        <p14:creationId xmlns:p14="http://schemas.microsoft.com/office/powerpoint/2010/main" val="13714208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a:t>
            </a:r>
            <a:r>
              <a:rPr lang="en-IN" dirty="0" smtClean="0"/>
              <a:t>(EC2</a:t>
            </a:r>
            <a:r>
              <a:rPr lang="en-IN" dirty="0"/>
              <a:t>)</a:t>
            </a:r>
          </a:p>
        </p:txBody>
      </p:sp>
      <p:sp>
        <p:nvSpPr>
          <p:cNvPr id="2" name="TextBox 1"/>
          <p:cNvSpPr txBox="1"/>
          <p:nvPr/>
        </p:nvSpPr>
        <p:spPr>
          <a:xfrm>
            <a:off x="465140" y="1223493"/>
            <a:ext cx="10958422" cy="1754326"/>
          </a:xfrm>
          <a:prstGeom prst="rect">
            <a:avLst/>
          </a:prstGeom>
          <a:noFill/>
        </p:spPr>
        <p:txBody>
          <a:bodyPr wrap="square" rtlCol="0">
            <a:spAutoFit/>
          </a:bodyPr>
          <a:lstStyle/>
          <a:p>
            <a:r>
              <a:rPr lang="en-IN" sz="1800" b="1" dirty="0">
                <a:solidFill>
                  <a:srgbClr val="F58223"/>
                </a:solidFill>
              </a:rPr>
              <a:t>Amazon EC2 Instance </a:t>
            </a:r>
            <a:r>
              <a:rPr lang="en-IN" sz="1800" b="1" dirty="0" smtClean="0">
                <a:solidFill>
                  <a:srgbClr val="F58223"/>
                </a:solidFill>
              </a:rPr>
              <a:t>Types</a:t>
            </a:r>
          </a:p>
          <a:p>
            <a:endParaRPr lang="en-IN" sz="1800" b="1" dirty="0" smtClean="0">
              <a:solidFill>
                <a:srgbClr val="F58223"/>
              </a:solidFill>
            </a:endParaRPr>
          </a:p>
          <a:p>
            <a:endParaRPr lang="en-IN" sz="1800" b="1" dirty="0">
              <a:solidFill>
                <a:srgbClr val="F58223"/>
              </a:solidFill>
            </a:endParaRPr>
          </a:p>
          <a:p>
            <a:r>
              <a:rPr lang="en-IN" sz="1800" dirty="0">
                <a:hlinkClick r:id="rId2"/>
              </a:rPr>
              <a:t>https://aws.amazon.com/ec2/instance-types</a:t>
            </a:r>
            <a:r>
              <a:rPr lang="en-IN" sz="1800" dirty="0" smtClean="0">
                <a:hlinkClick r:id="rId2"/>
              </a:rPr>
              <a:t>/</a:t>
            </a:r>
            <a:endParaRPr lang="en-IN" sz="1800" dirty="0" smtClean="0"/>
          </a:p>
          <a:p>
            <a:endParaRPr lang="en-IN" sz="1800" b="1" dirty="0">
              <a:solidFill>
                <a:srgbClr val="F58223"/>
              </a:solidFill>
            </a:endParaRPr>
          </a:p>
          <a:p>
            <a:pPr marL="285750" indent="-285750">
              <a:buFont typeface="Wingdings" panose="05000000000000000000" pitchFamily="2" charset="2"/>
              <a:buChar char="Ø"/>
            </a:pPr>
            <a:endParaRPr lang="en-IN" sz="1800" b="1" dirty="0">
              <a:solidFill>
                <a:srgbClr val="F58223"/>
              </a:solidFill>
            </a:endParaRPr>
          </a:p>
        </p:txBody>
      </p:sp>
    </p:spTree>
    <p:extLst>
      <p:ext uri="{BB962C8B-B14F-4D97-AF65-F5344CB8AC3E}">
        <p14:creationId xmlns:p14="http://schemas.microsoft.com/office/powerpoint/2010/main" val="412209470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(EC2)</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Demonstration – </a:t>
            </a:r>
            <a:r>
              <a:rPr lang="en-IN" sz="1800" b="1" dirty="0" smtClean="0">
                <a:solidFill>
                  <a:srgbClr val="FF0000"/>
                </a:solidFill>
              </a:rPr>
              <a:t>EC2 with </a:t>
            </a:r>
            <a:r>
              <a:rPr lang="en-IN" sz="1800" b="1" dirty="0">
                <a:solidFill>
                  <a:srgbClr val="FF0000"/>
                </a:solidFill>
              </a:rPr>
              <a:t>the AWS Explorer</a:t>
            </a:r>
          </a:p>
          <a:p>
            <a:endParaRPr lang="en-IN" sz="1800" b="1" dirty="0">
              <a:solidFill>
                <a:srgbClr val="FF0000"/>
              </a:solidFill>
            </a:endParaRPr>
          </a:p>
        </p:txBody>
      </p:sp>
      <p:pic>
        <p:nvPicPr>
          <p:cNvPr id="1027" name="Picture 3" descr="C:\Users\sumeetm\Desktop\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995" y="2229586"/>
            <a:ext cx="37909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43963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(EC2)</a:t>
            </a:r>
          </a:p>
        </p:txBody>
      </p:sp>
      <p:sp>
        <p:nvSpPr>
          <p:cNvPr id="3" name="TextBox 2"/>
          <p:cNvSpPr txBox="1"/>
          <p:nvPr/>
        </p:nvSpPr>
        <p:spPr>
          <a:xfrm>
            <a:off x="476518" y="1156108"/>
            <a:ext cx="10882647" cy="3416320"/>
          </a:xfrm>
          <a:prstGeom prst="rect">
            <a:avLst/>
          </a:prstGeom>
          <a:noFill/>
        </p:spPr>
        <p:txBody>
          <a:bodyPr wrap="square" rtlCol="0">
            <a:spAutoFit/>
          </a:bodyPr>
          <a:lstStyle/>
          <a:p>
            <a:r>
              <a:rPr lang="en-IN" sz="1800" b="1" dirty="0" smtClean="0">
                <a:solidFill>
                  <a:srgbClr val="FF0000"/>
                </a:solidFill>
              </a:rPr>
              <a:t>Deploy Node.js application on Windows EC2 instance</a:t>
            </a:r>
          </a:p>
          <a:p>
            <a:endParaRPr lang="en-IN" sz="1800" b="1" dirty="0" smtClean="0">
              <a:solidFill>
                <a:srgbClr val="FF0000"/>
              </a:solidFill>
            </a:endParaRPr>
          </a:p>
          <a:p>
            <a:pPr algn="ctr"/>
            <a:r>
              <a:rPr lang="en-IN" sz="1800" dirty="0" smtClean="0"/>
              <a:t>Things to remember</a:t>
            </a:r>
          </a:p>
          <a:p>
            <a:endParaRPr lang="en-IN" sz="1800" b="1" dirty="0">
              <a:solidFill>
                <a:srgbClr val="FF0000"/>
              </a:solidFill>
            </a:endParaRPr>
          </a:p>
          <a:p>
            <a:pPr marL="285750" indent="-285750">
              <a:buFont typeface="Wingdings" panose="05000000000000000000" pitchFamily="2" charset="2"/>
              <a:buChar char="Ø"/>
            </a:pPr>
            <a:r>
              <a:rPr lang="en-IN" sz="1800" dirty="0" smtClean="0"/>
              <a:t>Enable required port in Security Group </a:t>
            </a:r>
          </a:p>
          <a:p>
            <a:pPr marL="895160" lvl="1" indent="-285750">
              <a:buFont typeface="Wingdings" panose="05000000000000000000" pitchFamily="2" charset="2"/>
              <a:buChar char="v"/>
            </a:pPr>
            <a:r>
              <a:rPr lang="en-IN" sz="1800" dirty="0" smtClean="0"/>
              <a:t> Inbound</a:t>
            </a:r>
          </a:p>
          <a:p>
            <a:pPr marL="1504573" lvl="2" indent="-285750">
              <a:buFont typeface="Wingdings" panose="05000000000000000000" pitchFamily="2" charset="2"/>
              <a:buChar char="q"/>
            </a:pPr>
            <a:r>
              <a:rPr lang="en-IN" sz="1800" dirty="0" smtClean="0"/>
              <a:t>80 is for HTTP</a:t>
            </a:r>
          </a:p>
          <a:p>
            <a:pPr marL="1504573" lvl="2" indent="-285750">
              <a:buFont typeface="Wingdings" panose="05000000000000000000" pitchFamily="2" charset="2"/>
              <a:buChar char="q"/>
            </a:pPr>
            <a:r>
              <a:rPr lang="en-IN" sz="1800" dirty="0" smtClean="0"/>
              <a:t>Use TCP 3000 for Node.js application</a:t>
            </a:r>
          </a:p>
          <a:p>
            <a:pPr marL="1504573" lvl="2" indent="-285750">
              <a:buFont typeface="Wingdings" panose="05000000000000000000" pitchFamily="2" charset="2"/>
              <a:buChar char="q"/>
            </a:pPr>
            <a:r>
              <a:rPr lang="en-IN" sz="1800" dirty="0" smtClean="0"/>
              <a:t>Open RDP for Remote Desktop</a:t>
            </a:r>
          </a:p>
          <a:p>
            <a:pPr marL="895160" lvl="1" indent="-285750">
              <a:buFont typeface="Wingdings" panose="05000000000000000000" pitchFamily="2" charset="2"/>
              <a:buChar char="v"/>
            </a:pPr>
            <a:r>
              <a:rPr lang="en-IN" sz="1800" dirty="0" smtClean="0"/>
              <a:t>Outbound</a:t>
            </a:r>
          </a:p>
          <a:p>
            <a:pPr marL="1504573" lvl="2" indent="-285750">
              <a:buFont typeface="Wingdings" panose="05000000000000000000" pitchFamily="2" charset="2"/>
              <a:buChar char="v"/>
            </a:pPr>
            <a:r>
              <a:rPr lang="en-IN" sz="1800" dirty="0" smtClean="0"/>
              <a:t>80 for HTTP</a:t>
            </a:r>
          </a:p>
          <a:p>
            <a:pPr lvl="2"/>
            <a:endParaRPr lang="en-IN" sz="1800" dirty="0"/>
          </a:p>
        </p:txBody>
      </p:sp>
    </p:spTree>
    <p:extLst>
      <p:ext uri="{BB962C8B-B14F-4D97-AF65-F5344CB8AC3E}">
        <p14:creationId xmlns:p14="http://schemas.microsoft.com/office/powerpoint/2010/main" val="23971516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Elastic Compute Cloud (EC2)</a:t>
            </a:r>
          </a:p>
        </p:txBody>
      </p:sp>
      <p:sp>
        <p:nvSpPr>
          <p:cNvPr id="3" name="TextBox 2"/>
          <p:cNvSpPr txBox="1"/>
          <p:nvPr/>
        </p:nvSpPr>
        <p:spPr>
          <a:xfrm>
            <a:off x="476518" y="1156108"/>
            <a:ext cx="10882647" cy="5078313"/>
          </a:xfrm>
          <a:prstGeom prst="rect">
            <a:avLst/>
          </a:prstGeom>
          <a:noFill/>
        </p:spPr>
        <p:txBody>
          <a:bodyPr wrap="square" rtlCol="0">
            <a:spAutoFit/>
          </a:bodyPr>
          <a:lstStyle/>
          <a:p>
            <a:r>
              <a:rPr lang="en-IN" sz="1800" b="1" dirty="0" smtClean="0">
                <a:solidFill>
                  <a:srgbClr val="FF0000"/>
                </a:solidFill>
              </a:rPr>
              <a:t>Deploy Node.js application on Windows EC2 instance</a:t>
            </a:r>
          </a:p>
          <a:p>
            <a:endParaRPr lang="en-IN" sz="1800" b="1" dirty="0" smtClean="0">
              <a:solidFill>
                <a:srgbClr val="FF0000"/>
              </a:solidFill>
            </a:endParaRPr>
          </a:p>
          <a:p>
            <a:pPr algn="ctr"/>
            <a:r>
              <a:rPr lang="en-IN" sz="1800" dirty="0" smtClean="0"/>
              <a:t>Things to remember</a:t>
            </a:r>
          </a:p>
          <a:p>
            <a:endParaRPr lang="en-IN" sz="1800" b="1" dirty="0">
              <a:solidFill>
                <a:srgbClr val="FF0000"/>
              </a:solidFill>
            </a:endParaRPr>
          </a:p>
          <a:p>
            <a:pPr marL="285750" indent="-285750">
              <a:buFont typeface="Wingdings" panose="05000000000000000000" pitchFamily="2" charset="2"/>
              <a:buChar char="Ø"/>
            </a:pPr>
            <a:r>
              <a:rPr lang="en-IN" sz="1800" dirty="0"/>
              <a:t>On EC2 </a:t>
            </a:r>
            <a:r>
              <a:rPr lang="en-IN" sz="1800" dirty="0" smtClean="0"/>
              <a:t>instance</a:t>
            </a:r>
            <a:br>
              <a:rPr lang="en-IN" sz="1800" dirty="0" smtClean="0"/>
            </a:br>
            <a:endParaRPr lang="en-IN" sz="1800" dirty="0"/>
          </a:p>
          <a:p>
            <a:pPr marL="895160" lvl="1" indent="-285750">
              <a:buFont typeface="Wingdings" panose="05000000000000000000" pitchFamily="2" charset="2"/>
              <a:buChar char="v"/>
            </a:pPr>
            <a:r>
              <a:rPr lang="en-IN" sz="1800" dirty="0"/>
              <a:t>Open Start Menu -&gt; Administrative Tools -&gt; Windows Firewall with Advanced Security.</a:t>
            </a:r>
            <a:br>
              <a:rPr lang="en-IN" sz="1800" dirty="0"/>
            </a:br>
            <a:endParaRPr lang="en-IN" sz="1800" dirty="0"/>
          </a:p>
          <a:p>
            <a:pPr marL="895160" lvl="1" indent="-285750">
              <a:buFont typeface="Wingdings" panose="05000000000000000000" pitchFamily="2" charset="2"/>
              <a:buChar char="v"/>
            </a:pPr>
            <a:r>
              <a:rPr lang="en-IN" sz="1800" dirty="0"/>
              <a:t>Click "Inbound Rules" from the left window</a:t>
            </a:r>
            <a:br>
              <a:rPr lang="en-IN" sz="1800" dirty="0"/>
            </a:br>
            <a:endParaRPr lang="en-IN" sz="1800" dirty="0"/>
          </a:p>
          <a:p>
            <a:pPr marL="895160" lvl="1" indent="-285750">
              <a:buFont typeface="Wingdings" panose="05000000000000000000" pitchFamily="2" charset="2"/>
              <a:buChar char="v"/>
            </a:pPr>
            <a:r>
              <a:rPr lang="en-IN" sz="1800" dirty="0"/>
              <a:t>Click "New Rule..." in the Actions window on the right </a:t>
            </a:r>
            <a:r>
              <a:rPr lang="en-IN" sz="1800" dirty="0" smtClean="0"/>
              <a:t>side</a:t>
            </a:r>
            <a:br>
              <a:rPr lang="en-IN" sz="1800" dirty="0" smtClean="0"/>
            </a:br>
            <a:endParaRPr lang="en-IN" sz="1800" dirty="0"/>
          </a:p>
          <a:p>
            <a:pPr marL="895160" lvl="1" indent="-285750">
              <a:buFont typeface="Wingdings" panose="05000000000000000000" pitchFamily="2" charset="2"/>
              <a:buChar char="v"/>
            </a:pPr>
            <a:r>
              <a:rPr lang="en-IN" sz="1800" dirty="0"/>
              <a:t>follow the prompts to customize the rule and be sure to add the port that your </a:t>
            </a:r>
            <a:r>
              <a:rPr lang="en-IN" sz="1800" dirty="0" smtClean="0"/>
              <a:t>Node.js application </a:t>
            </a:r>
            <a:r>
              <a:rPr lang="en-IN" sz="1800" dirty="0"/>
              <a:t>is using. Make sure to name the rule so that you recognize it </a:t>
            </a:r>
            <a:r>
              <a:rPr lang="en-IN" sz="1800" dirty="0" smtClean="0"/>
              <a:t>later.</a:t>
            </a:r>
            <a:br>
              <a:rPr lang="en-IN" sz="1800" dirty="0" smtClean="0"/>
            </a:br>
            <a:endParaRPr lang="en-IN" sz="1800" dirty="0"/>
          </a:p>
          <a:p>
            <a:pPr marL="895160" lvl="1" indent="-285750">
              <a:buFont typeface="Wingdings" panose="05000000000000000000" pitchFamily="2" charset="2"/>
              <a:buChar char="v"/>
            </a:pPr>
            <a:r>
              <a:rPr lang="en-IN" sz="1800" dirty="0"/>
              <a:t>In the Inbound Rules window find and double click the rule you just created. Under Programs and Services, select "This Program:" and browse to your node.exe file</a:t>
            </a:r>
            <a:r>
              <a:rPr lang="en-IN" sz="1800" dirty="0" smtClean="0"/>
              <a:t>.</a:t>
            </a:r>
            <a:endParaRPr lang="en-IN" sz="1800" dirty="0"/>
          </a:p>
          <a:p>
            <a:pPr lvl="2"/>
            <a:endParaRPr lang="en-IN" sz="1800" dirty="0"/>
          </a:p>
        </p:txBody>
      </p:sp>
    </p:spTree>
    <p:extLst>
      <p:ext uri="{BB962C8B-B14F-4D97-AF65-F5344CB8AC3E}">
        <p14:creationId xmlns:p14="http://schemas.microsoft.com/office/powerpoint/2010/main" val="1090805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pic>
        <p:nvPicPr>
          <p:cNvPr id="1026" name="Picture 2" descr="C:\Users\sumeetm\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274" y="228117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31257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2" name="TextBox 1"/>
          <p:cNvSpPr txBox="1"/>
          <p:nvPr/>
        </p:nvSpPr>
        <p:spPr>
          <a:xfrm>
            <a:off x="721218" y="1442434"/>
            <a:ext cx="4636394" cy="3970318"/>
          </a:xfrm>
          <a:prstGeom prst="rect">
            <a:avLst/>
          </a:prstGeom>
          <a:solidFill>
            <a:schemeClr val="bg1">
              <a:lumMod val="75000"/>
            </a:schemeClr>
          </a:solidFill>
        </p:spPr>
        <p:txBody>
          <a:bodyPr wrap="square" rtlCol="0">
            <a:spAutoFit/>
          </a:bodyPr>
          <a:lstStyle/>
          <a:p>
            <a:r>
              <a:rPr lang="en-IN" sz="1800" dirty="0"/>
              <a:t>A compute service where you don’t have to think about: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Servers </a:t>
            </a:r>
            <a:br>
              <a:rPr lang="en-IN" sz="1800" dirty="0" smtClean="0"/>
            </a:br>
            <a:endParaRPr lang="en-IN" sz="1800" dirty="0" smtClean="0"/>
          </a:p>
          <a:p>
            <a:pPr marL="285750" indent="-285750">
              <a:buFont typeface="Wingdings" panose="05000000000000000000" pitchFamily="2" charset="2"/>
              <a:buChar char="Ø"/>
            </a:pPr>
            <a:r>
              <a:rPr lang="en-IN" sz="1800" dirty="0" smtClean="0"/>
              <a:t>Being </a:t>
            </a:r>
            <a:r>
              <a:rPr lang="en-IN" sz="1800" dirty="0"/>
              <a:t>over/under capacity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Deployments </a:t>
            </a:r>
            <a:br>
              <a:rPr lang="en-IN" sz="1800" dirty="0" smtClean="0"/>
            </a:br>
            <a:endParaRPr lang="en-IN" sz="1800" dirty="0" smtClean="0"/>
          </a:p>
          <a:p>
            <a:pPr marL="285750" indent="-285750">
              <a:buFont typeface="Wingdings" panose="05000000000000000000" pitchFamily="2" charset="2"/>
              <a:buChar char="Ø"/>
            </a:pPr>
            <a:r>
              <a:rPr lang="en-IN" sz="1800" dirty="0" smtClean="0"/>
              <a:t>Scaling </a:t>
            </a:r>
            <a:r>
              <a:rPr lang="en-IN" sz="1800" dirty="0"/>
              <a:t>and fault tolerance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OS </a:t>
            </a:r>
            <a:r>
              <a:rPr lang="en-IN" sz="1800" dirty="0"/>
              <a:t>or language </a:t>
            </a:r>
            <a:r>
              <a:rPr lang="en-IN" sz="1800" dirty="0" smtClean="0"/>
              <a:t>updates</a:t>
            </a:r>
            <a:br>
              <a:rPr lang="en-IN" sz="1800" dirty="0" smtClean="0"/>
            </a:br>
            <a:endParaRPr lang="en-IN" sz="1800" dirty="0" smtClean="0"/>
          </a:p>
          <a:p>
            <a:pPr marL="285750" indent="-285750">
              <a:buFont typeface="Wingdings" panose="05000000000000000000" pitchFamily="2" charset="2"/>
              <a:buChar char="Ø"/>
            </a:pPr>
            <a:r>
              <a:rPr lang="en-IN" sz="1800" dirty="0" smtClean="0"/>
              <a:t>Metrics </a:t>
            </a:r>
            <a:r>
              <a:rPr lang="en-IN" sz="1800" dirty="0"/>
              <a:t>and logging</a:t>
            </a:r>
          </a:p>
        </p:txBody>
      </p:sp>
      <p:sp>
        <p:nvSpPr>
          <p:cNvPr id="7" name="TextBox 6"/>
          <p:cNvSpPr txBox="1"/>
          <p:nvPr/>
        </p:nvSpPr>
        <p:spPr>
          <a:xfrm>
            <a:off x="6115371" y="1440286"/>
            <a:ext cx="4636394" cy="3970318"/>
          </a:xfrm>
          <a:prstGeom prst="rect">
            <a:avLst/>
          </a:prstGeom>
          <a:solidFill>
            <a:schemeClr val="bg1">
              <a:lumMod val="75000"/>
            </a:schemeClr>
          </a:solidFill>
        </p:spPr>
        <p:txBody>
          <a:bodyPr wrap="square" rtlCol="0">
            <a:spAutoFit/>
          </a:bodyPr>
          <a:lstStyle/>
          <a:p>
            <a:r>
              <a:rPr lang="en-IN" sz="1800" dirty="0"/>
              <a:t>…but where you can easily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Bring </a:t>
            </a:r>
            <a:r>
              <a:rPr lang="en-IN" sz="1800" dirty="0"/>
              <a:t>your own code… even native libraries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Run </a:t>
            </a:r>
            <a:r>
              <a:rPr lang="en-IN" sz="1800" dirty="0"/>
              <a:t>code in parallel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Create backbends, </a:t>
            </a:r>
            <a:r>
              <a:rPr lang="en-IN" sz="1800" dirty="0"/>
              <a:t>event handlers, and data processing systems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Never </a:t>
            </a:r>
            <a:r>
              <a:rPr lang="en-IN" sz="1800" dirty="0"/>
              <a:t>pay for idle</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endParaRPr lang="en-IN" sz="1800" dirty="0"/>
          </a:p>
        </p:txBody>
      </p:sp>
    </p:spTree>
    <p:extLst>
      <p:ext uri="{BB962C8B-B14F-4D97-AF65-F5344CB8AC3E}">
        <p14:creationId xmlns:p14="http://schemas.microsoft.com/office/powerpoint/2010/main" val="32359551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40" y="1120462"/>
            <a:ext cx="10906906" cy="369332"/>
          </a:xfrm>
          <a:prstGeom prst="rect">
            <a:avLst/>
          </a:prstGeom>
          <a:noFill/>
        </p:spPr>
        <p:txBody>
          <a:bodyPr wrap="square" rtlCol="0">
            <a:spAutoFit/>
          </a:bodyPr>
          <a:lstStyle/>
          <a:p>
            <a:r>
              <a:rPr lang="en-IN" sz="1800" b="1" dirty="0">
                <a:solidFill>
                  <a:srgbClr val="F58223"/>
                </a:solidFill>
              </a:rPr>
              <a:t>AWS Lambda – Benefits</a:t>
            </a:r>
          </a:p>
        </p:txBody>
      </p:sp>
      <p:pic>
        <p:nvPicPr>
          <p:cNvPr id="2050" name="Picture 2" descr="C:\Users\sumeetm\Desktop\no-servers-to-man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9" y="1724025"/>
            <a:ext cx="2333625"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37893" y="2189410"/>
            <a:ext cx="9543245" cy="646331"/>
          </a:xfrm>
          <a:prstGeom prst="rect">
            <a:avLst/>
          </a:prstGeom>
          <a:noFill/>
        </p:spPr>
        <p:txBody>
          <a:bodyPr wrap="square" rtlCol="0">
            <a:spAutoFit/>
          </a:bodyPr>
          <a:lstStyle/>
          <a:p>
            <a:r>
              <a:rPr lang="en-IN" sz="1800" b="1" dirty="0"/>
              <a:t>No Servers to </a:t>
            </a:r>
            <a:r>
              <a:rPr lang="en-IN" sz="1800" b="1" dirty="0" smtClean="0"/>
              <a:t>Manage: </a:t>
            </a:r>
            <a:r>
              <a:rPr lang="en-IN" sz="1800" dirty="0" smtClean="0"/>
              <a:t>AWS </a:t>
            </a:r>
            <a:r>
              <a:rPr lang="en-IN" sz="1800" dirty="0"/>
              <a:t>Lambda automatically runs your code without requiring you to provision or manage servers. Just write the code and upload it to Lambda.</a:t>
            </a:r>
          </a:p>
        </p:txBody>
      </p:sp>
      <p:pic>
        <p:nvPicPr>
          <p:cNvPr id="2051" name="Picture 3" descr="C:\Users\sumeetm\Desktop\continous-sca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50" y="3769053"/>
            <a:ext cx="2333625" cy="17049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37893" y="4159876"/>
            <a:ext cx="9633397" cy="923330"/>
          </a:xfrm>
          <a:prstGeom prst="rect">
            <a:avLst/>
          </a:prstGeom>
          <a:noFill/>
        </p:spPr>
        <p:txBody>
          <a:bodyPr wrap="square" rtlCol="0">
            <a:spAutoFit/>
          </a:bodyPr>
          <a:lstStyle/>
          <a:p>
            <a:r>
              <a:rPr lang="en-IN" sz="1800" b="1" dirty="0"/>
              <a:t>Continuous </a:t>
            </a:r>
            <a:r>
              <a:rPr lang="en-IN" sz="1800" b="1" dirty="0" smtClean="0"/>
              <a:t>Scaling:</a:t>
            </a:r>
            <a:r>
              <a:rPr lang="en-IN" sz="1800" dirty="0" smtClean="0"/>
              <a:t> AWS </a:t>
            </a:r>
            <a:r>
              <a:rPr lang="en-IN" sz="1800" dirty="0"/>
              <a:t>Lambda automatically scales your application by running code in response to each trigger. Your code runs in parallel and processes each trigger individually, scaling precisely with the size of the workload.</a:t>
            </a:r>
          </a:p>
        </p:txBody>
      </p:sp>
    </p:spTree>
    <p:extLst>
      <p:ext uri="{BB962C8B-B14F-4D97-AF65-F5344CB8AC3E}">
        <p14:creationId xmlns:p14="http://schemas.microsoft.com/office/powerpoint/2010/main" val="1083041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566670" y="1068946"/>
            <a:ext cx="10380372" cy="369332"/>
          </a:xfrm>
          <a:prstGeom prst="rect">
            <a:avLst/>
          </a:prstGeom>
          <a:noFill/>
        </p:spPr>
        <p:txBody>
          <a:bodyPr wrap="square" rtlCol="0">
            <a:spAutoFit/>
          </a:bodyPr>
          <a:lstStyle/>
          <a:p>
            <a:r>
              <a:rPr lang="en-IN" sz="1800" b="1" dirty="0">
                <a:solidFill>
                  <a:srgbClr val="F58223"/>
                </a:solidFill>
              </a:rPr>
              <a:t>Deployment </a:t>
            </a:r>
            <a:r>
              <a:rPr lang="en-IN" sz="1800" b="1" dirty="0" smtClean="0">
                <a:solidFill>
                  <a:srgbClr val="F58223"/>
                </a:solidFill>
              </a:rPr>
              <a:t>models</a:t>
            </a:r>
            <a:endParaRPr lang="en-IN" dirty="0"/>
          </a:p>
        </p:txBody>
      </p:sp>
      <p:pic>
        <p:nvPicPr>
          <p:cNvPr id="11266" name="Picture 2" descr="C:\Users\sumeetm\Desktop\deployment-mod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0" y="1944888"/>
            <a:ext cx="5775325" cy="322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4300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40" y="1120462"/>
            <a:ext cx="10906906" cy="369332"/>
          </a:xfrm>
          <a:prstGeom prst="rect">
            <a:avLst/>
          </a:prstGeom>
          <a:noFill/>
        </p:spPr>
        <p:txBody>
          <a:bodyPr wrap="square" rtlCol="0">
            <a:spAutoFit/>
          </a:bodyPr>
          <a:lstStyle/>
          <a:p>
            <a:r>
              <a:rPr lang="en-IN" sz="1800" b="1" dirty="0">
                <a:solidFill>
                  <a:srgbClr val="F58223"/>
                </a:solidFill>
              </a:rPr>
              <a:t>AWS Lambda – Benefits</a:t>
            </a:r>
          </a:p>
        </p:txBody>
      </p:sp>
      <p:sp>
        <p:nvSpPr>
          <p:cNvPr id="5" name="TextBox 4"/>
          <p:cNvSpPr txBox="1"/>
          <p:nvPr/>
        </p:nvSpPr>
        <p:spPr>
          <a:xfrm>
            <a:off x="2137893" y="2189410"/>
            <a:ext cx="9543245" cy="923330"/>
          </a:xfrm>
          <a:prstGeom prst="rect">
            <a:avLst/>
          </a:prstGeom>
          <a:noFill/>
        </p:spPr>
        <p:txBody>
          <a:bodyPr wrap="square" rtlCol="0">
            <a:spAutoFit/>
          </a:bodyPr>
          <a:lstStyle/>
          <a:p>
            <a:r>
              <a:rPr lang="en-IN" sz="1800" b="1" dirty="0" smtClean="0"/>
              <a:t>Sub-second Metering:</a:t>
            </a:r>
            <a:r>
              <a:rPr lang="en-IN" sz="1800" dirty="0" smtClean="0"/>
              <a:t> With </a:t>
            </a:r>
            <a:r>
              <a:rPr lang="en-IN" sz="1800" dirty="0"/>
              <a:t>AWS Lambda, you are charged for every 100ms your code executes and the number of times your code is triggered. You don't pay anything when your code isn't running.</a:t>
            </a:r>
          </a:p>
        </p:txBody>
      </p:sp>
      <p:pic>
        <p:nvPicPr>
          <p:cNvPr id="3074" name="Picture 2" descr="C:\Users\sumeetm\Desktop\subsecond-mete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366"/>
            <a:ext cx="2137893"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1137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40" y="1120462"/>
            <a:ext cx="10906906" cy="646331"/>
          </a:xfrm>
          <a:prstGeom prst="rect">
            <a:avLst/>
          </a:prstGeom>
          <a:noFill/>
        </p:spPr>
        <p:txBody>
          <a:bodyPr wrap="square" rtlCol="0">
            <a:spAutoFit/>
          </a:bodyPr>
          <a:lstStyle/>
          <a:p>
            <a:r>
              <a:rPr lang="en-IN" sz="1800" b="1" dirty="0">
                <a:solidFill>
                  <a:srgbClr val="F58223"/>
                </a:solidFill>
              </a:rPr>
              <a:t>How It Works</a:t>
            </a:r>
          </a:p>
          <a:p>
            <a:endParaRPr lang="en-IN" sz="1800" b="1" dirty="0">
              <a:solidFill>
                <a:srgbClr val="F58223"/>
              </a:solidFill>
            </a:endParaRPr>
          </a:p>
        </p:txBody>
      </p:sp>
      <p:pic>
        <p:nvPicPr>
          <p:cNvPr id="4098" name="Picture 2" descr="C:\Users\sumeetm\Desktop\Lambda_HowItWo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1995488"/>
            <a:ext cx="9534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4647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40" y="1120462"/>
            <a:ext cx="10906906" cy="646331"/>
          </a:xfrm>
          <a:prstGeom prst="rect">
            <a:avLst/>
          </a:prstGeom>
          <a:noFill/>
        </p:spPr>
        <p:txBody>
          <a:bodyPr wrap="square" rtlCol="0">
            <a:spAutoFit/>
          </a:bodyPr>
          <a:lstStyle/>
          <a:p>
            <a:r>
              <a:rPr lang="en-IN" sz="1800" b="1" dirty="0">
                <a:solidFill>
                  <a:srgbClr val="F58223"/>
                </a:solidFill>
              </a:rPr>
              <a:t>How It </a:t>
            </a:r>
            <a:r>
              <a:rPr lang="en-IN" sz="1800" b="1" dirty="0" smtClean="0">
                <a:solidFill>
                  <a:srgbClr val="F58223"/>
                </a:solidFill>
              </a:rPr>
              <a:t>Works </a:t>
            </a:r>
            <a:endParaRPr lang="en-IN" sz="1800" b="1" dirty="0">
              <a:solidFill>
                <a:srgbClr val="F58223"/>
              </a:solidFill>
            </a:endParaRPr>
          </a:p>
          <a:p>
            <a:endParaRPr lang="en-IN" sz="1800" b="1" dirty="0">
              <a:solidFill>
                <a:srgbClr val="F58223"/>
              </a:solidFill>
            </a:endParaRPr>
          </a:p>
        </p:txBody>
      </p:sp>
      <p:pic>
        <p:nvPicPr>
          <p:cNvPr id="5123" name="Picture 3" descr="C:\Users\sumeetm\Desktop\Lambda_FileProcess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777" y="1987371"/>
            <a:ext cx="952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07461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40" y="1120462"/>
            <a:ext cx="10906906" cy="3416320"/>
          </a:xfrm>
          <a:prstGeom prst="rect">
            <a:avLst/>
          </a:prstGeom>
          <a:noFill/>
        </p:spPr>
        <p:txBody>
          <a:bodyPr wrap="square" rtlCol="0">
            <a:spAutoFit/>
          </a:bodyPr>
          <a:lstStyle/>
          <a:p>
            <a:r>
              <a:rPr lang="en-IN" sz="1800" b="1" dirty="0" smtClean="0">
                <a:solidFill>
                  <a:srgbClr val="F58223"/>
                </a:solidFill>
              </a:rPr>
              <a:t>Example - </a:t>
            </a:r>
            <a:r>
              <a:rPr lang="en-IN" sz="1800" b="1" dirty="0">
                <a:solidFill>
                  <a:srgbClr val="F58223"/>
                </a:solidFill>
              </a:rPr>
              <a:t>Using AWS Lambda with Amazon S3</a:t>
            </a:r>
          </a:p>
          <a:p>
            <a:endParaRPr lang="en-IN" sz="1800" b="1" dirty="0">
              <a:solidFill>
                <a:srgbClr val="F58223"/>
              </a:solidFill>
            </a:endParaRPr>
          </a:p>
          <a:p>
            <a:r>
              <a:rPr lang="en-IN" sz="1800" dirty="0"/>
              <a:t>Suppose you want to create a thumbnail for each image (.jpg and .</a:t>
            </a:r>
            <a:r>
              <a:rPr lang="en-IN" sz="1800" dirty="0" err="1"/>
              <a:t>png</a:t>
            </a:r>
            <a:r>
              <a:rPr lang="en-IN" sz="1800" dirty="0"/>
              <a:t> objects) that is uploaded to a bucket. You can create a Lambda function (</a:t>
            </a:r>
            <a:r>
              <a:rPr lang="en-IN" sz="1800" dirty="0" err="1"/>
              <a:t>CreateThumbnail</a:t>
            </a:r>
            <a:r>
              <a:rPr lang="en-IN" sz="1800" dirty="0"/>
              <a:t>) that Amazon S3 can invoke when objects are created. Then, the Lambda function can read the image object from the </a:t>
            </a:r>
            <a:r>
              <a:rPr lang="en-IN" sz="1800" i="1" dirty="0"/>
              <a:t>source</a:t>
            </a:r>
            <a:r>
              <a:rPr lang="en-IN" sz="1800" dirty="0"/>
              <a:t> bucket and create a thumbnail image target bucket (in this tutorial, it's called the </a:t>
            </a:r>
            <a:r>
              <a:rPr lang="en-IN" sz="1800" i="1" dirty="0"/>
              <a:t>source</a:t>
            </a:r>
            <a:r>
              <a:rPr lang="en-IN" sz="1800" dirty="0"/>
              <a:t>resized bucket</a:t>
            </a:r>
            <a:r>
              <a:rPr lang="en-IN" sz="1800" dirty="0" smtClean="0"/>
              <a:t>).</a:t>
            </a:r>
          </a:p>
          <a:p>
            <a:endParaRPr lang="en-IN" sz="1800" b="1" dirty="0">
              <a:solidFill>
                <a:srgbClr val="F58223"/>
              </a:solidFill>
            </a:endParaRPr>
          </a:p>
          <a:p>
            <a:r>
              <a:rPr lang="en-IN" sz="1800" b="1" dirty="0" smtClean="0"/>
              <a:t>Important</a:t>
            </a:r>
            <a:endParaRPr lang="en-IN" sz="1800" b="1" dirty="0"/>
          </a:p>
          <a:p>
            <a:r>
              <a:rPr lang="en-IN" sz="1800" dirty="0"/>
              <a:t>You must use two buckets. If you use the same bucket as the source and the target, each thumbnail uploaded to the source bucket triggers another object-created event, which then invokes the Lambda function again, creating an unwanted recursion.</a:t>
            </a:r>
          </a:p>
          <a:p>
            <a:endParaRPr lang="en-IN" sz="1800" b="1" dirty="0">
              <a:solidFill>
                <a:srgbClr val="F58223"/>
              </a:solidFill>
            </a:endParaRPr>
          </a:p>
        </p:txBody>
      </p:sp>
    </p:spTree>
    <p:extLst>
      <p:ext uri="{BB962C8B-B14F-4D97-AF65-F5344CB8AC3E}">
        <p14:creationId xmlns:p14="http://schemas.microsoft.com/office/powerpoint/2010/main" val="12087401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40" y="1120462"/>
            <a:ext cx="10906906" cy="646331"/>
          </a:xfrm>
          <a:prstGeom prst="rect">
            <a:avLst/>
          </a:prstGeom>
          <a:noFill/>
        </p:spPr>
        <p:txBody>
          <a:bodyPr wrap="square" rtlCol="0">
            <a:spAutoFit/>
          </a:bodyPr>
          <a:lstStyle/>
          <a:p>
            <a:r>
              <a:rPr lang="en-IN" sz="1800" b="1" dirty="0">
                <a:solidFill>
                  <a:srgbClr val="F58223"/>
                </a:solidFill>
              </a:rPr>
              <a:t>Implementation Summary</a:t>
            </a:r>
          </a:p>
          <a:p>
            <a:endParaRPr lang="en-IN" sz="1800" b="1" dirty="0">
              <a:solidFill>
                <a:srgbClr val="F58223"/>
              </a:solidFill>
            </a:endParaRPr>
          </a:p>
        </p:txBody>
      </p:sp>
      <p:pic>
        <p:nvPicPr>
          <p:cNvPr id="6146" name="Picture 2" descr="C:\Users\sumeetm\Desktop\s3-admin-iser-walkthrough-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40" y="1927069"/>
            <a:ext cx="4667250" cy="3209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57611" y="1313645"/>
            <a:ext cx="6735651" cy="4801314"/>
          </a:xfrm>
          <a:prstGeom prst="rect">
            <a:avLst/>
          </a:prstGeom>
          <a:noFill/>
        </p:spPr>
        <p:txBody>
          <a:bodyPr wrap="square" rtlCol="0">
            <a:spAutoFit/>
          </a:bodyPr>
          <a:lstStyle/>
          <a:p>
            <a:pPr marL="342900" indent="-342900">
              <a:buFont typeface="+mj-lt"/>
              <a:buAutoNum type="arabicPeriod"/>
            </a:pPr>
            <a:r>
              <a:rPr lang="en-IN" sz="1800" dirty="0"/>
              <a:t>A user uploads an object to the source bucket in Amazon S3 (object-created event</a:t>
            </a:r>
            <a:r>
              <a:rPr lang="en-IN" sz="1800" dirty="0" smtClean="0"/>
              <a:t>).</a:t>
            </a:r>
            <a:br>
              <a:rPr lang="en-IN" sz="1800" dirty="0" smtClean="0"/>
            </a:br>
            <a:endParaRPr lang="en-IN" sz="1800" dirty="0"/>
          </a:p>
          <a:p>
            <a:pPr marL="342900" indent="-342900">
              <a:buFont typeface="+mj-lt"/>
              <a:buAutoNum type="arabicPeriod"/>
            </a:pPr>
            <a:r>
              <a:rPr lang="en-IN" sz="1800" dirty="0"/>
              <a:t>Amazon S3 detects the object-created event</a:t>
            </a:r>
            <a:r>
              <a:rPr lang="en-IN" sz="1800" dirty="0" smtClean="0"/>
              <a:t>.</a:t>
            </a:r>
            <a:br>
              <a:rPr lang="en-IN" sz="1800" dirty="0" smtClean="0"/>
            </a:br>
            <a:endParaRPr lang="en-IN" sz="1800" dirty="0"/>
          </a:p>
          <a:p>
            <a:pPr marL="342900" indent="-342900">
              <a:buFont typeface="+mj-lt"/>
              <a:buAutoNum type="arabicPeriod"/>
            </a:pPr>
            <a:r>
              <a:rPr lang="en-IN" sz="1800" dirty="0" smtClean="0"/>
              <a:t>Amazon </a:t>
            </a:r>
            <a:r>
              <a:rPr lang="en-IN" sz="1800" dirty="0"/>
              <a:t>S3 publishes the s3:ObjectCreated:* event to AWS Lambda by invoking the Lambda function and passing event data as a function parameter</a:t>
            </a:r>
            <a:r>
              <a:rPr lang="en-IN" sz="1800" dirty="0" smtClean="0"/>
              <a:t>.</a:t>
            </a:r>
          </a:p>
          <a:p>
            <a:pPr marL="342900" indent="-342900">
              <a:buFont typeface="+mj-lt"/>
              <a:buAutoNum type="arabicPeriod"/>
            </a:pPr>
            <a:endParaRPr lang="en-IN" sz="1800" dirty="0"/>
          </a:p>
          <a:p>
            <a:pPr marL="342900" indent="-342900">
              <a:buFont typeface="+mj-lt"/>
              <a:buAutoNum type="arabicPeriod"/>
            </a:pPr>
            <a:r>
              <a:rPr lang="en-IN" sz="1800" dirty="0" smtClean="0"/>
              <a:t>AWS </a:t>
            </a:r>
            <a:r>
              <a:rPr lang="en-IN" sz="1800" dirty="0"/>
              <a:t>Lambda executes the Lambda function by assuming the execution role that you specified at the time you created the Lambda function</a:t>
            </a:r>
            <a:r>
              <a:rPr lang="en-IN" sz="1800" dirty="0" smtClean="0"/>
              <a:t>.</a:t>
            </a:r>
            <a:br>
              <a:rPr lang="en-IN" sz="1800" dirty="0" smtClean="0"/>
            </a:br>
            <a:endParaRPr lang="en-IN" sz="1800" dirty="0"/>
          </a:p>
          <a:p>
            <a:pPr marL="342900" indent="-342900">
              <a:buFont typeface="+mj-lt"/>
              <a:buAutoNum type="arabicPeriod"/>
            </a:pPr>
            <a:r>
              <a:rPr lang="en-IN" sz="1800" dirty="0"/>
              <a:t>From the event data it receives, the Lambda function knows the source bucket name and object key name. The Lambda function reads the object and creates a thumbnail using graphics libraries, and saves it to the target bucket</a:t>
            </a:r>
            <a:r>
              <a:rPr lang="en-IN" sz="1800" dirty="0" smtClean="0"/>
              <a:t>.</a:t>
            </a:r>
            <a:endParaRPr lang="en-IN" dirty="0"/>
          </a:p>
        </p:txBody>
      </p:sp>
    </p:spTree>
    <p:extLst>
      <p:ext uri="{BB962C8B-B14F-4D97-AF65-F5344CB8AC3E}">
        <p14:creationId xmlns:p14="http://schemas.microsoft.com/office/powerpoint/2010/main" val="273272058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40" y="1120462"/>
            <a:ext cx="10906906" cy="4524315"/>
          </a:xfrm>
          <a:prstGeom prst="rect">
            <a:avLst/>
          </a:prstGeom>
          <a:noFill/>
        </p:spPr>
        <p:txBody>
          <a:bodyPr wrap="square" rtlCol="0">
            <a:spAutoFit/>
          </a:bodyPr>
          <a:lstStyle/>
          <a:p>
            <a:r>
              <a:rPr lang="en-IN" sz="1800" b="1" dirty="0" smtClean="0">
                <a:solidFill>
                  <a:srgbClr val="F58223"/>
                </a:solidFill>
              </a:rPr>
              <a:t>Steps</a:t>
            </a:r>
            <a:br>
              <a:rPr lang="en-IN" sz="1800" b="1" dirty="0" smtClean="0">
                <a:solidFill>
                  <a:srgbClr val="F58223"/>
                </a:solidFill>
              </a:rPr>
            </a:br>
            <a:endParaRPr lang="en-IN" sz="1800" b="1" dirty="0">
              <a:solidFill>
                <a:srgbClr val="F58223"/>
              </a:solidFill>
            </a:endParaRPr>
          </a:p>
          <a:p>
            <a:pPr marL="285750" indent="-285750">
              <a:buFont typeface="Wingdings" panose="05000000000000000000" pitchFamily="2" charset="2"/>
              <a:buChar char="Ø"/>
            </a:pPr>
            <a:r>
              <a:rPr lang="en-IN" sz="1800" dirty="0" smtClean="0"/>
              <a:t>Login to AWS account using root / admin user.</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Go to IAM and select the appropriate user.</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Add S3 Full Access.</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Logout and Login to AWS using the IAM User Sign-in URL.</a:t>
            </a:r>
            <a:br>
              <a:rPr lang="en-IN" sz="1800" dirty="0" smtClean="0"/>
            </a:br>
            <a:endParaRPr lang="en-IN" sz="1800" dirty="0" smtClean="0"/>
          </a:p>
          <a:p>
            <a:pPr marL="285750" indent="-285750">
              <a:buFont typeface="Wingdings" panose="05000000000000000000" pitchFamily="2" charset="2"/>
              <a:buChar char="Ø"/>
            </a:pPr>
            <a:r>
              <a:rPr lang="en-IN" sz="1800" dirty="0"/>
              <a:t>Create two buckets. The target bucket name must be </a:t>
            </a:r>
            <a:r>
              <a:rPr lang="en-IN" sz="1800" i="1" dirty="0"/>
              <a:t>source</a:t>
            </a:r>
            <a:r>
              <a:rPr lang="en-IN" sz="1800" dirty="0"/>
              <a:t> followed by </a:t>
            </a:r>
            <a:r>
              <a:rPr lang="en-IN" sz="1800" b="1" dirty="0"/>
              <a:t>resized</a:t>
            </a:r>
            <a:r>
              <a:rPr lang="en-IN" sz="1800" dirty="0"/>
              <a:t>, where </a:t>
            </a:r>
            <a:r>
              <a:rPr lang="en-IN" sz="1800" i="1" dirty="0"/>
              <a:t>source</a:t>
            </a:r>
            <a:r>
              <a:rPr lang="en-IN" sz="1800" dirty="0"/>
              <a:t> is the name of the bucket you want to use for the source. For example, </a:t>
            </a:r>
            <a:r>
              <a:rPr lang="en-IN" sz="1800" dirty="0" err="1"/>
              <a:t>mybucket</a:t>
            </a:r>
            <a:r>
              <a:rPr lang="en-IN" sz="1800" dirty="0"/>
              <a:t> and </a:t>
            </a:r>
            <a:r>
              <a:rPr lang="en-IN" sz="1800" dirty="0" err="1"/>
              <a:t>mybucketresized</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Upload HappyFace.jpg in source bucket.</a:t>
            </a:r>
          </a:p>
          <a:p>
            <a:pPr marL="285750" indent="-285750">
              <a:buFont typeface="Wingdings" panose="05000000000000000000" pitchFamily="2" charset="2"/>
              <a:buChar char="Ø"/>
            </a:pPr>
            <a:endParaRPr lang="en-IN" sz="1800" dirty="0"/>
          </a:p>
          <a:p>
            <a:endParaRPr lang="en-IN" sz="1800" b="1" dirty="0">
              <a:solidFill>
                <a:srgbClr val="F58223"/>
              </a:solidFill>
            </a:endParaRPr>
          </a:p>
        </p:txBody>
      </p:sp>
    </p:spTree>
    <p:extLst>
      <p:ext uri="{BB962C8B-B14F-4D97-AF65-F5344CB8AC3E}">
        <p14:creationId xmlns:p14="http://schemas.microsoft.com/office/powerpoint/2010/main" val="27597067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39" y="1120462"/>
            <a:ext cx="10906906" cy="4955203"/>
          </a:xfrm>
          <a:prstGeom prst="rect">
            <a:avLst/>
          </a:prstGeom>
          <a:noFill/>
        </p:spPr>
        <p:txBody>
          <a:bodyPr wrap="square" rtlCol="0">
            <a:spAutoFit/>
          </a:bodyPr>
          <a:lstStyle/>
          <a:p>
            <a:r>
              <a:rPr lang="en-IN" sz="1800" b="1" dirty="0" smtClean="0">
                <a:solidFill>
                  <a:srgbClr val="F58223"/>
                </a:solidFill>
              </a:rPr>
              <a:t>Create new Maven Project and add following dependency </a:t>
            </a:r>
            <a:br>
              <a:rPr lang="en-IN" sz="1800" b="1" dirty="0" smtClean="0">
                <a:solidFill>
                  <a:srgbClr val="F58223"/>
                </a:solidFill>
              </a:rPr>
            </a:br>
            <a:endParaRPr lang="en-IN" sz="1800" b="1" dirty="0">
              <a:solidFill>
                <a:srgbClr val="F58223"/>
              </a:solidFill>
            </a:endParaRPr>
          </a:p>
          <a:p>
            <a:r>
              <a:rPr lang="en-IN" sz="1400" dirty="0"/>
              <a:t>&lt;</a:t>
            </a:r>
            <a:r>
              <a:rPr lang="en-IN" sz="1400" b="1" dirty="0"/>
              <a:t>dependency</a:t>
            </a:r>
            <a:r>
              <a:rPr lang="en-IN" sz="1400" dirty="0"/>
              <a:t>&gt;</a:t>
            </a:r>
            <a:br>
              <a:rPr lang="en-IN" sz="1400" dirty="0"/>
            </a:br>
            <a:r>
              <a:rPr lang="en-IN" sz="1400" dirty="0"/>
              <a:t>    &lt;</a:t>
            </a:r>
            <a:r>
              <a:rPr lang="en-IN" sz="1400" b="1" dirty="0" err="1"/>
              <a:t>groupId</a:t>
            </a:r>
            <a:r>
              <a:rPr lang="en-IN" sz="1400" dirty="0"/>
              <a:t>&gt;</a:t>
            </a:r>
            <a:r>
              <a:rPr lang="en-IN" sz="1400" dirty="0" err="1"/>
              <a:t>com.amazonaws</a:t>
            </a:r>
            <a:r>
              <a:rPr lang="en-IN" sz="1400" dirty="0"/>
              <a:t>&lt;/</a:t>
            </a:r>
            <a:r>
              <a:rPr lang="en-IN" sz="1400" b="1" dirty="0" err="1"/>
              <a:t>groupId</a:t>
            </a:r>
            <a:r>
              <a:rPr lang="en-IN" sz="1400" dirty="0"/>
              <a:t>&gt;</a:t>
            </a:r>
            <a:br>
              <a:rPr lang="en-IN" sz="1400" dirty="0"/>
            </a:br>
            <a:r>
              <a:rPr lang="en-IN" sz="1400" dirty="0"/>
              <a:t>    &lt;</a:t>
            </a:r>
            <a:r>
              <a:rPr lang="en-IN" sz="1400" b="1" dirty="0" err="1"/>
              <a:t>artifactId</a:t>
            </a:r>
            <a:r>
              <a:rPr lang="en-IN" sz="1400" dirty="0"/>
              <a:t>&gt;</a:t>
            </a:r>
            <a:r>
              <a:rPr lang="en-IN" sz="1400" dirty="0" err="1"/>
              <a:t>aws</a:t>
            </a:r>
            <a:r>
              <a:rPr lang="en-IN" sz="1400" dirty="0"/>
              <a:t>-lambda-java-core&lt;/</a:t>
            </a:r>
            <a:r>
              <a:rPr lang="en-IN" sz="1400" b="1" dirty="0" err="1"/>
              <a:t>artifactId</a:t>
            </a:r>
            <a:r>
              <a:rPr lang="en-IN" sz="1400" dirty="0"/>
              <a:t>&gt;</a:t>
            </a:r>
            <a:br>
              <a:rPr lang="en-IN" sz="1400" dirty="0"/>
            </a:br>
            <a:r>
              <a:rPr lang="en-IN" sz="1400" dirty="0"/>
              <a:t>    &lt;</a:t>
            </a:r>
            <a:r>
              <a:rPr lang="en-IN" sz="1400" b="1" dirty="0"/>
              <a:t>version</a:t>
            </a:r>
            <a:r>
              <a:rPr lang="en-IN" sz="1400" dirty="0"/>
              <a:t>&gt;1.1.0&lt;/</a:t>
            </a:r>
            <a:r>
              <a:rPr lang="en-IN" sz="1400" b="1" dirty="0"/>
              <a:t>version</a:t>
            </a:r>
            <a:r>
              <a:rPr lang="en-IN" sz="1400" dirty="0"/>
              <a:t>&gt;</a:t>
            </a:r>
            <a:br>
              <a:rPr lang="en-IN" sz="1400" dirty="0"/>
            </a:br>
            <a:r>
              <a:rPr lang="en-IN" sz="1400" dirty="0"/>
              <a:t>&lt;/</a:t>
            </a:r>
            <a:r>
              <a:rPr lang="en-IN" sz="1400" b="1" dirty="0"/>
              <a:t>dependency</a:t>
            </a:r>
            <a:r>
              <a:rPr lang="en-IN" sz="1400" dirty="0"/>
              <a:t>&gt;</a:t>
            </a:r>
            <a:br>
              <a:rPr lang="en-IN" sz="1400" dirty="0"/>
            </a:br>
            <a:r>
              <a:rPr lang="en-IN" sz="1400" dirty="0"/>
              <a:t>&lt;</a:t>
            </a:r>
            <a:r>
              <a:rPr lang="en-IN" sz="1400" b="1" dirty="0"/>
              <a:t>dependency</a:t>
            </a:r>
            <a:r>
              <a:rPr lang="en-IN" sz="1400" dirty="0"/>
              <a:t>&gt;</a:t>
            </a:r>
            <a:br>
              <a:rPr lang="en-IN" sz="1400" dirty="0"/>
            </a:br>
            <a:r>
              <a:rPr lang="en-IN" sz="1400" dirty="0"/>
              <a:t>    &lt;</a:t>
            </a:r>
            <a:r>
              <a:rPr lang="en-IN" sz="1400" b="1" dirty="0" err="1"/>
              <a:t>groupId</a:t>
            </a:r>
            <a:r>
              <a:rPr lang="en-IN" sz="1400" dirty="0"/>
              <a:t>&gt;</a:t>
            </a:r>
            <a:r>
              <a:rPr lang="en-IN" sz="1400" dirty="0" err="1"/>
              <a:t>com.amazonaws</a:t>
            </a:r>
            <a:r>
              <a:rPr lang="en-IN" sz="1400" dirty="0"/>
              <a:t>&lt;/</a:t>
            </a:r>
            <a:r>
              <a:rPr lang="en-IN" sz="1400" b="1" dirty="0" err="1"/>
              <a:t>groupId</a:t>
            </a:r>
            <a:r>
              <a:rPr lang="en-IN" sz="1400" dirty="0"/>
              <a:t>&gt;</a:t>
            </a:r>
            <a:br>
              <a:rPr lang="en-IN" sz="1400" dirty="0"/>
            </a:br>
            <a:r>
              <a:rPr lang="en-IN" sz="1400" dirty="0"/>
              <a:t>    &lt;</a:t>
            </a:r>
            <a:r>
              <a:rPr lang="en-IN" sz="1400" b="1" dirty="0" err="1"/>
              <a:t>artifactId</a:t>
            </a:r>
            <a:r>
              <a:rPr lang="en-IN" sz="1400" dirty="0"/>
              <a:t>&gt;</a:t>
            </a:r>
            <a:r>
              <a:rPr lang="en-IN" sz="1400" dirty="0" err="1"/>
              <a:t>aws</a:t>
            </a:r>
            <a:r>
              <a:rPr lang="en-IN" sz="1400" dirty="0"/>
              <a:t>-lambda-java-events&lt;/</a:t>
            </a:r>
            <a:r>
              <a:rPr lang="en-IN" sz="1400" b="1" dirty="0" err="1"/>
              <a:t>artifactId</a:t>
            </a:r>
            <a:r>
              <a:rPr lang="en-IN" sz="1400" dirty="0"/>
              <a:t>&gt;</a:t>
            </a:r>
            <a:br>
              <a:rPr lang="en-IN" sz="1400" dirty="0"/>
            </a:br>
            <a:r>
              <a:rPr lang="en-IN" sz="1400" dirty="0"/>
              <a:t>    &lt;</a:t>
            </a:r>
            <a:r>
              <a:rPr lang="en-IN" sz="1400" b="1" dirty="0"/>
              <a:t>version</a:t>
            </a:r>
            <a:r>
              <a:rPr lang="en-IN" sz="1400" dirty="0"/>
              <a:t>&gt;1.3.0&lt;/</a:t>
            </a:r>
            <a:r>
              <a:rPr lang="en-IN" sz="1400" b="1" dirty="0"/>
              <a:t>version</a:t>
            </a:r>
            <a:r>
              <a:rPr lang="en-IN" sz="1400" dirty="0"/>
              <a:t>&gt;</a:t>
            </a:r>
            <a:br>
              <a:rPr lang="en-IN" sz="1400" dirty="0"/>
            </a:br>
            <a:r>
              <a:rPr lang="en-IN" sz="1400" dirty="0"/>
              <a:t>&lt;/</a:t>
            </a:r>
            <a:r>
              <a:rPr lang="en-IN" sz="1400" b="1" dirty="0"/>
              <a:t>dependency</a:t>
            </a:r>
            <a:r>
              <a:rPr lang="en-IN" sz="1400" dirty="0"/>
              <a:t>&gt;</a:t>
            </a:r>
            <a:br>
              <a:rPr lang="en-IN" sz="1400" dirty="0"/>
            </a:br>
            <a:r>
              <a:rPr lang="en-IN" sz="1400" dirty="0"/>
              <a:t>&lt;</a:t>
            </a:r>
            <a:r>
              <a:rPr lang="en-IN" sz="1400" b="1" dirty="0"/>
              <a:t>dependency</a:t>
            </a:r>
            <a:r>
              <a:rPr lang="en-IN" sz="1400" dirty="0"/>
              <a:t>&gt;</a:t>
            </a:r>
            <a:br>
              <a:rPr lang="en-IN" sz="1400" dirty="0"/>
            </a:br>
            <a:r>
              <a:rPr lang="en-IN" sz="1400" dirty="0"/>
              <a:t>    &lt;</a:t>
            </a:r>
            <a:r>
              <a:rPr lang="en-IN" sz="1400" b="1" dirty="0" err="1"/>
              <a:t>groupId</a:t>
            </a:r>
            <a:r>
              <a:rPr lang="en-IN" sz="1400" dirty="0"/>
              <a:t>&gt;</a:t>
            </a:r>
            <a:r>
              <a:rPr lang="en-IN" sz="1400" dirty="0" err="1"/>
              <a:t>com.amazonaws</a:t>
            </a:r>
            <a:r>
              <a:rPr lang="en-IN" sz="1400" dirty="0"/>
              <a:t>&lt;/</a:t>
            </a:r>
            <a:r>
              <a:rPr lang="en-IN" sz="1400" b="1" dirty="0" err="1"/>
              <a:t>groupId</a:t>
            </a:r>
            <a:r>
              <a:rPr lang="en-IN" sz="1400" dirty="0"/>
              <a:t>&gt;</a:t>
            </a:r>
            <a:br>
              <a:rPr lang="en-IN" sz="1400" dirty="0"/>
            </a:br>
            <a:r>
              <a:rPr lang="en-IN" sz="1400" dirty="0"/>
              <a:t>    &lt;</a:t>
            </a:r>
            <a:r>
              <a:rPr lang="en-IN" sz="1400" b="1" dirty="0" err="1"/>
              <a:t>artifactId</a:t>
            </a:r>
            <a:r>
              <a:rPr lang="en-IN" sz="1400" dirty="0"/>
              <a:t>&gt;aws-lambda-java-log4j&lt;/</a:t>
            </a:r>
            <a:r>
              <a:rPr lang="en-IN" sz="1400" b="1" dirty="0" err="1"/>
              <a:t>artifactId</a:t>
            </a:r>
            <a:r>
              <a:rPr lang="en-IN" sz="1400" dirty="0"/>
              <a:t>&gt;</a:t>
            </a:r>
            <a:br>
              <a:rPr lang="en-IN" sz="1400" dirty="0"/>
            </a:br>
            <a:r>
              <a:rPr lang="en-IN" sz="1400" dirty="0"/>
              <a:t>    &lt;</a:t>
            </a:r>
            <a:r>
              <a:rPr lang="en-IN" sz="1400" b="1" dirty="0"/>
              <a:t>version</a:t>
            </a:r>
            <a:r>
              <a:rPr lang="en-IN" sz="1400" dirty="0"/>
              <a:t>&gt;1.0.0&lt;/</a:t>
            </a:r>
            <a:r>
              <a:rPr lang="en-IN" sz="1400" b="1" dirty="0"/>
              <a:t>version</a:t>
            </a:r>
            <a:r>
              <a:rPr lang="en-IN" sz="1400" dirty="0"/>
              <a:t>&gt;</a:t>
            </a:r>
            <a:br>
              <a:rPr lang="en-IN" sz="1400" dirty="0"/>
            </a:br>
            <a:r>
              <a:rPr lang="en-IN" sz="1400" dirty="0"/>
              <a:t>&lt;/</a:t>
            </a:r>
            <a:r>
              <a:rPr lang="en-IN" sz="1400" b="1" dirty="0"/>
              <a:t>dependency</a:t>
            </a:r>
            <a:r>
              <a:rPr lang="en-IN" sz="1400" dirty="0"/>
              <a:t>&gt;</a:t>
            </a:r>
            <a:br>
              <a:rPr lang="en-IN" sz="1400" dirty="0"/>
            </a:br>
            <a:r>
              <a:rPr lang="en-IN" sz="1400" dirty="0"/>
              <a:t>&lt;</a:t>
            </a:r>
            <a:r>
              <a:rPr lang="en-IN" sz="1400" b="1" dirty="0"/>
              <a:t>dependency</a:t>
            </a:r>
            <a:r>
              <a:rPr lang="en-IN" sz="1400" dirty="0"/>
              <a:t>&gt;</a:t>
            </a:r>
            <a:br>
              <a:rPr lang="en-IN" sz="1400" dirty="0"/>
            </a:br>
            <a:r>
              <a:rPr lang="en-IN" sz="1400" dirty="0"/>
              <a:t>    &lt;</a:t>
            </a:r>
            <a:r>
              <a:rPr lang="en-IN" sz="1400" b="1" dirty="0" err="1"/>
              <a:t>groupId</a:t>
            </a:r>
            <a:r>
              <a:rPr lang="en-IN" sz="1400" dirty="0"/>
              <a:t>&gt;</a:t>
            </a:r>
            <a:r>
              <a:rPr lang="en-IN" sz="1400" dirty="0" err="1"/>
              <a:t>com.amazonaws</a:t>
            </a:r>
            <a:r>
              <a:rPr lang="en-IN" sz="1400" dirty="0"/>
              <a:t>&lt;/</a:t>
            </a:r>
            <a:r>
              <a:rPr lang="en-IN" sz="1400" b="1" dirty="0" err="1"/>
              <a:t>groupId</a:t>
            </a:r>
            <a:r>
              <a:rPr lang="en-IN" sz="1400" dirty="0"/>
              <a:t>&gt;</a:t>
            </a:r>
            <a:br>
              <a:rPr lang="en-IN" sz="1400" dirty="0"/>
            </a:br>
            <a:r>
              <a:rPr lang="en-IN" sz="1400" dirty="0"/>
              <a:t>    &lt;</a:t>
            </a:r>
            <a:r>
              <a:rPr lang="en-IN" sz="1400" b="1" dirty="0" err="1"/>
              <a:t>artifactId</a:t>
            </a:r>
            <a:r>
              <a:rPr lang="en-IN" sz="1400" dirty="0"/>
              <a:t>&gt;aws-lambda-java-log4j2&lt;/</a:t>
            </a:r>
            <a:r>
              <a:rPr lang="en-IN" sz="1400" b="1" dirty="0" err="1"/>
              <a:t>artifactId</a:t>
            </a:r>
            <a:r>
              <a:rPr lang="en-IN" sz="1400" dirty="0"/>
              <a:t>&gt;</a:t>
            </a:r>
            <a:br>
              <a:rPr lang="en-IN" sz="1400" dirty="0"/>
            </a:br>
            <a:r>
              <a:rPr lang="en-IN" sz="1400" dirty="0"/>
              <a:t>    &lt;</a:t>
            </a:r>
            <a:r>
              <a:rPr lang="en-IN" sz="1400" b="1" dirty="0"/>
              <a:t>version</a:t>
            </a:r>
            <a:r>
              <a:rPr lang="en-IN" sz="1400" dirty="0"/>
              <a:t>&gt;1.0.0&lt;/</a:t>
            </a:r>
            <a:r>
              <a:rPr lang="en-IN" sz="1400" b="1" dirty="0"/>
              <a:t>version</a:t>
            </a:r>
            <a:r>
              <a:rPr lang="en-IN" sz="1400" dirty="0"/>
              <a:t>&gt;</a:t>
            </a:r>
            <a:br>
              <a:rPr lang="en-IN" sz="1400" dirty="0"/>
            </a:br>
            <a:r>
              <a:rPr lang="en-IN" sz="1400" dirty="0"/>
              <a:t>&lt;/</a:t>
            </a:r>
            <a:r>
              <a:rPr lang="en-IN" sz="1400" b="1" dirty="0"/>
              <a:t>dependency</a:t>
            </a:r>
            <a:r>
              <a:rPr lang="en-IN" sz="1400" dirty="0"/>
              <a:t>&gt;</a:t>
            </a:r>
            <a:endParaRPr lang="en-IN" sz="1400" b="1" dirty="0">
              <a:solidFill>
                <a:srgbClr val="F58223"/>
              </a:solidFill>
            </a:endParaRPr>
          </a:p>
        </p:txBody>
      </p:sp>
    </p:spTree>
    <p:extLst>
      <p:ext uri="{BB962C8B-B14F-4D97-AF65-F5344CB8AC3E}">
        <p14:creationId xmlns:p14="http://schemas.microsoft.com/office/powerpoint/2010/main" val="154320940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39" y="1120462"/>
            <a:ext cx="10906906"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Create package “</a:t>
            </a:r>
            <a:r>
              <a:rPr lang="en-IN" sz="1800" dirty="0" err="1" smtClean="0"/>
              <a:t>com.yash.training.aws</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Add “S3EventProcessorCreateThumbnail.java” to above package. </a:t>
            </a:r>
            <a:endParaRPr lang="en-IN" sz="1400" dirty="0"/>
          </a:p>
        </p:txBody>
      </p:sp>
      <p:graphicFrame>
        <p:nvGraphicFramePr>
          <p:cNvPr id="2" name="Object 1"/>
          <p:cNvGraphicFramePr>
            <a:graphicFrameLocks noChangeAspect="1"/>
          </p:cNvGraphicFramePr>
          <p:nvPr>
            <p:extLst>
              <p:ext uri="{D42A27DB-BD31-4B8C-83A1-F6EECF244321}">
                <p14:modId xmlns:p14="http://schemas.microsoft.com/office/powerpoint/2010/main" val="3635685650"/>
              </p:ext>
            </p:extLst>
          </p:nvPr>
        </p:nvGraphicFramePr>
        <p:xfrm>
          <a:off x="803633" y="2197457"/>
          <a:ext cx="3316288" cy="685800"/>
        </p:xfrm>
        <a:graphic>
          <a:graphicData uri="http://schemas.openxmlformats.org/presentationml/2006/ole">
            <mc:AlternateContent xmlns:mc="http://schemas.openxmlformats.org/markup-compatibility/2006">
              <mc:Choice xmlns:v="urn:schemas-microsoft-com:vml" Requires="v">
                <p:oleObj spid="_x0000_s7676" name="Packager Shell Object" showAsIcon="1" r:id="rId3" imgW="3315600" imgH="685800" progId="Package">
                  <p:embed/>
                </p:oleObj>
              </mc:Choice>
              <mc:Fallback>
                <p:oleObj name="Packager Shell Object" showAsIcon="1" r:id="rId3" imgW="3315600" imgH="685800" progId="Package">
                  <p:embed/>
                  <p:pic>
                    <p:nvPicPr>
                      <p:cNvPr id="0" name=""/>
                      <p:cNvPicPr/>
                      <p:nvPr/>
                    </p:nvPicPr>
                    <p:blipFill>
                      <a:blip r:embed="rId4"/>
                      <a:stretch>
                        <a:fillRect/>
                      </a:stretch>
                    </p:blipFill>
                    <p:spPr>
                      <a:xfrm>
                        <a:off x="803633" y="2197457"/>
                        <a:ext cx="3316288" cy="685800"/>
                      </a:xfrm>
                      <a:prstGeom prst="rect">
                        <a:avLst/>
                      </a:prstGeom>
                    </p:spPr>
                  </p:pic>
                </p:oleObj>
              </mc:Fallback>
            </mc:AlternateContent>
          </a:graphicData>
        </a:graphic>
      </p:graphicFrame>
    </p:spTree>
    <p:extLst>
      <p:ext uri="{BB962C8B-B14F-4D97-AF65-F5344CB8AC3E}">
        <p14:creationId xmlns:p14="http://schemas.microsoft.com/office/powerpoint/2010/main" val="400952401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39" y="1120462"/>
            <a:ext cx="10906906" cy="550920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Update pom.xml to include packaging. </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Run – </a:t>
            </a:r>
            <a:r>
              <a:rPr lang="en-IN" sz="1800" dirty="0" err="1" smtClean="0"/>
              <a:t>mvn</a:t>
            </a:r>
            <a:r>
              <a:rPr lang="en-IN" sz="1800" dirty="0" smtClean="0"/>
              <a:t> clean install</a:t>
            </a:r>
          </a:p>
          <a:p>
            <a:pPr marL="285750" indent="-285750">
              <a:buFont typeface="Wingdings" panose="05000000000000000000" pitchFamily="2" charset="2"/>
              <a:buChar char="Ø"/>
            </a:pPr>
            <a:endParaRPr lang="en-IN" sz="1800" dirty="0"/>
          </a:p>
          <a:p>
            <a:r>
              <a:rPr lang="en-IN" sz="1400" dirty="0"/>
              <a:t>&lt;</a:t>
            </a:r>
            <a:r>
              <a:rPr lang="en-IN" sz="1400" b="1" dirty="0"/>
              <a:t>build</a:t>
            </a:r>
            <a:r>
              <a:rPr lang="en-IN" sz="1400" dirty="0"/>
              <a:t>&gt;</a:t>
            </a:r>
            <a:br>
              <a:rPr lang="en-IN" sz="1400" dirty="0"/>
            </a:br>
            <a:r>
              <a:rPr lang="en-IN" sz="1400" dirty="0"/>
              <a:t>    &lt;</a:t>
            </a:r>
            <a:r>
              <a:rPr lang="en-IN" sz="1400" b="1" dirty="0"/>
              <a:t>plugins</a:t>
            </a:r>
            <a:r>
              <a:rPr lang="en-IN" sz="1400" dirty="0"/>
              <a:t>&gt;</a:t>
            </a:r>
            <a:br>
              <a:rPr lang="en-IN" sz="1400" dirty="0"/>
            </a:br>
            <a:r>
              <a:rPr lang="en-IN" sz="1400" dirty="0"/>
              <a:t>        &lt;</a:t>
            </a:r>
            <a:r>
              <a:rPr lang="en-IN" sz="1400" b="1" dirty="0"/>
              <a:t>plugin</a:t>
            </a:r>
            <a:r>
              <a:rPr lang="en-IN" sz="1400" dirty="0"/>
              <a:t>&gt;</a:t>
            </a:r>
            <a:br>
              <a:rPr lang="en-IN" sz="1400" dirty="0"/>
            </a:br>
            <a:r>
              <a:rPr lang="en-IN" sz="1400" dirty="0"/>
              <a:t>            &lt;</a:t>
            </a:r>
            <a:r>
              <a:rPr lang="en-IN" sz="1400" b="1" dirty="0" err="1"/>
              <a:t>groupId</a:t>
            </a:r>
            <a:r>
              <a:rPr lang="en-IN" sz="1400" dirty="0"/>
              <a:t>&gt;</a:t>
            </a:r>
            <a:r>
              <a:rPr lang="en-IN" sz="1400" dirty="0" err="1"/>
              <a:t>org.apache.maven.plugins</a:t>
            </a:r>
            <a:r>
              <a:rPr lang="en-IN" sz="1400" dirty="0"/>
              <a:t>&lt;/</a:t>
            </a:r>
            <a:r>
              <a:rPr lang="en-IN" sz="1400" b="1" dirty="0" err="1"/>
              <a:t>groupId</a:t>
            </a:r>
            <a:r>
              <a:rPr lang="en-IN" sz="1400" dirty="0"/>
              <a:t>&gt;</a:t>
            </a:r>
            <a:br>
              <a:rPr lang="en-IN" sz="1400" dirty="0"/>
            </a:br>
            <a:r>
              <a:rPr lang="en-IN" sz="1400" dirty="0"/>
              <a:t>            &lt;</a:t>
            </a:r>
            <a:r>
              <a:rPr lang="en-IN" sz="1400" b="1" dirty="0" err="1"/>
              <a:t>artifactId</a:t>
            </a:r>
            <a:r>
              <a:rPr lang="en-IN" sz="1400" dirty="0"/>
              <a:t>&gt;maven-shade-plugin&lt;/</a:t>
            </a:r>
            <a:r>
              <a:rPr lang="en-IN" sz="1400" b="1" dirty="0" err="1"/>
              <a:t>artifactId</a:t>
            </a:r>
            <a:r>
              <a:rPr lang="en-IN" sz="1400" dirty="0"/>
              <a:t>&gt;</a:t>
            </a:r>
            <a:br>
              <a:rPr lang="en-IN" sz="1400" dirty="0"/>
            </a:br>
            <a:r>
              <a:rPr lang="en-IN" sz="1400" dirty="0"/>
              <a:t>            &lt;</a:t>
            </a:r>
            <a:r>
              <a:rPr lang="en-IN" sz="1400" b="1" dirty="0"/>
              <a:t>version</a:t>
            </a:r>
            <a:r>
              <a:rPr lang="en-IN" sz="1400" dirty="0"/>
              <a:t>&gt;2.3&lt;/</a:t>
            </a:r>
            <a:r>
              <a:rPr lang="en-IN" sz="1400" b="1" dirty="0"/>
              <a:t>version</a:t>
            </a:r>
            <a:r>
              <a:rPr lang="en-IN" sz="1400" dirty="0"/>
              <a:t>&gt;</a:t>
            </a:r>
            <a:br>
              <a:rPr lang="en-IN" sz="1400" dirty="0"/>
            </a:br>
            <a:r>
              <a:rPr lang="en-IN" sz="1400" dirty="0"/>
              <a:t>            &lt;</a:t>
            </a:r>
            <a:r>
              <a:rPr lang="en-IN" sz="1400" b="1" dirty="0"/>
              <a:t>configuration</a:t>
            </a:r>
            <a:r>
              <a:rPr lang="en-IN" sz="1400" dirty="0"/>
              <a:t>&gt;</a:t>
            </a:r>
            <a:br>
              <a:rPr lang="en-IN" sz="1400" dirty="0"/>
            </a:br>
            <a:r>
              <a:rPr lang="en-IN" sz="1400" dirty="0"/>
              <a:t>                &lt;</a:t>
            </a:r>
            <a:r>
              <a:rPr lang="en-IN" sz="1400" b="1" dirty="0" err="1"/>
              <a:t>createDependencyReducedPom</a:t>
            </a:r>
            <a:r>
              <a:rPr lang="en-IN" sz="1400" dirty="0"/>
              <a:t>&gt;false&lt;/</a:t>
            </a:r>
            <a:r>
              <a:rPr lang="en-IN" sz="1400" b="1" dirty="0" err="1"/>
              <a:t>createDependencyReducedPom</a:t>
            </a:r>
            <a:r>
              <a:rPr lang="en-IN" sz="1400" dirty="0"/>
              <a:t>&gt;</a:t>
            </a:r>
            <a:br>
              <a:rPr lang="en-IN" sz="1400" dirty="0"/>
            </a:br>
            <a:r>
              <a:rPr lang="en-IN" sz="1400" dirty="0"/>
              <a:t>            &lt;/</a:t>
            </a:r>
            <a:r>
              <a:rPr lang="en-IN" sz="1400" b="1" dirty="0"/>
              <a:t>configuration</a:t>
            </a:r>
            <a:r>
              <a:rPr lang="en-IN" sz="1400" dirty="0"/>
              <a:t>&gt;</a:t>
            </a:r>
            <a:br>
              <a:rPr lang="en-IN" sz="1400" dirty="0"/>
            </a:br>
            <a:r>
              <a:rPr lang="en-IN" sz="1400" dirty="0"/>
              <a:t>            &lt;</a:t>
            </a:r>
            <a:r>
              <a:rPr lang="en-IN" sz="1400" b="1" dirty="0"/>
              <a:t>executions</a:t>
            </a:r>
            <a:r>
              <a:rPr lang="en-IN" sz="1400" dirty="0"/>
              <a:t>&gt;</a:t>
            </a:r>
            <a:br>
              <a:rPr lang="en-IN" sz="1400" dirty="0"/>
            </a:br>
            <a:r>
              <a:rPr lang="en-IN" sz="1400" dirty="0"/>
              <a:t>                &lt;</a:t>
            </a:r>
            <a:r>
              <a:rPr lang="en-IN" sz="1400" b="1" dirty="0"/>
              <a:t>execution</a:t>
            </a:r>
            <a:r>
              <a:rPr lang="en-IN" sz="1400" dirty="0"/>
              <a:t>&gt;</a:t>
            </a:r>
            <a:br>
              <a:rPr lang="en-IN" sz="1400" dirty="0"/>
            </a:br>
            <a:r>
              <a:rPr lang="en-IN" sz="1400" dirty="0"/>
              <a:t>                    &lt;</a:t>
            </a:r>
            <a:r>
              <a:rPr lang="en-IN" sz="1400" b="1" dirty="0"/>
              <a:t>phase</a:t>
            </a:r>
            <a:r>
              <a:rPr lang="en-IN" sz="1400" dirty="0"/>
              <a:t>&gt;package&lt;/</a:t>
            </a:r>
            <a:r>
              <a:rPr lang="en-IN" sz="1400" b="1" dirty="0"/>
              <a:t>phase</a:t>
            </a:r>
            <a:r>
              <a:rPr lang="en-IN" sz="1400" dirty="0"/>
              <a:t>&gt;</a:t>
            </a:r>
            <a:br>
              <a:rPr lang="en-IN" sz="1400" dirty="0"/>
            </a:br>
            <a:r>
              <a:rPr lang="en-IN" sz="1400" dirty="0"/>
              <a:t>                    &lt;</a:t>
            </a:r>
            <a:r>
              <a:rPr lang="en-IN" sz="1400" b="1" dirty="0"/>
              <a:t>goals</a:t>
            </a:r>
            <a:r>
              <a:rPr lang="en-IN" sz="1400" dirty="0"/>
              <a:t>&gt;</a:t>
            </a:r>
            <a:br>
              <a:rPr lang="en-IN" sz="1400" dirty="0"/>
            </a:br>
            <a:r>
              <a:rPr lang="en-IN" sz="1400" dirty="0"/>
              <a:t>                        &lt;</a:t>
            </a:r>
            <a:r>
              <a:rPr lang="en-IN" sz="1400" b="1" dirty="0"/>
              <a:t>goal</a:t>
            </a:r>
            <a:r>
              <a:rPr lang="en-IN" sz="1400" dirty="0"/>
              <a:t>&gt;shade&lt;/</a:t>
            </a:r>
            <a:r>
              <a:rPr lang="en-IN" sz="1400" b="1" dirty="0"/>
              <a:t>goal</a:t>
            </a:r>
            <a:r>
              <a:rPr lang="en-IN" sz="1400" dirty="0"/>
              <a:t>&gt;</a:t>
            </a:r>
            <a:br>
              <a:rPr lang="en-IN" sz="1400" dirty="0"/>
            </a:br>
            <a:r>
              <a:rPr lang="en-IN" sz="1400" dirty="0"/>
              <a:t>                    &lt;/</a:t>
            </a:r>
            <a:r>
              <a:rPr lang="en-IN" sz="1400" b="1" dirty="0"/>
              <a:t>goals</a:t>
            </a:r>
            <a:r>
              <a:rPr lang="en-IN" sz="1400" dirty="0"/>
              <a:t>&gt;</a:t>
            </a:r>
            <a:br>
              <a:rPr lang="en-IN" sz="1400" dirty="0"/>
            </a:br>
            <a:r>
              <a:rPr lang="en-IN" sz="1400" dirty="0"/>
              <a:t>                &lt;/</a:t>
            </a:r>
            <a:r>
              <a:rPr lang="en-IN" sz="1400" b="1" dirty="0"/>
              <a:t>execution</a:t>
            </a:r>
            <a:r>
              <a:rPr lang="en-IN" sz="1400" dirty="0"/>
              <a:t>&gt;</a:t>
            </a:r>
            <a:br>
              <a:rPr lang="en-IN" sz="1400" dirty="0"/>
            </a:br>
            <a:r>
              <a:rPr lang="en-IN" sz="1400" dirty="0"/>
              <a:t>            &lt;/</a:t>
            </a:r>
            <a:r>
              <a:rPr lang="en-IN" sz="1400" b="1" dirty="0"/>
              <a:t>executions</a:t>
            </a:r>
            <a:r>
              <a:rPr lang="en-IN" sz="1400" dirty="0"/>
              <a:t>&gt;</a:t>
            </a:r>
            <a:br>
              <a:rPr lang="en-IN" sz="1400" dirty="0"/>
            </a:br>
            <a:r>
              <a:rPr lang="en-IN" sz="1400" dirty="0"/>
              <a:t>        &lt;/</a:t>
            </a:r>
            <a:r>
              <a:rPr lang="en-IN" sz="1400" b="1" dirty="0"/>
              <a:t>plugin</a:t>
            </a:r>
            <a:r>
              <a:rPr lang="en-IN" sz="1400" dirty="0"/>
              <a:t>&gt;</a:t>
            </a:r>
            <a:br>
              <a:rPr lang="en-IN" sz="1400" dirty="0"/>
            </a:br>
            <a:r>
              <a:rPr lang="en-IN" sz="1400" dirty="0"/>
              <a:t>    &lt;/</a:t>
            </a:r>
            <a:r>
              <a:rPr lang="en-IN" sz="1400" b="1" dirty="0"/>
              <a:t>plugins</a:t>
            </a:r>
            <a:r>
              <a:rPr lang="en-IN" sz="1400" dirty="0"/>
              <a:t>&gt;</a:t>
            </a:r>
            <a:br>
              <a:rPr lang="en-IN" sz="1400" dirty="0"/>
            </a:br>
            <a:r>
              <a:rPr lang="en-IN" sz="1400" dirty="0"/>
              <a:t>&lt;/</a:t>
            </a:r>
            <a:r>
              <a:rPr lang="en-IN" sz="1400" b="1" dirty="0"/>
              <a:t>build</a:t>
            </a:r>
            <a:r>
              <a:rPr lang="en-IN" sz="1400" dirty="0"/>
              <a:t>&gt;</a:t>
            </a:r>
          </a:p>
        </p:txBody>
      </p:sp>
    </p:spTree>
    <p:extLst>
      <p:ext uri="{BB962C8B-B14F-4D97-AF65-F5344CB8AC3E}">
        <p14:creationId xmlns:p14="http://schemas.microsoft.com/office/powerpoint/2010/main" val="3061762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39" y="1120462"/>
            <a:ext cx="10906906" cy="3970318"/>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Login to AWS using root / admin user.</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Create New Role</a:t>
            </a:r>
            <a:br>
              <a:rPr lang="en-IN" sz="1800" dirty="0" smtClean="0"/>
            </a:br>
            <a:endParaRPr lang="en-IN" sz="1800" dirty="0" smtClean="0"/>
          </a:p>
          <a:p>
            <a:pPr marL="895160" lvl="1" indent="-285750">
              <a:buFont typeface="Wingdings" panose="05000000000000000000" pitchFamily="2" charset="2"/>
              <a:buChar char="v"/>
            </a:pPr>
            <a:r>
              <a:rPr lang="en-IN" sz="1800" dirty="0"/>
              <a:t>In </a:t>
            </a:r>
            <a:r>
              <a:rPr lang="en-IN" sz="1800" b="1" dirty="0"/>
              <a:t>Role Name</a:t>
            </a:r>
            <a:r>
              <a:rPr lang="en-IN" sz="1800" dirty="0"/>
              <a:t>, use a name that is unique within your AWS account (for example, </a:t>
            </a:r>
            <a:r>
              <a:rPr lang="en-IN" sz="1800" b="1" dirty="0"/>
              <a:t>lambda-s3-execution-role</a:t>
            </a:r>
            <a:r>
              <a:rPr lang="en-IN" sz="1800" dirty="0" smtClean="0"/>
              <a:t>).</a:t>
            </a:r>
            <a:br>
              <a:rPr lang="en-IN" sz="1800" dirty="0" smtClean="0"/>
            </a:br>
            <a:endParaRPr lang="en-IN" sz="1800" dirty="0"/>
          </a:p>
          <a:p>
            <a:pPr marL="895160" lvl="1" indent="-285750">
              <a:buFont typeface="Wingdings" panose="05000000000000000000" pitchFamily="2" charset="2"/>
              <a:buChar char="v"/>
            </a:pPr>
            <a:r>
              <a:rPr lang="en-IN" sz="1800" dirty="0"/>
              <a:t>In </a:t>
            </a:r>
            <a:r>
              <a:rPr lang="en-IN" sz="1800" b="1" dirty="0"/>
              <a:t>Select Role Type</a:t>
            </a:r>
            <a:r>
              <a:rPr lang="en-IN" sz="1800" dirty="0"/>
              <a:t>, choose </a:t>
            </a:r>
            <a:r>
              <a:rPr lang="en-IN" sz="1800" b="1" dirty="0"/>
              <a:t>AWS Service Roles</a:t>
            </a:r>
            <a:r>
              <a:rPr lang="en-IN" sz="1800" dirty="0"/>
              <a:t>, and then choose </a:t>
            </a:r>
            <a:r>
              <a:rPr lang="en-IN" sz="1800" b="1" dirty="0"/>
              <a:t>AWS Lambda</a:t>
            </a:r>
            <a:r>
              <a:rPr lang="en-IN" sz="1800" dirty="0"/>
              <a:t>. This grants the AWS Lambda service permissions to assume the role</a:t>
            </a:r>
            <a:r>
              <a:rPr lang="en-IN" sz="1800" dirty="0" smtClean="0"/>
              <a:t>.</a:t>
            </a:r>
            <a:br>
              <a:rPr lang="en-IN" sz="1800" dirty="0" smtClean="0"/>
            </a:br>
            <a:endParaRPr lang="en-IN" sz="1800" dirty="0"/>
          </a:p>
          <a:p>
            <a:pPr marL="895160" lvl="1" indent="-285750">
              <a:buFont typeface="Wingdings" panose="05000000000000000000" pitchFamily="2" charset="2"/>
              <a:buChar char="v"/>
            </a:pPr>
            <a:r>
              <a:rPr lang="en-IN" sz="1800" dirty="0"/>
              <a:t>In </a:t>
            </a:r>
            <a:r>
              <a:rPr lang="en-IN" sz="1800" b="1" dirty="0"/>
              <a:t>Attach Policy</a:t>
            </a:r>
            <a:r>
              <a:rPr lang="en-IN" sz="1800" dirty="0"/>
              <a:t>, choose </a:t>
            </a:r>
            <a:r>
              <a:rPr lang="en-IN" sz="1800" b="1" dirty="0" err="1"/>
              <a:t>AWSLambdaExecute</a:t>
            </a:r>
            <a:r>
              <a:rPr lang="en-IN" sz="1800" dirty="0" smtClean="0"/>
              <a:t>.</a:t>
            </a:r>
          </a:p>
          <a:p>
            <a:pPr marL="895160" lvl="1" indent="-285750">
              <a:buFont typeface="Wingdings" panose="05000000000000000000" pitchFamily="2" charset="2"/>
              <a:buChar char="v"/>
            </a:pPr>
            <a:endParaRPr lang="en-IN" sz="1800" dirty="0"/>
          </a:p>
          <a:p>
            <a:pPr marL="895160" lvl="1" indent="-285750">
              <a:buFont typeface="Wingdings" panose="05000000000000000000" pitchFamily="2" charset="2"/>
              <a:buChar char="v"/>
            </a:pPr>
            <a:r>
              <a:rPr lang="en-IN" sz="1800" dirty="0"/>
              <a:t>Write down the role ARN. You will need it in the next step when you create your Lambda function.</a:t>
            </a:r>
          </a:p>
          <a:p>
            <a:pPr marL="285750" indent="-285750">
              <a:buFont typeface="Wingdings" panose="05000000000000000000" pitchFamily="2" charset="2"/>
              <a:buChar char="Ø"/>
            </a:pPr>
            <a:endParaRPr lang="en-IN" sz="1800" dirty="0"/>
          </a:p>
        </p:txBody>
      </p:sp>
    </p:spTree>
    <p:extLst>
      <p:ext uri="{BB962C8B-B14F-4D97-AF65-F5344CB8AC3E}">
        <p14:creationId xmlns:p14="http://schemas.microsoft.com/office/powerpoint/2010/main" val="3235109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566670" y="1068946"/>
            <a:ext cx="10380372" cy="369332"/>
          </a:xfrm>
          <a:prstGeom prst="rect">
            <a:avLst/>
          </a:prstGeom>
          <a:noFill/>
        </p:spPr>
        <p:txBody>
          <a:bodyPr wrap="square" rtlCol="0">
            <a:spAutoFit/>
          </a:bodyPr>
          <a:lstStyle/>
          <a:p>
            <a:r>
              <a:rPr lang="en-IN" sz="1800" b="1" dirty="0">
                <a:solidFill>
                  <a:srgbClr val="F58223"/>
                </a:solidFill>
              </a:rPr>
              <a:t>Deployment </a:t>
            </a:r>
            <a:r>
              <a:rPr lang="en-IN" sz="1800" b="1" dirty="0" smtClean="0">
                <a:solidFill>
                  <a:srgbClr val="F58223"/>
                </a:solidFill>
              </a:rPr>
              <a:t>models</a:t>
            </a:r>
            <a:endParaRPr lang="en-IN" dirty="0"/>
          </a:p>
        </p:txBody>
      </p:sp>
      <p:pic>
        <p:nvPicPr>
          <p:cNvPr id="13314" name="Picture 2" descr="C:\Users\sumeetm\Desktop\Cloud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88" y="1519711"/>
            <a:ext cx="54959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0407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39" y="1120462"/>
            <a:ext cx="10906906" cy="4801314"/>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Go to Services </a:t>
            </a:r>
            <a:r>
              <a:rPr lang="en-IN" sz="1800" dirty="0" smtClean="0">
                <a:sym typeface="Wingdings" panose="05000000000000000000" pitchFamily="2" charset="2"/>
              </a:rPr>
              <a:t> Lambda</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Click on “Create a Lambda function”</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Choose “Blank Function” from blueprint list.</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On “</a:t>
            </a:r>
            <a:r>
              <a:rPr lang="en-IN" sz="1800" dirty="0"/>
              <a:t>Configure </a:t>
            </a:r>
            <a:r>
              <a:rPr lang="en-IN" sz="1800" dirty="0" smtClean="0"/>
              <a:t>triggers</a:t>
            </a:r>
            <a:r>
              <a:rPr lang="en-IN" sz="1800" dirty="0" smtClean="0">
                <a:sym typeface="Wingdings" panose="05000000000000000000" pitchFamily="2" charset="2"/>
              </a:rPr>
              <a:t>” Page click “Next”</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a:t>
            </a:r>
            <a:r>
              <a:rPr lang="en-IN" sz="1800" dirty="0"/>
              <a:t>Configure </a:t>
            </a:r>
            <a:r>
              <a:rPr lang="en-IN" sz="1800" dirty="0" smtClean="0"/>
              <a:t>function</a:t>
            </a:r>
            <a:r>
              <a:rPr lang="en-IN" sz="1800" dirty="0" smtClean="0">
                <a:sym typeface="Wingdings" panose="05000000000000000000" pitchFamily="2" charset="2"/>
              </a:rPr>
              <a:t>”</a:t>
            </a:r>
          </a:p>
          <a:p>
            <a:pPr marL="895160" lvl="1" indent="-285750">
              <a:buFont typeface="Wingdings" panose="05000000000000000000" pitchFamily="2" charset="2"/>
              <a:buChar char="Ø"/>
            </a:pPr>
            <a:r>
              <a:rPr lang="en-IN" sz="1800" dirty="0">
                <a:sym typeface="Wingdings" panose="05000000000000000000" pitchFamily="2" charset="2"/>
              </a:rPr>
              <a:t>Name  </a:t>
            </a:r>
            <a:r>
              <a:rPr lang="en-IN" sz="1800" dirty="0" err="1" smtClean="0">
                <a:sym typeface="Wingdings" panose="05000000000000000000" pitchFamily="2" charset="2"/>
              </a:rPr>
              <a:t>CreateThumbnail</a:t>
            </a:r>
            <a:endParaRPr lang="en-IN" sz="1800" dirty="0" smtClean="0">
              <a:sym typeface="Wingdings" panose="05000000000000000000" pitchFamily="2" charset="2"/>
            </a:endParaRPr>
          </a:p>
          <a:p>
            <a:pPr marL="895160" lvl="1" indent="-285750">
              <a:buFont typeface="Wingdings" panose="05000000000000000000" pitchFamily="2" charset="2"/>
              <a:buChar char="Ø"/>
            </a:pPr>
            <a:endParaRPr lang="en-IN" sz="1800" dirty="0">
              <a:sym typeface="Wingdings" panose="05000000000000000000" pitchFamily="2" charset="2"/>
            </a:endParaRPr>
          </a:p>
          <a:p>
            <a:pPr marL="895160" lvl="1" indent="-285750">
              <a:buFont typeface="Wingdings" panose="05000000000000000000" pitchFamily="2" charset="2"/>
              <a:buChar char="Ø"/>
            </a:pPr>
            <a:r>
              <a:rPr lang="en-IN" sz="1800" dirty="0" smtClean="0">
                <a:sym typeface="Wingdings" panose="05000000000000000000" pitchFamily="2" charset="2"/>
              </a:rPr>
              <a:t>Runtime  Select Java 8</a:t>
            </a:r>
          </a:p>
          <a:p>
            <a:pPr marL="895160" lvl="1" indent="-285750">
              <a:buFont typeface="Wingdings" panose="05000000000000000000" pitchFamily="2" charset="2"/>
              <a:buChar char="Ø"/>
            </a:pPr>
            <a:endParaRPr lang="en-IN" sz="1800" dirty="0">
              <a:sym typeface="Wingdings" panose="05000000000000000000" pitchFamily="2" charset="2"/>
            </a:endParaRPr>
          </a:p>
          <a:p>
            <a:pPr marL="895160" lvl="1" indent="-285750">
              <a:buFont typeface="Wingdings" panose="05000000000000000000" pitchFamily="2" charset="2"/>
              <a:buChar char="Ø"/>
            </a:pPr>
            <a:r>
              <a:rPr lang="en-IN" sz="1800" dirty="0" smtClean="0">
                <a:sym typeface="Wingdings" panose="05000000000000000000" pitchFamily="2" charset="2"/>
              </a:rPr>
              <a:t>Upload jar file which we created using maven.</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endParaRPr lang="en-IN" sz="1800" dirty="0" smtClean="0">
              <a:sym typeface="Wingdings" panose="05000000000000000000" pitchFamily="2" charset="2"/>
            </a:endParaRPr>
          </a:p>
          <a:p>
            <a:pPr marL="285750" indent="-285750">
              <a:buFont typeface="Wingdings" panose="05000000000000000000" pitchFamily="2" charset="2"/>
              <a:buChar char="Ø"/>
            </a:pPr>
            <a:endParaRPr lang="en-IN" sz="1800" dirty="0"/>
          </a:p>
        </p:txBody>
      </p:sp>
    </p:spTree>
    <p:extLst>
      <p:ext uri="{BB962C8B-B14F-4D97-AF65-F5344CB8AC3E}">
        <p14:creationId xmlns:p14="http://schemas.microsoft.com/office/powerpoint/2010/main" val="29527842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39" y="1120462"/>
            <a:ext cx="10906906" cy="5078313"/>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sym typeface="Wingdings" panose="05000000000000000000" pitchFamily="2" charset="2"/>
              </a:rPr>
              <a:t>Handler  </a:t>
            </a:r>
            <a:r>
              <a:rPr lang="en-IN" sz="1800" dirty="0" smtClean="0"/>
              <a:t>com.yash.training.aws.S3EventProcessorCreateThumbnail</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Role  Select “Choose an existing role”</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Existing Role  Select “lambda-s3-execution-role”</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Click “Next” </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Click “Create Function”</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Test! </a:t>
            </a:r>
          </a:p>
          <a:p>
            <a:pPr marL="895160" lvl="1" indent="-285750">
              <a:buFont typeface="Wingdings" panose="05000000000000000000" pitchFamily="2" charset="2"/>
              <a:buChar char="Ø"/>
            </a:pPr>
            <a:r>
              <a:rPr lang="en-IN" sz="1800" dirty="0"/>
              <a:t>For the sample event for testing, choose </a:t>
            </a:r>
            <a:r>
              <a:rPr lang="en-IN" sz="1800" b="1" dirty="0"/>
              <a:t>S3 Put</a:t>
            </a:r>
            <a:r>
              <a:rPr lang="en-IN" sz="1800" dirty="0"/>
              <a:t> in </a:t>
            </a:r>
            <a:r>
              <a:rPr lang="en-IN" sz="1800" b="1" dirty="0"/>
              <a:t>Sample event template</a:t>
            </a:r>
            <a:r>
              <a:rPr lang="en-IN" sz="1800" dirty="0" smtClean="0"/>
              <a:t>.</a:t>
            </a:r>
          </a:p>
          <a:p>
            <a:pPr marL="895160" lvl="1" indent="-285750">
              <a:buFont typeface="Wingdings" panose="05000000000000000000" pitchFamily="2" charset="2"/>
              <a:buChar char="Ø"/>
            </a:pPr>
            <a:endParaRPr lang="en-IN" sz="1800" dirty="0">
              <a:sym typeface="Wingdings" panose="05000000000000000000" pitchFamily="2" charset="2"/>
            </a:endParaRPr>
          </a:p>
          <a:p>
            <a:pPr marL="895160" lvl="1" indent="-285750">
              <a:buFont typeface="Wingdings" panose="05000000000000000000" pitchFamily="2" charset="2"/>
              <a:buChar char="Ø"/>
            </a:pPr>
            <a:r>
              <a:rPr lang="en-IN" sz="1800" dirty="0" smtClean="0">
                <a:sym typeface="Wingdings" panose="05000000000000000000" pitchFamily="2" charset="2"/>
              </a:rPr>
              <a:t>Update Source bucket  and image name</a:t>
            </a:r>
          </a:p>
          <a:p>
            <a:pPr marL="895160" lvl="1" indent="-285750">
              <a:buFont typeface="Wingdings" panose="05000000000000000000" pitchFamily="2" charset="2"/>
              <a:buChar char="Ø"/>
            </a:pPr>
            <a:endParaRPr lang="en-IN" sz="1800" dirty="0">
              <a:sym typeface="Wingdings" panose="05000000000000000000" pitchFamily="2" charset="2"/>
            </a:endParaRPr>
          </a:p>
          <a:p>
            <a:pPr marL="895160" lvl="1" indent="-285750">
              <a:buFont typeface="Wingdings" panose="05000000000000000000" pitchFamily="2" charset="2"/>
              <a:buChar char="Ø"/>
            </a:pPr>
            <a:r>
              <a:rPr lang="en-IN" sz="1800" dirty="0" smtClean="0">
                <a:sym typeface="Wingdings" panose="05000000000000000000" pitchFamily="2" charset="2"/>
              </a:rPr>
              <a:t>Run</a:t>
            </a:r>
          </a:p>
          <a:p>
            <a:pPr marL="895160" lvl="1" indent="-285750">
              <a:buFont typeface="Wingdings" panose="05000000000000000000" pitchFamily="2" charset="2"/>
              <a:buChar char="Ø"/>
            </a:pPr>
            <a:endParaRPr lang="en-IN" sz="1800" dirty="0">
              <a:sym typeface="Wingdings" panose="05000000000000000000" pitchFamily="2" charset="2"/>
            </a:endParaRPr>
          </a:p>
          <a:p>
            <a:pPr marL="895160" lvl="1" indent="-285750">
              <a:buFont typeface="Wingdings" panose="05000000000000000000" pitchFamily="2" charset="2"/>
              <a:buChar char="Ø"/>
            </a:pPr>
            <a:r>
              <a:rPr lang="en-IN" sz="1800" dirty="0"/>
              <a:t>Verify that the thumbnail was created in the target </a:t>
            </a:r>
            <a:r>
              <a:rPr lang="en-IN" sz="1800" dirty="0" smtClean="0"/>
              <a:t>bucket.</a:t>
            </a:r>
            <a:endParaRPr lang="en-IN" sz="1800" dirty="0"/>
          </a:p>
        </p:txBody>
      </p:sp>
    </p:spTree>
    <p:extLst>
      <p:ext uri="{BB962C8B-B14F-4D97-AF65-F5344CB8AC3E}">
        <p14:creationId xmlns:p14="http://schemas.microsoft.com/office/powerpoint/2010/main" val="178429858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Lambda</a:t>
            </a:r>
            <a:endParaRPr lang="en-IN" dirty="0"/>
          </a:p>
        </p:txBody>
      </p:sp>
      <p:sp>
        <p:nvSpPr>
          <p:cNvPr id="3" name="TextBox 2"/>
          <p:cNvSpPr txBox="1"/>
          <p:nvPr/>
        </p:nvSpPr>
        <p:spPr>
          <a:xfrm>
            <a:off x="465139" y="1120462"/>
            <a:ext cx="10906906" cy="3970318"/>
          </a:xfrm>
          <a:prstGeom prst="rect">
            <a:avLst/>
          </a:prstGeom>
          <a:noFill/>
        </p:spPr>
        <p:txBody>
          <a:bodyPr wrap="square" rtlCol="0">
            <a:spAutoFit/>
          </a:bodyPr>
          <a:lstStyle/>
          <a:p>
            <a:r>
              <a:rPr lang="en-IN" sz="1800" b="1" dirty="0">
                <a:solidFill>
                  <a:srgbClr val="F58223"/>
                </a:solidFill>
              </a:rPr>
              <a:t>Add an Event Source (Configure Amazon S3 to Publish Events</a:t>
            </a:r>
            <a:r>
              <a:rPr lang="en-IN" sz="1800" b="1" dirty="0" smtClean="0">
                <a:solidFill>
                  <a:srgbClr val="F58223"/>
                </a:solidFill>
              </a:rPr>
              <a:t>)</a:t>
            </a:r>
          </a:p>
          <a:p>
            <a:endParaRPr lang="en-IN" sz="1800" b="1" dirty="0">
              <a:solidFill>
                <a:srgbClr val="F58223"/>
              </a:solidFill>
            </a:endParaRPr>
          </a:p>
          <a:p>
            <a:pPr marL="285750" indent="-285750">
              <a:buFont typeface="Wingdings" panose="05000000000000000000" pitchFamily="2" charset="2"/>
              <a:buChar char="Ø"/>
            </a:pPr>
            <a:r>
              <a:rPr lang="en-IN" sz="1800" dirty="0" smtClean="0"/>
              <a:t>Select Lambda Function “</a:t>
            </a:r>
            <a:r>
              <a:rPr lang="en-IN" sz="1800" dirty="0" err="1" smtClean="0"/>
              <a:t>CreateThumbnail</a:t>
            </a:r>
            <a:r>
              <a:rPr lang="en-IN" sz="1800" dirty="0" smtClean="0"/>
              <a:t>” and go to “Triggers” Tab.</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Click on “Add trigger”</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Select “S3” as trigger type.</a:t>
            </a:r>
          </a:p>
          <a:p>
            <a:pPr marL="285750" indent="-285750">
              <a:buFont typeface="Wingdings" panose="05000000000000000000" pitchFamily="2" charset="2"/>
              <a:buChar char="Ø"/>
            </a:pPr>
            <a:endParaRPr lang="en-IN" sz="1800" dirty="0"/>
          </a:p>
          <a:p>
            <a:pPr marL="895160" lvl="1" indent="-285750">
              <a:buFont typeface="Wingdings" panose="05000000000000000000" pitchFamily="2" charset="2"/>
              <a:buChar char="Ø"/>
            </a:pPr>
            <a:r>
              <a:rPr lang="en-IN" sz="1800" dirty="0" smtClean="0"/>
              <a:t>Bucket </a:t>
            </a:r>
            <a:r>
              <a:rPr lang="en-IN" sz="1800" dirty="0" smtClean="0">
                <a:sym typeface="Wingdings" panose="05000000000000000000" pitchFamily="2" charset="2"/>
              </a:rPr>
              <a:t> </a:t>
            </a:r>
            <a:r>
              <a:rPr lang="en-IN" sz="1800" dirty="0" err="1" smtClean="0">
                <a:sym typeface="Wingdings" panose="05000000000000000000" pitchFamily="2" charset="2"/>
              </a:rPr>
              <a:t>sourcebucket</a:t>
            </a:r>
            <a:endParaRPr lang="en-IN" sz="1800" dirty="0" smtClean="0">
              <a:sym typeface="Wingdings" panose="05000000000000000000" pitchFamily="2" charset="2"/>
            </a:endParaRPr>
          </a:p>
          <a:p>
            <a:pPr marL="895160" lvl="1" indent="-285750">
              <a:buFont typeface="Wingdings" panose="05000000000000000000" pitchFamily="2" charset="2"/>
              <a:buChar char="Ø"/>
            </a:pPr>
            <a:r>
              <a:rPr lang="en-IN" sz="1800" dirty="0" smtClean="0">
                <a:sym typeface="Wingdings" panose="05000000000000000000" pitchFamily="2" charset="2"/>
              </a:rPr>
              <a:t>Event Type  PUT</a:t>
            </a:r>
          </a:p>
          <a:p>
            <a:pPr marL="895160" lvl="1" indent="-285750">
              <a:buFont typeface="Wingdings" panose="05000000000000000000" pitchFamily="2" charset="2"/>
              <a:buChar char="Ø"/>
            </a:pPr>
            <a:r>
              <a:rPr lang="en-IN" sz="1800" dirty="0" smtClean="0">
                <a:sym typeface="Wingdings" panose="05000000000000000000" pitchFamily="2" charset="2"/>
              </a:rPr>
              <a:t>Click Submit</a:t>
            </a:r>
          </a:p>
          <a:p>
            <a:pPr marL="895160" lvl="1" indent="-285750">
              <a:buFont typeface="Wingdings" panose="05000000000000000000" pitchFamily="2" charset="2"/>
              <a:buChar char="Ø"/>
            </a:pPr>
            <a:r>
              <a:rPr lang="en-IN" sz="1800" dirty="0" smtClean="0">
                <a:sym typeface="Wingdings" panose="05000000000000000000" pitchFamily="2" charset="2"/>
              </a:rPr>
              <a:t>Test it by uploading image to “</a:t>
            </a:r>
            <a:r>
              <a:rPr lang="en-IN" sz="1800" dirty="0" err="1">
                <a:sym typeface="Wingdings" panose="05000000000000000000" pitchFamily="2" charset="2"/>
              </a:rPr>
              <a:t>sourcebucket</a:t>
            </a:r>
            <a:r>
              <a:rPr lang="en-IN" sz="1800" dirty="0" smtClean="0">
                <a:sym typeface="Wingdings" panose="05000000000000000000" pitchFamily="2" charset="2"/>
              </a:rPr>
              <a:t>” </a:t>
            </a:r>
          </a:p>
          <a:p>
            <a:pPr marL="895160" lvl="1" indent="-285750">
              <a:buFont typeface="Wingdings" panose="05000000000000000000" pitchFamily="2" charset="2"/>
              <a:buChar char="Ø"/>
            </a:pPr>
            <a:endParaRPr lang="en-IN" sz="1800" dirty="0"/>
          </a:p>
          <a:p>
            <a:pPr marL="285750" indent="-285750">
              <a:buFont typeface="Wingdings" panose="05000000000000000000" pitchFamily="2" charset="2"/>
              <a:buChar char="Ø"/>
            </a:pPr>
            <a:endParaRPr lang="en-IN" sz="1800" dirty="0"/>
          </a:p>
        </p:txBody>
      </p:sp>
    </p:spTree>
    <p:extLst>
      <p:ext uri="{BB962C8B-B14F-4D97-AF65-F5344CB8AC3E}">
        <p14:creationId xmlns:p14="http://schemas.microsoft.com/office/powerpoint/2010/main" val="204791062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pic>
        <p:nvPicPr>
          <p:cNvPr id="8194" name="Picture 2" descr="C:\Users\sumeetm\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855" y="1962553"/>
            <a:ext cx="28289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68485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pic>
        <p:nvPicPr>
          <p:cNvPr id="9218" name="Picture 2" descr="C:\Users\sumeetm\Desktop\go_green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117" y="1028700"/>
            <a:ext cx="754380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7937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2" name="TextBox 1"/>
          <p:cNvSpPr txBox="1"/>
          <p:nvPr/>
        </p:nvSpPr>
        <p:spPr>
          <a:xfrm>
            <a:off x="643944" y="1171977"/>
            <a:ext cx="10831132" cy="3970318"/>
          </a:xfrm>
          <a:prstGeom prst="rect">
            <a:avLst/>
          </a:prstGeom>
          <a:noFill/>
        </p:spPr>
        <p:txBody>
          <a:bodyPr wrap="square" rtlCol="0">
            <a:spAutoFit/>
          </a:bodyPr>
          <a:lstStyle/>
          <a:p>
            <a:r>
              <a:rPr lang="en-IN" sz="1800" b="1" dirty="0" smtClean="0">
                <a:solidFill>
                  <a:srgbClr val="F58223"/>
                </a:solidFill>
              </a:rPr>
              <a:t>Manual Configuration Challenges</a:t>
            </a:r>
          </a:p>
          <a:p>
            <a:endParaRPr lang="en-IN" sz="1800" b="1" dirty="0">
              <a:solidFill>
                <a:srgbClr val="F58223"/>
              </a:solidFill>
            </a:endParaRPr>
          </a:p>
          <a:p>
            <a:pPr marL="285750" indent="-285750">
              <a:buFont typeface="Wingdings" panose="05000000000000000000" pitchFamily="2" charset="2"/>
              <a:buChar char="Ø"/>
            </a:pPr>
            <a:r>
              <a:rPr lang="en-IN" sz="1800" dirty="0" smtClean="0"/>
              <a:t>Create and configure AWS services and resources through management console. </a:t>
            </a:r>
            <a:r>
              <a:rPr lang="en-IN" sz="1800" dirty="0" smtClean="0">
                <a:sym typeface="Wingdings" panose="05000000000000000000" pitchFamily="2" charset="2"/>
              </a:rPr>
              <a:t> Manual Process</a:t>
            </a:r>
          </a:p>
          <a:p>
            <a:pPr marL="285750" indent="-285750">
              <a:buFont typeface="Wingdings" panose="05000000000000000000" pitchFamily="2" charset="2"/>
              <a:buChar char="Ø"/>
            </a:pPr>
            <a:endParaRPr lang="en-IN" sz="1800" dirty="0">
              <a:sym typeface="Wingdings" panose="05000000000000000000" pitchFamily="2" charset="2"/>
            </a:endParaRPr>
          </a:p>
          <a:p>
            <a:pPr marL="285750" indent="-285750">
              <a:buFont typeface="Wingdings" panose="05000000000000000000" pitchFamily="2" charset="2"/>
              <a:buChar char="Ø"/>
            </a:pPr>
            <a:r>
              <a:rPr lang="en-IN" sz="1800" dirty="0" smtClean="0">
                <a:sym typeface="Wingdings" panose="05000000000000000000" pitchFamily="2" charset="2"/>
              </a:rPr>
              <a:t>What are the challenges and concerns for a manual process ?</a:t>
            </a:r>
          </a:p>
          <a:p>
            <a:pPr marL="895160" lvl="1" indent="-285750">
              <a:buFont typeface="Wingdings" panose="05000000000000000000" pitchFamily="2" charset="2"/>
              <a:buChar char="v"/>
            </a:pPr>
            <a:r>
              <a:rPr lang="en-IN" sz="1800" dirty="0" smtClean="0">
                <a:sym typeface="Wingdings" panose="05000000000000000000" pitchFamily="2" charset="2"/>
              </a:rPr>
              <a:t>Reliability</a:t>
            </a:r>
            <a:br>
              <a:rPr lang="en-IN" sz="1800" dirty="0" smtClean="0">
                <a:sym typeface="Wingdings" panose="05000000000000000000" pitchFamily="2" charset="2"/>
              </a:rPr>
            </a:br>
            <a:endParaRPr lang="en-IN" sz="1800" dirty="0" smtClean="0">
              <a:sym typeface="Wingdings" panose="05000000000000000000" pitchFamily="2" charset="2"/>
            </a:endParaRPr>
          </a:p>
          <a:p>
            <a:pPr marL="895160" lvl="1" indent="-285750">
              <a:buFont typeface="Wingdings" panose="05000000000000000000" pitchFamily="2" charset="2"/>
              <a:buChar char="v"/>
            </a:pPr>
            <a:r>
              <a:rPr lang="en-IN" sz="1800" dirty="0" smtClean="0">
                <a:sym typeface="Wingdings" panose="05000000000000000000" pitchFamily="2" charset="2"/>
              </a:rPr>
              <a:t>Reproducibility</a:t>
            </a:r>
          </a:p>
          <a:p>
            <a:pPr marL="1504573" lvl="2" indent="-285750">
              <a:buFont typeface="Wingdings" panose="05000000000000000000" pitchFamily="2" charset="2"/>
              <a:buChar char="Ø"/>
            </a:pPr>
            <a:r>
              <a:rPr lang="en-IN" sz="1800" dirty="0" smtClean="0"/>
              <a:t>DEV</a:t>
            </a:r>
          </a:p>
          <a:p>
            <a:pPr marL="1504573" lvl="2" indent="-285750">
              <a:buFont typeface="Wingdings" panose="05000000000000000000" pitchFamily="2" charset="2"/>
              <a:buChar char="Ø"/>
            </a:pPr>
            <a:r>
              <a:rPr lang="en-IN" sz="1800" dirty="0" smtClean="0"/>
              <a:t>QUAL</a:t>
            </a:r>
          </a:p>
          <a:p>
            <a:pPr marL="1504573" lvl="2" indent="-285750">
              <a:buFont typeface="Wingdings" panose="05000000000000000000" pitchFamily="2" charset="2"/>
              <a:buChar char="Ø"/>
            </a:pPr>
            <a:r>
              <a:rPr lang="en-IN" sz="1800" dirty="0" smtClean="0"/>
              <a:t>CERT</a:t>
            </a:r>
          </a:p>
          <a:p>
            <a:pPr marL="1504573" lvl="2" indent="-285750">
              <a:buFont typeface="Wingdings" panose="05000000000000000000" pitchFamily="2" charset="2"/>
              <a:buChar char="Ø"/>
            </a:pPr>
            <a:r>
              <a:rPr lang="en-IN" sz="1800" dirty="0" smtClean="0"/>
              <a:t>PROD</a:t>
            </a:r>
            <a:br>
              <a:rPr lang="en-IN" sz="1800" dirty="0" smtClean="0"/>
            </a:br>
            <a:endParaRPr lang="en-IN" sz="1800" dirty="0" smtClean="0"/>
          </a:p>
          <a:p>
            <a:pPr marL="895160" lvl="1" indent="-285750">
              <a:buFont typeface="Wingdings" panose="05000000000000000000" pitchFamily="2" charset="2"/>
              <a:buChar char="v"/>
            </a:pPr>
            <a:r>
              <a:rPr lang="en-IN" sz="1800" dirty="0" smtClean="0"/>
              <a:t>Documentation needs</a:t>
            </a:r>
            <a:endParaRPr lang="en-IN" sz="1800" dirty="0"/>
          </a:p>
        </p:txBody>
      </p:sp>
      <p:sp>
        <p:nvSpPr>
          <p:cNvPr id="3" name="Flowchart: Process 2"/>
          <p:cNvSpPr/>
          <p:nvPr/>
        </p:nvSpPr>
        <p:spPr>
          <a:xfrm>
            <a:off x="5434885" y="3258355"/>
            <a:ext cx="4597757" cy="1024772"/>
          </a:xfrm>
          <a:prstGeom prst="flowChartProcess">
            <a:avLst/>
          </a:pr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t>Solution is to </a:t>
            </a:r>
            <a:r>
              <a:rPr lang="en-IN" b="1" dirty="0" smtClean="0"/>
              <a:t>automate</a:t>
            </a:r>
            <a:r>
              <a:rPr lang="en-IN" dirty="0" smtClean="0"/>
              <a:t> the process!</a:t>
            </a:r>
            <a:endParaRPr lang="en-IN" dirty="0"/>
          </a:p>
        </p:txBody>
      </p:sp>
    </p:spTree>
    <p:extLst>
      <p:ext uri="{BB962C8B-B14F-4D97-AF65-F5344CB8AC3E}">
        <p14:creationId xmlns:p14="http://schemas.microsoft.com/office/powerpoint/2010/main" val="62780267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2" name="TextBox 1"/>
          <p:cNvSpPr txBox="1"/>
          <p:nvPr/>
        </p:nvSpPr>
        <p:spPr>
          <a:xfrm>
            <a:off x="643944" y="1171977"/>
            <a:ext cx="10831132" cy="3416320"/>
          </a:xfrm>
          <a:prstGeom prst="rect">
            <a:avLst/>
          </a:prstGeom>
          <a:noFill/>
        </p:spPr>
        <p:txBody>
          <a:bodyPr wrap="square" rtlCol="0">
            <a:spAutoFit/>
          </a:bodyPr>
          <a:lstStyle/>
          <a:p>
            <a:r>
              <a:rPr lang="en-IN" sz="1800" b="1" dirty="0" smtClean="0">
                <a:solidFill>
                  <a:srgbClr val="F58223"/>
                </a:solidFill>
              </a:rPr>
              <a:t>AWS is API-Driven</a:t>
            </a:r>
          </a:p>
          <a:p>
            <a:endParaRPr lang="en-IN" sz="1800" b="1" dirty="0">
              <a:solidFill>
                <a:srgbClr val="F58223"/>
              </a:solidFill>
            </a:endParaRPr>
          </a:p>
          <a:p>
            <a:pPr marL="285750" indent="-285750">
              <a:buFont typeface="Wingdings" panose="05000000000000000000" pitchFamily="2" charset="2"/>
              <a:buChar char="Ø"/>
            </a:pPr>
            <a:r>
              <a:rPr lang="en-IN" sz="1800" dirty="0" smtClean="0"/>
              <a:t>Do It Yourself (DIY) Solution</a:t>
            </a:r>
          </a:p>
          <a:p>
            <a:pPr marL="895160" lvl="1" indent="-285750">
              <a:buFont typeface="Wingdings" panose="05000000000000000000" pitchFamily="2" charset="2"/>
              <a:buChar char="Ø"/>
            </a:pPr>
            <a:r>
              <a:rPr lang="en-IN" sz="1800" dirty="0" smtClean="0"/>
              <a:t>Create everything with script</a:t>
            </a:r>
          </a:p>
          <a:p>
            <a:pPr marL="895160" lvl="1"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Issues</a:t>
            </a:r>
          </a:p>
          <a:p>
            <a:pPr marL="895160" lvl="1" indent="-285750">
              <a:buFont typeface="Wingdings" panose="05000000000000000000" pitchFamily="2" charset="2"/>
              <a:buChar char="Ø"/>
            </a:pPr>
            <a:r>
              <a:rPr lang="en-IN" sz="1800" dirty="0" smtClean="0"/>
              <a:t>Dependency</a:t>
            </a:r>
          </a:p>
          <a:p>
            <a:pPr marL="895160" lvl="1" indent="-285750">
              <a:buFont typeface="Wingdings" panose="05000000000000000000" pitchFamily="2" charset="2"/>
              <a:buChar char="Ø"/>
            </a:pPr>
            <a:r>
              <a:rPr lang="en-IN" sz="1800" dirty="0" smtClean="0"/>
              <a:t>Parallelization</a:t>
            </a:r>
          </a:p>
          <a:p>
            <a:pPr marL="895160" lvl="1" indent="-285750">
              <a:buFont typeface="Wingdings" panose="05000000000000000000" pitchFamily="2" charset="2"/>
              <a:buChar char="Ø"/>
            </a:pPr>
            <a:r>
              <a:rPr lang="en-IN" sz="1800" dirty="0" smtClean="0"/>
              <a:t>Works but may require some effort, and could be fragile</a:t>
            </a:r>
          </a:p>
          <a:p>
            <a:pPr marL="895160" lvl="1"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Benefits</a:t>
            </a:r>
          </a:p>
          <a:p>
            <a:pPr marL="895160" lvl="1" indent="-285750">
              <a:buFont typeface="Wingdings" panose="05000000000000000000" pitchFamily="2" charset="2"/>
              <a:buChar char="Ø"/>
            </a:pPr>
            <a:r>
              <a:rPr lang="en-IN" sz="1800" dirty="0" smtClean="0"/>
              <a:t>You have full control</a:t>
            </a:r>
            <a:endParaRPr lang="en-IN" sz="1800" dirty="0"/>
          </a:p>
        </p:txBody>
      </p:sp>
    </p:spTree>
    <p:extLst>
      <p:ext uri="{BB962C8B-B14F-4D97-AF65-F5344CB8AC3E}">
        <p14:creationId xmlns:p14="http://schemas.microsoft.com/office/powerpoint/2010/main" val="319693634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2" name="TextBox 1"/>
          <p:cNvSpPr txBox="1"/>
          <p:nvPr/>
        </p:nvSpPr>
        <p:spPr>
          <a:xfrm>
            <a:off x="643944" y="1171977"/>
            <a:ext cx="10831132" cy="3046988"/>
          </a:xfrm>
          <a:prstGeom prst="rect">
            <a:avLst/>
          </a:prstGeom>
          <a:noFill/>
        </p:spPr>
        <p:txBody>
          <a:bodyPr wrap="square" rtlCol="0">
            <a:spAutoFit/>
          </a:bodyPr>
          <a:lstStyle/>
          <a:p>
            <a:pPr algn="ctr"/>
            <a:r>
              <a:rPr lang="en-IN" sz="4800" dirty="0" smtClean="0"/>
              <a:t>What is the alternative to a DIY solution?</a:t>
            </a:r>
            <a:br>
              <a:rPr lang="en-IN" sz="4800" dirty="0" smtClean="0"/>
            </a:br>
            <a:r>
              <a:rPr lang="en-IN" sz="4800" dirty="0" smtClean="0"/>
              <a:t/>
            </a:r>
            <a:br>
              <a:rPr lang="en-IN" sz="4800" dirty="0" smtClean="0"/>
            </a:br>
            <a:r>
              <a:rPr lang="en-IN" sz="4800" dirty="0" smtClean="0"/>
              <a:t>AWS CloudFormation</a:t>
            </a:r>
            <a:endParaRPr lang="en-IN" sz="4800" dirty="0"/>
          </a:p>
        </p:txBody>
      </p:sp>
    </p:spTree>
    <p:extLst>
      <p:ext uri="{BB962C8B-B14F-4D97-AF65-F5344CB8AC3E}">
        <p14:creationId xmlns:p14="http://schemas.microsoft.com/office/powerpoint/2010/main" val="11664421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3" name="TextBox 2"/>
          <p:cNvSpPr txBox="1"/>
          <p:nvPr/>
        </p:nvSpPr>
        <p:spPr>
          <a:xfrm>
            <a:off x="415123" y="1197734"/>
            <a:ext cx="10675086" cy="2585323"/>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An easy way to create &amp; manage a collection of AWS </a:t>
            </a:r>
            <a:r>
              <a:rPr lang="en-IN" sz="1800" dirty="0" smtClean="0"/>
              <a:t>resources. </a:t>
            </a:r>
            <a:br>
              <a:rPr lang="en-IN" sz="1800" dirty="0" smtClean="0"/>
            </a:br>
            <a:endParaRPr lang="en-IN" sz="1800" dirty="0" smtClean="0"/>
          </a:p>
          <a:p>
            <a:pPr marL="285750" indent="-285750">
              <a:buFont typeface="Wingdings" panose="05000000000000000000" pitchFamily="2" charset="2"/>
              <a:buChar char="Ø"/>
            </a:pPr>
            <a:r>
              <a:rPr lang="en-IN" sz="1800" dirty="0" smtClean="0"/>
              <a:t>Allows </a:t>
            </a:r>
            <a:r>
              <a:rPr lang="en-IN" sz="1800" dirty="0"/>
              <a:t>orderly and predictable provisioning and updating of resources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Allows </a:t>
            </a:r>
            <a:r>
              <a:rPr lang="en-IN" sz="1800" dirty="0"/>
              <a:t>you to version control your AWS </a:t>
            </a:r>
            <a:r>
              <a:rPr lang="en-IN" sz="1800" dirty="0" smtClean="0"/>
              <a:t>infrastructure</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Deploy </a:t>
            </a:r>
            <a:r>
              <a:rPr lang="en-IN" sz="1800" dirty="0"/>
              <a:t>and update stacks using console, command line or </a:t>
            </a:r>
            <a:r>
              <a:rPr lang="en-IN" sz="1800" dirty="0" smtClean="0"/>
              <a:t>API</a:t>
            </a:r>
            <a:br>
              <a:rPr lang="en-IN" sz="1800" dirty="0" smtClean="0"/>
            </a:br>
            <a:endParaRPr lang="en-IN" sz="1800" dirty="0" smtClean="0"/>
          </a:p>
          <a:p>
            <a:pPr marL="285750" indent="-285750">
              <a:buFont typeface="Wingdings" panose="05000000000000000000" pitchFamily="2" charset="2"/>
              <a:buChar char="Ø"/>
            </a:pPr>
            <a:r>
              <a:rPr lang="en-IN" sz="1800" dirty="0" smtClean="0"/>
              <a:t>You </a:t>
            </a:r>
            <a:r>
              <a:rPr lang="en-IN" sz="1800" dirty="0"/>
              <a:t>only pay for the resources you </a:t>
            </a:r>
            <a:r>
              <a:rPr lang="en-IN" sz="1800" dirty="0" smtClean="0"/>
              <a:t>create.</a:t>
            </a:r>
            <a:endParaRPr lang="en-IN" sz="1800" b="1" dirty="0">
              <a:solidFill>
                <a:srgbClr val="F58223"/>
              </a:solidFill>
            </a:endParaRPr>
          </a:p>
        </p:txBody>
      </p:sp>
    </p:spTree>
    <p:extLst>
      <p:ext uri="{BB962C8B-B14F-4D97-AF65-F5344CB8AC3E}">
        <p14:creationId xmlns:p14="http://schemas.microsoft.com/office/powerpoint/2010/main" val="104855816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3" name="TextBox 2"/>
          <p:cNvSpPr txBox="1"/>
          <p:nvPr/>
        </p:nvSpPr>
        <p:spPr>
          <a:xfrm>
            <a:off x="415123" y="1197734"/>
            <a:ext cx="10675086" cy="369332"/>
          </a:xfrm>
          <a:prstGeom prst="rect">
            <a:avLst/>
          </a:prstGeom>
          <a:noFill/>
        </p:spPr>
        <p:txBody>
          <a:bodyPr wrap="square" rtlCol="0">
            <a:spAutoFit/>
          </a:bodyPr>
          <a:lstStyle/>
          <a:p>
            <a:r>
              <a:rPr lang="en-IN" sz="1800" b="1" dirty="0">
                <a:solidFill>
                  <a:srgbClr val="F58223"/>
                </a:solidFill>
              </a:rPr>
              <a:t>How Does AWS CloudFormation Work?</a:t>
            </a:r>
          </a:p>
        </p:txBody>
      </p:sp>
      <p:pic>
        <p:nvPicPr>
          <p:cNvPr id="10242" name="Picture 2" descr="C:\Users\sumeetm\Desktop\create-stack-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053" y="1807402"/>
            <a:ext cx="52292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32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553791" y="850003"/>
            <a:ext cx="10380372" cy="369332"/>
          </a:xfrm>
          <a:prstGeom prst="rect">
            <a:avLst/>
          </a:prstGeom>
          <a:noFill/>
        </p:spPr>
        <p:txBody>
          <a:bodyPr wrap="square" rtlCol="0">
            <a:spAutoFit/>
          </a:bodyPr>
          <a:lstStyle/>
          <a:p>
            <a:r>
              <a:rPr lang="en-IN" sz="1800" b="1" dirty="0">
                <a:solidFill>
                  <a:srgbClr val="F58223"/>
                </a:solidFill>
              </a:rPr>
              <a:t>Deployment </a:t>
            </a:r>
            <a:r>
              <a:rPr lang="en-IN" sz="1800" b="1" dirty="0" smtClean="0">
                <a:solidFill>
                  <a:srgbClr val="F58223"/>
                </a:solidFill>
              </a:rPr>
              <a:t>models</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2621877379"/>
              </p:ext>
            </p:extLst>
          </p:nvPr>
        </p:nvGraphicFramePr>
        <p:xfrm>
          <a:off x="334851" y="1335247"/>
          <a:ext cx="11539471" cy="4632960"/>
        </p:xfrm>
        <a:graphic>
          <a:graphicData uri="http://schemas.openxmlformats.org/drawingml/2006/table">
            <a:tbl>
              <a:tblPr firstRow="1" bandRow="1">
                <a:tableStyleId>{21E4AEA4-8DFA-4A89-87EB-49C32662AFE0}</a:tableStyleId>
              </a:tblPr>
              <a:tblGrid>
                <a:gridCol w="1828800"/>
                <a:gridCol w="1916469"/>
                <a:gridCol w="2935480"/>
                <a:gridCol w="4858722"/>
              </a:tblGrid>
              <a:tr h="300367">
                <a:tc>
                  <a:txBody>
                    <a:bodyPr/>
                    <a:lstStyle/>
                    <a:p>
                      <a:r>
                        <a:rPr lang="en-US" sz="1400" b="1" kern="1200" dirty="0" smtClean="0">
                          <a:solidFill>
                            <a:schemeClr val="lt1"/>
                          </a:solidFill>
                          <a:latin typeface="+mn-lt"/>
                          <a:ea typeface="+mn-ea"/>
                          <a:cs typeface="+mn-cs"/>
                        </a:rPr>
                        <a:t>Delivery Model</a:t>
                      </a:r>
                      <a:endParaRPr lang="en-US" sz="1400" b="1" kern="1200" dirty="0">
                        <a:solidFill>
                          <a:schemeClr val="lt1"/>
                        </a:solidFill>
                        <a:latin typeface="+mn-lt"/>
                        <a:ea typeface="+mn-ea"/>
                        <a:cs typeface="+mn-cs"/>
                      </a:endParaRPr>
                    </a:p>
                  </a:txBody>
                  <a:tcPr>
                    <a:solidFill>
                      <a:srgbClr val="005BA1"/>
                    </a:solidFill>
                  </a:tcPr>
                </a:tc>
                <a:tc>
                  <a:txBody>
                    <a:bodyPr/>
                    <a:lstStyle/>
                    <a:p>
                      <a:r>
                        <a:rPr lang="en-US" sz="1400" b="1" dirty="0" smtClean="0"/>
                        <a:t>Benefits </a:t>
                      </a:r>
                      <a:endParaRPr lang="en-US" sz="1400" b="1" dirty="0"/>
                    </a:p>
                  </a:txBody>
                  <a:tcPr>
                    <a:solidFill>
                      <a:srgbClr val="005BA1"/>
                    </a:solidFill>
                  </a:tcPr>
                </a:tc>
                <a:tc>
                  <a:txBody>
                    <a:bodyPr/>
                    <a:lstStyle/>
                    <a:p>
                      <a:r>
                        <a:rPr lang="en-US" sz="1400" b="1" dirty="0" smtClean="0"/>
                        <a:t>Risks</a:t>
                      </a:r>
                      <a:endParaRPr lang="en-US" sz="1400" b="1" dirty="0"/>
                    </a:p>
                  </a:txBody>
                  <a:tcPr>
                    <a:solidFill>
                      <a:srgbClr val="005BA1"/>
                    </a:solidFill>
                  </a:tcPr>
                </a:tc>
                <a:tc>
                  <a:txBody>
                    <a:bodyPr/>
                    <a:lstStyle/>
                    <a:p>
                      <a:r>
                        <a:rPr lang="en-US" sz="1400" b="1" dirty="0" smtClean="0"/>
                        <a:t>Best Fit</a:t>
                      </a:r>
                      <a:endParaRPr lang="en-US" sz="1400" b="1" dirty="0"/>
                    </a:p>
                  </a:txBody>
                  <a:tcPr>
                    <a:solidFill>
                      <a:srgbClr val="005BA1"/>
                    </a:solidFill>
                  </a:tcPr>
                </a:tc>
              </a:tr>
              <a:tr h="1529676">
                <a:tc>
                  <a:txBody>
                    <a:bodyPr/>
                    <a:lstStyle/>
                    <a:p>
                      <a:r>
                        <a:rPr lang="en-US" sz="1400" dirty="0" smtClean="0"/>
                        <a:t>Public</a:t>
                      </a:r>
                      <a:endParaRPr lang="en-US" sz="1400" dirty="0"/>
                    </a:p>
                  </a:txBody>
                  <a:tcPr>
                    <a:solidFill>
                      <a:schemeClr val="bg1">
                        <a:lumMod val="85000"/>
                      </a:schemeClr>
                    </a:solidFill>
                  </a:tcPr>
                </a:tc>
                <a:tc>
                  <a:txBody>
                    <a:bodyPr/>
                    <a:lstStyle/>
                    <a:p>
                      <a:pPr marL="171450" indent="-171450">
                        <a:buFont typeface="Arial" panose="020B0604020202020204" pitchFamily="34" charset="0"/>
                        <a:buChar char="•"/>
                      </a:pPr>
                      <a:r>
                        <a:rPr lang="en-US" sz="1400" dirty="0" smtClean="0"/>
                        <a:t>Costs</a:t>
                      </a:r>
                    </a:p>
                    <a:p>
                      <a:pPr marL="171450" indent="-171450">
                        <a:buFont typeface="Arial" panose="020B0604020202020204" pitchFamily="34" charset="0"/>
                        <a:buChar char="•"/>
                      </a:pPr>
                      <a:r>
                        <a:rPr lang="en-US" sz="1400" dirty="0" smtClean="0"/>
                        <a:t>Time-to-market</a:t>
                      </a:r>
                    </a:p>
                    <a:p>
                      <a:pPr marL="171450" indent="-171450">
                        <a:buFont typeface="Arial" panose="020B0604020202020204" pitchFamily="34" charset="0"/>
                        <a:buChar char="•"/>
                      </a:pPr>
                      <a:r>
                        <a:rPr lang="en-US" sz="1400" dirty="0" smtClean="0"/>
                        <a:t>Elasticity</a:t>
                      </a:r>
                      <a:r>
                        <a:rPr lang="en-US" sz="1400" baseline="0" dirty="0" smtClean="0"/>
                        <a:t> </a:t>
                      </a:r>
                    </a:p>
                    <a:p>
                      <a:pPr marL="171450" indent="-171450">
                        <a:buFont typeface="Arial" panose="020B0604020202020204" pitchFamily="34" charset="0"/>
                        <a:buChar char="•"/>
                      </a:pPr>
                      <a:r>
                        <a:rPr lang="en-US" sz="1400" baseline="0" dirty="0" smtClean="0"/>
                        <a:t>Self-service</a:t>
                      </a:r>
                    </a:p>
                    <a:p>
                      <a:pPr marL="171450" indent="-171450">
                        <a:buFont typeface="Arial" panose="020B0604020202020204" pitchFamily="34" charset="0"/>
                        <a:buChar char="•"/>
                      </a:pPr>
                      <a:r>
                        <a:rPr lang="en-US" sz="1400" baseline="0" dirty="0" smtClean="0"/>
                        <a:t>Simplicity</a:t>
                      </a:r>
                    </a:p>
                    <a:p>
                      <a:pPr marL="171450" indent="-171450">
                        <a:buFont typeface="Arial" panose="020B0604020202020204" pitchFamily="34" charset="0"/>
                        <a:buChar char="•"/>
                      </a:pPr>
                      <a:endParaRPr lang="en-US" sz="1400" dirty="0"/>
                    </a:p>
                  </a:txBody>
                  <a:tcPr>
                    <a:solidFill>
                      <a:schemeClr val="bg1">
                        <a:lumMod val="85000"/>
                      </a:schemeClr>
                    </a:solidFill>
                  </a:tcPr>
                </a:tc>
                <a:tc>
                  <a:txBody>
                    <a:bodyPr/>
                    <a:lstStyle/>
                    <a:p>
                      <a:pPr marL="171450" indent="-171450">
                        <a:buFont typeface="Arial" panose="020B0604020202020204" pitchFamily="34" charset="0"/>
                        <a:buChar char="•"/>
                      </a:pPr>
                      <a:r>
                        <a:rPr lang="en-US" sz="1400" dirty="0" smtClean="0"/>
                        <a:t>Lack of control</a:t>
                      </a:r>
                    </a:p>
                    <a:p>
                      <a:pPr marL="171450" indent="-171450">
                        <a:buFont typeface="Arial" panose="020B0604020202020204" pitchFamily="34" charset="0"/>
                        <a:buChar char="•"/>
                      </a:pPr>
                      <a:r>
                        <a:rPr lang="en-US" sz="1400" dirty="0" smtClean="0"/>
                        <a:t>Security</a:t>
                      </a:r>
                    </a:p>
                    <a:p>
                      <a:pPr marL="171450" indent="-171450">
                        <a:buFont typeface="Arial" panose="020B0604020202020204" pitchFamily="34" charset="0"/>
                        <a:buChar char="•"/>
                      </a:pPr>
                      <a:r>
                        <a:rPr lang="en-US" sz="1400" dirty="0" smtClean="0"/>
                        <a:t>Regulatory</a:t>
                      </a:r>
                      <a:r>
                        <a:rPr lang="en-US" sz="1400" baseline="0" dirty="0" smtClean="0"/>
                        <a:t> &amp; Compliance </a:t>
                      </a:r>
                    </a:p>
                    <a:p>
                      <a:pPr marL="171450" indent="-171450">
                        <a:buFont typeface="Arial" panose="020B0604020202020204" pitchFamily="34" charset="0"/>
                        <a:buChar char="•"/>
                      </a:pPr>
                      <a:r>
                        <a:rPr lang="en-US" sz="1400" baseline="0" dirty="0" smtClean="0"/>
                        <a:t>Data Migration</a:t>
                      </a:r>
                    </a:p>
                    <a:p>
                      <a:pPr marL="171450" indent="-171450">
                        <a:buFont typeface="Arial" panose="020B0604020202020204" pitchFamily="34" charset="0"/>
                        <a:buChar char="•"/>
                      </a:pPr>
                      <a:r>
                        <a:rPr lang="en-US" sz="1400" baseline="0" dirty="0" smtClean="0"/>
                        <a:t>Applications Development</a:t>
                      </a:r>
                    </a:p>
                    <a:p>
                      <a:pPr marL="171450" indent="-171450">
                        <a:buFont typeface="Arial" panose="020B0604020202020204" pitchFamily="34" charset="0"/>
                        <a:buChar char="•"/>
                      </a:pPr>
                      <a:r>
                        <a:rPr lang="en-US" sz="1400" baseline="0" dirty="0" smtClean="0"/>
                        <a:t>Software Licensing </a:t>
                      </a:r>
                    </a:p>
                    <a:p>
                      <a:pPr marL="171450" indent="-171450">
                        <a:buFont typeface="Arial" panose="020B0604020202020204" pitchFamily="34" charset="0"/>
                        <a:buChar char="•"/>
                      </a:pPr>
                      <a:r>
                        <a:rPr lang="en-US" sz="1400" baseline="0" dirty="0" smtClean="0"/>
                        <a:t>Vendor Lock-In</a:t>
                      </a:r>
                    </a:p>
                    <a:p>
                      <a:pPr marL="171450" indent="-171450">
                        <a:buFont typeface="Arial" panose="020B0604020202020204" pitchFamily="34" charset="0"/>
                        <a:buChar char="•"/>
                      </a:pPr>
                      <a:r>
                        <a:rPr lang="en-US" sz="1400" baseline="0" dirty="0" smtClean="0"/>
                        <a:t>Limitations</a:t>
                      </a:r>
                    </a:p>
                  </a:txBody>
                  <a:tcPr>
                    <a:solidFill>
                      <a:schemeClr val="bg1">
                        <a:lumMod val="85000"/>
                      </a:schemeClr>
                    </a:solidFill>
                  </a:tcPr>
                </a:tc>
                <a:tc>
                  <a:txBody>
                    <a:bodyPr/>
                    <a:lstStyle/>
                    <a:p>
                      <a:pPr marL="171450" indent="-171450">
                        <a:buFont typeface="Arial" panose="020B0604020202020204" pitchFamily="34" charset="0"/>
                        <a:buChar char="•"/>
                      </a:pPr>
                      <a:r>
                        <a:rPr lang="en-US" sz="1400" dirty="0" smtClean="0"/>
                        <a:t>Application and data that can be publicly</a:t>
                      </a:r>
                      <a:r>
                        <a:rPr lang="en-US" sz="1400" baseline="0" dirty="0" smtClean="0"/>
                        <a:t> hosted</a:t>
                      </a:r>
                      <a:endParaRPr lang="en-US" sz="1400" dirty="0" smtClean="0"/>
                    </a:p>
                    <a:p>
                      <a:pPr marL="171450" indent="-171450">
                        <a:buFont typeface="Arial" panose="020B0604020202020204" pitchFamily="34" charset="0"/>
                        <a:buChar char="•"/>
                      </a:pPr>
                      <a:r>
                        <a:rPr lang="en-US" sz="1400" dirty="0" smtClean="0"/>
                        <a:t>Application that can be easily</a:t>
                      </a:r>
                      <a:r>
                        <a:rPr lang="en-US" sz="1400" baseline="0" dirty="0" smtClean="0"/>
                        <a:t> moved or ported to commodity </a:t>
                      </a:r>
                      <a:endParaRPr lang="en-US" sz="1400" dirty="0"/>
                    </a:p>
                  </a:txBody>
                  <a:tcPr>
                    <a:solidFill>
                      <a:schemeClr val="bg1">
                        <a:lumMod val="85000"/>
                      </a:schemeClr>
                    </a:solidFill>
                  </a:tcPr>
                </a:tc>
              </a:tr>
              <a:tr h="949471">
                <a:tc>
                  <a:txBody>
                    <a:bodyPr/>
                    <a:lstStyle/>
                    <a:p>
                      <a:r>
                        <a:rPr lang="en-US" sz="1400" dirty="0" smtClean="0"/>
                        <a:t>Private</a:t>
                      </a:r>
                      <a:endParaRPr lang="en-US" sz="1400" dirty="0"/>
                    </a:p>
                  </a:txBody>
                  <a:tcPr>
                    <a:solidFill>
                      <a:schemeClr val="bg1">
                        <a:lumMod val="65000"/>
                      </a:schemeClr>
                    </a:solidFill>
                  </a:tcPr>
                </a:tc>
                <a:tc>
                  <a:txBody>
                    <a:bodyPr/>
                    <a:lstStyle/>
                    <a:p>
                      <a:pPr marL="171450" indent="-171450">
                        <a:buFont typeface="Arial" panose="020B0604020202020204" pitchFamily="34" charset="0"/>
                        <a:buChar char="•"/>
                      </a:pPr>
                      <a:r>
                        <a:rPr lang="en-US" sz="1400" dirty="0" smtClean="0"/>
                        <a:t>Control</a:t>
                      </a:r>
                    </a:p>
                    <a:p>
                      <a:pPr marL="171450" indent="-171450">
                        <a:buFont typeface="Arial" panose="020B0604020202020204" pitchFamily="34" charset="0"/>
                        <a:buChar char="•"/>
                      </a:pPr>
                      <a:r>
                        <a:rPr lang="en-US" sz="1400" dirty="0" smtClean="0"/>
                        <a:t>Security</a:t>
                      </a:r>
                    </a:p>
                    <a:p>
                      <a:pPr marL="171450" indent="-171450">
                        <a:buFont typeface="Arial" panose="020B0604020202020204" pitchFamily="34" charset="0"/>
                        <a:buChar char="•"/>
                      </a:pPr>
                      <a:r>
                        <a:rPr lang="en-US" sz="1400" dirty="0" smtClean="0"/>
                        <a:t>Compliance</a:t>
                      </a:r>
                      <a:endParaRPr lang="en-US" sz="1400" dirty="0"/>
                    </a:p>
                  </a:txBody>
                  <a:tcPr>
                    <a:solidFill>
                      <a:schemeClr val="bg1">
                        <a:lumMod val="65000"/>
                      </a:schemeClr>
                    </a:solidFill>
                  </a:tcPr>
                </a:tc>
                <a:tc>
                  <a:txBody>
                    <a:bodyPr/>
                    <a:lstStyle/>
                    <a:p>
                      <a:pPr marL="171450" indent="-171450">
                        <a:buFont typeface="Arial" panose="020B0604020202020204" pitchFamily="34" charset="0"/>
                        <a:buChar char="•"/>
                      </a:pPr>
                      <a:r>
                        <a:rPr lang="en-US" sz="1400" dirty="0" smtClean="0"/>
                        <a:t>Scale</a:t>
                      </a:r>
                      <a:r>
                        <a:rPr lang="en-US" sz="1400" baseline="0" dirty="0" smtClean="0"/>
                        <a:t> </a:t>
                      </a:r>
                    </a:p>
                    <a:p>
                      <a:pPr marL="171450" indent="-171450">
                        <a:buFont typeface="Arial" panose="020B0604020202020204" pitchFamily="34" charset="0"/>
                        <a:buChar char="•"/>
                      </a:pPr>
                      <a:r>
                        <a:rPr lang="en-US" sz="1400" baseline="0" dirty="0" smtClean="0"/>
                        <a:t>Management Tools</a:t>
                      </a:r>
                    </a:p>
                    <a:p>
                      <a:pPr marL="171450" indent="-171450">
                        <a:buFont typeface="Arial" panose="020B0604020202020204" pitchFamily="34" charset="0"/>
                        <a:buChar char="•"/>
                      </a:pPr>
                      <a:r>
                        <a:rPr lang="en-US" sz="1400" baseline="0" dirty="0" smtClean="0"/>
                        <a:t>Charge-back</a:t>
                      </a:r>
                    </a:p>
                    <a:p>
                      <a:pPr marL="171450" indent="-171450">
                        <a:buFont typeface="Arial" panose="020B0604020202020204" pitchFamily="34" charset="0"/>
                        <a:buChar char="•"/>
                      </a:pPr>
                      <a:r>
                        <a:rPr lang="en-US" sz="1400" baseline="0" dirty="0" smtClean="0"/>
                        <a:t>Adoption</a:t>
                      </a:r>
                    </a:p>
                    <a:p>
                      <a:pPr marL="171450" indent="-171450">
                        <a:buFont typeface="Arial" panose="020B0604020202020204" pitchFamily="34" charset="0"/>
                        <a:buChar char="•"/>
                      </a:pPr>
                      <a:r>
                        <a:rPr lang="en-US" sz="1400" baseline="0" dirty="0" smtClean="0"/>
                        <a:t>ROI</a:t>
                      </a:r>
                      <a:endParaRPr lang="en-US" sz="1400" dirty="0"/>
                    </a:p>
                  </a:txBody>
                  <a:tcPr>
                    <a:solidFill>
                      <a:schemeClr val="bg1">
                        <a:lumMod val="65000"/>
                      </a:schemeClr>
                    </a:solidFill>
                  </a:tcPr>
                </a:tc>
                <a:tc>
                  <a:txBody>
                    <a:bodyPr/>
                    <a:lstStyle/>
                    <a:p>
                      <a:pPr marL="171450" indent="-171450">
                        <a:buFont typeface="Arial" panose="020B0604020202020204" pitchFamily="34" charset="0"/>
                        <a:buChar char="•"/>
                      </a:pPr>
                      <a:r>
                        <a:rPr lang="en-US" sz="1400" dirty="0" smtClean="0"/>
                        <a:t>Applications</a:t>
                      </a:r>
                      <a:r>
                        <a:rPr lang="en-US" sz="1400" baseline="0" dirty="0" smtClean="0"/>
                        <a:t> and data that can not be hosted publicly for security and compliance reasons.</a:t>
                      </a:r>
                    </a:p>
                    <a:p>
                      <a:pPr marL="171450" indent="-171450">
                        <a:buFont typeface="Arial" panose="020B0604020202020204" pitchFamily="34" charset="0"/>
                        <a:buChar char="•"/>
                      </a:pPr>
                      <a:r>
                        <a:rPr lang="en-US" sz="1400" baseline="0" dirty="0" smtClean="0"/>
                        <a:t>Application and data that require high level of control</a:t>
                      </a:r>
                      <a:endParaRPr lang="en-US" sz="1400" dirty="0"/>
                    </a:p>
                  </a:txBody>
                  <a:tcPr>
                    <a:solidFill>
                      <a:schemeClr val="bg1">
                        <a:lumMod val="65000"/>
                      </a:schemeClr>
                    </a:solidFill>
                  </a:tcPr>
                </a:tc>
              </a:tr>
              <a:tr h="1258473">
                <a:tc>
                  <a:txBody>
                    <a:bodyPr/>
                    <a:lstStyle/>
                    <a:p>
                      <a:r>
                        <a:rPr lang="en-US" sz="1400" dirty="0" smtClean="0"/>
                        <a:t>Hybrid</a:t>
                      </a:r>
                      <a:endParaRPr lang="en-US" sz="1400" dirty="0"/>
                    </a:p>
                  </a:txBody>
                  <a:tcPr>
                    <a:solidFill>
                      <a:schemeClr val="bg1">
                        <a:lumMod val="85000"/>
                      </a:schemeClr>
                    </a:solidFill>
                  </a:tcPr>
                </a:tc>
                <a:tc>
                  <a:txBody>
                    <a:bodyPr/>
                    <a:lstStyle/>
                    <a:p>
                      <a:pPr marL="171450" indent="-171450">
                        <a:buFont typeface="Arial" panose="020B0604020202020204" pitchFamily="34" charset="0"/>
                        <a:buChar char="•"/>
                      </a:pPr>
                      <a:r>
                        <a:rPr lang="en-US" sz="1400" dirty="0" smtClean="0"/>
                        <a:t>Flexibility</a:t>
                      </a:r>
                    </a:p>
                    <a:p>
                      <a:pPr marL="171450" indent="-171450">
                        <a:buFont typeface="Arial" panose="020B0604020202020204" pitchFamily="34" charset="0"/>
                        <a:buChar char="•"/>
                      </a:pPr>
                      <a:r>
                        <a:rPr lang="en-US" sz="1400" dirty="0" smtClean="0"/>
                        <a:t>Security</a:t>
                      </a:r>
                    </a:p>
                    <a:p>
                      <a:pPr marL="171450" indent="-171450">
                        <a:buFont typeface="Arial" panose="020B0604020202020204" pitchFamily="34" charset="0"/>
                        <a:buChar char="•"/>
                      </a:pPr>
                      <a:r>
                        <a:rPr lang="en-US" sz="1400" dirty="0" smtClean="0"/>
                        <a:t>Efficiencies</a:t>
                      </a:r>
                      <a:endParaRPr lang="en-US" sz="1400" dirty="0"/>
                    </a:p>
                  </a:txBody>
                  <a:tcPr>
                    <a:solidFill>
                      <a:schemeClr val="bg1">
                        <a:lumMod val="85000"/>
                      </a:schemeClr>
                    </a:solidFill>
                  </a:tcPr>
                </a:tc>
                <a:tc>
                  <a:txBody>
                    <a:bodyPr/>
                    <a:lstStyle/>
                    <a:p>
                      <a:pPr marL="171450" indent="-171450">
                        <a:buFont typeface="Arial" panose="020B0604020202020204" pitchFamily="34" charset="0"/>
                        <a:buChar char="•"/>
                      </a:pPr>
                      <a:r>
                        <a:rPr lang="en-US" sz="1400" dirty="0" smtClean="0"/>
                        <a:t>Multiple</a:t>
                      </a:r>
                      <a:r>
                        <a:rPr lang="en-US" sz="1400" baseline="0" dirty="0" smtClean="0"/>
                        <a:t> Points of Failure</a:t>
                      </a:r>
                    </a:p>
                    <a:p>
                      <a:pPr marL="171450" indent="-171450">
                        <a:buFont typeface="Arial" panose="020B0604020202020204" pitchFamily="34" charset="0"/>
                        <a:buChar char="•"/>
                      </a:pPr>
                      <a:r>
                        <a:rPr lang="en-US" sz="1400" baseline="0" dirty="0" smtClean="0"/>
                        <a:t>Sample risks as public and private clouds</a:t>
                      </a:r>
                      <a:endParaRPr lang="en-US" sz="1400" dirty="0"/>
                    </a:p>
                  </a:txBody>
                  <a:tcPr>
                    <a:solidFill>
                      <a:schemeClr val="bg1">
                        <a:lumMod val="85000"/>
                      </a:schemeClr>
                    </a:solidFill>
                  </a:tcPr>
                </a:tc>
                <a:tc>
                  <a:txBody>
                    <a:bodyPr/>
                    <a:lstStyle/>
                    <a:p>
                      <a:pPr marL="171450" indent="-171450">
                        <a:buFont typeface="Arial" panose="020B0604020202020204" pitchFamily="34" charset="0"/>
                        <a:buChar char="•"/>
                      </a:pPr>
                      <a:r>
                        <a:rPr lang="en-US" sz="1400" dirty="0" smtClean="0"/>
                        <a:t>When it is required to separate applications of data between private and public</a:t>
                      </a:r>
                      <a:r>
                        <a:rPr lang="en-US" sz="1400" baseline="0" dirty="0" smtClean="0"/>
                        <a:t> cloud</a:t>
                      </a:r>
                    </a:p>
                    <a:p>
                      <a:pPr marL="171450" indent="-171450">
                        <a:buFont typeface="Arial" panose="020B0604020202020204" pitchFamily="34" charset="0"/>
                        <a:buChar char="•"/>
                      </a:pPr>
                      <a:r>
                        <a:rPr lang="en-US" sz="1400" baseline="0" dirty="0" smtClean="0"/>
                        <a:t>When public cloud can not accommodate requirements</a:t>
                      </a:r>
                    </a:p>
                    <a:p>
                      <a:pPr marL="171450" indent="-171450">
                        <a:buFont typeface="Arial" panose="020B0604020202020204" pitchFamily="34" charset="0"/>
                        <a:buChar char="•"/>
                      </a:pPr>
                      <a:r>
                        <a:rPr lang="en-US" sz="1400" baseline="0" dirty="0" smtClean="0"/>
                        <a:t>When public cloud resources are only required temporarily and workloads can be migrating between clouds. </a:t>
                      </a:r>
                      <a:endParaRPr lang="en-US" sz="1400" dirty="0"/>
                    </a:p>
                  </a:txBody>
                  <a:tcPr>
                    <a:solidFill>
                      <a:schemeClr val="bg1">
                        <a:lumMod val="85000"/>
                      </a:schemeClr>
                    </a:solidFill>
                  </a:tcPr>
                </a:tc>
              </a:tr>
            </a:tbl>
          </a:graphicData>
        </a:graphic>
      </p:graphicFrame>
    </p:spTree>
    <p:extLst>
      <p:ext uri="{BB962C8B-B14F-4D97-AF65-F5344CB8AC3E}">
        <p14:creationId xmlns:p14="http://schemas.microsoft.com/office/powerpoint/2010/main" val="91730345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3" name="TextBox 2"/>
          <p:cNvSpPr txBox="1"/>
          <p:nvPr/>
        </p:nvSpPr>
        <p:spPr>
          <a:xfrm>
            <a:off x="415123" y="1004549"/>
            <a:ext cx="10675086" cy="4770537"/>
          </a:xfrm>
          <a:prstGeom prst="rect">
            <a:avLst/>
          </a:prstGeom>
          <a:noFill/>
        </p:spPr>
        <p:txBody>
          <a:bodyPr wrap="square" rtlCol="0">
            <a:spAutoFit/>
          </a:bodyPr>
          <a:lstStyle/>
          <a:p>
            <a:r>
              <a:rPr lang="en-IN" sz="1800" b="1" dirty="0" smtClean="0">
                <a:solidFill>
                  <a:srgbClr val="F58223"/>
                </a:solidFill>
              </a:rPr>
              <a:t>CloudFormation Template</a:t>
            </a:r>
          </a:p>
          <a:p>
            <a:endParaRPr lang="en-IN" sz="1800" b="1" dirty="0">
              <a:solidFill>
                <a:srgbClr val="F58223"/>
              </a:solidFill>
            </a:endParaRPr>
          </a:p>
          <a:p>
            <a:r>
              <a:rPr lang="en-IN" sz="1800" dirty="0"/>
              <a:t>A template is a declaration of the AWS resources that make up a stack. The template is stored as a text file whose format complies with the JavaScript Object Notation (JSON) or YAML standard. Because they are just text files, you can create and edit them in any text editor and manage them in your source control system with the rest of your source code. </a:t>
            </a:r>
            <a:endParaRPr lang="en-IN" sz="1800" dirty="0" smtClean="0"/>
          </a:p>
          <a:p>
            <a:endParaRPr lang="en-IN" sz="1800" b="1" dirty="0">
              <a:solidFill>
                <a:srgbClr val="F58223"/>
              </a:solidFill>
            </a:endParaRPr>
          </a:p>
          <a:p>
            <a:r>
              <a:rPr lang="en-IN" sz="1800" b="1" dirty="0" smtClean="0">
                <a:solidFill>
                  <a:srgbClr val="F58223"/>
                </a:solidFill>
              </a:rPr>
              <a:t>Resources</a:t>
            </a:r>
          </a:p>
          <a:p>
            <a:pPr marL="285750" indent="-285750">
              <a:buFont typeface="Wingdings" panose="05000000000000000000" pitchFamily="2" charset="2"/>
              <a:buChar char="Ø"/>
            </a:pPr>
            <a:r>
              <a:rPr lang="en-IN" sz="1800" dirty="0" smtClean="0"/>
              <a:t>Contains a list of resource objects.</a:t>
            </a:r>
            <a:br>
              <a:rPr lang="en-IN" sz="1800" dirty="0" smtClean="0"/>
            </a:br>
            <a:endParaRPr lang="en-IN" sz="1800" dirty="0" smtClean="0"/>
          </a:p>
          <a:p>
            <a:pPr marL="285750" indent="-285750">
              <a:buFont typeface="Wingdings" panose="05000000000000000000" pitchFamily="2" charset="2"/>
              <a:buChar char="Ø"/>
            </a:pPr>
            <a:r>
              <a:rPr lang="en-IN" sz="1800" dirty="0" smtClean="0"/>
              <a:t>Resource declaration has the resource’s attributes, </a:t>
            </a:r>
            <a:r>
              <a:rPr lang="en-IN" sz="1800" dirty="0"/>
              <a:t>which are themselves declared as child objects</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A resource must have a Type attribute, which defines the kind of AWS resource you want to create. The </a:t>
            </a:r>
            <a:r>
              <a:rPr lang="en-IN" sz="1800" dirty="0" smtClean="0"/>
              <a:t>Type attribute </a:t>
            </a:r>
            <a:r>
              <a:rPr lang="en-IN" sz="1800" dirty="0"/>
              <a:t>has a special format</a:t>
            </a:r>
            <a:r>
              <a:rPr lang="en-IN" sz="1800" dirty="0" smtClean="0"/>
              <a:t>:</a:t>
            </a:r>
            <a:br>
              <a:rPr lang="en-IN" sz="1800" dirty="0" smtClean="0"/>
            </a:br>
            <a:endParaRPr lang="en-IN" sz="1800" dirty="0"/>
          </a:p>
          <a:p>
            <a:r>
              <a:rPr lang="en-IN" sz="1800" b="1" dirty="0" smtClean="0"/>
              <a:t>     AWS</a:t>
            </a:r>
            <a:r>
              <a:rPr lang="en-IN" sz="1800" b="1" dirty="0"/>
              <a:t>::</a:t>
            </a:r>
            <a:r>
              <a:rPr lang="en-IN" sz="1800" b="1" i="1" dirty="0" err="1"/>
              <a:t>ProductIdentifier</a:t>
            </a:r>
            <a:r>
              <a:rPr lang="en-IN" sz="1800" b="1" dirty="0"/>
              <a:t>::</a:t>
            </a:r>
            <a:r>
              <a:rPr lang="en-IN" sz="1800" b="1" i="1" dirty="0" err="1"/>
              <a:t>ResourceType</a:t>
            </a:r>
            <a:r>
              <a:rPr lang="en-IN" sz="1800" dirty="0"/>
              <a:t/>
            </a:r>
            <a:br>
              <a:rPr lang="en-IN" sz="1800" dirty="0"/>
            </a:br>
            <a:endParaRPr lang="en-IN" sz="1600" dirty="0"/>
          </a:p>
        </p:txBody>
      </p:sp>
    </p:spTree>
    <p:extLst>
      <p:ext uri="{BB962C8B-B14F-4D97-AF65-F5344CB8AC3E}">
        <p14:creationId xmlns:p14="http://schemas.microsoft.com/office/powerpoint/2010/main" val="15775729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3" name="TextBox 2"/>
          <p:cNvSpPr txBox="1"/>
          <p:nvPr/>
        </p:nvSpPr>
        <p:spPr>
          <a:xfrm>
            <a:off x="415123" y="1004549"/>
            <a:ext cx="10675086" cy="5078313"/>
          </a:xfrm>
          <a:prstGeom prst="rect">
            <a:avLst/>
          </a:prstGeom>
          <a:noFill/>
        </p:spPr>
        <p:txBody>
          <a:bodyPr wrap="square" rtlCol="0">
            <a:spAutoFit/>
          </a:bodyPr>
          <a:lstStyle/>
          <a:p>
            <a:r>
              <a:rPr lang="en-IN" sz="1800" b="1" dirty="0" smtClean="0">
                <a:solidFill>
                  <a:srgbClr val="F58223"/>
                </a:solidFill>
              </a:rPr>
              <a:t>Example</a:t>
            </a:r>
            <a:br>
              <a:rPr lang="en-IN" sz="1800" b="1" dirty="0" smtClean="0">
                <a:solidFill>
                  <a:srgbClr val="F58223"/>
                </a:solidFill>
              </a:rPr>
            </a:br>
            <a:r>
              <a:rPr lang="en-IN" sz="1800" b="1" dirty="0" smtClean="0">
                <a:solidFill>
                  <a:srgbClr val="F58223"/>
                </a:solidFill>
              </a:rPr>
              <a:t/>
            </a:r>
            <a:br>
              <a:rPr lang="en-IN" sz="1800" b="1" dirty="0" smtClean="0">
                <a:solidFill>
                  <a:srgbClr val="F58223"/>
                </a:solidFill>
              </a:rPr>
            </a:br>
            <a:r>
              <a:rPr lang="en-IN" sz="1800" dirty="0"/>
              <a:t>Let's take a look at a very basic template. The following template declares a single resource of type AWS::S3::Bucket: with the name </a:t>
            </a:r>
            <a:r>
              <a:rPr lang="en-IN" sz="1800" dirty="0" smtClean="0"/>
              <a:t>MyFirstS3Bucket.</a:t>
            </a:r>
            <a:endParaRPr lang="en-IN" sz="1800" b="1" dirty="0" smtClean="0">
              <a:solidFill>
                <a:srgbClr val="F58223"/>
              </a:solidFill>
            </a:endParaRPr>
          </a:p>
          <a:p>
            <a:endParaRPr lang="en-IN" sz="1800" b="1" dirty="0" smtClean="0">
              <a:solidFill>
                <a:srgbClr val="F58223"/>
              </a:solidFill>
            </a:endParaRPr>
          </a:p>
          <a:p>
            <a:r>
              <a:rPr lang="en-IN" sz="1800" dirty="0" smtClean="0"/>
              <a:t>{</a:t>
            </a:r>
            <a:r>
              <a:rPr lang="en-IN" sz="1800" dirty="0"/>
              <a:t>  </a:t>
            </a:r>
            <a:br>
              <a:rPr lang="en-IN" sz="1800" dirty="0"/>
            </a:br>
            <a:r>
              <a:rPr lang="en-IN" sz="1800" dirty="0"/>
              <a:t>   "Resources":{  </a:t>
            </a:r>
            <a:br>
              <a:rPr lang="en-IN" sz="1800" dirty="0"/>
            </a:br>
            <a:r>
              <a:rPr lang="en-IN" sz="1800" dirty="0"/>
              <a:t>      </a:t>
            </a:r>
            <a:r>
              <a:rPr lang="en-IN" sz="1800" dirty="0" smtClean="0"/>
              <a:t>“</a:t>
            </a:r>
            <a:r>
              <a:rPr lang="en-IN" sz="1800" dirty="0"/>
              <a:t>MyFirstS3Bucket </a:t>
            </a:r>
            <a:r>
              <a:rPr lang="en-IN" sz="1800" dirty="0" smtClean="0"/>
              <a:t>":{</a:t>
            </a:r>
            <a:r>
              <a:rPr lang="en-IN" sz="1800" dirty="0"/>
              <a:t>  </a:t>
            </a:r>
            <a:br>
              <a:rPr lang="en-IN" sz="1800" dirty="0"/>
            </a:br>
            <a:r>
              <a:rPr lang="en-IN" sz="1800" dirty="0"/>
              <a:t>         "</a:t>
            </a:r>
            <a:r>
              <a:rPr lang="en-IN" sz="1800" dirty="0" err="1"/>
              <a:t>Type":"AWS</a:t>
            </a:r>
            <a:r>
              <a:rPr lang="en-IN" sz="1800" dirty="0"/>
              <a:t>::S3::Bucket“</a:t>
            </a:r>
            <a:br>
              <a:rPr lang="en-IN" sz="1800" dirty="0"/>
            </a:br>
            <a:r>
              <a:rPr lang="en-IN" sz="1800" dirty="0"/>
              <a:t>      }</a:t>
            </a:r>
            <a:br>
              <a:rPr lang="en-IN" sz="1800" dirty="0"/>
            </a:br>
            <a:r>
              <a:rPr lang="en-IN" sz="1800" dirty="0"/>
              <a:t>   }</a:t>
            </a:r>
            <a:r>
              <a:rPr lang="en-IN" sz="1800" dirty="0">
                <a:solidFill>
                  <a:srgbClr val="F58223"/>
                </a:solidFill>
              </a:rPr>
              <a:t/>
            </a:r>
            <a:br>
              <a:rPr lang="en-IN" sz="1800" dirty="0">
                <a:solidFill>
                  <a:srgbClr val="F58223"/>
                </a:solidFill>
              </a:rPr>
            </a:br>
            <a:r>
              <a:rPr lang="en-IN" sz="1800" dirty="0" smtClean="0"/>
              <a:t>}</a:t>
            </a:r>
            <a:br>
              <a:rPr lang="en-IN" sz="1800" dirty="0" smtClean="0"/>
            </a:br>
            <a:r>
              <a:rPr lang="en-IN" sz="1800" dirty="0" smtClean="0"/>
              <a:t/>
            </a:r>
            <a:br>
              <a:rPr lang="en-IN" sz="1800" dirty="0" smtClean="0"/>
            </a:br>
            <a:r>
              <a:rPr lang="en-IN" sz="1800" dirty="0"/>
              <a:t>If you use this template to create a stack, AWS CloudFormation will create an Amazon S3 bucket. Creating a bucket is simple, because AWS CloudFormation can create a bucket with default settings. For other resources, such as an Auto Scaling group or EC2 instance, AWS CloudFormation requires more information. Resource declarations use a </a:t>
            </a:r>
            <a:r>
              <a:rPr lang="en-IN" sz="1800" dirty="0" smtClean="0"/>
              <a:t>Properties attribute </a:t>
            </a:r>
            <a:r>
              <a:rPr lang="en-IN" sz="1800" dirty="0"/>
              <a:t>to specify the information used to create a resource.</a:t>
            </a:r>
          </a:p>
        </p:txBody>
      </p:sp>
    </p:spTree>
    <p:extLst>
      <p:ext uri="{BB962C8B-B14F-4D97-AF65-F5344CB8AC3E}">
        <p14:creationId xmlns:p14="http://schemas.microsoft.com/office/powerpoint/2010/main" val="12868741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AWS CloudFormation</a:t>
            </a:r>
            <a:endParaRPr lang="en-IN" dirty="0"/>
          </a:p>
        </p:txBody>
      </p:sp>
      <p:sp>
        <p:nvSpPr>
          <p:cNvPr id="3" name="TextBox 2"/>
          <p:cNvSpPr txBox="1"/>
          <p:nvPr/>
        </p:nvSpPr>
        <p:spPr>
          <a:xfrm>
            <a:off x="415123" y="1004549"/>
            <a:ext cx="10675086" cy="3693319"/>
          </a:xfrm>
          <a:prstGeom prst="rect">
            <a:avLst/>
          </a:prstGeom>
          <a:noFill/>
        </p:spPr>
        <p:txBody>
          <a:bodyPr wrap="square" rtlCol="0">
            <a:spAutoFit/>
          </a:bodyPr>
          <a:lstStyle/>
          <a:p>
            <a:r>
              <a:rPr lang="en-IN" sz="1800" b="1" dirty="0" smtClean="0">
                <a:solidFill>
                  <a:srgbClr val="F58223"/>
                </a:solidFill>
              </a:rPr>
              <a:t>Example</a:t>
            </a:r>
            <a:br>
              <a:rPr lang="en-IN" sz="1800" b="1" dirty="0" smtClean="0">
                <a:solidFill>
                  <a:srgbClr val="F58223"/>
                </a:solidFill>
              </a:rPr>
            </a:br>
            <a:r>
              <a:rPr lang="en-IN" sz="1800" b="1" dirty="0" smtClean="0">
                <a:solidFill>
                  <a:srgbClr val="F58223"/>
                </a:solidFill>
              </a:rPr>
              <a:t/>
            </a:r>
            <a:br>
              <a:rPr lang="en-IN" sz="1800" b="1" dirty="0" smtClean="0">
                <a:solidFill>
                  <a:srgbClr val="F58223"/>
                </a:solidFill>
              </a:rPr>
            </a:br>
            <a:r>
              <a:rPr lang="en-IN" sz="1800" dirty="0"/>
              <a:t>{  </a:t>
            </a:r>
            <a:br>
              <a:rPr lang="en-IN" sz="1800" dirty="0"/>
            </a:br>
            <a:r>
              <a:rPr lang="en-IN" sz="1800" dirty="0"/>
              <a:t>   </a:t>
            </a:r>
            <a:r>
              <a:rPr lang="en-IN" sz="1800" b="1" dirty="0"/>
              <a:t>"Resources"</a:t>
            </a:r>
            <a:r>
              <a:rPr lang="en-IN" sz="1800" dirty="0"/>
              <a:t>:{  </a:t>
            </a:r>
            <a:br>
              <a:rPr lang="en-IN" sz="1800" dirty="0"/>
            </a:br>
            <a:r>
              <a:rPr lang="en-IN" sz="1800" dirty="0"/>
              <a:t>      </a:t>
            </a:r>
            <a:r>
              <a:rPr lang="en-IN" sz="1800" b="1" dirty="0"/>
              <a:t>"</a:t>
            </a:r>
            <a:r>
              <a:rPr lang="en-IN" sz="1800" b="1" dirty="0" err="1"/>
              <a:t>HelloBucket</a:t>
            </a:r>
            <a:r>
              <a:rPr lang="en-IN" sz="1800" b="1" dirty="0"/>
              <a:t>"</a:t>
            </a:r>
            <a:r>
              <a:rPr lang="en-IN" sz="1800" dirty="0"/>
              <a:t>:{  </a:t>
            </a:r>
            <a:br>
              <a:rPr lang="en-IN" sz="1800" dirty="0"/>
            </a:br>
            <a:r>
              <a:rPr lang="en-IN" sz="1800" dirty="0"/>
              <a:t>         </a:t>
            </a:r>
            <a:r>
              <a:rPr lang="en-IN" sz="1800" b="1" dirty="0"/>
              <a:t>"</a:t>
            </a:r>
            <a:r>
              <a:rPr lang="en-IN" sz="1800" b="1" dirty="0" err="1"/>
              <a:t>Type"</a:t>
            </a:r>
            <a:r>
              <a:rPr lang="en-IN" sz="1800" dirty="0" err="1"/>
              <a:t>:"AWS</a:t>
            </a:r>
            <a:r>
              <a:rPr lang="en-IN" sz="1800" dirty="0"/>
              <a:t>::S3::Bucket",</a:t>
            </a:r>
            <a:br>
              <a:rPr lang="en-IN" sz="1800" dirty="0"/>
            </a:br>
            <a:r>
              <a:rPr lang="en-IN" sz="1800" dirty="0"/>
              <a:t>         </a:t>
            </a:r>
            <a:r>
              <a:rPr lang="en-IN" sz="1800" b="1" dirty="0"/>
              <a:t>"Properties"</a:t>
            </a:r>
            <a:r>
              <a:rPr lang="en-IN" sz="1800" dirty="0"/>
              <a:t>:{  </a:t>
            </a:r>
            <a:br>
              <a:rPr lang="en-IN" sz="1800" dirty="0"/>
            </a:br>
            <a:r>
              <a:rPr lang="en-IN" sz="1800" dirty="0"/>
              <a:t>            </a:t>
            </a:r>
            <a:r>
              <a:rPr lang="en-IN" sz="1800" b="1" dirty="0"/>
              <a:t>"</a:t>
            </a:r>
            <a:r>
              <a:rPr lang="en-IN" sz="1800" b="1" dirty="0" err="1"/>
              <a:t>AccessControl</a:t>
            </a:r>
            <a:r>
              <a:rPr lang="en-IN" sz="1800" b="1" dirty="0"/>
              <a:t>"</a:t>
            </a:r>
            <a:r>
              <a:rPr lang="en-IN" sz="1800" dirty="0"/>
              <a:t>:"</a:t>
            </a:r>
            <a:r>
              <a:rPr lang="en-IN" sz="1800" dirty="0" err="1" smtClean="0"/>
              <a:t>PublicRead</a:t>
            </a:r>
            <a:r>
              <a:rPr lang="en-IN" sz="1800" dirty="0" smtClean="0"/>
              <a:t>“,</a:t>
            </a:r>
          </a:p>
          <a:p>
            <a:r>
              <a:rPr lang="en-IN" sz="1800" dirty="0"/>
              <a:t>	</a:t>
            </a:r>
            <a:r>
              <a:rPr lang="en-IN" sz="1800" dirty="0" smtClean="0"/>
              <a:t>   </a:t>
            </a:r>
            <a:r>
              <a:rPr lang="en-IN" sz="1800" b="1" dirty="0" smtClean="0"/>
              <a:t>“</a:t>
            </a:r>
            <a:r>
              <a:rPr lang="en-IN" sz="1800" b="1" dirty="0" err="1" smtClean="0"/>
              <a:t>BucketName</a:t>
            </a:r>
            <a:r>
              <a:rPr lang="en-IN" sz="1800" b="1" dirty="0" smtClean="0"/>
              <a:t>”</a:t>
            </a:r>
            <a:r>
              <a:rPr lang="en-IN" sz="1800" dirty="0" smtClean="0"/>
              <a:t>	 : “MyFirstS3Bucket”</a:t>
            </a:r>
            <a:r>
              <a:rPr lang="en-IN" sz="1800" dirty="0"/>
              <a:t/>
            </a:r>
            <a:br>
              <a:rPr lang="en-IN" sz="1800" dirty="0"/>
            </a:br>
            <a:r>
              <a:rPr lang="en-IN" sz="1800" dirty="0"/>
              <a:t>         }</a:t>
            </a:r>
            <a:br>
              <a:rPr lang="en-IN" sz="1800" dirty="0"/>
            </a:br>
            <a:r>
              <a:rPr lang="en-IN" sz="1800" dirty="0"/>
              <a:t>      }</a:t>
            </a:r>
            <a:br>
              <a:rPr lang="en-IN" sz="1800" dirty="0"/>
            </a:br>
            <a:r>
              <a:rPr lang="en-IN" sz="1800" dirty="0"/>
              <a:t>   }</a:t>
            </a:r>
            <a:br>
              <a:rPr lang="en-IN" sz="1800" dirty="0"/>
            </a:br>
            <a:r>
              <a:rPr lang="en-IN" sz="1800" dirty="0"/>
              <a:t>}</a:t>
            </a:r>
          </a:p>
        </p:txBody>
      </p:sp>
    </p:spTree>
    <p:extLst>
      <p:ext uri="{BB962C8B-B14F-4D97-AF65-F5344CB8AC3E}">
        <p14:creationId xmlns:p14="http://schemas.microsoft.com/office/powerpoint/2010/main" val="90189320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smtClean="0">
                <a:solidFill>
                  <a:srgbClr val="FF0000"/>
                </a:solidFill>
              </a:rPr>
              <a:t>Let’s try this</a:t>
            </a:r>
            <a:endParaRPr lang="en-IN" sz="1800" b="1" dirty="0">
              <a:solidFill>
                <a:srgbClr val="FF0000"/>
              </a:solidFill>
            </a:endParaRPr>
          </a:p>
          <a:p>
            <a:endParaRPr lang="en-IN" sz="1800" b="1" dirty="0">
              <a:solidFill>
                <a:srgbClr val="FF0000"/>
              </a:solidFill>
            </a:endParaRPr>
          </a:p>
        </p:txBody>
      </p:sp>
      <p:pic>
        <p:nvPicPr>
          <p:cNvPr id="1027" name="Picture 3" descr="C:\Users\sumeetm\Desktop\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995" y="2229586"/>
            <a:ext cx="37909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4340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914400" y="2109154"/>
            <a:ext cx="9929611" cy="2400657"/>
          </a:xfrm>
          <a:prstGeom prst="rect">
            <a:avLst/>
          </a:prstGeom>
          <a:noFill/>
        </p:spPr>
        <p:txBody>
          <a:bodyPr wrap="square" rtlCol="0">
            <a:spAutoFit/>
          </a:bodyPr>
          <a:lstStyle/>
          <a:p>
            <a:pPr algn="ctr"/>
            <a:r>
              <a:rPr lang="en-IN" sz="4800" dirty="0" smtClean="0"/>
              <a:t>Create CloudFormation Stack for Photo Thumbnail Project</a:t>
            </a:r>
          </a:p>
          <a:p>
            <a:endParaRPr lang="en-IN" sz="1800" b="1" dirty="0">
              <a:solidFill>
                <a:srgbClr val="FF0000"/>
              </a:solidFill>
            </a:endParaRPr>
          </a:p>
          <a:p>
            <a:r>
              <a:rPr lang="en-IN" sz="1800" b="1" dirty="0" smtClean="0">
                <a:solidFill>
                  <a:srgbClr val="FF0000"/>
                </a:solidFill>
              </a:rPr>
              <a:t> </a:t>
            </a:r>
            <a:endParaRPr lang="en-IN" sz="1800" b="1" dirty="0">
              <a:solidFill>
                <a:srgbClr val="FF0000"/>
              </a:solidFill>
            </a:endParaRPr>
          </a:p>
          <a:p>
            <a:endParaRPr lang="en-IN" sz="1800" b="1" dirty="0">
              <a:solidFill>
                <a:srgbClr val="FF0000"/>
              </a:solidFill>
            </a:endParaRPr>
          </a:p>
        </p:txBody>
      </p:sp>
    </p:spTree>
    <p:extLst>
      <p:ext uri="{BB962C8B-B14F-4D97-AF65-F5344CB8AC3E}">
        <p14:creationId xmlns:p14="http://schemas.microsoft.com/office/powerpoint/2010/main" val="383546711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1156108"/>
            <a:ext cx="10882647" cy="369332"/>
          </a:xfrm>
          <a:prstGeom prst="rect">
            <a:avLst/>
          </a:prstGeom>
          <a:noFill/>
        </p:spPr>
        <p:txBody>
          <a:bodyPr wrap="square" rtlCol="0">
            <a:spAutoFit/>
          </a:bodyPr>
          <a:lstStyle/>
          <a:p>
            <a:r>
              <a:rPr lang="en-IN" sz="1800" b="1" dirty="0" smtClean="0">
                <a:solidFill>
                  <a:srgbClr val="FF0000"/>
                </a:solidFill>
              </a:rPr>
              <a:t>Application Flow</a:t>
            </a:r>
            <a:endParaRPr lang="en-IN" sz="1800" b="1" dirty="0">
              <a:solidFill>
                <a:srgbClr val="FF0000"/>
              </a:solidFill>
            </a:endParaRPr>
          </a:p>
        </p:txBody>
      </p:sp>
      <p:pic>
        <p:nvPicPr>
          <p:cNvPr id="5" name="Picture 3" descr="C:\Users\sumeetm\Desktop\Lambda_FileProcess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867" y="1987371"/>
            <a:ext cx="952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3398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1156108"/>
            <a:ext cx="10882647" cy="3970318"/>
          </a:xfrm>
          <a:prstGeom prst="rect">
            <a:avLst/>
          </a:prstGeom>
          <a:noFill/>
        </p:spPr>
        <p:txBody>
          <a:bodyPr wrap="square" rtlCol="0">
            <a:spAutoFit/>
          </a:bodyPr>
          <a:lstStyle/>
          <a:p>
            <a:r>
              <a:rPr lang="en-IN" sz="1800" b="1" dirty="0" smtClean="0">
                <a:solidFill>
                  <a:srgbClr val="FF0000"/>
                </a:solidFill>
              </a:rPr>
              <a:t>Identifying the required AWS resources</a:t>
            </a:r>
          </a:p>
          <a:p>
            <a:endParaRPr lang="en-IN" sz="1800" b="1" dirty="0">
              <a:solidFill>
                <a:srgbClr val="FF0000"/>
              </a:solidFill>
            </a:endParaRPr>
          </a:p>
          <a:p>
            <a:pPr marL="285750" indent="-285750">
              <a:buFont typeface="Wingdings" panose="05000000000000000000" pitchFamily="2" charset="2"/>
              <a:buChar char="Ø"/>
            </a:pPr>
            <a:r>
              <a:rPr lang="en-IN" sz="1800" dirty="0" smtClean="0"/>
              <a:t>Create Source Bucket.</a:t>
            </a:r>
            <a:endParaRPr lang="en-IN" sz="1800" dirty="0" smtClean="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Lambda Execution Role</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Lambda Function</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Trigger / </a:t>
            </a:r>
            <a:r>
              <a:rPr lang="en-IN" sz="1800" dirty="0" smtClean="0"/>
              <a:t>Notification</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smtClean="0"/>
              <a:t>SNS Topic</a:t>
            </a:r>
            <a:endParaRPr lang="en-IN" sz="1800" dirty="0" smtClean="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endParaRPr lang="en-IN" sz="1800" dirty="0" smtClean="0"/>
          </a:p>
          <a:p>
            <a:endParaRPr lang="en-IN" sz="1800" b="1" dirty="0">
              <a:solidFill>
                <a:srgbClr val="FF0000"/>
              </a:solidFill>
            </a:endParaRPr>
          </a:p>
        </p:txBody>
      </p:sp>
    </p:spTree>
    <p:extLst>
      <p:ext uri="{BB962C8B-B14F-4D97-AF65-F5344CB8AC3E}">
        <p14:creationId xmlns:p14="http://schemas.microsoft.com/office/powerpoint/2010/main" val="85223685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smtClean="0">
                <a:solidFill>
                  <a:srgbClr val="FF0000"/>
                </a:solidFill>
              </a:rPr>
              <a:t>Step 1: S3 buckets</a:t>
            </a:r>
            <a:endParaRPr lang="en-IN" sz="1800" dirty="0" smtClean="0"/>
          </a:p>
          <a:p>
            <a:endParaRPr lang="en-IN" sz="1800" b="1" dirty="0">
              <a:solidFill>
                <a:srgbClr val="FF0000"/>
              </a:solidFill>
            </a:endParaRPr>
          </a:p>
        </p:txBody>
      </p:sp>
      <p:sp>
        <p:nvSpPr>
          <p:cNvPr id="2" name="TextBox 1"/>
          <p:cNvSpPr txBox="1"/>
          <p:nvPr/>
        </p:nvSpPr>
        <p:spPr>
          <a:xfrm>
            <a:off x="2356834" y="1661368"/>
            <a:ext cx="7302321" cy="5016758"/>
          </a:xfrm>
          <a:prstGeom prst="rect">
            <a:avLst/>
          </a:prstGeom>
          <a:solidFill>
            <a:schemeClr val="bg1">
              <a:lumMod val="75000"/>
            </a:schemeClr>
          </a:solidFill>
        </p:spPr>
        <p:txBody>
          <a:bodyPr wrap="square" rtlCol="0">
            <a:spAutoFit/>
          </a:bodyPr>
          <a:lstStyle/>
          <a:p>
            <a:r>
              <a:rPr lang="en-IN" sz="1600" dirty="0"/>
              <a:t>{  </a:t>
            </a:r>
          </a:p>
          <a:p>
            <a:r>
              <a:rPr lang="en-IN" sz="1600" dirty="0"/>
              <a:t>   "Resources":{  </a:t>
            </a:r>
          </a:p>
          <a:p>
            <a:r>
              <a:rPr lang="en-IN" sz="1600" dirty="0"/>
              <a:t>      "S3BucketMS":{  </a:t>
            </a:r>
          </a:p>
          <a:p>
            <a:r>
              <a:rPr lang="en-IN" sz="1600" dirty="0"/>
              <a:t>         "</a:t>
            </a:r>
            <a:r>
              <a:rPr lang="en-IN" sz="1600" dirty="0" err="1"/>
              <a:t>Type":"AWS</a:t>
            </a:r>
            <a:r>
              <a:rPr lang="en-IN" sz="1600" dirty="0"/>
              <a:t>::S3::Bucket",</a:t>
            </a:r>
          </a:p>
          <a:p>
            <a:r>
              <a:rPr lang="en-IN" sz="1600" dirty="0"/>
              <a:t>         "Properties":{  </a:t>
            </a:r>
          </a:p>
          <a:p>
            <a:r>
              <a:rPr lang="en-IN" sz="1600" dirty="0"/>
              <a:t>            "</a:t>
            </a:r>
            <a:r>
              <a:rPr lang="en-IN" sz="1600" dirty="0" err="1"/>
              <a:t>BucketName</a:t>
            </a:r>
            <a:r>
              <a:rPr lang="en-IN" sz="1600" dirty="0"/>
              <a:t>":"</a:t>
            </a:r>
            <a:r>
              <a:rPr lang="en-IN" sz="1600" b="1" dirty="0" err="1"/>
              <a:t>muchhalsumeet</a:t>
            </a:r>
            <a:r>
              <a:rPr lang="en-IN" sz="1600" dirty="0"/>
              <a:t>",</a:t>
            </a:r>
          </a:p>
          <a:p>
            <a:r>
              <a:rPr lang="en-IN" sz="1600" dirty="0"/>
              <a:t>            "</a:t>
            </a:r>
            <a:r>
              <a:rPr lang="en-IN" sz="1600" dirty="0" err="1"/>
              <a:t>AccessControl</a:t>
            </a:r>
            <a:r>
              <a:rPr lang="en-IN" sz="1600" dirty="0"/>
              <a:t>":"</a:t>
            </a:r>
            <a:r>
              <a:rPr lang="en-IN" sz="1600" dirty="0" err="1"/>
              <a:t>PublicReadWrite</a:t>
            </a:r>
            <a:r>
              <a:rPr lang="en-IN" sz="1600" dirty="0"/>
              <a:t>"</a:t>
            </a:r>
          </a:p>
          <a:p>
            <a:r>
              <a:rPr lang="en-IN" sz="1600" dirty="0"/>
              <a:t>         },</a:t>
            </a:r>
          </a:p>
          <a:p>
            <a:r>
              <a:rPr lang="en-IN" sz="1600" dirty="0"/>
              <a:t>         "</a:t>
            </a:r>
            <a:r>
              <a:rPr lang="en-IN" sz="1600" dirty="0" err="1"/>
              <a:t>DeletionPolicy</a:t>
            </a:r>
            <a:r>
              <a:rPr lang="en-IN" sz="1600" dirty="0"/>
              <a:t>":"Retain"</a:t>
            </a:r>
          </a:p>
          <a:p>
            <a:r>
              <a:rPr lang="en-IN" sz="1600" dirty="0"/>
              <a:t>      },</a:t>
            </a:r>
          </a:p>
          <a:p>
            <a:r>
              <a:rPr lang="en-IN" sz="1600" dirty="0"/>
              <a:t>      "S3BucketMSR":{  </a:t>
            </a:r>
          </a:p>
          <a:p>
            <a:r>
              <a:rPr lang="en-IN" sz="1600" dirty="0"/>
              <a:t>         "</a:t>
            </a:r>
            <a:r>
              <a:rPr lang="en-IN" sz="1600" dirty="0" err="1"/>
              <a:t>Type":"AWS</a:t>
            </a:r>
            <a:r>
              <a:rPr lang="en-IN" sz="1600" dirty="0"/>
              <a:t>::S3::Bucket",</a:t>
            </a:r>
          </a:p>
          <a:p>
            <a:r>
              <a:rPr lang="en-IN" sz="1600" dirty="0"/>
              <a:t>         "Properties":{  </a:t>
            </a:r>
          </a:p>
          <a:p>
            <a:r>
              <a:rPr lang="en-IN" sz="1600" dirty="0"/>
              <a:t>            "</a:t>
            </a:r>
            <a:r>
              <a:rPr lang="en-IN" sz="1600" dirty="0" err="1"/>
              <a:t>BucketName</a:t>
            </a:r>
            <a:r>
              <a:rPr lang="en-IN" sz="1600" dirty="0"/>
              <a:t>":"</a:t>
            </a:r>
            <a:r>
              <a:rPr lang="en-IN" sz="1600" b="1" dirty="0" err="1"/>
              <a:t>muchhalsumeetresized</a:t>
            </a:r>
            <a:r>
              <a:rPr lang="en-IN" sz="1600" dirty="0"/>
              <a:t>",</a:t>
            </a:r>
          </a:p>
          <a:p>
            <a:r>
              <a:rPr lang="en-IN" sz="1600" dirty="0"/>
              <a:t>            "</a:t>
            </a:r>
            <a:r>
              <a:rPr lang="en-IN" sz="1600" dirty="0" err="1"/>
              <a:t>AccessControl</a:t>
            </a:r>
            <a:r>
              <a:rPr lang="en-IN" sz="1600" dirty="0"/>
              <a:t>":"</a:t>
            </a:r>
            <a:r>
              <a:rPr lang="en-IN" sz="1600" dirty="0" err="1"/>
              <a:t>PublicReadWrite</a:t>
            </a:r>
            <a:r>
              <a:rPr lang="en-IN" sz="1600" dirty="0"/>
              <a:t>"</a:t>
            </a:r>
          </a:p>
          <a:p>
            <a:r>
              <a:rPr lang="en-IN" sz="1600" dirty="0"/>
              <a:t>         },</a:t>
            </a:r>
          </a:p>
          <a:p>
            <a:r>
              <a:rPr lang="en-IN" sz="1600" dirty="0"/>
              <a:t>         "</a:t>
            </a:r>
            <a:r>
              <a:rPr lang="en-IN" sz="1600" dirty="0" err="1"/>
              <a:t>DeletionPolicy</a:t>
            </a:r>
            <a:r>
              <a:rPr lang="en-IN" sz="1600" dirty="0"/>
              <a:t>":"Retain"</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33468347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smtClean="0">
                <a:solidFill>
                  <a:srgbClr val="FF0000"/>
                </a:solidFill>
              </a:rPr>
              <a:t>Step 2: Execution Role</a:t>
            </a:r>
            <a:endParaRPr lang="en-IN" sz="1800" dirty="0" smtClean="0"/>
          </a:p>
          <a:p>
            <a:endParaRPr lang="en-IN" sz="1800" b="1" dirty="0">
              <a:solidFill>
                <a:srgbClr val="FF0000"/>
              </a:solidFill>
            </a:endParaRPr>
          </a:p>
        </p:txBody>
      </p:sp>
      <p:sp>
        <p:nvSpPr>
          <p:cNvPr id="2" name="TextBox 1"/>
          <p:cNvSpPr txBox="1"/>
          <p:nvPr/>
        </p:nvSpPr>
        <p:spPr>
          <a:xfrm>
            <a:off x="2356834" y="1661368"/>
            <a:ext cx="7302321" cy="4770537"/>
          </a:xfrm>
          <a:prstGeom prst="rect">
            <a:avLst/>
          </a:prstGeom>
          <a:solidFill>
            <a:schemeClr val="bg1">
              <a:lumMod val="75000"/>
            </a:schemeClr>
          </a:solidFill>
        </p:spPr>
        <p:txBody>
          <a:bodyPr wrap="square" rtlCol="0">
            <a:spAutoFit/>
          </a:bodyPr>
          <a:lstStyle/>
          <a:p>
            <a:r>
              <a:rPr lang="en-IN" sz="1600" dirty="0"/>
              <a:t>"</a:t>
            </a:r>
            <a:r>
              <a:rPr lang="en-IN" sz="1200" dirty="0" err="1"/>
              <a:t>LambdaExecutionRole</a:t>
            </a:r>
            <a:r>
              <a:rPr lang="en-IN" sz="1200" dirty="0"/>
              <a:t>":{  </a:t>
            </a:r>
          </a:p>
          <a:p>
            <a:r>
              <a:rPr lang="en-IN" sz="1200" dirty="0"/>
              <a:t>         "</a:t>
            </a:r>
            <a:r>
              <a:rPr lang="en-IN" sz="1200" dirty="0" err="1"/>
              <a:t>Type":"AWS</a:t>
            </a:r>
            <a:r>
              <a:rPr lang="en-IN" sz="1200" dirty="0"/>
              <a:t>::IAM::Role",</a:t>
            </a:r>
          </a:p>
          <a:p>
            <a:r>
              <a:rPr lang="en-IN" sz="1200" dirty="0"/>
              <a:t>         "Properties":{  </a:t>
            </a:r>
          </a:p>
          <a:p>
            <a:r>
              <a:rPr lang="en-IN" sz="1200" dirty="0"/>
              <a:t>            "RoleName":"lambda-s3-execution-role",</a:t>
            </a:r>
          </a:p>
          <a:p>
            <a:r>
              <a:rPr lang="en-IN" sz="1200" dirty="0"/>
              <a:t>            "</a:t>
            </a:r>
            <a:r>
              <a:rPr lang="en-IN" sz="1200" dirty="0" err="1"/>
              <a:t>AssumeRolePolicyDocument</a:t>
            </a:r>
            <a:r>
              <a:rPr lang="en-IN" sz="1200" dirty="0"/>
              <a:t>":{  </a:t>
            </a:r>
          </a:p>
          <a:p>
            <a:r>
              <a:rPr lang="en-IN" sz="1200" dirty="0"/>
              <a:t>               "Version":"2012-10-17",</a:t>
            </a:r>
          </a:p>
          <a:p>
            <a:r>
              <a:rPr lang="en-IN" sz="1200" dirty="0"/>
              <a:t>               "Statement":[  </a:t>
            </a:r>
          </a:p>
          <a:p>
            <a:r>
              <a:rPr lang="en-IN" sz="1200" dirty="0"/>
              <a:t>                  {  </a:t>
            </a:r>
          </a:p>
          <a:p>
            <a:r>
              <a:rPr lang="en-IN" sz="1200" dirty="0"/>
              <a:t>                     "Effect":"Allow",</a:t>
            </a:r>
          </a:p>
          <a:p>
            <a:r>
              <a:rPr lang="en-IN" sz="1200" dirty="0"/>
              <a:t>                     "Principal":{  </a:t>
            </a:r>
          </a:p>
          <a:p>
            <a:r>
              <a:rPr lang="en-IN" sz="1200" dirty="0"/>
              <a:t>                        "Service":[  </a:t>
            </a:r>
          </a:p>
          <a:p>
            <a:r>
              <a:rPr lang="en-IN" sz="1200" dirty="0"/>
              <a:t>                           "lambda.amazonaws.com"</a:t>
            </a:r>
          </a:p>
          <a:p>
            <a:r>
              <a:rPr lang="en-IN" sz="1200" dirty="0"/>
              <a:t>                        ]</a:t>
            </a:r>
          </a:p>
          <a:p>
            <a:r>
              <a:rPr lang="en-IN" sz="1200" dirty="0"/>
              <a:t>                     },</a:t>
            </a:r>
          </a:p>
          <a:p>
            <a:r>
              <a:rPr lang="en-IN" sz="1200" dirty="0"/>
              <a:t>                     "Action":[  </a:t>
            </a:r>
          </a:p>
          <a:p>
            <a:r>
              <a:rPr lang="en-IN" sz="1200" dirty="0"/>
              <a:t>                        "</a:t>
            </a:r>
            <a:r>
              <a:rPr lang="en-IN" sz="1200" dirty="0" err="1"/>
              <a:t>sts:AssumeRole</a:t>
            </a:r>
            <a:r>
              <a:rPr lang="en-IN" sz="1200" dirty="0"/>
              <a:t>"</a:t>
            </a:r>
          </a:p>
          <a:p>
            <a:r>
              <a:rPr lang="en-IN" sz="1200" dirty="0"/>
              <a:t>                     ]</a:t>
            </a:r>
          </a:p>
          <a:p>
            <a:r>
              <a:rPr lang="en-IN" sz="1200" dirty="0"/>
              <a:t>                  }</a:t>
            </a:r>
          </a:p>
          <a:p>
            <a:r>
              <a:rPr lang="en-IN" sz="1200" dirty="0"/>
              <a:t>               ]</a:t>
            </a:r>
          </a:p>
          <a:p>
            <a:r>
              <a:rPr lang="en-IN" sz="1200" dirty="0"/>
              <a:t>            },</a:t>
            </a:r>
          </a:p>
          <a:p>
            <a:r>
              <a:rPr lang="en-IN" sz="1200" dirty="0"/>
              <a:t>            "</a:t>
            </a:r>
            <a:r>
              <a:rPr lang="en-IN" sz="1200" dirty="0" err="1"/>
              <a:t>ManagedPolicyArns</a:t>
            </a:r>
            <a:r>
              <a:rPr lang="en-IN" sz="1200" dirty="0"/>
              <a:t>":[  </a:t>
            </a:r>
          </a:p>
          <a:p>
            <a:r>
              <a:rPr lang="en-IN" sz="1200" dirty="0"/>
              <a:t>               "</a:t>
            </a:r>
            <a:r>
              <a:rPr lang="en-IN" sz="1200" dirty="0" err="1"/>
              <a:t>arn:aws:iam</a:t>
            </a:r>
            <a:r>
              <a:rPr lang="en-IN" sz="1200" dirty="0"/>
              <a:t>::</a:t>
            </a:r>
            <a:r>
              <a:rPr lang="en-IN" sz="1200" dirty="0" err="1"/>
              <a:t>aws:policy</a:t>
            </a:r>
            <a:r>
              <a:rPr lang="en-IN" sz="1200" dirty="0"/>
              <a:t>/</a:t>
            </a:r>
            <a:r>
              <a:rPr lang="en-IN" sz="1200" dirty="0" err="1"/>
              <a:t>AWSLambdaExecute</a:t>
            </a:r>
            <a:r>
              <a:rPr lang="en-IN" sz="1200" dirty="0"/>
              <a:t>"</a:t>
            </a:r>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309940513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smtClean="0">
                <a:solidFill>
                  <a:srgbClr val="FF0000"/>
                </a:solidFill>
              </a:rPr>
              <a:t>Step 3: Lambda</a:t>
            </a:r>
            <a:endParaRPr lang="en-IN" sz="1800" dirty="0" smtClean="0"/>
          </a:p>
          <a:p>
            <a:endParaRPr lang="en-IN" sz="1800" b="1" dirty="0">
              <a:solidFill>
                <a:srgbClr val="FF0000"/>
              </a:solidFill>
            </a:endParaRPr>
          </a:p>
        </p:txBody>
      </p:sp>
      <p:sp>
        <p:nvSpPr>
          <p:cNvPr id="2" name="TextBox 1"/>
          <p:cNvSpPr txBox="1"/>
          <p:nvPr/>
        </p:nvSpPr>
        <p:spPr>
          <a:xfrm>
            <a:off x="2356834" y="1661368"/>
            <a:ext cx="7302321" cy="5016758"/>
          </a:xfrm>
          <a:prstGeom prst="rect">
            <a:avLst/>
          </a:prstGeom>
          <a:solidFill>
            <a:schemeClr val="bg1">
              <a:lumMod val="75000"/>
            </a:schemeClr>
          </a:solidFill>
        </p:spPr>
        <p:txBody>
          <a:bodyPr wrap="square" rtlCol="0">
            <a:spAutoFit/>
          </a:bodyPr>
          <a:lstStyle/>
          <a:p>
            <a:r>
              <a:rPr lang="en-IN" sz="1600" dirty="0"/>
              <a:t>"</a:t>
            </a:r>
            <a:r>
              <a:rPr lang="en-IN" sz="1600" dirty="0" err="1"/>
              <a:t>AWSLambda</a:t>
            </a:r>
            <a:r>
              <a:rPr lang="en-IN" sz="1600" dirty="0"/>
              <a:t>":{  </a:t>
            </a:r>
          </a:p>
          <a:p>
            <a:r>
              <a:rPr lang="en-IN" sz="1600" dirty="0"/>
              <a:t>         "</a:t>
            </a:r>
            <a:r>
              <a:rPr lang="en-IN" sz="1600" dirty="0" err="1"/>
              <a:t>Type":"AWS</a:t>
            </a:r>
            <a:r>
              <a:rPr lang="en-IN" sz="1600" dirty="0"/>
              <a:t>::Lambda::Function",</a:t>
            </a:r>
          </a:p>
          <a:p>
            <a:r>
              <a:rPr lang="en-IN" sz="1600" dirty="0"/>
              <a:t>         "Properties":{  </a:t>
            </a:r>
          </a:p>
          <a:p>
            <a:r>
              <a:rPr lang="en-IN" sz="1600" dirty="0"/>
              <a:t>            "</a:t>
            </a:r>
            <a:r>
              <a:rPr lang="en-IN" sz="1600" dirty="0" err="1"/>
              <a:t>FunctionName</a:t>
            </a:r>
            <a:r>
              <a:rPr lang="en-IN" sz="1600" dirty="0"/>
              <a:t>":"</a:t>
            </a:r>
            <a:r>
              <a:rPr lang="en-IN" sz="1600" dirty="0" err="1"/>
              <a:t>CreateThumbnail</a:t>
            </a:r>
            <a:r>
              <a:rPr lang="en-IN" sz="1600" dirty="0"/>
              <a:t>",</a:t>
            </a:r>
          </a:p>
          <a:p>
            <a:r>
              <a:rPr lang="en-IN" sz="1600" dirty="0"/>
              <a:t>            "Handler":"com.yash.training.aws.S3EventProcessorCreateThumbnail",</a:t>
            </a:r>
          </a:p>
          <a:p>
            <a:r>
              <a:rPr lang="en-IN" sz="1600" dirty="0"/>
              <a:t>            "Role":{  </a:t>
            </a:r>
          </a:p>
          <a:p>
            <a:r>
              <a:rPr lang="en-IN" sz="1600" dirty="0"/>
              <a:t>               "</a:t>
            </a:r>
            <a:r>
              <a:rPr lang="en-IN" sz="1600" dirty="0" err="1"/>
              <a:t>Fn</a:t>
            </a:r>
            <a:r>
              <a:rPr lang="en-IN" sz="1600" dirty="0"/>
              <a:t>::</a:t>
            </a:r>
            <a:r>
              <a:rPr lang="en-IN" sz="1600" dirty="0" err="1"/>
              <a:t>GetAtt</a:t>
            </a:r>
            <a:r>
              <a:rPr lang="en-IN" sz="1600" dirty="0"/>
              <a:t>":[  </a:t>
            </a:r>
          </a:p>
          <a:p>
            <a:r>
              <a:rPr lang="en-IN" sz="1600" dirty="0"/>
              <a:t>                  "</a:t>
            </a:r>
            <a:r>
              <a:rPr lang="en-IN" sz="1600" dirty="0" err="1"/>
              <a:t>LambdaExecutionRole</a:t>
            </a:r>
            <a:r>
              <a:rPr lang="en-IN" sz="1600" dirty="0"/>
              <a:t>",</a:t>
            </a:r>
          </a:p>
          <a:p>
            <a:r>
              <a:rPr lang="en-IN" sz="1600" dirty="0"/>
              <a:t>                  "</a:t>
            </a:r>
            <a:r>
              <a:rPr lang="en-IN" sz="1600" dirty="0" err="1"/>
              <a:t>Arn</a:t>
            </a:r>
            <a:r>
              <a:rPr lang="en-IN" sz="1600" dirty="0"/>
              <a:t>"</a:t>
            </a:r>
          </a:p>
          <a:p>
            <a:r>
              <a:rPr lang="en-IN" sz="1600" dirty="0"/>
              <a:t>               ]</a:t>
            </a:r>
          </a:p>
          <a:p>
            <a:r>
              <a:rPr lang="en-IN" sz="1600" dirty="0"/>
              <a:t>            },</a:t>
            </a:r>
          </a:p>
          <a:p>
            <a:r>
              <a:rPr lang="en-IN" sz="1600" dirty="0"/>
              <a:t>            "Code":{  </a:t>
            </a:r>
          </a:p>
          <a:p>
            <a:r>
              <a:rPr lang="en-IN" sz="1600" dirty="0"/>
              <a:t>               "S3Bucket":"</a:t>
            </a:r>
            <a:r>
              <a:rPr lang="en-IN" sz="1600" b="1" dirty="0">
                <a:solidFill>
                  <a:srgbClr val="FF0000"/>
                </a:solidFill>
              </a:rPr>
              <a:t>sm-lambda-functions</a:t>
            </a:r>
            <a:r>
              <a:rPr lang="en-IN" sz="1600" dirty="0"/>
              <a:t>",</a:t>
            </a:r>
          </a:p>
          <a:p>
            <a:r>
              <a:rPr lang="en-IN" sz="1600" dirty="0"/>
              <a:t>               "S3Key":"aws-training-1.0-SNAPSHOT.jar"</a:t>
            </a:r>
          </a:p>
          <a:p>
            <a:r>
              <a:rPr lang="en-IN" sz="1600" dirty="0"/>
              <a:t>            },</a:t>
            </a:r>
          </a:p>
          <a:p>
            <a:r>
              <a:rPr lang="en-IN" sz="1600" dirty="0"/>
              <a:t>            "Runtime":"java8",</a:t>
            </a:r>
          </a:p>
          <a:p>
            <a:r>
              <a:rPr lang="en-IN" sz="1600" dirty="0"/>
              <a:t>	    "</a:t>
            </a:r>
            <a:r>
              <a:rPr lang="en-IN" sz="1600" dirty="0" err="1"/>
              <a:t>MemorySize</a:t>
            </a:r>
            <a:r>
              <a:rPr lang="en-IN" sz="1600" dirty="0"/>
              <a:t>": 512,</a:t>
            </a:r>
          </a:p>
          <a:p>
            <a:r>
              <a:rPr lang="en-IN" sz="1600" dirty="0"/>
              <a:t>	    "Timeout": 15</a:t>
            </a:r>
          </a:p>
          <a:p>
            <a:r>
              <a:rPr lang="en-IN" sz="1600" dirty="0"/>
              <a:t>         }</a:t>
            </a:r>
          </a:p>
          <a:p>
            <a:r>
              <a:rPr lang="en-IN" sz="1600" dirty="0"/>
              <a:t>      }</a:t>
            </a:r>
            <a:endParaRPr lang="en-IN" sz="1200" dirty="0"/>
          </a:p>
        </p:txBody>
      </p:sp>
    </p:spTree>
    <p:extLst>
      <p:ext uri="{BB962C8B-B14F-4D97-AF65-F5344CB8AC3E}">
        <p14:creationId xmlns:p14="http://schemas.microsoft.com/office/powerpoint/2010/main" val="358480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pic>
        <p:nvPicPr>
          <p:cNvPr id="14338" name="Picture 2" descr="C:\Users\sumeetm\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763" y="2890704"/>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2580" y="1300764"/>
            <a:ext cx="10612192" cy="1815882"/>
          </a:xfrm>
          <a:prstGeom prst="rect">
            <a:avLst/>
          </a:prstGeom>
          <a:noFill/>
        </p:spPr>
        <p:txBody>
          <a:bodyPr wrap="square" rtlCol="0">
            <a:spAutoFit/>
          </a:bodyPr>
          <a:lstStyle/>
          <a:p>
            <a:pPr algn="ctr"/>
            <a:r>
              <a:rPr lang="en-IN" sz="4400" dirty="0"/>
              <a:t>Cloud Computing </a:t>
            </a:r>
            <a:r>
              <a:rPr lang="en-IN" sz="4400" dirty="0" smtClean="0"/>
              <a:t>with</a:t>
            </a:r>
            <a:br>
              <a:rPr lang="en-IN" sz="4400" dirty="0" smtClean="0"/>
            </a:br>
            <a:r>
              <a:rPr lang="en-IN" sz="4400" dirty="0" smtClean="0"/>
              <a:t> Amazon </a:t>
            </a:r>
            <a:r>
              <a:rPr lang="en-IN" sz="4400" dirty="0"/>
              <a:t>Web </a:t>
            </a:r>
            <a:r>
              <a:rPr lang="en-IN" sz="4400" dirty="0" smtClean="0"/>
              <a:t>Services (AWS)</a:t>
            </a:r>
            <a:endParaRPr lang="en-IN" sz="4400" dirty="0"/>
          </a:p>
          <a:p>
            <a:endParaRPr lang="en-IN" dirty="0"/>
          </a:p>
        </p:txBody>
      </p:sp>
      <p:sp>
        <p:nvSpPr>
          <p:cNvPr id="4" name="TextBox 3"/>
          <p:cNvSpPr txBox="1"/>
          <p:nvPr/>
        </p:nvSpPr>
        <p:spPr>
          <a:xfrm>
            <a:off x="708338" y="4881093"/>
            <a:ext cx="10869769" cy="1015663"/>
          </a:xfrm>
          <a:prstGeom prst="rect">
            <a:avLst/>
          </a:prstGeom>
          <a:noFill/>
        </p:spPr>
        <p:txBody>
          <a:bodyPr wrap="square" rtlCol="0">
            <a:spAutoFit/>
          </a:bodyPr>
          <a:lstStyle/>
          <a:p>
            <a:r>
              <a:rPr lang="en-IN" sz="1800" dirty="0"/>
              <a:t>Amazon Web Services (AWS) is a secure cloud services platform, offering compute power, database storage, content delivery and other functionality to help businesses scale and grow.</a:t>
            </a:r>
          </a:p>
          <a:p>
            <a:endParaRPr lang="en-IN" dirty="0"/>
          </a:p>
        </p:txBody>
      </p:sp>
    </p:spTree>
    <p:extLst>
      <p:ext uri="{BB962C8B-B14F-4D97-AF65-F5344CB8AC3E}">
        <p14:creationId xmlns:p14="http://schemas.microsoft.com/office/powerpoint/2010/main" val="256693173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1156108"/>
            <a:ext cx="10882647" cy="1477328"/>
          </a:xfrm>
          <a:prstGeom prst="rect">
            <a:avLst/>
          </a:prstGeom>
          <a:noFill/>
        </p:spPr>
        <p:txBody>
          <a:bodyPr wrap="square" rtlCol="0">
            <a:spAutoFit/>
          </a:bodyPr>
          <a:lstStyle/>
          <a:p>
            <a:r>
              <a:rPr lang="en-IN" sz="1800" b="1" dirty="0" smtClean="0">
                <a:solidFill>
                  <a:srgbClr val="FF0000"/>
                </a:solidFill>
              </a:rPr>
              <a:t>Step 4: combine all of them and execute.</a:t>
            </a:r>
          </a:p>
          <a:p>
            <a:endParaRPr lang="en-IN" sz="1800" b="1" dirty="0">
              <a:solidFill>
                <a:srgbClr val="FF0000"/>
              </a:solidFill>
            </a:endParaRPr>
          </a:p>
          <a:p>
            <a:r>
              <a:rPr lang="en-IN" sz="1800" b="1" dirty="0" smtClean="0">
                <a:solidFill>
                  <a:srgbClr val="FF0000"/>
                </a:solidFill>
              </a:rPr>
              <a:t>Step 5: Identify what is missing.</a:t>
            </a:r>
          </a:p>
          <a:p>
            <a:endParaRPr lang="en-IN" sz="1800" b="1" dirty="0">
              <a:solidFill>
                <a:srgbClr val="FF0000"/>
              </a:solidFill>
            </a:endParaRPr>
          </a:p>
          <a:p>
            <a:endParaRPr lang="en-IN" sz="1800" b="1" dirty="0">
              <a:solidFill>
                <a:srgbClr val="FF0000"/>
              </a:solidFill>
            </a:endParaRPr>
          </a:p>
        </p:txBody>
      </p:sp>
    </p:spTree>
    <p:extLst>
      <p:ext uri="{BB962C8B-B14F-4D97-AF65-F5344CB8AC3E}">
        <p14:creationId xmlns:p14="http://schemas.microsoft.com/office/powerpoint/2010/main" val="13720441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924286"/>
            <a:ext cx="10882647" cy="646331"/>
          </a:xfrm>
          <a:prstGeom prst="rect">
            <a:avLst/>
          </a:prstGeom>
          <a:noFill/>
        </p:spPr>
        <p:txBody>
          <a:bodyPr wrap="square" rtlCol="0">
            <a:spAutoFit/>
          </a:bodyPr>
          <a:lstStyle/>
          <a:p>
            <a:r>
              <a:rPr lang="en-IN" sz="1800" b="1" dirty="0" smtClean="0">
                <a:solidFill>
                  <a:srgbClr val="FF0000"/>
                </a:solidFill>
              </a:rPr>
              <a:t>Add Permission and update stack</a:t>
            </a:r>
            <a:endParaRPr lang="en-IN" sz="1800" dirty="0" smtClean="0"/>
          </a:p>
          <a:p>
            <a:endParaRPr lang="en-IN" sz="1800" b="1" dirty="0">
              <a:solidFill>
                <a:srgbClr val="FF0000"/>
              </a:solidFill>
            </a:endParaRPr>
          </a:p>
        </p:txBody>
      </p:sp>
      <p:sp>
        <p:nvSpPr>
          <p:cNvPr id="2" name="TextBox 1"/>
          <p:cNvSpPr txBox="1"/>
          <p:nvPr/>
        </p:nvSpPr>
        <p:spPr>
          <a:xfrm>
            <a:off x="2356834" y="1403788"/>
            <a:ext cx="7302321" cy="5262979"/>
          </a:xfrm>
          <a:prstGeom prst="rect">
            <a:avLst/>
          </a:prstGeom>
          <a:solidFill>
            <a:schemeClr val="bg1">
              <a:lumMod val="75000"/>
            </a:schemeClr>
          </a:solidFill>
        </p:spPr>
        <p:txBody>
          <a:bodyPr wrap="square" rtlCol="0">
            <a:spAutoFit/>
          </a:bodyPr>
          <a:lstStyle/>
          <a:p>
            <a:r>
              <a:rPr lang="en-IN" sz="1200" dirty="0" smtClean="0"/>
              <a:t>“</a:t>
            </a:r>
            <a:r>
              <a:rPr lang="en-IN" sz="1200" dirty="0" err="1" smtClean="0"/>
              <a:t>AWSLambdaPermission</a:t>
            </a:r>
            <a:r>
              <a:rPr lang="en-IN" sz="1200" dirty="0" smtClean="0"/>
              <a:t>":{  </a:t>
            </a:r>
            <a:endParaRPr lang="en-IN" sz="1200" dirty="0"/>
          </a:p>
          <a:p>
            <a:r>
              <a:rPr lang="en-IN" sz="1200" dirty="0"/>
              <a:t>         "</a:t>
            </a:r>
            <a:r>
              <a:rPr lang="en-IN" sz="1200" dirty="0" err="1"/>
              <a:t>Type":"AWS</a:t>
            </a:r>
            <a:r>
              <a:rPr lang="en-IN" sz="1200" dirty="0"/>
              <a:t>::Lambda::Permission",</a:t>
            </a:r>
          </a:p>
          <a:p>
            <a:r>
              <a:rPr lang="en-IN" sz="1200" dirty="0"/>
              <a:t>         "Properties":{  </a:t>
            </a:r>
          </a:p>
          <a:p>
            <a:r>
              <a:rPr lang="en-IN" sz="1200" dirty="0"/>
              <a:t>            "Action":"</a:t>
            </a:r>
            <a:r>
              <a:rPr lang="en-IN" sz="1200" dirty="0" err="1"/>
              <a:t>lambda:InvokeFunction</a:t>
            </a:r>
            <a:r>
              <a:rPr lang="en-IN" sz="1200" dirty="0"/>
              <a:t>",</a:t>
            </a:r>
          </a:p>
          <a:p>
            <a:r>
              <a:rPr lang="en-IN" sz="1200" dirty="0"/>
              <a:t>            "</a:t>
            </a:r>
            <a:r>
              <a:rPr lang="en-IN" sz="1200" dirty="0" err="1"/>
              <a:t>FunctionName</a:t>
            </a:r>
            <a:r>
              <a:rPr lang="en-IN" sz="1200" dirty="0"/>
              <a:t>":{  </a:t>
            </a:r>
          </a:p>
          <a:p>
            <a:r>
              <a:rPr lang="en-IN" sz="1200" dirty="0"/>
              <a:t>               "Ref":"</a:t>
            </a:r>
            <a:r>
              <a:rPr lang="en-IN" sz="1200" dirty="0" err="1"/>
              <a:t>AWSLambda</a:t>
            </a:r>
            <a:r>
              <a:rPr lang="en-IN" sz="1200" dirty="0"/>
              <a:t>"</a:t>
            </a:r>
          </a:p>
          <a:p>
            <a:r>
              <a:rPr lang="en-IN" sz="1200" dirty="0"/>
              <a:t>            },</a:t>
            </a:r>
          </a:p>
          <a:p>
            <a:r>
              <a:rPr lang="en-IN" sz="1200" dirty="0"/>
              <a:t>            "Principal":"s3.amazonaws.com",</a:t>
            </a:r>
          </a:p>
          <a:p>
            <a:r>
              <a:rPr lang="en-IN" sz="1200" dirty="0"/>
              <a:t>            "</a:t>
            </a:r>
            <a:r>
              <a:rPr lang="en-IN" sz="1200" dirty="0" err="1"/>
              <a:t>SourceAccount</a:t>
            </a:r>
            <a:r>
              <a:rPr lang="en-IN" sz="1200" dirty="0"/>
              <a:t>":{  </a:t>
            </a:r>
          </a:p>
          <a:p>
            <a:r>
              <a:rPr lang="en-IN" sz="1200" dirty="0"/>
              <a:t>               "</a:t>
            </a:r>
            <a:r>
              <a:rPr lang="en-IN" sz="1200" dirty="0" err="1"/>
              <a:t>Ref":"AWS</a:t>
            </a:r>
            <a:r>
              <a:rPr lang="en-IN" sz="1200" dirty="0"/>
              <a:t>::</a:t>
            </a:r>
            <a:r>
              <a:rPr lang="en-IN" sz="1200" dirty="0" err="1"/>
              <a:t>AccountId</a:t>
            </a:r>
            <a:r>
              <a:rPr lang="en-IN" sz="1200" dirty="0"/>
              <a:t>"</a:t>
            </a:r>
          </a:p>
          <a:p>
            <a:r>
              <a:rPr lang="en-IN" sz="1200" dirty="0"/>
              <a:t>            },</a:t>
            </a:r>
          </a:p>
          <a:p>
            <a:r>
              <a:rPr lang="en-IN" sz="1200" dirty="0"/>
              <a:t>            "</a:t>
            </a:r>
            <a:r>
              <a:rPr lang="en-IN" sz="1200" dirty="0" err="1"/>
              <a:t>SourceArn</a:t>
            </a:r>
            <a:r>
              <a:rPr lang="en-IN" sz="1200" dirty="0"/>
              <a:t>":{  </a:t>
            </a:r>
          </a:p>
          <a:p>
            <a:r>
              <a:rPr lang="en-IN" sz="1200" dirty="0"/>
              <a:t>               "</a:t>
            </a:r>
            <a:r>
              <a:rPr lang="en-IN" sz="1200" dirty="0" err="1"/>
              <a:t>Fn</a:t>
            </a:r>
            <a:r>
              <a:rPr lang="en-IN" sz="1200" dirty="0"/>
              <a:t>::Join":[  </a:t>
            </a:r>
          </a:p>
          <a:p>
            <a:r>
              <a:rPr lang="en-IN" sz="1200" dirty="0"/>
              <a:t>                  ":",</a:t>
            </a:r>
          </a:p>
          <a:p>
            <a:r>
              <a:rPr lang="en-IN" sz="1200" dirty="0"/>
              <a:t>                  [  </a:t>
            </a:r>
          </a:p>
          <a:p>
            <a:r>
              <a:rPr lang="en-IN" sz="1200" dirty="0"/>
              <a:t>                     "</a:t>
            </a:r>
            <a:r>
              <a:rPr lang="en-IN" sz="1200" dirty="0" err="1"/>
              <a:t>arn</a:t>
            </a:r>
            <a:r>
              <a:rPr lang="en-IN" sz="1200" dirty="0"/>
              <a:t>",</a:t>
            </a:r>
          </a:p>
          <a:p>
            <a:r>
              <a:rPr lang="en-IN" sz="1200" dirty="0"/>
              <a:t>                     "</a:t>
            </a:r>
            <a:r>
              <a:rPr lang="en-IN" sz="1200" dirty="0" err="1"/>
              <a:t>aws</a:t>
            </a:r>
            <a:r>
              <a:rPr lang="en-IN" sz="1200" dirty="0"/>
              <a:t>",</a:t>
            </a:r>
          </a:p>
          <a:p>
            <a:r>
              <a:rPr lang="en-IN" sz="1200" dirty="0"/>
              <a:t>                     "s3",</a:t>
            </a:r>
          </a:p>
          <a:p>
            <a:r>
              <a:rPr lang="en-IN" sz="1200" dirty="0"/>
              <a:t>                     "",</a:t>
            </a:r>
          </a:p>
          <a:p>
            <a:r>
              <a:rPr lang="en-IN" sz="1200" dirty="0"/>
              <a:t>                     "",</a:t>
            </a:r>
          </a:p>
          <a:p>
            <a:r>
              <a:rPr lang="en-IN" sz="1200" dirty="0"/>
              <a:t>                     {  </a:t>
            </a:r>
          </a:p>
          <a:p>
            <a:r>
              <a:rPr lang="en-IN" sz="1200" dirty="0"/>
              <a:t>                        "Ref":"S3BucketMS"</a:t>
            </a:r>
          </a:p>
          <a:p>
            <a:r>
              <a:rPr lang="en-IN" sz="1200" dirty="0"/>
              <a:t>                     }</a:t>
            </a:r>
          </a:p>
          <a:p>
            <a:r>
              <a:rPr lang="en-IN" sz="1200" dirty="0"/>
              <a:t>                  ]</a:t>
            </a:r>
          </a:p>
          <a:p>
            <a:r>
              <a:rPr lang="en-IN" sz="1200" dirty="0"/>
              <a:t>               ]</a:t>
            </a:r>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2082471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924286"/>
            <a:ext cx="10882647" cy="646331"/>
          </a:xfrm>
          <a:prstGeom prst="rect">
            <a:avLst/>
          </a:prstGeom>
          <a:noFill/>
        </p:spPr>
        <p:txBody>
          <a:bodyPr wrap="square" rtlCol="0">
            <a:spAutoFit/>
          </a:bodyPr>
          <a:lstStyle/>
          <a:p>
            <a:r>
              <a:rPr lang="en-IN" sz="1800" b="1" dirty="0" smtClean="0">
                <a:solidFill>
                  <a:srgbClr val="FF0000"/>
                </a:solidFill>
              </a:rPr>
              <a:t>Add Notification and update stack</a:t>
            </a:r>
            <a:endParaRPr lang="en-IN" sz="1800" dirty="0" smtClean="0"/>
          </a:p>
          <a:p>
            <a:endParaRPr lang="en-IN" sz="1800" b="1" dirty="0">
              <a:solidFill>
                <a:srgbClr val="FF0000"/>
              </a:solidFill>
            </a:endParaRPr>
          </a:p>
        </p:txBody>
      </p:sp>
      <p:sp>
        <p:nvSpPr>
          <p:cNvPr id="2" name="TextBox 1"/>
          <p:cNvSpPr txBox="1"/>
          <p:nvPr/>
        </p:nvSpPr>
        <p:spPr>
          <a:xfrm>
            <a:off x="2356834" y="1403788"/>
            <a:ext cx="7302321" cy="4401205"/>
          </a:xfrm>
          <a:prstGeom prst="rect">
            <a:avLst/>
          </a:prstGeom>
          <a:solidFill>
            <a:schemeClr val="bg1">
              <a:lumMod val="75000"/>
            </a:schemeClr>
          </a:solidFill>
        </p:spPr>
        <p:txBody>
          <a:bodyPr wrap="square" rtlCol="0">
            <a:spAutoFit/>
          </a:bodyPr>
          <a:lstStyle/>
          <a:p>
            <a:r>
              <a:rPr lang="en-IN" sz="1200" dirty="0"/>
              <a:t>"</a:t>
            </a:r>
            <a:r>
              <a:rPr lang="en-IN" sz="1400" dirty="0"/>
              <a:t>S3BucketMS":{  </a:t>
            </a:r>
          </a:p>
          <a:p>
            <a:r>
              <a:rPr lang="en-IN" sz="1400" dirty="0"/>
              <a:t>         "</a:t>
            </a:r>
            <a:r>
              <a:rPr lang="en-IN" sz="1400" dirty="0" err="1"/>
              <a:t>Type":"AWS</a:t>
            </a:r>
            <a:r>
              <a:rPr lang="en-IN" sz="1400" dirty="0"/>
              <a:t>::S3::Bucket",</a:t>
            </a:r>
          </a:p>
          <a:p>
            <a:r>
              <a:rPr lang="en-IN" sz="1400" dirty="0"/>
              <a:t>         "Properties":{  </a:t>
            </a:r>
          </a:p>
          <a:p>
            <a:r>
              <a:rPr lang="en-IN" sz="1400" dirty="0"/>
              <a:t>            "</a:t>
            </a:r>
            <a:r>
              <a:rPr lang="en-IN" sz="1400" dirty="0" err="1"/>
              <a:t>BucketName</a:t>
            </a:r>
            <a:r>
              <a:rPr lang="en-IN" sz="1400" dirty="0"/>
              <a:t>":"</a:t>
            </a:r>
            <a:r>
              <a:rPr lang="en-IN" sz="1400" dirty="0" err="1"/>
              <a:t>muchhalsumeet</a:t>
            </a:r>
            <a:r>
              <a:rPr lang="en-IN" sz="1400" dirty="0"/>
              <a:t>",</a:t>
            </a:r>
          </a:p>
          <a:p>
            <a:r>
              <a:rPr lang="en-IN" sz="1400" dirty="0"/>
              <a:t>            "</a:t>
            </a:r>
            <a:r>
              <a:rPr lang="en-IN" sz="1400" dirty="0" err="1"/>
              <a:t>AccessControl</a:t>
            </a:r>
            <a:r>
              <a:rPr lang="en-IN" sz="1400" dirty="0"/>
              <a:t>":"</a:t>
            </a:r>
            <a:r>
              <a:rPr lang="en-IN" sz="1400" dirty="0" err="1"/>
              <a:t>PublicReadWrite</a:t>
            </a:r>
            <a:r>
              <a:rPr lang="en-IN" sz="1400" dirty="0"/>
              <a:t>",</a:t>
            </a:r>
          </a:p>
          <a:p>
            <a:r>
              <a:rPr lang="en-IN" sz="1400" dirty="0"/>
              <a:t>            "</a:t>
            </a:r>
            <a:r>
              <a:rPr lang="en-IN" sz="1400" dirty="0" err="1"/>
              <a:t>NotificationConfiguration</a:t>
            </a:r>
            <a:r>
              <a:rPr lang="en-IN" sz="1400" dirty="0"/>
              <a:t>":{  </a:t>
            </a:r>
          </a:p>
          <a:p>
            <a:r>
              <a:rPr lang="en-IN" sz="1400" dirty="0"/>
              <a:t>               "</a:t>
            </a:r>
            <a:r>
              <a:rPr lang="en-IN" sz="1400" dirty="0" err="1"/>
              <a:t>LambdaConfigurations</a:t>
            </a:r>
            <a:r>
              <a:rPr lang="en-IN" sz="1400" dirty="0"/>
              <a:t>":[  </a:t>
            </a:r>
          </a:p>
          <a:p>
            <a:r>
              <a:rPr lang="en-IN" sz="1400" dirty="0"/>
              <a:t>                  {  </a:t>
            </a:r>
          </a:p>
          <a:p>
            <a:r>
              <a:rPr lang="en-IN" sz="1400" dirty="0"/>
              <a:t>                     "Function":{  </a:t>
            </a:r>
          </a:p>
          <a:p>
            <a:r>
              <a:rPr lang="en-IN" sz="1400" dirty="0"/>
              <a:t>                        "</a:t>
            </a:r>
            <a:r>
              <a:rPr lang="en-IN" sz="1400" dirty="0" err="1"/>
              <a:t>Fn</a:t>
            </a:r>
            <a:r>
              <a:rPr lang="en-IN" sz="1400" dirty="0"/>
              <a:t>::</a:t>
            </a:r>
            <a:r>
              <a:rPr lang="en-IN" sz="1400" dirty="0" err="1"/>
              <a:t>GetAtt</a:t>
            </a:r>
            <a:r>
              <a:rPr lang="en-IN" sz="1400" dirty="0"/>
              <a:t>":[  </a:t>
            </a:r>
          </a:p>
          <a:p>
            <a:r>
              <a:rPr lang="en-IN" sz="1400" dirty="0"/>
              <a:t>                           "</a:t>
            </a:r>
            <a:r>
              <a:rPr lang="en-IN" sz="1400" dirty="0" err="1"/>
              <a:t>AWSLambda</a:t>
            </a:r>
            <a:r>
              <a:rPr lang="en-IN" sz="1400" dirty="0"/>
              <a:t>",</a:t>
            </a:r>
          </a:p>
          <a:p>
            <a:r>
              <a:rPr lang="en-IN" sz="1400" dirty="0"/>
              <a:t>                           "</a:t>
            </a:r>
            <a:r>
              <a:rPr lang="en-IN" sz="1400" dirty="0" err="1"/>
              <a:t>Arn</a:t>
            </a:r>
            <a:r>
              <a:rPr lang="en-IN" sz="1400" dirty="0"/>
              <a:t>"</a:t>
            </a:r>
          </a:p>
          <a:p>
            <a:r>
              <a:rPr lang="en-IN" sz="1400" dirty="0"/>
              <a:t>                        ]</a:t>
            </a:r>
          </a:p>
          <a:p>
            <a:r>
              <a:rPr lang="en-IN" sz="1400" dirty="0"/>
              <a:t>                     },</a:t>
            </a:r>
          </a:p>
          <a:p>
            <a:r>
              <a:rPr lang="en-IN" sz="1400" dirty="0"/>
              <a:t>                     "Event":"s3:ObjectCreated:*"</a:t>
            </a:r>
          </a:p>
          <a:p>
            <a:r>
              <a:rPr lang="en-IN" sz="1400" dirty="0"/>
              <a:t>                  }</a:t>
            </a:r>
          </a:p>
          <a:p>
            <a:r>
              <a:rPr lang="en-IN" sz="1400" dirty="0"/>
              <a:t>               ]</a:t>
            </a:r>
          </a:p>
          <a:p>
            <a:r>
              <a:rPr lang="en-IN" sz="1400" dirty="0"/>
              <a:t>            }</a:t>
            </a:r>
          </a:p>
          <a:p>
            <a:r>
              <a:rPr lang="en-IN" sz="1400" dirty="0"/>
              <a:t>         }</a:t>
            </a:r>
          </a:p>
          <a:p>
            <a:r>
              <a:rPr lang="en-IN" sz="1400" dirty="0"/>
              <a:t>      }</a:t>
            </a:r>
          </a:p>
        </p:txBody>
      </p:sp>
    </p:spTree>
    <p:extLst>
      <p:ext uri="{BB962C8B-B14F-4D97-AF65-F5344CB8AC3E}">
        <p14:creationId xmlns:p14="http://schemas.microsoft.com/office/powerpoint/2010/main" val="32727860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CloudFormation</a:t>
            </a:r>
            <a:endParaRPr lang="en-IN" dirty="0"/>
          </a:p>
        </p:txBody>
      </p:sp>
      <p:sp>
        <p:nvSpPr>
          <p:cNvPr id="3" name="TextBox 2"/>
          <p:cNvSpPr txBox="1"/>
          <p:nvPr/>
        </p:nvSpPr>
        <p:spPr>
          <a:xfrm>
            <a:off x="476518" y="2147791"/>
            <a:ext cx="10882647" cy="1723549"/>
          </a:xfrm>
          <a:prstGeom prst="rect">
            <a:avLst/>
          </a:prstGeom>
          <a:noFill/>
        </p:spPr>
        <p:txBody>
          <a:bodyPr wrap="square" rtlCol="0">
            <a:spAutoFit/>
          </a:bodyPr>
          <a:lstStyle/>
          <a:p>
            <a:pPr algn="ctr"/>
            <a:r>
              <a:rPr lang="en-IN" sz="4400" b="1" dirty="0" smtClean="0"/>
              <a:t>Test system by uploading image to source bucket.</a:t>
            </a:r>
            <a:endParaRPr lang="en-IN" sz="4400" dirty="0" smtClean="0"/>
          </a:p>
          <a:p>
            <a:endParaRPr lang="en-IN" sz="1800" b="1" dirty="0">
              <a:solidFill>
                <a:srgbClr val="FF0000"/>
              </a:solidFill>
            </a:endParaRPr>
          </a:p>
        </p:txBody>
      </p:sp>
    </p:spTree>
    <p:extLst>
      <p:ext uri="{BB962C8B-B14F-4D97-AF65-F5344CB8AC3E}">
        <p14:creationId xmlns:p14="http://schemas.microsoft.com/office/powerpoint/2010/main" val="182228548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pic>
        <p:nvPicPr>
          <p:cNvPr id="8195" name="Picture 3" descr="C:\Users\sumeetm\Desktop\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625" y="2304447"/>
            <a:ext cx="6014434" cy="240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5802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2" name="TextBox 1"/>
          <p:cNvSpPr txBox="1"/>
          <p:nvPr/>
        </p:nvSpPr>
        <p:spPr>
          <a:xfrm>
            <a:off x="618186" y="1043189"/>
            <a:ext cx="10947042" cy="584775"/>
          </a:xfrm>
          <a:prstGeom prst="rect">
            <a:avLst/>
          </a:prstGeom>
          <a:noFill/>
        </p:spPr>
        <p:txBody>
          <a:bodyPr wrap="square" rtlCol="0">
            <a:spAutoFit/>
          </a:bodyPr>
          <a:lstStyle/>
          <a:p>
            <a:pPr algn="ctr"/>
            <a:r>
              <a:rPr lang="en-IN" sz="3200" dirty="0" smtClean="0"/>
              <a:t>You are flying blind without instrumentation </a:t>
            </a:r>
            <a:endParaRPr lang="en-IN" sz="3200" dirty="0"/>
          </a:p>
        </p:txBody>
      </p:sp>
      <p:sp>
        <p:nvSpPr>
          <p:cNvPr id="3" name="TextBox 2"/>
          <p:cNvSpPr txBox="1"/>
          <p:nvPr/>
        </p:nvSpPr>
        <p:spPr>
          <a:xfrm>
            <a:off x="618188" y="2202289"/>
            <a:ext cx="5859886" cy="2031325"/>
          </a:xfrm>
          <a:prstGeom prst="rect">
            <a:avLst/>
          </a:prstGeom>
          <a:noFill/>
        </p:spPr>
        <p:txBody>
          <a:bodyPr wrap="square" rtlCol="0">
            <a:spAutoFit/>
          </a:bodyPr>
          <a:lstStyle/>
          <a:p>
            <a:pPr marL="342900" indent="-342900">
              <a:buFont typeface="Wingdings" panose="05000000000000000000" pitchFamily="2" charset="2"/>
              <a:buChar char="Ø"/>
            </a:pPr>
            <a:r>
              <a:rPr lang="en-IN" sz="1800" dirty="0" smtClean="0"/>
              <a:t>To </a:t>
            </a:r>
            <a:r>
              <a:rPr lang="en-IN" sz="1800" dirty="0"/>
              <a:t>leverage </a:t>
            </a:r>
            <a:r>
              <a:rPr lang="en-IN" sz="1800" dirty="0" smtClean="0"/>
              <a:t>AWS </a:t>
            </a:r>
            <a:r>
              <a:rPr lang="en-IN" sz="1800" dirty="0"/>
              <a:t>in </a:t>
            </a:r>
            <a:r>
              <a:rPr lang="en-IN" sz="1800" dirty="0" smtClean="0"/>
              <a:t>an efficient </a:t>
            </a:r>
            <a:r>
              <a:rPr lang="en-IN" sz="1800" dirty="0"/>
              <a:t>way, you need insight to your </a:t>
            </a:r>
            <a:r>
              <a:rPr lang="en-IN" sz="1800" dirty="0" smtClean="0"/>
              <a:t>AWS resources.</a:t>
            </a:r>
            <a:br>
              <a:rPr lang="en-IN" sz="1800" dirty="0" smtClean="0"/>
            </a:br>
            <a:endParaRPr lang="en-IN" sz="1800" dirty="0" smtClean="0"/>
          </a:p>
          <a:p>
            <a:pPr marL="952310" lvl="1" indent="-342900">
              <a:buFont typeface="Wingdings" panose="05000000000000000000" pitchFamily="2" charset="2"/>
              <a:buChar char="v"/>
            </a:pPr>
            <a:r>
              <a:rPr lang="en-IN" sz="1800" dirty="0" smtClean="0"/>
              <a:t>Not everything can be self-directed.</a:t>
            </a:r>
            <a:br>
              <a:rPr lang="en-IN" sz="1800" dirty="0" smtClean="0"/>
            </a:br>
            <a:endParaRPr lang="en-IN" sz="1800" dirty="0" smtClean="0"/>
          </a:p>
          <a:p>
            <a:pPr marL="952310" lvl="1" indent="-342900">
              <a:buFont typeface="Wingdings" panose="05000000000000000000" pitchFamily="2" charset="2"/>
              <a:buChar char="v"/>
            </a:pPr>
            <a:r>
              <a:rPr lang="en-IN" sz="1800" dirty="0" smtClean="0"/>
              <a:t>There are dependencies that needs to be expressed before an action is taken.</a:t>
            </a:r>
            <a:endParaRPr lang="en-IN" sz="1800" dirty="0"/>
          </a:p>
        </p:txBody>
      </p:sp>
      <p:pic>
        <p:nvPicPr>
          <p:cNvPr id="8194" name="Picture 2" descr="C:\Users\sumeetm\Desktop\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413" y="2403563"/>
            <a:ext cx="2809875" cy="1628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81824" y="4829578"/>
            <a:ext cx="9749307" cy="584775"/>
          </a:xfrm>
          <a:prstGeom prst="rect">
            <a:avLst/>
          </a:prstGeom>
          <a:noFill/>
        </p:spPr>
        <p:txBody>
          <a:bodyPr wrap="square" rtlCol="0">
            <a:spAutoFit/>
          </a:bodyPr>
          <a:lstStyle/>
          <a:p>
            <a:pPr algn="ctr"/>
            <a:r>
              <a:rPr lang="en-IN" sz="3200" dirty="0" smtClean="0"/>
              <a:t>How do you capture this information?</a:t>
            </a:r>
            <a:endParaRPr lang="en-IN" sz="3200" dirty="0"/>
          </a:p>
        </p:txBody>
      </p:sp>
    </p:spTree>
    <p:extLst>
      <p:ext uri="{BB962C8B-B14F-4D97-AF65-F5344CB8AC3E}">
        <p14:creationId xmlns:p14="http://schemas.microsoft.com/office/powerpoint/2010/main" val="2926729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2" name="TextBox 1"/>
          <p:cNvSpPr txBox="1"/>
          <p:nvPr/>
        </p:nvSpPr>
        <p:spPr>
          <a:xfrm>
            <a:off x="618186" y="3052313"/>
            <a:ext cx="10947042" cy="584775"/>
          </a:xfrm>
          <a:prstGeom prst="rect">
            <a:avLst/>
          </a:prstGeom>
          <a:noFill/>
        </p:spPr>
        <p:txBody>
          <a:bodyPr wrap="square" rtlCol="0">
            <a:spAutoFit/>
          </a:bodyPr>
          <a:lstStyle/>
          <a:p>
            <a:pPr algn="ctr"/>
            <a:r>
              <a:rPr lang="en-IN" sz="3200" dirty="0" smtClean="0"/>
              <a:t>What is CloudWatch?</a:t>
            </a:r>
            <a:endParaRPr lang="en-IN" sz="3200" dirty="0"/>
          </a:p>
        </p:txBody>
      </p:sp>
    </p:spTree>
    <p:extLst>
      <p:ext uri="{BB962C8B-B14F-4D97-AF65-F5344CB8AC3E}">
        <p14:creationId xmlns:p14="http://schemas.microsoft.com/office/powerpoint/2010/main" val="221186840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2" name="TextBox 1"/>
          <p:cNvSpPr txBox="1"/>
          <p:nvPr/>
        </p:nvSpPr>
        <p:spPr>
          <a:xfrm>
            <a:off x="618186" y="1171979"/>
            <a:ext cx="10947042" cy="1077218"/>
          </a:xfrm>
          <a:prstGeom prst="rect">
            <a:avLst/>
          </a:prstGeom>
          <a:noFill/>
        </p:spPr>
        <p:txBody>
          <a:bodyPr wrap="square" rtlCol="0">
            <a:spAutoFit/>
          </a:bodyPr>
          <a:lstStyle/>
          <a:p>
            <a:pPr algn="ctr"/>
            <a:r>
              <a:rPr lang="en-IN" sz="3200" dirty="0" smtClean="0"/>
              <a:t>At it most basic – </a:t>
            </a:r>
            <a:br>
              <a:rPr lang="en-IN" sz="3200" dirty="0" smtClean="0"/>
            </a:br>
            <a:r>
              <a:rPr lang="en-IN" sz="3200" dirty="0" smtClean="0"/>
              <a:t>AWS instrumentation</a:t>
            </a:r>
            <a:endParaRPr lang="en-IN" sz="3200" dirty="0"/>
          </a:p>
        </p:txBody>
      </p:sp>
      <p:pic>
        <p:nvPicPr>
          <p:cNvPr id="9220" name="Picture 4" descr="C:\Users\sumeetm\Desktop\CloudWatch-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224" y="2511381"/>
            <a:ext cx="8852762" cy="3374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76132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3" name="TextBox 2"/>
          <p:cNvSpPr txBox="1"/>
          <p:nvPr/>
        </p:nvSpPr>
        <p:spPr>
          <a:xfrm>
            <a:off x="465139" y="1223493"/>
            <a:ext cx="9760686" cy="3693319"/>
          </a:xfrm>
          <a:prstGeom prst="rect">
            <a:avLst/>
          </a:prstGeom>
          <a:noFill/>
        </p:spPr>
        <p:txBody>
          <a:bodyPr wrap="square" rtlCol="0">
            <a:spAutoFit/>
          </a:bodyPr>
          <a:lstStyle/>
          <a:p>
            <a:r>
              <a:rPr lang="en-IN" sz="1800" b="1" dirty="0" smtClean="0">
                <a:solidFill>
                  <a:srgbClr val="F58223"/>
                </a:solidFill>
              </a:rPr>
              <a:t>Every AWS Service has “Metrics”:</a:t>
            </a:r>
            <a:br>
              <a:rPr lang="en-IN" sz="1800" b="1" dirty="0" smtClean="0">
                <a:solidFill>
                  <a:srgbClr val="F58223"/>
                </a:solidFill>
              </a:rPr>
            </a:br>
            <a:endParaRPr lang="en-IN" sz="1800" dirty="0" smtClean="0"/>
          </a:p>
          <a:p>
            <a:pPr marL="895160" lvl="1" indent="-285750">
              <a:buFont typeface="Wingdings" panose="05000000000000000000" pitchFamily="2" charset="2"/>
              <a:buChar char="v"/>
            </a:pPr>
            <a:r>
              <a:rPr lang="en-IN" sz="1800" dirty="0" smtClean="0"/>
              <a:t>SQS Queue Length</a:t>
            </a:r>
            <a:br>
              <a:rPr lang="en-IN" sz="1800" dirty="0" smtClean="0"/>
            </a:br>
            <a:endParaRPr lang="en-IN" sz="1800" dirty="0" smtClean="0"/>
          </a:p>
          <a:p>
            <a:pPr marL="895160" lvl="1" indent="-285750">
              <a:buFont typeface="Wingdings" panose="05000000000000000000" pitchFamily="2" charset="2"/>
              <a:buChar char="v"/>
            </a:pPr>
            <a:r>
              <a:rPr lang="en-IN" sz="1800" dirty="0" smtClean="0"/>
              <a:t>Amazon EBS volumes</a:t>
            </a:r>
            <a:br>
              <a:rPr lang="en-IN" sz="1800" dirty="0" smtClean="0"/>
            </a:br>
            <a:endParaRPr lang="en-IN" sz="1800" dirty="0" smtClean="0"/>
          </a:p>
          <a:p>
            <a:pPr marL="895160" lvl="1" indent="-285750">
              <a:buFont typeface="Wingdings" panose="05000000000000000000" pitchFamily="2" charset="2"/>
              <a:buChar char="v"/>
            </a:pPr>
            <a:r>
              <a:rPr lang="en-IN" sz="1800" dirty="0" smtClean="0"/>
              <a:t>RDS DB instance</a:t>
            </a:r>
            <a:br>
              <a:rPr lang="en-IN" sz="1800" dirty="0" smtClean="0"/>
            </a:br>
            <a:endParaRPr lang="en-IN" sz="1800" dirty="0" smtClean="0"/>
          </a:p>
          <a:p>
            <a:pPr marL="895160" lvl="1" indent="-285750">
              <a:buFont typeface="Wingdings" panose="05000000000000000000" pitchFamily="2" charset="2"/>
              <a:buChar char="v"/>
            </a:pPr>
            <a:r>
              <a:rPr lang="en-IN" sz="1800" dirty="0"/>
              <a:t>Amazon EC2 </a:t>
            </a:r>
            <a:r>
              <a:rPr lang="en-IN" sz="1800" dirty="0" smtClean="0"/>
              <a:t>instance</a:t>
            </a:r>
            <a:br>
              <a:rPr lang="en-IN" sz="1800" dirty="0" smtClean="0"/>
            </a:br>
            <a:endParaRPr lang="en-IN" sz="1800" dirty="0" smtClean="0"/>
          </a:p>
          <a:p>
            <a:pPr marL="895160" lvl="1" indent="-285750">
              <a:buFont typeface="Wingdings" panose="05000000000000000000" pitchFamily="2" charset="2"/>
              <a:buChar char="v"/>
            </a:pPr>
            <a:r>
              <a:rPr lang="en-IN" sz="1800" dirty="0" smtClean="0"/>
              <a:t>………………</a:t>
            </a:r>
          </a:p>
          <a:p>
            <a:pPr marL="895160" lvl="1" indent="-285750">
              <a:buFont typeface="Wingdings" panose="05000000000000000000" pitchFamily="2" charset="2"/>
              <a:buChar char="v"/>
            </a:pPr>
            <a:endParaRPr lang="en-IN" sz="1800" dirty="0"/>
          </a:p>
          <a:p>
            <a:r>
              <a:rPr lang="en-IN" sz="1800" dirty="0" smtClean="0"/>
              <a:t>Metrics </a:t>
            </a:r>
            <a:r>
              <a:rPr lang="en-IN" sz="1800" dirty="0"/>
              <a:t>are data about the performance of your </a:t>
            </a:r>
            <a:r>
              <a:rPr lang="en-IN" sz="1800" dirty="0" smtClean="0"/>
              <a:t>system. </a:t>
            </a:r>
            <a:endParaRPr lang="en-IN" sz="1800" dirty="0"/>
          </a:p>
        </p:txBody>
      </p:sp>
    </p:spTree>
    <p:extLst>
      <p:ext uri="{BB962C8B-B14F-4D97-AF65-F5344CB8AC3E}">
        <p14:creationId xmlns:p14="http://schemas.microsoft.com/office/powerpoint/2010/main" val="287553595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3" name="TextBox 2"/>
          <p:cNvSpPr txBox="1"/>
          <p:nvPr/>
        </p:nvSpPr>
        <p:spPr>
          <a:xfrm>
            <a:off x="465139" y="1223493"/>
            <a:ext cx="9760686" cy="2585323"/>
          </a:xfrm>
          <a:prstGeom prst="rect">
            <a:avLst/>
          </a:prstGeom>
          <a:noFill/>
        </p:spPr>
        <p:txBody>
          <a:bodyPr wrap="square" rtlCol="0">
            <a:spAutoFit/>
          </a:bodyPr>
          <a:lstStyle/>
          <a:p>
            <a:r>
              <a:rPr lang="en-IN" sz="1800" dirty="0" smtClean="0"/>
              <a:t>Metrics </a:t>
            </a:r>
            <a:r>
              <a:rPr lang="en-IN" sz="1800" dirty="0"/>
              <a:t>are grouped first by namespace, and then by the various dimension combinations within each namespace. For example, you can view all EC2 metrics, EC2 metrics grouped by instance, or EC2 metrics grouped by Auto Scaling group</a:t>
            </a:r>
            <a:r>
              <a:rPr lang="en-IN" sz="1800" dirty="0" smtClean="0"/>
              <a:t>.</a:t>
            </a:r>
            <a:br>
              <a:rPr lang="en-IN" sz="1800" dirty="0" smtClean="0"/>
            </a:br>
            <a:endParaRPr lang="en-IN" sz="1800" dirty="0"/>
          </a:p>
          <a:p>
            <a:r>
              <a:rPr lang="en-IN" sz="1800" dirty="0"/>
              <a:t>Only the AWS services that you're using send metrics to Amazon CloudWatch</a:t>
            </a:r>
            <a:r>
              <a:rPr lang="en-IN" sz="1800" dirty="0" smtClean="0"/>
              <a:t>.</a:t>
            </a:r>
          </a:p>
          <a:p>
            <a:endParaRPr lang="en-IN" sz="1800" dirty="0"/>
          </a:p>
          <a:p>
            <a:r>
              <a:rPr lang="en-IN" sz="1800" dirty="0" smtClean="0"/>
              <a:t>Dimension: </a:t>
            </a:r>
            <a:r>
              <a:rPr lang="en-IN" sz="1800" dirty="0"/>
              <a:t>is a name/value pair that you can use to filter metrics.</a:t>
            </a:r>
            <a:r>
              <a:rPr lang="en-IN" sz="1800" dirty="0" smtClean="0"/>
              <a:t/>
            </a:r>
            <a:br>
              <a:rPr lang="en-IN" sz="1800" dirty="0" smtClean="0"/>
            </a:br>
            <a:r>
              <a:rPr lang="en-IN" sz="1800" dirty="0" smtClean="0"/>
              <a:t/>
            </a:r>
            <a:br>
              <a:rPr lang="en-IN" sz="1800" dirty="0" smtClean="0"/>
            </a:br>
            <a:endParaRPr lang="en-IN" sz="1800" dirty="0" smtClean="0"/>
          </a:p>
        </p:txBody>
      </p:sp>
    </p:spTree>
    <p:extLst>
      <p:ext uri="{BB962C8B-B14F-4D97-AF65-F5344CB8AC3E}">
        <p14:creationId xmlns:p14="http://schemas.microsoft.com/office/powerpoint/2010/main" val="2879907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553791" y="901518"/>
            <a:ext cx="10959921" cy="4062651"/>
          </a:xfrm>
          <a:prstGeom prst="rect">
            <a:avLst/>
          </a:prstGeom>
          <a:noFill/>
        </p:spPr>
        <p:txBody>
          <a:bodyPr wrap="square" rtlCol="0">
            <a:spAutoFit/>
          </a:bodyPr>
          <a:lstStyle/>
          <a:p>
            <a:r>
              <a:rPr lang="en-IN" sz="1800" b="1" dirty="0">
                <a:solidFill>
                  <a:srgbClr val="F58223"/>
                </a:solidFill>
              </a:rPr>
              <a:t>AWS Global Infrastructure</a:t>
            </a:r>
          </a:p>
          <a:p>
            <a:endParaRPr lang="en-IN" dirty="0" smtClean="0"/>
          </a:p>
          <a:p>
            <a:r>
              <a:rPr lang="en-IN" sz="1800" dirty="0"/>
              <a:t>The AWS Cloud operates 44 Availability Zones within 16 geographic Regions around the world, with announced plans for 14 more Availability Zones and five more Regions in China, France, Hong Kong, Sweden, and a second AWS GovCloud Region in the US</a:t>
            </a:r>
            <a:r>
              <a:rPr lang="en-IN" sz="1800" dirty="0" smtClean="0"/>
              <a:t>.</a:t>
            </a:r>
            <a:br>
              <a:rPr lang="en-IN" sz="1800" dirty="0" smtClean="0"/>
            </a:br>
            <a:r>
              <a:rPr lang="en-IN" sz="1800" dirty="0" smtClean="0"/>
              <a:t/>
            </a:r>
            <a:br>
              <a:rPr lang="en-IN" sz="1800" dirty="0" smtClean="0"/>
            </a:br>
            <a:r>
              <a:rPr lang="en-IN" sz="1800" b="1" dirty="0"/>
              <a:t>AWS Regions and Availability </a:t>
            </a:r>
            <a:r>
              <a:rPr lang="en-IN" sz="1800" b="1" dirty="0" smtClean="0"/>
              <a:t>Zones</a:t>
            </a:r>
            <a:br>
              <a:rPr lang="en-IN" sz="1800" b="1" dirty="0" smtClean="0"/>
            </a:br>
            <a:endParaRPr lang="en-IN" sz="1800" b="1" dirty="0"/>
          </a:p>
          <a:p>
            <a:r>
              <a:rPr lang="en-IN" sz="1800" dirty="0"/>
              <a:t>The AWS Cloud infrastructure is built around Regions and Availability Zones (“AZs”). A Region is a physical location in the world where we have multiple Availability Zones. Availability Zones consist of one or more discrete data centers, each with redundant power, networking and connectivity, housed in separate facilities. These Availability Zones offer you the ability to operate production applications and databases which are more highly available, fault tolerant and scalable than would be possible from a single data center.</a:t>
            </a:r>
          </a:p>
        </p:txBody>
      </p:sp>
    </p:spTree>
    <p:extLst>
      <p:ext uri="{BB962C8B-B14F-4D97-AF65-F5344CB8AC3E}">
        <p14:creationId xmlns:p14="http://schemas.microsoft.com/office/powerpoint/2010/main" val="392387168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3" name="TextBox 2"/>
          <p:cNvSpPr txBox="1"/>
          <p:nvPr/>
        </p:nvSpPr>
        <p:spPr>
          <a:xfrm>
            <a:off x="465140" y="1223493"/>
            <a:ext cx="4506106" cy="3970318"/>
          </a:xfrm>
          <a:prstGeom prst="rect">
            <a:avLst/>
          </a:prstGeom>
          <a:noFill/>
        </p:spPr>
        <p:txBody>
          <a:bodyPr wrap="square" rtlCol="0">
            <a:spAutoFit/>
          </a:bodyPr>
          <a:lstStyle/>
          <a:p>
            <a:r>
              <a:rPr lang="en-IN" sz="1800" b="1" dirty="0">
                <a:solidFill>
                  <a:srgbClr val="F58223"/>
                </a:solidFill>
              </a:rPr>
              <a:t>To view available metrics by namespace and dimension using the </a:t>
            </a:r>
            <a:r>
              <a:rPr lang="en-IN" sz="1800" b="1" dirty="0" smtClean="0">
                <a:solidFill>
                  <a:srgbClr val="F58223"/>
                </a:solidFill>
              </a:rPr>
              <a:t>console</a:t>
            </a:r>
            <a:r>
              <a:rPr lang="en-IN" sz="1800" b="1" dirty="0" smtClean="0"/>
              <a:t/>
            </a:r>
            <a:br>
              <a:rPr lang="en-IN" sz="1800" b="1" dirty="0" smtClean="0"/>
            </a:br>
            <a:endParaRPr lang="en-IN" sz="1800" b="1" dirty="0" smtClean="0"/>
          </a:p>
          <a:p>
            <a:pPr marL="285750" indent="-285750">
              <a:buFont typeface="Wingdings" panose="05000000000000000000" pitchFamily="2" charset="2"/>
              <a:buChar char="Ø"/>
            </a:pPr>
            <a:r>
              <a:rPr lang="en-IN" sz="1800" dirty="0" smtClean="0"/>
              <a:t>Open </a:t>
            </a:r>
            <a:r>
              <a:rPr lang="en-IN" sz="1800" dirty="0"/>
              <a:t>the CloudWatch </a:t>
            </a:r>
            <a:r>
              <a:rPr lang="en-IN" sz="1800" dirty="0" smtClean="0"/>
              <a:t>console</a:t>
            </a:r>
            <a:br>
              <a:rPr lang="en-IN" sz="1800" dirty="0" smtClean="0"/>
            </a:br>
            <a:endParaRPr lang="en-IN" sz="1800" dirty="0"/>
          </a:p>
          <a:p>
            <a:pPr marL="285750" indent="-285750">
              <a:buFont typeface="Wingdings" panose="05000000000000000000" pitchFamily="2" charset="2"/>
              <a:buChar char="Ø"/>
            </a:pPr>
            <a:r>
              <a:rPr lang="en-IN" sz="1800" dirty="0"/>
              <a:t>In the navigation pane, choose </a:t>
            </a:r>
            <a:r>
              <a:rPr lang="en-IN" sz="1800" b="1" dirty="0"/>
              <a:t>Metrics</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Select a metric namespace </a:t>
            </a:r>
            <a:r>
              <a:rPr lang="en-IN" sz="1800" dirty="0" smtClean="0"/>
              <a:t/>
            </a:r>
            <a:br>
              <a:rPr lang="en-IN" sz="1800" dirty="0" smtClean="0"/>
            </a:br>
            <a:r>
              <a:rPr lang="en-IN" sz="1800" dirty="0" smtClean="0"/>
              <a:t>(</a:t>
            </a:r>
            <a:r>
              <a:rPr lang="en-IN" sz="1800" dirty="0"/>
              <a:t>for example, EC2).</a:t>
            </a:r>
          </a:p>
          <a:p>
            <a:r>
              <a:rPr lang="en-IN" sz="1800" dirty="0" smtClean="0"/>
              <a:t/>
            </a:r>
            <a:br>
              <a:rPr lang="en-IN" sz="1800" dirty="0" smtClean="0"/>
            </a:br>
            <a:r>
              <a:rPr lang="en-IN" sz="1800" dirty="0" smtClean="0"/>
              <a:t/>
            </a:r>
            <a:br>
              <a:rPr lang="en-IN" sz="1800" dirty="0" smtClean="0"/>
            </a:br>
            <a:endParaRPr lang="en-IN" sz="1800" dirty="0" smtClean="0"/>
          </a:p>
        </p:txBody>
      </p:sp>
      <p:pic>
        <p:nvPicPr>
          <p:cNvPr id="5" name="Picture 2" descr="C:\Users\sumeetm\Desktop\metric_view_categori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246" y="1065527"/>
            <a:ext cx="6837362"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8389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2" name="TextBox 1"/>
          <p:cNvSpPr txBox="1"/>
          <p:nvPr/>
        </p:nvSpPr>
        <p:spPr>
          <a:xfrm>
            <a:off x="540912" y="1120460"/>
            <a:ext cx="10728101" cy="36933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Select a metric dimension (for example, Per-Instance Metrics).</a:t>
            </a:r>
          </a:p>
        </p:txBody>
      </p:sp>
      <p:pic>
        <p:nvPicPr>
          <p:cNvPr id="11266" name="Picture 2" descr="C:\Users\sumeetm\Desktop\metric_view_metric_categ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093" y="1863479"/>
            <a:ext cx="6789738"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69179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2" name="TextBox 1"/>
          <p:cNvSpPr txBox="1"/>
          <p:nvPr/>
        </p:nvSpPr>
        <p:spPr>
          <a:xfrm>
            <a:off x="540912" y="1120460"/>
            <a:ext cx="10728101"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The </a:t>
            </a:r>
            <a:r>
              <a:rPr lang="en-IN" sz="1800" b="1" dirty="0" smtClean="0"/>
              <a:t>All metrics</a:t>
            </a:r>
            <a:r>
              <a:rPr lang="en-IN" sz="1800" dirty="0" smtClean="0"/>
              <a:t> tab displays all metrics for that dimension in the namespace. You can do the following: </a:t>
            </a:r>
            <a:endParaRPr lang="en-IN" sz="1800" dirty="0"/>
          </a:p>
        </p:txBody>
      </p:sp>
      <p:sp>
        <p:nvSpPr>
          <p:cNvPr id="3" name="TextBox 2"/>
          <p:cNvSpPr txBox="1"/>
          <p:nvPr/>
        </p:nvSpPr>
        <p:spPr>
          <a:xfrm>
            <a:off x="721217" y="1970466"/>
            <a:ext cx="9581882" cy="2677656"/>
          </a:xfrm>
          <a:prstGeom prst="rect">
            <a:avLst/>
          </a:prstGeom>
          <a:noFill/>
        </p:spPr>
        <p:txBody>
          <a:bodyPr wrap="square" rtlCol="0">
            <a:spAutoFit/>
          </a:bodyPr>
          <a:lstStyle/>
          <a:p>
            <a:pPr marL="895160" lvl="1" indent="-285750">
              <a:buFont typeface="Wingdings" panose="05000000000000000000" pitchFamily="2" charset="2"/>
              <a:buChar char="v"/>
            </a:pPr>
            <a:r>
              <a:rPr lang="en-IN" sz="1800" dirty="0"/>
              <a:t>To sort the table, use the column heading</a:t>
            </a:r>
            <a:r>
              <a:rPr lang="en-IN" sz="1800" dirty="0" smtClean="0"/>
              <a:t>.</a:t>
            </a:r>
            <a:br>
              <a:rPr lang="en-IN" sz="1800" dirty="0" smtClean="0"/>
            </a:br>
            <a:endParaRPr lang="en-IN" sz="1800" dirty="0"/>
          </a:p>
          <a:p>
            <a:pPr marL="895160" lvl="1" indent="-285750">
              <a:buFont typeface="Wingdings" panose="05000000000000000000" pitchFamily="2" charset="2"/>
              <a:buChar char="v"/>
            </a:pPr>
            <a:r>
              <a:rPr lang="en-IN" sz="1800" dirty="0"/>
              <a:t>To graph a metric, select the check box next to the metric. To select all metrics, select the check box in the heading row of the table</a:t>
            </a:r>
            <a:r>
              <a:rPr lang="en-IN" sz="1800" dirty="0" smtClean="0"/>
              <a:t>.</a:t>
            </a:r>
            <a:br>
              <a:rPr lang="en-IN" sz="1800" dirty="0" smtClean="0"/>
            </a:br>
            <a:endParaRPr lang="en-IN" sz="1800" dirty="0"/>
          </a:p>
          <a:p>
            <a:pPr marL="895160" lvl="1" indent="-285750">
              <a:buFont typeface="Wingdings" panose="05000000000000000000" pitchFamily="2" charset="2"/>
              <a:buChar char="v"/>
            </a:pPr>
            <a:r>
              <a:rPr lang="en-IN" sz="1800" dirty="0"/>
              <a:t>To filter by resource, choose the resource ID and then choose </a:t>
            </a:r>
            <a:r>
              <a:rPr lang="en-IN" sz="1800" b="1" dirty="0"/>
              <a:t>Add to search</a:t>
            </a:r>
            <a:r>
              <a:rPr lang="en-IN" sz="1800" dirty="0" smtClean="0"/>
              <a:t>.</a:t>
            </a:r>
            <a:br>
              <a:rPr lang="en-IN" sz="1800" dirty="0" smtClean="0"/>
            </a:br>
            <a:endParaRPr lang="en-IN" sz="1800" dirty="0"/>
          </a:p>
          <a:p>
            <a:pPr marL="895160" lvl="1" indent="-285750">
              <a:buFont typeface="Wingdings" panose="05000000000000000000" pitchFamily="2" charset="2"/>
              <a:buChar char="v"/>
            </a:pPr>
            <a:r>
              <a:rPr lang="en-IN" sz="1800" dirty="0"/>
              <a:t>To filter by metric, choose the metric name and then choose </a:t>
            </a:r>
            <a:r>
              <a:rPr lang="en-IN" sz="1800" b="1" dirty="0"/>
              <a:t>Add to search</a:t>
            </a:r>
            <a:r>
              <a:rPr lang="en-IN" sz="1800" dirty="0"/>
              <a:t>.</a:t>
            </a:r>
          </a:p>
          <a:p>
            <a:endParaRPr lang="en-IN" dirty="0"/>
          </a:p>
        </p:txBody>
      </p:sp>
    </p:spTree>
    <p:extLst>
      <p:ext uri="{BB962C8B-B14F-4D97-AF65-F5344CB8AC3E}">
        <p14:creationId xmlns:p14="http://schemas.microsoft.com/office/powerpoint/2010/main" val="149478141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pic>
        <p:nvPicPr>
          <p:cNvPr id="12290" name="Picture 2" descr="C:\Users\sumeetm\Desktop\metric_view_metr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1281113"/>
            <a:ext cx="7812088"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349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2" name="TextBox 1"/>
          <p:cNvSpPr txBox="1"/>
          <p:nvPr/>
        </p:nvSpPr>
        <p:spPr>
          <a:xfrm>
            <a:off x="490897" y="953035"/>
            <a:ext cx="11035695" cy="5355312"/>
          </a:xfrm>
          <a:prstGeom prst="rect">
            <a:avLst/>
          </a:prstGeom>
          <a:noFill/>
        </p:spPr>
        <p:txBody>
          <a:bodyPr wrap="square" rtlCol="0">
            <a:spAutoFit/>
          </a:bodyPr>
          <a:lstStyle/>
          <a:p>
            <a:r>
              <a:rPr lang="en-IN" sz="1800" b="1" dirty="0" smtClean="0">
                <a:solidFill>
                  <a:srgbClr val="F58223"/>
                </a:solidFill>
              </a:rPr>
              <a:t>Every Metric can be converted to Alarm</a:t>
            </a:r>
          </a:p>
          <a:p>
            <a:r>
              <a:rPr lang="en-IN" sz="1800" b="1" dirty="0" smtClean="0"/>
              <a:t/>
            </a:r>
            <a:br>
              <a:rPr lang="en-IN" sz="1800" b="1" dirty="0" smtClean="0"/>
            </a:br>
            <a:r>
              <a:rPr lang="en-IN" sz="1800" b="1" dirty="0" smtClean="0"/>
              <a:t>To create an alarm</a:t>
            </a:r>
          </a:p>
          <a:p>
            <a:pPr marL="285750" indent="-285750">
              <a:buFont typeface="Wingdings" panose="05000000000000000000" pitchFamily="2" charset="2"/>
              <a:buChar char="Ø"/>
            </a:pPr>
            <a:endParaRPr lang="en-IN" sz="1800" b="1" dirty="0"/>
          </a:p>
          <a:p>
            <a:pPr marL="285750" indent="-285750">
              <a:buFont typeface="Wingdings" panose="05000000000000000000" pitchFamily="2" charset="2"/>
              <a:buChar char="Ø"/>
            </a:pPr>
            <a:r>
              <a:rPr lang="en-IN" sz="1800" dirty="0"/>
              <a:t>Open the CloudWatch </a:t>
            </a:r>
            <a:r>
              <a:rPr lang="en-IN" sz="1800" dirty="0" smtClean="0"/>
              <a:t>console</a:t>
            </a:r>
            <a:br>
              <a:rPr lang="en-IN" sz="1800" dirty="0" smtClean="0"/>
            </a:br>
            <a:endParaRPr lang="en-IN" sz="1800" dirty="0" smtClean="0"/>
          </a:p>
          <a:p>
            <a:pPr marL="285750" indent="-285750">
              <a:buFont typeface="Wingdings" panose="05000000000000000000" pitchFamily="2" charset="2"/>
              <a:buChar char="Ø"/>
            </a:pPr>
            <a:r>
              <a:rPr lang="en-IN" sz="1800" dirty="0" smtClean="0"/>
              <a:t>In </a:t>
            </a:r>
            <a:r>
              <a:rPr lang="en-IN" sz="1800" dirty="0"/>
              <a:t>the navigation pane, choose </a:t>
            </a:r>
            <a:r>
              <a:rPr lang="en-IN" sz="1800" b="1" dirty="0"/>
              <a:t>Alarms</a:t>
            </a:r>
            <a:r>
              <a:rPr lang="en-IN" sz="1800" dirty="0"/>
              <a:t>, </a:t>
            </a:r>
            <a:r>
              <a:rPr lang="en-IN" sz="1800" b="1" dirty="0"/>
              <a:t>Create </a:t>
            </a:r>
            <a:r>
              <a:rPr lang="en-IN" sz="1800" b="1" dirty="0" smtClean="0"/>
              <a:t>Alarm</a:t>
            </a:r>
            <a:br>
              <a:rPr lang="en-IN" sz="1800" b="1" dirty="0" smtClean="0"/>
            </a:br>
            <a:endParaRPr lang="en-IN" sz="1800" b="1" dirty="0" smtClean="0"/>
          </a:p>
          <a:p>
            <a:pPr marL="285750" indent="-285750">
              <a:buFont typeface="Wingdings" panose="05000000000000000000" pitchFamily="2" charset="2"/>
              <a:buChar char="Ø"/>
            </a:pPr>
            <a:r>
              <a:rPr lang="en-IN" sz="1800" dirty="0"/>
              <a:t>For the </a:t>
            </a:r>
            <a:r>
              <a:rPr lang="en-IN" sz="1800" b="1" dirty="0"/>
              <a:t>Select Metric</a:t>
            </a:r>
            <a:r>
              <a:rPr lang="en-IN" sz="1800" dirty="0"/>
              <a:t> step, do the following</a:t>
            </a:r>
            <a:r>
              <a:rPr lang="en-IN" sz="1800" dirty="0" smtClean="0"/>
              <a:t>:</a:t>
            </a:r>
          </a:p>
          <a:p>
            <a:pPr marL="895160" lvl="1" indent="-285750">
              <a:buFont typeface="Wingdings" panose="05000000000000000000" pitchFamily="2" charset="2"/>
              <a:buChar char="v"/>
            </a:pPr>
            <a:r>
              <a:rPr lang="en-IN" sz="1800" dirty="0"/>
              <a:t>Choose a metric category (for example, </a:t>
            </a:r>
            <a:r>
              <a:rPr lang="en-IN" sz="1800" b="1" dirty="0"/>
              <a:t>EC2 Metrics</a:t>
            </a:r>
            <a:r>
              <a:rPr lang="en-IN" sz="1800" dirty="0" smtClean="0"/>
              <a:t>).</a:t>
            </a:r>
            <a:br>
              <a:rPr lang="en-IN" sz="1800" dirty="0" smtClean="0"/>
            </a:br>
            <a:endParaRPr lang="en-IN" sz="1800" dirty="0" smtClean="0"/>
          </a:p>
          <a:p>
            <a:pPr marL="895160" lvl="1" indent="-285750">
              <a:buFont typeface="Wingdings" panose="05000000000000000000" pitchFamily="2" charset="2"/>
              <a:buChar char="v"/>
            </a:pPr>
            <a:r>
              <a:rPr lang="en-IN" sz="1800" dirty="0"/>
              <a:t>Select an instance and metric (for example, </a:t>
            </a:r>
            <a:r>
              <a:rPr lang="en-IN" sz="1800" b="1" dirty="0"/>
              <a:t>CPUUtilization</a:t>
            </a:r>
            <a:r>
              <a:rPr lang="en-IN" sz="1800" dirty="0" smtClean="0"/>
              <a:t>).</a:t>
            </a:r>
            <a:br>
              <a:rPr lang="en-IN" sz="1800" dirty="0" smtClean="0"/>
            </a:br>
            <a:endParaRPr lang="en-IN" sz="1800" dirty="0" smtClean="0"/>
          </a:p>
          <a:p>
            <a:pPr marL="895160" lvl="1" indent="-285750">
              <a:buFont typeface="Wingdings" panose="05000000000000000000" pitchFamily="2" charset="2"/>
              <a:buChar char="v"/>
            </a:pPr>
            <a:r>
              <a:rPr lang="en-IN" sz="1800" dirty="0"/>
              <a:t>For the statistic, choose one of the statistics (for example, Average) or predefined percentiles, or specify a custom percentile (for example, p95.45</a:t>
            </a:r>
            <a:r>
              <a:rPr lang="en-IN" sz="1800" dirty="0" smtClean="0"/>
              <a:t>).</a:t>
            </a:r>
            <a:br>
              <a:rPr lang="en-IN" sz="1800" dirty="0" smtClean="0"/>
            </a:br>
            <a:endParaRPr lang="en-IN" sz="1800" dirty="0" smtClean="0"/>
          </a:p>
          <a:p>
            <a:pPr marL="895160" lvl="1" indent="-285750">
              <a:buFont typeface="Wingdings" panose="05000000000000000000" pitchFamily="2" charset="2"/>
              <a:buChar char="v"/>
            </a:pPr>
            <a:r>
              <a:rPr lang="en-IN" sz="1800" dirty="0"/>
              <a:t>Choose a period (for example, </a:t>
            </a:r>
            <a:r>
              <a:rPr lang="en-IN" sz="1800" b="1" dirty="0"/>
              <a:t>1 Hour</a:t>
            </a:r>
            <a:r>
              <a:rPr lang="en-IN" sz="1800" dirty="0" smtClean="0"/>
              <a:t>).</a:t>
            </a:r>
            <a:br>
              <a:rPr lang="en-IN" sz="1800" dirty="0" smtClean="0"/>
            </a:br>
            <a:endParaRPr lang="en-IN" sz="1800" dirty="0" smtClean="0"/>
          </a:p>
          <a:p>
            <a:pPr marL="895160" lvl="1" indent="-285750">
              <a:buFont typeface="Wingdings" panose="05000000000000000000" pitchFamily="2" charset="2"/>
              <a:buChar char="v"/>
            </a:pPr>
            <a:r>
              <a:rPr lang="en-IN" sz="1800" dirty="0"/>
              <a:t>Choose </a:t>
            </a:r>
            <a:r>
              <a:rPr lang="en-IN" sz="1800" b="1" dirty="0"/>
              <a:t>Next</a:t>
            </a:r>
            <a:r>
              <a:rPr lang="en-IN" sz="1800" dirty="0" smtClean="0"/>
              <a:t>.</a:t>
            </a:r>
            <a:endParaRPr lang="en-IN" sz="1800" b="1" dirty="0">
              <a:solidFill>
                <a:srgbClr val="F58223"/>
              </a:solidFill>
            </a:endParaRPr>
          </a:p>
        </p:txBody>
      </p:sp>
    </p:spTree>
    <p:extLst>
      <p:ext uri="{BB962C8B-B14F-4D97-AF65-F5344CB8AC3E}">
        <p14:creationId xmlns:p14="http://schemas.microsoft.com/office/powerpoint/2010/main" val="113151804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CloudWatch</a:t>
            </a:r>
          </a:p>
        </p:txBody>
      </p:sp>
      <p:sp>
        <p:nvSpPr>
          <p:cNvPr id="2" name="TextBox 1"/>
          <p:cNvSpPr txBox="1"/>
          <p:nvPr/>
        </p:nvSpPr>
        <p:spPr>
          <a:xfrm>
            <a:off x="490897" y="953035"/>
            <a:ext cx="11035695" cy="2677656"/>
          </a:xfrm>
          <a:prstGeom prst="rect">
            <a:avLst/>
          </a:prstGeom>
          <a:noFill/>
        </p:spPr>
        <p:txBody>
          <a:bodyPr wrap="square" rtlCol="0">
            <a:spAutoFit/>
          </a:bodyPr>
          <a:lstStyle/>
          <a:p>
            <a:r>
              <a:rPr lang="en-IN" sz="1800" b="1" dirty="0" smtClean="0"/>
              <a:t>To create an alarm</a:t>
            </a:r>
          </a:p>
          <a:p>
            <a:pPr marL="285750" indent="-285750">
              <a:buFont typeface="Wingdings" panose="05000000000000000000" pitchFamily="2" charset="2"/>
              <a:buChar char="Ø"/>
            </a:pPr>
            <a:endParaRPr lang="en-IN" sz="1800" b="1" dirty="0"/>
          </a:p>
          <a:p>
            <a:pPr marL="285750" indent="-285750">
              <a:buFont typeface="Wingdings" panose="05000000000000000000" pitchFamily="2" charset="2"/>
              <a:buChar char="Ø"/>
            </a:pPr>
            <a:r>
              <a:rPr lang="en-IN" sz="1800" dirty="0"/>
              <a:t>Under </a:t>
            </a:r>
            <a:r>
              <a:rPr lang="en-IN" sz="1800" b="1" dirty="0"/>
              <a:t>Alarm Threshold</a:t>
            </a:r>
            <a:r>
              <a:rPr lang="en-IN" sz="1800" dirty="0"/>
              <a:t>, type a unique name for the alarm and a description of the alarm. For </a:t>
            </a:r>
            <a:r>
              <a:rPr lang="en-IN" sz="1800" b="1" dirty="0"/>
              <a:t>Whenever</a:t>
            </a:r>
            <a:r>
              <a:rPr lang="en-IN" sz="1800" dirty="0"/>
              <a:t>, specify a threshold (for example, 80 percent of CPU utilization) and the number of periods.</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a:t>Under </a:t>
            </a:r>
            <a:r>
              <a:rPr lang="en-IN" sz="1800" b="1" dirty="0"/>
              <a:t>Actions</a:t>
            </a:r>
            <a:r>
              <a:rPr lang="en-IN" sz="1800" dirty="0"/>
              <a:t>, select the type of action to have the alarm to perform when the alarm is triggered. </a:t>
            </a:r>
            <a:endParaRPr lang="en-IN" sz="1800" dirty="0" smtClean="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Choose </a:t>
            </a:r>
            <a:r>
              <a:rPr lang="en-IN" sz="1800" b="1" dirty="0"/>
              <a:t>Create Alarm</a:t>
            </a:r>
            <a:r>
              <a:rPr lang="en-IN" sz="1800" dirty="0"/>
              <a:t>.</a:t>
            </a:r>
            <a:endParaRPr lang="en-IN" sz="1800" dirty="0" smtClean="0"/>
          </a:p>
        </p:txBody>
      </p:sp>
    </p:spTree>
    <p:extLst>
      <p:ext uri="{BB962C8B-B14F-4D97-AF65-F5344CB8AC3E}">
        <p14:creationId xmlns:p14="http://schemas.microsoft.com/office/powerpoint/2010/main" val="2294613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a:t>
            </a:r>
            <a:r>
              <a:rPr lang="en-IN" dirty="0" smtClean="0"/>
              <a:t>CloudWatch</a:t>
            </a:r>
            <a:endParaRPr lang="en-IN" dirty="0"/>
          </a:p>
        </p:txBody>
      </p:sp>
      <p:pic>
        <p:nvPicPr>
          <p:cNvPr id="1027" name="Picture 3" descr="C:\Users\sumeetm\Desktop\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995" y="2100796"/>
            <a:ext cx="37909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542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345613" y="6356350"/>
            <a:ext cx="2843212" cy="365125"/>
          </a:xfrm>
          <a:prstGeom prst="rect">
            <a:avLst/>
          </a:prstGeom>
        </p:spPr>
        <p:txBody>
          <a:bodyPr/>
          <a:lstStyle/>
          <a:p>
            <a:fld id="{89BD4882-A028-41BE-9BC2-575D1F2BA731}" type="slidenum">
              <a:rPr lang="en-IN" smtClean="0">
                <a:solidFill>
                  <a:srgbClr val="4F4F4F"/>
                </a:solidFill>
              </a:rPr>
              <a:pPr/>
              <a:t>167</a:t>
            </a:fld>
            <a:endParaRPr lang="en-IN" dirty="0">
              <a:solidFill>
                <a:srgbClr val="4F4F4F"/>
              </a:solidFill>
            </a:endParaRPr>
          </a:p>
        </p:txBody>
      </p:sp>
      <p:sp>
        <p:nvSpPr>
          <p:cNvPr id="2" name="TextBox 1"/>
          <p:cNvSpPr txBox="1"/>
          <p:nvPr/>
        </p:nvSpPr>
        <p:spPr>
          <a:xfrm>
            <a:off x="5576554" y="1648496"/>
            <a:ext cx="4494727" cy="584775"/>
          </a:xfrm>
          <a:prstGeom prst="rect">
            <a:avLst/>
          </a:prstGeom>
          <a:noFill/>
        </p:spPr>
        <p:txBody>
          <a:bodyPr wrap="square" rtlCol="0">
            <a:spAutoFit/>
          </a:bodyPr>
          <a:lstStyle/>
          <a:p>
            <a:r>
              <a:rPr lang="en-IN" sz="3200" b="1" dirty="0" smtClean="0">
                <a:solidFill>
                  <a:srgbClr val="005BA1"/>
                </a:solidFill>
                <a:latin typeface="+mj-lt"/>
              </a:rPr>
              <a:t>Thank you!</a:t>
            </a:r>
            <a:endParaRPr lang="en-IN" sz="3200" b="1" dirty="0">
              <a:solidFill>
                <a:srgbClr val="005BA1"/>
              </a:solidFill>
              <a:latin typeface="+mj-lt"/>
            </a:endParaRPr>
          </a:p>
        </p:txBody>
      </p:sp>
    </p:spTree>
    <p:extLst>
      <p:ext uri="{BB962C8B-B14F-4D97-AF65-F5344CB8AC3E}">
        <p14:creationId xmlns:p14="http://schemas.microsoft.com/office/powerpoint/2010/main" val="574794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pic>
        <p:nvPicPr>
          <p:cNvPr id="8194" name="Picture 2" descr="C:\Users\sumeetm\Desktop\aws_region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295" y="2637822"/>
            <a:ext cx="481012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8020" y="940157"/>
            <a:ext cx="11228878" cy="1846659"/>
          </a:xfrm>
          <a:prstGeom prst="rect">
            <a:avLst/>
          </a:prstGeom>
          <a:noFill/>
        </p:spPr>
        <p:txBody>
          <a:bodyPr wrap="square" rtlCol="0">
            <a:spAutoFit/>
          </a:bodyPr>
          <a:lstStyle/>
          <a:p>
            <a:r>
              <a:rPr lang="en-IN" sz="1800" b="1" dirty="0">
                <a:solidFill>
                  <a:srgbClr val="F58223"/>
                </a:solidFill>
              </a:rPr>
              <a:t>Region and Availability Zone </a:t>
            </a:r>
            <a:r>
              <a:rPr lang="en-IN" sz="1800" b="1" dirty="0" smtClean="0">
                <a:solidFill>
                  <a:srgbClr val="F58223"/>
                </a:solidFill>
              </a:rPr>
              <a:t>Concepts</a:t>
            </a:r>
          </a:p>
          <a:p>
            <a:endParaRPr lang="en-IN" sz="1800" b="1" dirty="0">
              <a:solidFill>
                <a:srgbClr val="F58223"/>
              </a:solidFill>
            </a:endParaRPr>
          </a:p>
          <a:p>
            <a:r>
              <a:rPr lang="en-IN" sz="1800" dirty="0"/>
              <a:t>Each region is completely independent. Each Availability Zone is isolated, but the Availability Zones in a region are connected through low-latency links. The following diagram illustrates the relationship between regions and Availability Zones.</a:t>
            </a:r>
            <a:endParaRPr lang="en-IN" sz="1800" b="1" dirty="0">
              <a:solidFill>
                <a:srgbClr val="F58223"/>
              </a:solidFill>
            </a:endParaRPr>
          </a:p>
          <a:p>
            <a:endParaRPr lang="en-IN" dirty="0"/>
          </a:p>
        </p:txBody>
      </p:sp>
      <p:sp>
        <p:nvSpPr>
          <p:cNvPr id="4" name="TextBox 3"/>
          <p:cNvSpPr txBox="1"/>
          <p:nvPr/>
        </p:nvSpPr>
        <p:spPr>
          <a:xfrm>
            <a:off x="605308" y="5422006"/>
            <a:ext cx="10856890" cy="369332"/>
          </a:xfrm>
          <a:prstGeom prst="rect">
            <a:avLst/>
          </a:prstGeom>
          <a:noFill/>
        </p:spPr>
        <p:txBody>
          <a:bodyPr wrap="square" rtlCol="0">
            <a:spAutoFit/>
          </a:bodyPr>
          <a:lstStyle/>
          <a:p>
            <a:r>
              <a:rPr lang="en-IN" sz="1800" dirty="0"/>
              <a:t>Amazon EC2 resources are either global, tied to a region, or tied to an Availability Zone.</a:t>
            </a:r>
          </a:p>
        </p:txBody>
      </p:sp>
    </p:spTree>
    <p:extLst>
      <p:ext uri="{BB962C8B-B14F-4D97-AF65-F5344CB8AC3E}">
        <p14:creationId xmlns:p14="http://schemas.microsoft.com/office/powerpoint/2010/main" val="2462452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3" name="TextBox 2"/>
          <p:cNvSpPr txBox="1"/>
          <p:nvPr/>
        </p:nvSpPr>
        <p:spPr>
          <a:xfrm>
            <a:off x="478020" y="940157"/>
            <a:ext cx="11228878" cy="4062651"/>
          </a:xfrm>
          <a:prstGeom prst="rect">
            <a:avLst/>
          </a:prstGeom>
          <a:noFill/>
        </p:spPr>
        <p:txBody>
          <a:bodyPr wrap="square" rtlCol="0">
            <a:spAutoFit/>
          </a:bodyPr>
          <a:lstStyle/>
          <a:p>
            <a:r>
              <a:rPr lang="en-IN" sz="1800" b="1" dirty="0">
                <a:solidFill>
                  <a:srgbClr val="F58223"/>
                </a:solidFill>
              </a:rPr>
              <a:t>Regions</a:t>
            </a:r>
          </a:p>
          <a:p>
            <a:endParaRPr lang="en-IN" sz="1800" b="1" dirty="0" smtClean="0">
              <a:solidFill>
                <a:srgbClr val="F58223"/>
              </a:solidFill>
            </a:endParaRPr>
          </a:p>
          <a:p>
            <a:r>
              <a:rPr lang="en-IN" sz="1800" dirty="0"/>
              <a:t>Each Amazon EC2 region is designed to be completely isolated from the other Amazon EC2 regions. This achieves the greatest possible fault tolerance and stability</a:t>
            </a:r>
            <a:r>
              <a:rPr lang="en-IN" sz="1800" dirty="0" smtClean="0"/>
              <a:t>.</a:t>
            </a:r>
          </a:p>
          <a:p>
            <a:r>
              <a:rPr lang="en-IN" sz="1800" dirty="0" smtClean="0"/>
              <a:t/>
            </a:r>
            <a:br>
              <a:rPr lang="en-IN" sz="1800" dirty="0" smtClean="0"/>
            </a:br>
            <a:r>
              <a:rPr lang="en-IN" sz="1800" dirty="0"/>
              <a:t>When you view your resources, you'll only see the resources tied to the region you've specified. This is because regions are isolated from each other, and </a:t>
            </a:r>
            <a:r>
              <a:rPr lang="en-IN" sz="1800" dirty="0" smtClean="0"/>
              <a:t>AWS </a:t>
            </a:r>
            <a:r>
              <a:rPr lang="en-IN" sz="1800" dirty="0"/>
              <a:t>don't replicate resources across regions automatically</a:t>
            </a:r>
            <a:r>
              <a:rPr lang="en-IN" sz="1800" dirty="0" smtClean="0"/>
              <a:t>.</a:t>
            </a:r>
          </a:p>
          <a:p>
            <a:endParaRPr lang="en-IN" sz="1800" dirty="0"/>
          </a:p>
          <a:p>
            <a:r>
              <a:rPr lang="en-IN" sz="1800" dirty="0"/>
              <a:t>When you launch an instance, you must select an AMI that's in the same region. If the AMI is in another region, you can copy the AMI to the region you're </a:t>
            </a:r>
            <a:r>
              <a:rPr lang="en-IN" sz="1800" dirty="0" smtClean="0"/>
              <a:t>using.</a:t>
            </a:r>
            <a:br>
              <a:rPr lang="en-IN" sz="1800" dirty="0" smtClean="0"/>
            </a:br>
            <a:endParaRPr lang="en-IN" sz="1800" dirty="0" smtClean="0"/>
          </a:p>
          <a:p>
            <a:r>
              <a:rPr lang="en-IN" sz="1800" dirty="0"/>
              <a:t>Note that there is a charge for data transfer between regions.</a:t>
            </a:r>
            <a:r>
              <a:rPr lang="en-IN" sz="1800" dirty="0" smtClean="0"/>
              <a:t/>
            </a:r>
            <a:br>
              <a:rPr lang="en-IN" sz="1800" dirty="0" smtClean="0"/>
            </a:br>
            <a:endParaRPr lang="en-IN" sz="1800" dirty="0"/>
          </a:p>
        </p:txBody>
      </p:sp>
    </p:spTree>
    <p:extLst>
      <p:ext uri="{BB962C8B-B14F-4D97-AF65-F5344CB8AC3E}">
        <p14:creationId xmlns:p14="http://schemas.microsoft.com/office/powerpoint/2010/main" val="3448847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3" name="TextBox 2"/>
          <p:cNvSpPr txBox="1"/>
          <p:nvPr/>
        </p:nvSpPr>
        <p:spPr>
          <a:xfrm>
            <a:off x="478020" y="940157"/>
            <a:ext cx="11228878" cy="923330"/>
          </a:xfrm>
          <a:prstGeom prst="rect">
            <a:avLst/>
          </a:prstGeom>
          <a:noFill/>
        </p:spPr>
        <p:txBody>
          <a:bodyPr wrap="square" rtlCol="0">
            <a:spAutoFit/>
          </a:bodyPr>
          <a:lstStyle/>
          <a:p>
            <a:r>
              <a:rPr lang="en-IN" sz="1800" b="1" dirty="0">
                <a:solidFill>
                  <a:srgbClr val="F58223"/>
                </a:solidFill>
              </a:rPr>
              <a:t>Regions</a:t>
            </a:r>
          </a:p>
          <a:p>
            <a:endParaRPr lang="en-IN" sz="1800" b="1" dirty="0" smtClean="0">
              <a:solidFill>
                <a:srgbClr val="F58223"/>
              </a:solidFill>
            </a:endParaRPr>
          </a:p>
          <a:p>
            <a:r>
              <a:rPr lang="en-IN" sz="1800" dirty="0"/>
              <a:t>The following table lists the regions provided by an AWS</a:t>
            </a:r>
            <a:r>
              <a:rPr lang="en-IN" sz="1800" dirty="0" smtClean="0"/>
              <a:t>.</a:t>
            </a:r>
            <a:endParaRPr lang="en-IN" sz="1800" dirty="0"/>
          </a:p>
        </p:txBody>
      </p:sp>
      <p:graphicFrame>
        <p:nvGraphicFramePr>
          <p:cNvPr id="2" name="Table 1"/>
          <p:cNvGraphicFramePr>
            <a:graphicFrameLocks noGrp="1"/>
          </p:cNvGraphicFramePr>
          <p:nvPr>
            <p:extLst>
              <p:ext uri="{D42A27DB-BD31-4B8C-83A1-F6EECF244321}">
                <p14:modId xmlns:p14="http://schemas.microsoft.com/office/powerpoint/2010/main" val="3205810330"/>
              </p:ext>
            </p:extLst>
          </p:nvPr>
        </p:nvGraphicFramePr>
        <p:xfrm>
          <a:off x="2478847" y="1964930"/>
          <a:ext cx="7179614" cy="4525965"/>
        </p:xfrm>
        <a:graphic>
          <a:graphicData uri="http://schemas.openxmlformats.org/drawingml/2006/table">
            <a:tbl>
              <a:tblPr/>
              <a:tblGrid>
                <a:gridCol w="3589807"/>
                <a:gridCol w="3589807"/>
              </a:tblGrid>
              <a:tr h="301731">
                <a:tc>
                  <a:txBody>
                    <a:bodyPr/>
                    <a:lstStyle/>
                    <a:p>
                      <a:pPr algn="l" fontAlgn="t"/>
                      <a:r>
                        <a:rPr lang="en-IN" sz="1400" b="1" dirty="0">
                          <a:solidFill>
                            <a:srgbClr val="333333"/>
                          </a:solidFill>
                          <a:effectLst/>
                          <a:latin typeface="+mn-lt"/>
                        </a:rPr>
                        <a:t>Code</a:t>
                      </a:r>
                    </a:p>
                  </a:txBody>
                  <a:tcPr marL="31171" marR="31171" marT="31171" marB="31171">
                    <a:lnL w="9525" cap="flat" cmpd="sng" algn="ctr">
                      <a:solidFill>
                        <a:srgbClr val="40428B"/>
                      </a:solidFill>
                      <a:prstDash val="solid"/>
                      <a:round/>
                      <a:headEnd type="none" w="med" len="med"/>
                      <a:tailEnd type="none" w="med" len="med"/>
                    </a:lnL>
                    <a:lnR w="9525" cap="flat" cmpd="sng" algn="ctr">
                      <a:solidFill>
                        <a:srgbClr val="C0438B"/>
                      </a:solidFill>
                      <a:prstDash val="solid"/>
                      <a:round/>
                      <a:headEnd type="none" w="med" len="med"/>
                      <a:tailEnd type="none" w="med" len="med"/>
                    </a:lnR>
                    <a:lnT w="9525" cap="flat" cmpd="sng" algn="ctr">
                      <a:solidFill>
                        <a:srgbClr val="20428B"/>
                      </a:solidFill>
                      <a:prstDash val="solid"/>
                      <a:round/>
                      <a:headEnd type="none" w="med" len="med"/>
                      <a:tailEnd type="none" w="med" len="med"/>
                    </a:lnT>
                    <a:lnB w="9525" cap="flat" cmpd="sng" algn="ctr">
                      <a:solidFill>
                        <a:srgbClr val="20428B"/>
                      </a:solidFill>
                      <a:prstDash val="solid"/>
                      <a:round/>
                      <a:headEnd type="none" w="med" len="med"/>
                      <a:tailEnd type="none" w="med" len="med"/>
                    </a:lnB>
                    <a:solidFill>
                      <a:srgbClr val="EEEEEE"/>
                    </a:solidFill>
                  </a:tcPr>
                </a:tc>
                <a:tc>
                  <a:txBody>
                    <a:bodyPr/>
                    <a:lstStyle/>
                    <a:p>
                      <a:pPr algn="l" fontAlgn="t"/>
                      <a:r>
                        <a:rPr lang="en-IN" sz="1400" b="1">
                          <a:solidFill>
                            <a:srgbClr val="333333"/>
                          </a:solidFill>
                          <a:effectLst/>
                          <a:latin typeface="+mn-lt"/>
                        </a:rPr>
                        <a:t>Name</a:t>
                      </a:r>
                    </a:p>
                  </a:txBody>
                  <a:tcPr marL="31171" marR="31171" marT="31171" marB="31171">
                    <a:lnL w="9525" cap="flat" cmpd="sng" algn="ctr">
                      <a:solidFill>
                        <a:srgbClr val="C0438B"/>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0428B"/>
                      </a:solidFill>
                      <a:prstDash val="solid"/>
                      <a:round/>
                      <a:headEnd type="none" w="med" len="med"/>
                      <a:tailEnd type="none" w="med" len="med"/>
                    </a:lnT>
                    <a:lnB w="9525" cap="flat" cmpd="sng" algn="ctr">
                      <a:solidFill>
                        <a:srgbClr val="B0468B"/>
                      </a:solidFill>
                      <a:prstDash val="solid"/>
                      <a:round/>
                      <a:headEnd type="none" w="med" len="med"/>
                      <a:tailEnd type="none" w="med" len="med"/>
                    </a:lnB>
                    <a:solidFill>
                      <a:srgbClr val="EEEEEE"/>
                    </a:solidFill>
                  </a:tcPr>
                </a:tc>
              </a:tr>
              <a:tr h="301731">
                <a:tc>
                  <a:txBody>
                    <a:bodyPr/>
                    <a:lstStyle/>
                    <a:p>
                      <a:pPr fontAlgn="t"/>
                      <a:r>
                        <a:rPr lang="en-IN" sz="1400" dirty="0">
                          <a:solidFill>
                            <a:srgbClr val="444444"/>
                          </a:solidFill>
                          <a:effectLst/>
                          <a:latin typeface="+mn-lt"/>
                        </a:rPr>
                        <a:t>us-east-1</a:t>
                      </a:r>
                    </a:p>
                  </a:txBody>
                  <a:tcPr marL="31171" marR="31171" marT="31171" marB="31171">
                    <a:lnL w="9525" cap="flat" cmpd="sng" algn="ctr">
                      <a:solidFill>
                        <a:srgbClr val="C0458B"/>
                      </a:solidFill>
                      <a:prstDash val="solid"/>
                      <a:round/>
                      <a:headEnd type="none" w="med" len="med"/>
                      <a:tailEnd type="none" w="med" len="med"/>
                    </a:lnL>
                    <a:lnR w="9525" cap="flat" cmpd="sng" algn="ctr">
                      <a:solidFill>
                        <a:srgbClr val="20428B"/>
                      </a:solidFill>
                      <a:prstDash val="solid"/>
                      <a:round/>
                      <a:headEnd type="none" w="med" len="med"/>
                      <a:tailEnd type="none" w="med" len="med"/>
                    </a:lnR>
                    <a:lnT w="9525" cap="flat" cmpd="sng" algn="ctr">
                      <a:solidFill>
                        <a:srgbClr val="20428B"/>
                      </a:solidFill>
                      <a:prstDash val="solid"/>
                      <a:round/>
                      <a:headEnd type="none" w="med" len="med"/>
                      <a:tailEnd type="none" w="med" len="med"/>
                    </a:lnT>
                    <a:lnB w="9525" cap="flat" cmpd="sng" algn="ctr">
                      <a:solidFill>
                        <a:srgbClr val="F0488B"/>
                      </a:solidFill>
                      <a:prstDash val="solid"/>
                      <a:round/>
                      <a:headEnd type="none" w="med" len="med"/>
                      <a:tailEnd type="none" w="med" len="med"/>
                    </a:lnB>
                    <a:solidFill>
                      <a:srgbClr val="FFFFFF"/>
                    </a:solidFill>
                  </a:tcPr>
                </a:tc>
                <a:tc>
                  <a:txBody>
                    <a:bodyPr/>
                    <a:lstStyle/>
                    <a:p>
                      <a:pPr fontAlgn="t"/>
                      <a:r>
                        <a:rPr lang="en-IN" sz="1400">
                          <a:solidFill>
                            <a:srgbClr val="444444"/>
                          </a:solidFill>
                          <a:effectLst/>
                          <a:latin typeface="+mn-lt"/>
                        </a:rPr>
                        <a:t>US East (N. Virginia)</a:t>
                      </a:r>
                    </a:p>
                  </a:txBody>
                  <a:tcPr marL="31171" marR="31171" marT="31171" marB="31171">
                    <a:lnL w="9525" cap="flat" cmpd="sng" algn="ctr">
                      <a:solidFill>
                        <a:srgbClr val="20428B"/>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B0468B"/>
                      </a:solidFill>
                      <a:prstDash val="solid"/>
                      <a:round/>
                      <a:headEnd type="none" w="med" len="med"/>
                      <a:tailEnd type="none" w="med" len="med"/>
                    </a:lnT>
                    <a:lnB w="9525" cap="flat" cmpd="sng" algn="ctr">
                      <a:solidFill>
                        <a:srgbClr val="D0498B"/>
                      </a:solidFill>
                      <a:prstDash val="solid"/>
                      <a:round/>
                      <a:headEnd type="none" w="med" len="med"/>
                      <a:tailEnd type="none" w="med" len="med"/>
                    </a:lnB>
                    <a:solidFill>
                      <a:srgbClr val="FFFFFF"/>
                    </a:solidFill>
                  </a:tcPr>
                </a:tc>
              </a:tr>
              <a:tr h="301731">
                <a:tc>
                  <a:txBody>
                    <a:bodyPr/>
                    <a:lstStyle/>
                    <a:p>
                      <a:pPr fontAlgn="t"/>
                      <a:r>
                        <a:rPr lang="en-IN" sz="1400" dirty="0">
                          <a:solidFill>
                            <a:srgbClr val="444444"/>
                          </a:solidFill>
                          <a:effectLst/>
                          <a:latin typeface="+mn-lt"/>
                        </a:rPr>
                        <a:t>us-east-2</a:t>
                      </a:r>
                    </a:p>
                  </a:txBody>
                  <a:tcPr marL="31171" marR="31171" marT="31171" marB="31171">
                    <a:lnL w="9525" cap="flat" cmpd="sng" algn="ctr">
                      <a:solidFill>
                        <a:srgbClr val="B0468B"/>
                      </a:solidFill>
                      <a:prstDash val="solid"/>
                      <a:round/>
                      <a:headEnd type="none" w="med" len="med"/>
                      <a:tailEnd type="none" w="med" len="med"/>
                    </a:lnL>
                    <a:lnR w="9525" cap="flat" cmpd="sng" algn="ctr">
                      <a:solidFill>
                        <a:srgbClr val="F0488B"/>
                      </a:solidFill>
                      <a:prstDash val="solid"/>
                      <a:round/>
                      <a:headEnd type="none" w="med" len="med"/>
                      <a:tailEnd type="none" w="med" len="med"/>
                    </a:lnR>
                    <a:lnT w="9525" cap="flat" cmpd="sng" algn="ctr">
                      <a:solidFill>
                        <a:srgbClr val="F0488B"/>
                      </a:solidFill>
                      <a:prstDash val="solid"/>
                      <a:round/>
                      <a:headEnd type="none" w="med" len="med"/>
                      <a:tailEnd type="none" w="med" len="med"/>
                    </a:lnT>
                    <a:lnB w="9525" cap="flat" cmpd="sng" algn="ctr">
                      <a:solidFill>
                        <a:srgbClr val="A04B8B"/>
                      </a:solidFill>
                      <a:prstDash val="solid"/>
                      <a:round/>
                      <a:headEnd type="none" w="med" len="med"/>
                      <a:tailEnd type="none" w="med" len="med"/>
                    </a:lnB>
                    <a:solidFill>
                      <a:srgbClr val="FFFFFF"/>
                    </a:solidFill>
                  </a:tcPr>
                </a:tc>
                <a:tc>
                  <a:txBody>
                    <a:bodyPr/>
                    <a:lstStyle/>
                    <a:p>
                      <a:pPr fontAlgn="t"/>
                      <a:r>
                        <a:rPr lang="en-IN" sz="1400">
                          <a:solidFill>
                            <a:srgbClr val="444444"/>
                          </a:solidFill>
                          <a:effectLst/>
                          <a:latin typeface="+mn-lt"/>
                        </a:rPr>
                        <a:t>US East (Ohio)</a:t>
                      </a:r>
                    </a:p>
                  </a:txBody>
                  <a:tcPr marL="31171" marR="31171" marT="31171" marB="31171">
                    <a:lnL w="9525" cap="flat" cmpd="sng" algn="ctr">
                      <a:solidFill>
                        <a:srgbClr val="F0488B"/>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0498B"/>
                      </a:solidFill>
                      <a:prstDash val="solid"/>
                      <a:round/>
                      <a:headEnd type="none" w="med" len="med"/>
                      <a:tailEnd type="none" w="med" len="med"/>
                    </a:lnT>
                    <a:lnB w="9525" cap="flat" cmpd="sng" algn="ctr">
                      <a:solidFill>
                        <a:srgbClr val="E04C8B"/>
                      </a:solidFill>
                      <a:prstDash val="solid"/>
                      <a:round/>
                      <a:headEnd type="none" w="med" len="med"/>
                      <a:tailEnd type="none" w="med" len="med"/>
                    </a:lnB>
                    <a:solidFill>
                      <a:srgbClr val="FFFFFF"/>
                    </a:solidFill>
                  </a:tcPr>
                </a:tc>
              </a:tr>
              <a:tr h="301731">
                <a:tc>
                  <a:txBody>
                    <a:bodyPr/>
                    <a:lstStyle/>
                    <a:p>
                      <a:pPr fontAlgn="t"/>
                      <a:r>
                        <a:rPr lang="en-IN" sz="1400" dirty="0">
                          <a:solidFill>
                            <a:srgbClr val="444444"/>
                          </a:solidFill>
                          <a:effectLst/>
                          <a:latin typeface="+mn-lt"/>
                        </a:rPr>
                        <a:t>us-west-1</a:t>
                      </a:r>
                    </a:p>
                  </a:txBody>
                  <a:tcPr marL="31171" marR="31171" marT="31171" marB="31171">
                    <a:lnL w="9525" cap="flat" cmpd="sng" algn="ctr">
                      <a:solidFill>
                        <a:srgbClr val="D0498B"/>
                      </a:solidFill>
                      <a:prstDash val="solid"/>
                      <a:round/>
                      <a:headEnd type="none" w="med" len="med"/>
                      <a:tailEnd type="none" w="med" len="med"/>
                    </a:lnL>
                    <a:lnR w="9525" cap="flat" cmpd="sng" algn="ctr">
                      <a:solidFill>
                        <a:srgbClr val="A04B8B"/>
                      </a:solidFill>
                      <a:prstDash val="solid"/>
                      <a:round/>
                      <a:headEnd type="none" w="med" len="med"/>
                      <a:tailEnd type="none" w="med" len="med"/>
                    </a:lnR>
                    <a:lnT w="9525" cap="flat" cmpd="sng" algn="ctr">
                      <a:solidFill>
                        <a:srgbClr val="A04B8B"/>
                      </a:solidFill>
                      <a:prstDash val="solid"/>
                      <a:round/>
                      <a:headEnd type="none" w="med" len="med"/>
                      <a:tailEnd type="none" w="med" len="med"/>
                    </a:lnT>
                    <a:lnB w="9525" cap="flat" cmpd="sng" algn="ctr">
                      <a:solidFill>
                        <a:srgbClr val="B04D8B"/>
                      </a:solidFill>
                      <a:prstDash val="solid"/>
                      <a:round/>
                      <a:headEnd type="none" w="med" len="med"/>
                      <a:tailEnd type="none" w="med" len="med"/>
                    </a:lnB>
                    <a:solidFill>
                      <a:srgbClr val="FFFFFF"/>
                    </a:solidFill>
                  </a:tcPr>
                </a:tc>
                <a:tc>
                  <a:txBody>
                    <a:bodyPr/>
                    <a:lstStyle/>
                    <a:p>
                      <a:pPr fontAlgn="t"/>
                      <a:r>
                        <a:rPr lang="en-IN" sz="1400">
                          <a:solidFill>
                            <a:srgbClr val="444444"/>
                          </a:solidFill>
                          <a:effectLst/>
                          <a:latin typeface="+mn-lt"/>
                        </a:rPr>
                        <a:t>US West (N. California)</a:t>
                      </a:r>
                    </a:p>
                  </a:txBody>
                  <a:tcPr marL="31171" marR="31171" marT="31171" marB="31171">
                    <a:lnL w="9525" cap="flat" cmpd="sng" algn="ctr">
                      <a:solidFill>
                        <a:srgbClr val="A04B8B"/>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04C8B"/>
                      </a:solidFill>
                      <a:prstDash val="solid"/>
                      <a:round/>
                      <a:headEnd type="none" w="med" len="med"/>
                      <a:tailEnd type="none" w="med" len="med"/>
                    </a:lnT>
                    <a:lnB w="9525" cap="flat" cmpd="sng" algn="ctr">
                      <a:solidFill>
                        <a:srgbClr val="004F8B"/>
                      </a:solidFill>
                      <a:prstDash val="solid"/>
                      <a:round/>
                      <a:headEnd type="none" w="med" len="med"/>
                      <a:tailEnd type="none" w="med" len="med"/>
                    </a:lnB>
                    <a:solidFill>
                      <a:srgbClr val="FFFFFF"/>
                    </a:solidFill>
                  </a:tcPr>
                </a:tc>
              </a:tr>
              <a:tr h="301731">
                <a:tc>
                  <a:txBody>
                    <a:bodyPr/>
                    <a:lstStyle/>
                    <a:p>
                      <a:pPr fontAlgn="t"/>
                      <a:r>
                        <a:rPr lang="en-IN" sz="1400" dirty="0">
                          <a:solidFill>
                            <a:srgbClr val="444444"/>
                          </a:solidFill>
                          <a:effectLst/>
                          <a:latin typeface="+mn-lt"/>
                        </a:rPr>
                        <a:t>us-west-2</a:t>
                      </a:r>
                    </a:p>
                  </a:txBody>
                  <a:tcPr marL="31171" marR="31171" marT="31171" marB="31171">
                    <a:lnL w="9525" cap="flat" cmpd="sng" algn="ctr">
                      <a:solidFill>
                        <a:srgbClr val="E04C8B"/>
                      </a:solidFill>
                      <a:prstDash val="solid"/>
                      <a:round/>
                      <a:headEnd type="none" w="med" len="med"/>
                      <a:tailEnd type="none" w="med" len="med"/>
                    </a:lnL>
                    <a:lnR w="9525" cap="flat" cmpd="sng" algn="ctr">
                      <a:solidFill>
                        <a:srgbClr val="B04D8B"/>
                      </a:solidFill>
                      <a:prstDash val="solid"/>
                      <a:round/>
                      <a:headEnd type="none" w="med" len="med"/>
                      <a:tailEnd type="none" w="med" len="med"/>
                    </a:lnR>
                    <a:lnT w="9525" cap="flat" cmpd="sng" algn="ctr">
                      <a:solidFill>
                        <a:srgbClr val="B04D8B"/>
                      </a:solidFill>
                      <a:prstDash val="solid"/>
                      <a:round/>
                      <a:headEnd type="none" w="med" len="med"/>
                      <a:tailEnd type="none" w="med" len="med"/>
                    </a:lnT>
                    <a:lnB w="9525" cap="flat" cmpd="sng" algn="ctr">
                      <a:solidFill>
                        <a:srgbClr val="3061A9"/>
                      </a:solidFill>
                      <a:prstDash val="solid"/>
                      <a:round/>
                      <a:headEnd type="none" w="med" len="med"/>
                      <a:tailEnd type="none" w="med" len="med"/>
                    </a:lnB>
                    <a:solidFill>
                      <a:srgbClr val="FFFFFF"/>
                    </a:solidFill>
                  </a:tcPr>
                </a:tc>
                <a:tc>
                  <a:txBody>
                    <a:bodyPr/>
                    <a:lstStyle/>
                    <a:p>
                      <a:pPr fontAlgn="t"/>
                      <a:r>
                        <a:rPr lang="en-IN" sz="1400">
                          <a:solidFill>
                            <a:srgbClr val="444444"/>
                          </a:solidFill>
                          <a:effectLst/>
                          <a:latin typeface="+mn-lt"/>
                        </a:rPr>
                        <a:t>US West (Oregon)</a:t>
                      </a:r>
                    </a:p>
                  </a:txBody>
                  <a:tcPr marL="31171" marR="31171" marT="31171" marB="31171">
                    <a:lnL w="9525" cap="flat" cmpd="sng" algn="ctr">
                      <a:solidFill>
                        <a:srgbClr val="B04D8B"/>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4F8B"/>
                      </a:solidFill>
                      <a:prstDash val="solid"/>
                      <a:round/>
                      <a:headEnd type="none" w="med" len="med"/>
                      <a:tailEnd type="none" w="med" len="med"/>
                    </a:lnT>
                    <a:lnB w="9525" cap="flat" cmpd="sng" algn="ctr">
                      <a:solidFill>
                        <a:srgbClr val="D097C7"/>
                      </a:solidFill>
                      <a:prstDash val="solid"/>
                      <a:round/>
                      <a:headEnd type="none" w="med" len="med"/>
                      <a:tailEnd type="none" w="med" len="med"/>
                    </a:lnB>
                    <a:solidFill>
                      <a:srgbClr val="FFFFFF"/>
                    </a:solidFill>
                  </a:tcPr>
                </a:tc>
              </a:tr>
              <a:tr h="301731">
                <a:tc>
                  <a:txBody>
                    <a:bodyPr/>
                    <a:lstStyle/>
                    <a:p>
                      <a:pPr fontAlgn="t"/>
                      <a:r>
                        <a:rPr lang="en-IN" sz="1400" dirty="0">
                          <a:solidFill>
                            <a:srgbClr val="444444"/>
                          </a:solidFill>
                          <a:effectLst/>
                          <a:latin typeface="+mn-lt"/>
                        </a:rPr>
                        <a:t>ca-central-1</a:t>
                      </a:r>
                    </a:p>
                  </a:txBody>
                  <a:tcPr marL="31171" marR="31171" marT="31171" marB="31171">
                    <a:lnL w="9525" cap="flat" cmpd="sng" algn="ctr">
                      <a:solidFill>
                        <a:srgbClr val="004F8B"/>
                      </a:solidFill>
                      <a:prstDash val="solid"/>
                      <a:round/>
                      <a:headEnd type="none" w="med" len="med"/>
                      <a:tailEnd type="none" w="med" len="med"/>
                    </a:lnL>
                    <a:lnR w="9525" cap="flat" cmpd="sng" algn="ctr">
                      <a:solidFill>
                        <a:srgbClr val="2029C0"/>
                      </a:solidFill>
                      <a:prstDash val="solid"/>
                      <a:round/>
                      <a:headEnd type="none" w="med" len="med"/>
                      <a:tailEnd type="none" w="med" len="med"/>
                    </a:lnR>
                    <a:lnT w="9525" cap="flat" cmpd="sng" algn="ctr">
                      <a:solidFill>
                        <a:srgbClr val="3061A9"/>
                      </a:solidFill>
                      <a:prstDash val="solid"/>
                      <a:round/>
                      <a:headEnd type="none" w="med" len="med"/>
                      <a:tailEnd type="none" w="med" len="med"/>
                    </a:lnT>
                    <a:lnB w="9525" cap="flat" cmpd="sng" algn="ctr">
                      <a:solidFill>
                        <a:srgbClr val="E0EA53"/>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Canada (Central)</a:t>
                      </a:r>
                    </a:p>
                  </a:txBody>
                  <a:tcPr marL="31171" marR="31171" marT="31171" marB="31171">
                    <a:lnL w="9525" cap="flat" cmpd="sng" algn="ctr">
                      <a:solidFill>
                        <a:srgbClr val="2029C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097C7"/>
                      </a:solidFill>
                      <a:prstDash val="solid"/>
                      <a:round/>
                      <a:headEnd type="none" w="med" len="med"/>
                      <a:tailEnd type="none" w="med" len="med"/>
                    </a:lnT>
                    <a:lnB w="9525" cap="flat" cmpd="sng" algn="ctr">
                      <a:solidFill>
                        <a:srgbClr val="B0C565"/>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eu-west-1</a:t>
                      </a:r>
                    </a:p>
                  </a:txBody>
                  <a:tcPr marL="31171" marR="31171" marT="31171" marB="31171">
                    <a:lnL w="9525" cap="flat" cmpd="sng" algn="ctr">
                      <a:solidFill>
                        <a:srgbClr val="10E953"/>
                      </a:solidFill>
                      <a:prstDash val="solid"/>
                      <a:round/>
                      <a:headEnd type="none" w="med" len="med"/>
                      <a:tailEnd type="none" w="med" len="med"/>
                    </a:lnL>
                    <a:lnR w="9525" cap="flat" cmpd="sng" algn="ctr">
                      <a:solidFill>
                        <a:srgbClr val="40C465"/>
                      </a:solidFill>
                      <a:prstDash val="solid"/>
                      <a:round/>
                      <a:headEnd type="none" w="med" len="med"/>
                      <a:tailEnd type="none" w="med" len="med"/>
                    </a:lnR>
                    <a:lnT w="9525" cap="flat" cmpd="sng" algn="ctr">
                      <a:solidFill>
                        <a:srgbClr val="E0EA53"/>
                      </a:solidFill>
                      <a:prstDash val="solid"/>
                      <a:round/>
                      <a:headEnd type="none" w="med" len="med"/>
                      <a:tailEnd type="none" w="med" len="med"/>
                    </a:lnT>
                    <a:lnB w="9525" cap="flat" cmpd="sng" algn="ctr">
                      <a:solidFill>
                        <a:srgbClr val="80F825"/>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EU (Ireland)</a:t>
                      </a:r>
                    </a:p>
                  </a:txBody>
                  <a:tcPr marL="31171" marR="31171" marT="31171" marB="31171">
                    <a:lnL w="9525" cap="flat" cmpd="sng" algn="ctr">
                      <a:solidFill>
                        <a:srgbClr val="40C465"/>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B0C565"/>
                      </a:solidFill>
                      <a:prstDash val="solid"/>
                      <a:round/>
                      <a:headEnd type="none" w="med" len="med"/>
                      <a:tailEnd type="none" w="med" len="med"/>
                    </a:lnT>
                    <a:lnB w="9525" cap="flat" cmpd="sng" algn="ctr">
                      <a:solidFill>
                        <a:srgbClr val="B0C565"/>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eu-central-1</a:t>
                      </a:r>
                    </a:p>
                  </a:txBody>
                  <a:tcPr marL="31171" marR="31171" marT="31171" marB="31171">
                    <a:lnL w="9525" cap="flat" cmpd="sng" algn="ctr">
                      <a:solidFill>
                        <a:srgbClr val="30C665"/>
                      </a:solidFill>
                      <a:prstDash val="solid"/>
                      <a:round/>
                      <a:headEnd type="none" w="med" len="med"/>
                      <a:tailEnd type="none" w="med" len="med"/>
                    </a:lnL>
                    <a:lnR w="9525" cap="flat" cmpd="sng" algn="ctr">
                      <a:solidFill>
                        <a:srgbClr val="80F825"/>
                      </a:solidFill>
                      <a:prstDash val="solid"/>
                      <a:round/>
                      <a:headEnd type="none" w="med" len="med"/>
                      <a:tailEnd type="none" w="med" len="med"/>
                    </a:lnR>
                    <a:lnT w="9525" cap="flat" cmpd="sng" algn="ctr">
                      <a:solidFill>
                        <a:srgbClr val="80F825"/>
                      </a:solidFill>
                      <a:prstDash val="solid"/>
                      <a:round/>
                      <a:headEnd type="none" w="med" len="med"/>
                      <a:tailEnd type="none" w="med" len="med"/>
                    </a:lnT>
                    <a:lnB w="9525" cap="flat" cmpd="sng" algn="ctr">
                      <a:solidFill>
                        <a:srgbClr val="B05E56"/>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EU (Frankfurt)</a:t>
                      </a:r>
                    </a:p>
                  </a:txBody>
                  <a:tcPr marL="31171" marR="31171" marT="31171" marB="31171">
                    <a:lnL w="9525" cap="flat" cmpd="sng" algn="ctr">
                      <a:solidFill>
                        <a:srgbClr val="80F825"/>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B0C565"/>
                      </a:solidFill>
                      <a:prstDash val="solid"/>
                      <a:round/>
                      <a:headEnd type="none" w="med" len="med"/>
                      <a:tailEnd type="none" w="med" len="med"/>
                    </a:lnT>
                    <a:lnB w="9525" cap="flat" cmpd="sng" algn="ctr">
                      <a:solidFill>
                        <a:srgbClr val="60C365"/>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eu-west-2</a:t>
                      </a:r>
                    </a:p>
                  </a:txBody>
                  <a:tcPr marL="31171" marR="31171" marT="31171" marB="31171">
                    <a:lnL w="9525" cap="flat" cmpd="sng" algn="ctr">
                      <a:solidFill>
                        <a:srgbClr val="B0C565"/>
                      </a:solidFill>
                      <a:prstDash val="solid"/>
                      <a:round/>
                      <a:headEnd type="none" w="med" len="med"/>
                      <a:tailEnd type="none" w="med" len="med"/>
                    </a:lnL>
                    <a:lnR w="9525" cap="flat" cmpd="sng" algn="ctr">
                      <a:solidFill>
                        <a:srgbClr val="B05E56"/>
                      </a:solidFill>
                      <a:prstDash val="solid"/>
                      <a:round/>
                      <a:headEnd type="none" w="med" len="med"/>
                      <a:tailEnd type="none" w="med" len="med"/>
                    </a:lnR>
                    <a:lnT w="9525" cap="flat" cmpd="sng" algn="ctr">
                      <a:solidFill>
                        <a:srgbClr val="B05E56"/>
                      </a:solidFill>
                      <a:prstDash val="solid"/>
                      <a:round/>
                      <a:headEnd type="none" w="med" len="med"/>
                      <a:tailEnd type="none" w="med" len="med"/>
                    </a:lnT>
                    <a:lnB w="9525" cap="flat" cmpd="sng" algn="ctr">
                      <a:solidFill>
                        <a:srgbClr val="C0C165"/>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EU (London)</a:t>
                      </a:r>
                    </a:p>
                  </a:txBody>
                  <a:tcPr marL="31171" marR="31171" marT="31171" marB="31171">
                    <a:lnL w="9525" cap="flat" cmpd="sng" algn="ctr">
                      <a:solidFill>
                        <a:srgbClr val="B05E5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0C365"/>
                      </a:solidFill>
                      <a:prstDash val="solid"/>
                      <a:round/>
                      <a:headEnd type="none" w="med" len="med"/>
                      <a:tailEnd type="none" w="med" len="med"/>
                    </a:lnT>
                    <a:lnB w="9525" cap="flat" cmpd="sng" algn="ctr">
                      <a:solidFill>
                        <a:srgbClr val="E0EA53"/>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ap-northeast-1</a:t>
                      </a:r>
                    </a:p>
                  </a:txBody>
                  <a:tcPr marL="31171" marR="31171" marT="31171" marB="31171">
                    <a:lnL w="9525" cap="flat" cmpd="sng" algn="ctr">
                      <a:solidFill>
                        <a:srgbClr val="60C365"/>
                      </a:solidFill>
                      <a:prstDash val="solid"/>
                      <a:round/>
                      <a:headEnd type="none" w="med" len="med"/>
                      <a:tailEnd type="none" w="med" len="med"/>
                    </a:lnL>
                    <a:lnR w="9525" cap="flat" cmpd="sng" algn="ctr">
                      <a:solidFill>
                        <a:srgbClr val="C0C165"/>
                      </a:solidFill>
                      <a:prstDash val="solid"/>
                      <a:round/>
                      <a:headEnd type="none" w="med" len="med"/>
                      <a:tailEnd type="none" w="med" len="med"/>
                    </a:lnR>
                    <a:lnT w="9525" cap="flat" cmpd="sng" algn="ctr">
                      <a:solidFill>
                        <a:srgbClr val="C0C165"/>
                      </a:solidFill>
                      <a:prstDash val="solid"/>
                      <a:round/>
                      <a:headEnd type="none" w="med" len="med"/>
                      <a:tailEnd type="none" w="med" len="med"/>
                    </a:lnT>
                    <a:lnB w="9525" cap="flat" cmpd="sng" algn="ctr">
                      <a:solidFill>
                        <a:srgbClr val="50A4C8"/>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Asia Pacific (Tokyo)</a:t>
                      </a:r>
                    </a:p>
                  </a:txBody>
                  <a:tcPr marL="31171" marR="31171" marT="31171" marB="31171">
                    <a:lnL w="9525" cap="flat" cmpd="sng" algn="ctr">
                      <a:solidFill>
                        <a:srgbClr val="C0C165"/>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0EA53"/>
                      </a:solidFill>
                      <a:prstDash val="solid"/>
                      <a:round/>
                      <a:headEnd type="none" w="med" len="med"/>
                      <a:tailEnd type="none" w="med" len="med"/>
                    </a:lnT>
                    <a:lnB w="9525" cap="flat" cmpd="sng" algn="ctr">
                      <a:solidFill>
                        <a:srgbClr val="40E653"/>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ap-northeast-2</a:t>
                      </a:r>
                    </a:p>
                  </a:txBody>
                  <a:tcPr marL="31171" marR="31171" marT="31171" marB="31171">
                    <a:lnL w="9525" cap="flat" cmpd="sng" algn="ctr">
                      <a:solidFill>
                        <a:srgbClr val="E0EA53"/>
                      </a:solidFill>
                      <a:prstDash val="solid"/>
                      <a:round/>
                      <a:headEnd type="none" w="med" len="med"/>
                      <a:tailEnd type="none" w="med" len="med"/>
                    </a:lnL>
                    <a:lnR w="9525" cap="flat" cmpd="sng" algn="ctr">
                      <a:solidFill>
                        <a:srgbClr val="50A4C8"/>
                      </a:solidFill>
                      <a:prstDash val="solid"/>
                      <a:round/>
                      <a:headEnd type="none" w="med" len="med"/>
                      <a:tailEnd type="none" w="med" len="med"/>
                    </a:lnR>
                    <a:lnT w="9525" cap="flat" cmpd="sng" algn="ctr">
                      <a:solidFill>
                        <a:srgbClr val="50A4C8"/>
                      </a:solidFill>
                      <a:prstDash val="solid"/>
                      <a:round/>
                      <a:headEnd type="none" w="med" len="med"/>
                      <a:tailEnd type="none" w="med" len="med"/>
                    </a:lnT>
                    <a:lnB w="9525" cap="flat" cmpd="sng" algn="ctr">
                      <a:solidFill>
                        <a:srgbClr val="D097C7"/>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Asia Pacific (Seoul)</a:t>
                      </a:r>
                    </a:p>
                  </a:txBody>
                  <a:tcPr marL="31171" marR="31171" marT="31171" marB="31171">
                    <a:lnL w="9525" cap="flat" cmpd="sng" algn="ctr">
                      <a:solidFill>
                        <a:srgbClr val="50A4C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40E653"/>
                      </a:solidFill>
                      <a:prstDash val="solid"/>
                      <a:round/>
                      <a:headEnd type="none" w="med" len="med"/>
                      <a:tailEnd type="none" w="med" len="med"/>
                    </a:lnT>
                    <a:lnB w="9525" cap="flat" cmpd="sng" algn="ctr">
                      <a:solidFill>
                        <a:srgbClr val="C06FA9"/>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ap-southeast-1</a:t>
                      </a:r>
                    </a:p>
                  </a:txBody>
                  <a:tcPr marL="31171" marR="31171" marT="31171" marB="31171">
                    <a:lnL w="9525" cap="flat" cmpd="sng" algn="ctr">
                      <a:solidFill>
                        <a:srgbClr val="40E653"/>
                      </a:solidFill>
                      <a:prstDash val="solid"/>
                      <a:round/>
                      <a:headEnd type="none" w="med" len="med"/>
                      <a:tailEnd type="none" w="med" len="med"/>
                    </a:lnL>
                    <a:lnR w="9525" cap="flat" cmpd="sng" algn="ctr">
                      <a:solidFill>
                        <a:srgbClr val="D097C7"/>
                      </a:solidFill>
                      <a:prstDash val="solid"/>
                      <a:round/>
                      <a:headEnd type="none" w="med" len="med"/>
                      <a:tailEnd type="none" w="med" len="med"/>
                    </a:lnR>
                    <a:lnT w="9525" cap="flat" cmpd="sng" algn="ctr">
                      <a:solidFill>
                        <a:srgbClr val="D097C7"/>
                      </a:solidFill>
                      <a:prstDash val="solid"/>
                      <a:round/>
                      <a:headEnd type="none" w="med" len="med"/>
                      <a:tailEnd type="none" w="med" len="med"/>
                    </a:lnT>
                    <a:lnB w="9525" cap="flat" cmpd="sng" algn="ctr">
                      <a:solidFill>
                        <a:srgbClr val="7024BD"/>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Asia Pacific (Singapore)</a:t>
                      </a:r>
                    </a:p>
                  </a:txBody>
                  <a:tcPr marL="31171" marR="31171" marT="31171" marB="31171">
                    <a:lnL w="9525" cap="flat" cmpd="sng" algn="ctr">
                      <a:solidFill>
                        <a:srgbClr val="D097C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6FA9"/>
                      </a:solidFill>
                      <a:prstDash val="solid"/>
                      <a:round/>
                      <a:headEnd type="none" w="med" len="med"/>
                      <a:tailEnd type="none" w="med" len="med"/>
                    </a:lnT>
                    <a:lnB w="9525" cap="flat" cmpd="sng" algn="ctr">
                      <a:solidFill>
                        <a:srgbClr val="8022B6"/>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ap-southeast-2</a:t>
                      </a:r>
                    </a:p>
                  </a:txBody>
                  <a:tcPr marL="31171" marR="31171" marT="31171" marB="31171">
                    <a:lnL w="9525" cap="flat" cmpd="sng" algn="ctr">
                      <a:solidFill>
                        <a:srgbClr val="C06FA9"/>
                      </a:solidFill>
                      <a:prstDash val="solid"/>
                      <a:round/>
                      <a:headEnd type="none" w="med" len="med"/>
                      <a:tailEnd type="none" w="med" len="med"/>
                    </a:lnL>
                    <a:lnR w="9525" cap="flat" cmpd="sng" algn="ctr">
                      <a:solidFill>
                        <a:srgbClr val="7024BD"/>
                      </a:solidFill>
                      <a:prstDash val="solid"/>
                      <a:round/>
                      <a:headEnd type="none" w="med" len="med"/>
                      <a:tailEnd type="none" w="med" len="med"/>
                    </a:lnR>
                    <a:lnT w="9525" cap="flat" cmpd="sng" algn="ctr">
                      <a:solidFill>
                        <a:srgbClr val="7024BD"/>
                      </a:solidFill>
                      <a:prstDash val="solid"/>
                      <a:round/>
                      <a:headEnd type="none" w="med" len="med"/>
                      <a:tailEnd type="none" w="med" len="med"/>
                    </a:lnT>
                    <a:lnB w="9525" cap="flat" cmpd="sng" algn="ctr">
                      <a:solidFill>
                        <a:srgbClr val="F060A9"/>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Asia Pacific (Sydney)</a:t>
                      </a:r>
                    </a:p>
                  </a:txBody>
                  <a:tcPr marL="31171" marR="31171" marT="31171" marB="31171">
                    <a:lnL w="9525" cap="flat" cmpd="sng" algn="ctr">
                      <a:solidFill>
                        <a:srgbClr val="7024B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8022B6"/>
                      </a:solidFill>
                      <a:prstDash val="solid"/>
                      <a:round/>
                      <a:headEnd type="none" w="med" len="med"/>
                      <a:tailEnd type="none" w="med" len="med"/>
                    </a:lnT>
                    <a:lnB w="9525" cap="flat" cmpd="sng" algn="ctr">
                      <a:solidFill>
                        <a:srgbClr val="10F725"/>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ap-south-1</a:t>
                      </a:r>
                    </a:p>
                  </a:txBody>
                  <a:tcPr marL="31171" marR="31171" marT="31171" marB="31171">
                    <a:lnL w="9525" cap="flat" cmpd="sng" algn="ctr">
                      <a:solidFill>
                        <a:srgbClr val="8022B6"/>
                      </a:solidFill>
                      <a:prstDash val="solid"/>
                      <a:round/>
                      <a:headEnd type="none" w="med" len="med"/>
                      <a:tailEnd type="none" w="med" len="med"/>
                    </a:lnL>
                    <a:lnR w="9525" cap="flat" cmpd="sng" algn="ctr">
                      <a:solidFill>
                        <a:srgbClr val="F060A9"/>
                      </a:solidFill>
                      <a:prstDash val="solid"/>
                      <a:round/>
                      <a:headEnd type="none" w="med" len="med"/>
                      <a:tailEnd type="none" w="med" len="med"/>
                    </a:lnR>
                    <a:lnT w="9525" cap="flat" cmpd="sng" algn="ctr">
                      <a:solidFill>
                        <a:srgbClr val="F060A9"/>
                      </a:solidFill>
                      <a:prstDash val="solid"/>
                      <a:round/>
                      <a:headEnd type="none" w="med" len="med"/>
                      <a:tailEnd type="none" w="med" len="med"/>
                    </a:lnT>
                    <a:lnB w="9525" cap="flat" cmpd="sng" algn="ctr">
                      <a:solidFill>
                        <a:srgbClr val="4061A9"/>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Asia Pacific (Mumbai)</a:t>
                      </a:r>
                    </a:p>
                  </a:txBody>
                  <a:tcPr marL="31171" marR="31171" marT="31171" marB="31171">
                    <a:lnL w="9525" cap="flat" cmpd="sng" algn="ctr">
                      <a:solidFill>
                        <a:srgbClr val="F060A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10F725"/>
                      </a:solidFill>
                      <a:prstDash val="solid"/>
                      <a:round/>
                      <a:headEnd type="none" w="med" len="med"/>
                      <a:tailEnd type="none" w="med" len="med"/>
                    </a:lnT>
                    <a:lnB w="9525" cap="flat" cmpd="sng" algn="ctr">
                      <a:solidFill>
                        <a:srgbClr val="50A61D"/>
                      </a:solidFill>
                      <a:prstDash val="solid"/>
                      <a:round/>
                      <a:headEnd type="none" w="med" len="med"/>
                      <a:tailEnd type="none" w="med" len="med"/>
                    </a:lnB>
                    <a:solidFill>
                      <a:srgbClr val="FFFFFF"/>
                    </a:solidFill>
                  </a:tcPr>
                </a:tc>
              </a:tr>
              <a:tr h="301731">
                <a:tc>
                  <a:txBody>
                    <a:bodyPr/>
                    <a:lstStyle/>
                    <a:p>
                      <a:pPr fontAlgn="t"/>
                      <a:r>
                        <a:rPr lang="en-IN" sz="1400">
                          <a:solidFill>
                            <a:srgbClr val="444444"/>
                          </a:solidFill>
                          <a:effectLst/>
                          <a:latin typeface="+mn-lt"/>
                        </a:rPr>
                        <a:t>sa-east-1</a:t>
                      </a:r>
                    </a:p>
                  </a:txBody>
                  <a:tcPr marL="31171" marR="31171" marT="31171" marB="31171">
                    <a:lnL w="9525" cap="flat" cmpd="sng" algn="ctr">
                      <a:solidFill>
                        <a:srgbClr val="10F725"/>
                      </a:solidFill>
                      <a:prstDash val="solid"/>
                      <a:round/>
                      <a:headEnd type="none" w="med" len="med"/>
                      <a:tailEnd type="none" w="med" len="med"/>
                    </a:lnL>
                    <a:lnR w="9525" cap="flat" cmpd="sng" algn="ctr">
                      <a:solidFill>
                        <a:srgbClr val="4061A9"/>
                      </a:solidFill>
                      <a:prstDash val="solid"/>
                      <a:round/>
                      <a:headEnd type="none" w="med" len="med"/>
                      <a:tailEnd type="none" w="med" len="med"/>
                    </a:lnR>
                    <a:lnT w="9525" cap="flat" cmpd="sng" algn="ctr">
                      <a:solidFill>
                        <a:srgbClr val="4061A9"/>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IN" sz="1400" dirty="0">
                          <a:solidFill>
                            <a:srgbClr val="444444"/>
                          </a:solidFill>
                          <a:effectLst/>
                          <a:latin typeface="+mn-lt"/>
                        </a:rPr>
                        <a:t>South America (São </a:t>
                      </a:r>
                      <a:r>
                        <a:rPr lang="en-IN" sz="1400" dirty="0" smtClean="0">
                          <a:solidFill>
                            <a:srgbClr val="444444"/>
                          </a:solidFill>
                          <a:effectLst/>
                          <a:latin typeface="+mn-lt"/>
                        </a:rPr>
                        <a:t>Paulo)</a:t>
                      </a:r>
                      <a:endParaRPr lang="en-IN" sz="1400" dirty="0">
                        <a:solidFill>
                          <a:srgbClr val="444444"/>
                        </a:solidFill>
                        <a:effectLst/>
                        <a:latin typeface="+mn-lt"/>
                      </a:endParaRPr>
                    </a:p>
                  </a:txBody>
                  <a:tcPr marL="31171" marR="31171" marT="31171" marB="31171">
                    <a:lnL w="9525" cap="flat" cmpd="sng" algn="ctr">
                      <a:solidFill>
                        <a:srgbClr val="4061A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50A61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24183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pic>
        <p:nvPicPr>
          <p:cNvPr id="15362" name="Picture 2" descr="C:\Users\sumeetm\Desktop\introduction-to-amazon-web-services-4-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03" y="875990"/>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207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3" name="TextBox 2"/>
          <p:cNvSpPr txBox="1"/>
          <p:nvPr/>
        </p:nvSpPr>
        <p:spPr>
          <a:xfrm>
            <a:off x="478020" y="940157"/>
            <a:ext cx="11228878" cy="3970318"/>
          </a:xfrm>
          <a:prstGeom prst="rect">
            <a:avLst/>
          </a:prstGeom>
          <a:noFill/>
        </p:spPr>
        <p:txBody>
          <a:bodyPr wrap="square" rtlCol="0">
            <a:spAutoFit/>
          </a:bodyPr>
          <a:lstStyle/>
          <a:p>
            <a:r>
              <a:rPr lang="en-IN" sz="1800" b="1" dirty="0">
                <a:solidFill>
                  <a:srgbClr val="F58223"/>
                </a:solidFill>
              </a:rPr>
              <a:t>Availability Zones</a:t>
            </a:r>
          </a:p>
          <a:p>
            <a:endParaRPr lang="en-IN" sz="1800" b="1" dirty="0">
              <a:solidFill>
                <a:srgbClr val="F58223"/>
              </a:solidFill>
            </a:endParaRPr>
          </a:p>
          <a:p>
            <a:r>
              <a:rPr lang="en-IN" sz="1800" dirty="0"/>
              <a:t>When you launch an instance, you can select an Availability Zone or let </a:t>
            </a:r>
            <a:r>
              <a:rPr lang="en-IN" sz="1800" dirty="0" smtClean="0"/>
              <a:t>AWS choose </a:t>
            </a:r>
            <a:r>
              <a:rPr lang="en-IN" sz="1800" dirty="0"/>
              <a:t>one for you. If you distribute your instances across multiple Availability Zones and one instance fails, you can design your application so that an instance in another Availability Zone can handle requests</a:t>
            </a:r>
            <a:r>
              <a:rPr lang="en-IN" sz="1800" dirty="0" smtClean="0"/>
              <a:t>.</a:t>
            </a:r>
          </a:p>
          <a:p>
            <a:endParaRPr lang="en-IN" sz="1800" dirty="0"/>
          </a:p>
          <a:p>
            <a:r>
              <a:rPr lang="en-IN" sz="1800" dirty="0"/>
              <a:t>You can also use Elastic IP addresses to mask the failure of an instance in one Availability Zone by rapidly remapping the address to an instance in another Availability </a:t>
            </a:r>
            <a:r>
              <a:rPr lang="en-IN" sz="1800" dirty="0" smtClean="0"/>
              <a:t>Zone.</a:t>
            </a:r>
          </a:p>
          <a:p>
            <a:endParaRPr lang="en-IN" sz="1800" dirty="0"/>
          </a:p>
          <a:p>
            <a:r>
              <a:rPr lang="en-IN" sz="1800" dirty="0"/>
              <a:t>An Availability Zone is represented by a region code followed by a letter identifier; for example, us-east-1a. To ensure that resources are distributed across the Availability Zones for a region, </a:t>
            </a:r>
            <a:r>
              <a:rPr lang="en-IN" sz="1800" dirty="0" smtClean="0"/>
              <a:t>AWS independently </a:t>
            </a:r>
            <a:r>
              <a:rPr lang="en-IN" sz="1800" dirty="0"/>
              <a:t>map Availability Zones to identifiers for each account. For example, your Availability Zone us-east-1a might not be the same location as us-east-1a for another account. There's no way for you to coordinate Availability Zones between accounts.</a:t>
            </a:r>
          </a:p>
        </p:txBody>
      </p:sp>
    </p:spTree>
    <p:extLst>
      <p:ext uri="{BB962C8B-B14F-4D97-AF65-F5344CB8AC3E}">
        <p14:creationId xmlns:p14="http://schemas.microsoft.com/office/powerpoint/2010/main" val="23685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3" name="TextBox 2"/>
          <p:cNvSpPr txBox="1"/>
          <p:nvPr/>
        </p:nvSpPr>
        <p:spPr>
          <a:xfrm>
            <a:off x="478020" y="940157"/>
            <a:ext cx="11228878" cy="3139321"/>
          </a:xfrm>
          <a:prstGeom prst="rect">
            <a:avLst/>
          </a:prstGeom>
          <a:noFill/>
        </p:spPr>
        <p:txBody>
          <a:bodyPr wrap="square" rtlCol="0">
            <a:spAutoFit/>
          </a:bodyPr>
          <a:lstStyle/>
          <a:p>
            <a:r>
              <a:rPr lang="en-IN" sz="1800" b="1" dirty="0" smtClean="0">
                <a:solidFill>
                  <a:srgbClr val="F58223"/>
                </a:solidFill>
              </a:rPr>
              <a:t>AWS Products and Services</a:t>
            </a:r>
          </a:p>
          <a:p>
            <a:endParaRPr lang="en-IN" sz="1800" b="1" dirty="0" smtClean="0">
              <a:solidFill>
                <a:srgbClr val="F58223"/>
              </a:solidFill>
            </a:endParaRPr>
          </a:p>
          <a:p>
            <a:r>
              <a:rPr lang="en-IN" sz="1800" dirty="0"/>
              <a:t>Amazon Web Services offers a broad set of global cloud-based products including compute, storage, databases, analytics, networking, mobile, developer tools, management tools, IoT, security and enterprise applications. </a:t>
            </a:r>
            <a:r>
              <a:rPr lang="en-IN" sz="1800" dirty="0" smtClean="0"/>
              <a:t/>
            </a:r>
            <a:br>
              <a:rPr lang="en-IN" sz="1800" dirty="0" smtClean="0"/>
            </a:br>
            <a:endParaRPr lang="en-IN" sz="1800" dirty="0" smtClean="0"/>
          </a:p>
          <a:p>
            <a:r>
              <a:rPr lang="en-IN" sz="1800" dirty="0" smtClean="0"/>
              <a:t>Details for these services are available at:</a:t>
            </a:r>
            <a:br>
              <a:rPr lang="en-IN" sz="1800" dirty="0" smtClean="0"/>
            </a:br>
            <a:endParaRPr lang="en-IN" sz="1800" b="1" dirty="0" smtClean="0">
              <a:solidFill>
                <a:srgbClr val="F58223"/>
              </a:solidFill>
            </a:endParaRPr>
          </a:p>
          <a:p>
            <a:r>
              <a:rPr lang="en-IN" sz="1800" b="1" dirty="0">
                <a:hlinkClick r:id="rId2"/>
              </a:rPr>
              <a:t>https://aws.amazon.com/products</a:t>
            </a:r>
            <a:r>
              <a:rPr lang="en-IN" sz="1800" b="1" dirty="0" smtClean="0">
                <a:hlinkClick r:id="rId2"/>
              </a:rPr>
              <a:t>/</a:t>
            </a:r>
            <a:endParaRPr lang="en-IN" sz="1800" b="1" dirty="0" smtClean="0"/>
          </a:p>
          <a:p>
            <a:endParaRPr lang="en-IN" sz="1800" b="1" dirty="0">
              <a:solidFill>
                <a:srgbClr val="F58223"/>
              </a:solidFill>
            </a:endParaRPr>
          </a:p>
          <a:p>
            <a:endParaRPr lang="en-IN" sz="1800" b="1" dirty="0">
              <a:solidFill>
                <a:srgbClr val="F58223"/>
              </a:solidFill>
            </a:endParaRPr>
          </a:p>
        </p:txBody>
      </p:sp>
    </p:spTree>
    <p:extLst>
      <p:ext uri="{BB962C8B-B14F-4D97-AF65-F5344CB8AC3E}">
        <p14:creationId xmlns:p14="http://schemas.microsoft.com/office/powerpoint/2010/main" val="401865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3" name="TextBox 2"/>
          <p:cNvSpPr txBox="1"/>
          <p:nvPr/>
        </p:nvSpPr>
        <p:spPr>
          <a:xfrm>
            <a:off x="478020" y="940157"/>
            <a:ext cx="11228878" cy="2862322"/>
          </a:xfrm>
          <a:prstGeom prst="rect">
            <a:avLst/>
          </a:prstGeom>
          <a:noFill/>
        </p:spPr>
        <p:txBody>
          <a:bodyPr wrap="square" rtlCol="0">
            <a:spAutoFit/>
          </a:bodyPr>
          <a:lstStyle/>
          <a:p>
            <a:r>
              <a:rPr lang="en-US" sz="1800" b="1" dirty="0" smtClean="0">
                <a:solidFill>
                  <a:srgbClr val="F58223"/>
                </a:solidFill>
                <a:latin typeface="Trebuchet MS" pitchFamily="34" charset="0"/>
              </a:rPr>
              <a:t>Virtualization</a:t>
            </a:r>
          </a:p>
          <a:p>
            <a:endParaRPr lang="en-IN" sz="1800" b="1" dirty="0" smtClean="0">
              <a:solidFill>
                <a:srgbClr val="F58223"/>
              </a:solidFill>
            </a:endParaRPr>
          </a:p>
          <a:p>
            <a:r>
              <a:rPr lang="en-US" sz="1800" b="1" dirty="0">
                <a:latin typeface="Trebuchet MS" pitchFamily="34" charset="0"/>
              </a:rPr>
              <a:t>Virtualization</a:t>
            </a:r>
            <a:r>
              <a:rPr lang="en-US" sz="1800" dirty="0">
                <a:latin typeface="Trebuchet MS" pitchFamily="34" charset="0"/>
              </a:rPr>
              <a:t> is a technique, which allows to share single physical instance of an application or resource among multiple organizations or tenants (customers). It does this by assigning a logical name to a physical resource and providing a pointer to that physical resource when demanded.</a:t>
            </a:r>
          </a:p>
          <a:p>
            <a:endParaRPr lang="en-US" sz="1800" dirty="0">
              <a:latin typeface="Trebuchet MS" pitchFamily="34" charset="0"/>
            </a:endParaRPr>
          </a:p>
          <a:p>
            <a:r>
              <a:rPr lang="en-US" sz="1800" dirty="0">
                <a:latin typeface="Trebuchet MS" pitchFamily="34" charset="0"/>
              </a:rPr>
              <a:t>The </a:t>
            </a:r>
            <a:r>
              <a:rPr lang="en-US" sz="1800" b="1" dirty="0">
                <a:latin typeface="Trebuchet MS" pitchFamily="34" charset="0"/>
              </a:rPr>
              <a:t>Multitenant</a:t>
            </a:r>
            <a:r>
              <a:rPr lang="en-US" sz="1800" dirty="0">
                <a:latin typeface="Trebuchet MS" pitchFamily="34" charset="0"/>
              </a:rPr>
              <a:t> architecture offers </a:t>
            </a:r>
            <a:r>
              <a:rPr lang="en-US" sz="1800" b="1" dirty="0">
                <a:latin typeface="Trebuchet MS" pitchFamily="34" charset="0"/>
              </a:rPr>
              <a:t>virtual isolation</a:t>
            </a:r>
            <a:r>
              <a:rPr lang="en-US" sz="1800" dirty="0">
                <a:latin typeface="Trebuchet MS" pitchFamily="34" charset="0"/>
              </a:rPr>
              <a:t> among the multiple tenants. Hence, the organizations can use and customize their application as though they each have their instances running.</a:t>
            </a:r>
          </a:p>
          <a:p>
            <a:endParaRPr lang="en-IN" sz="1800" b="1" dirty="0">
              <a:solidFill>
                <a:srgbClr val="F58223"/>
              </a:solidFill>
            </a:endParaRPr>
          </a:p>
          <a:p>
            <a:endParaRPr lang="en-IN" sz="1800" b="1" dirty="0">
              <a:solidFill>
                <a:srgbClr val="F58223"/>
              </a:solidFill>
            </a:endParaRPr>
          </a:p>
        </p:txBody>
      </p:sp>
    </p:spTree>
    <p:extLst>
      <p:ext uri="{BB962C8B-B14F-4D97-AF65-F5344CB8AC3E}">
        <p14:creationId xmlns:p14="http://schemas.microsoft.com/office/powerpoint/2010/main" val="1462408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3" name="TextBox 2"/>
          <p:cNvSpPr txBox="1"/>
          <p:nvPr/>
        </p:nvSpPr>
        <p:spPr>
          <a:xfrm>
            <a:off x="478020" y="940157"/>
            <a:ext cx="11228878" cy="369332"/>
          </a:xfrm>
          <a:prstGeom prst="rect">
            <a:avLst/>
          </a:prstGeom>
          <a:noFill/>
        </p:spPr>
        <p:txBody>
          <a:bodyPr wrap="square" rtlCol="0">
            <a:spAutoFit/>
          </a:bodyPr>
          <a:lstStyle/>
          <a:p>
            <a:r>
              <a:rPr lang="en-US" sz="1800" b="1" dirty="0" smtClean="0">
                <a:solidFill>
                  <a:srgbClr val="F58223"/>
                </a:solidFill>
                <a:latin typeface="Trebuchet MS" pitchFamily="34" charset="0"/>
              </a:rPr>
              <a:t>Virtualization</a:t>
            </a:r>
            <a:endParaRPr lang="en-IN" sz="1800" b="1" dirty="0">
              <a:solidFill>
                <a:srgbClr val="F58223"/>
              </a:solidFill>
            </a:endParaRPr>
          </a:p>
        </p:txBody>
      </p:sp>
      <p:pic>
        <p:nvPicPr>
          <p:cNvPr id="4" name="Picture 2" descr="Cloud Computing Virtualiza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493" y="1466364"/>
            <a:ext cx="4434074" cy="436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501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pic>
        <p:nvPicPr>
          <p:cNvPr id="1026" name="Picture 2" descr="C:\Users\sumeetm\Desktop\54d0e3c7d287c266042be5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063" y="1517650"/>
            <a:ext cx="38227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97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2" name="TextBox 1"/>
          <p:cNvSpPr txBox="1"/>
          <p:nvPr/>
        </p:nvSpPr>
        <p:spPr>
          <a:xfrm>
            <a:off x="566670" y="1146220"/>
            <a:ext cx="10650829" cy="1569660"/>
          </a:xfrm>
          <a:prstGeom prst="rect">
            <a:avLst/>
          </a:prstGeom>
          <a:noFill/>
        </p:spPr>
        <p:txBody>
          <a:bodyPr wrap="square" rtlCol="0">
            <a:spAutoFit/>
          </a:bodyPr>
          <a:lstStyle/>
          <a:p>
            <a:r>
              <a:rPr lang="en-IN" sz="1800" b="1" dirty="0"/>
              <a:t>AWS Identity and Access Management (IAM)</a:t>
            </a:r>
            <a:r>
              <a:rPr lang="en-IN" sz="1800" dirty="0"/>
              <a:t> is a web service that helps you securely control access to AWS resources for your users. You use IAM to control who can use your AWS resources (authentication) and what resources they can use and in what ways (authorization</a:t>
            </a:r>
            <a:r>
              <a:rPr lang="en-IN" sz="1800" dirty="0" smtClean="0"/>
              <a:t>).</a:t>
            </a:r>
            <a:br>
              <a:rPr lang="en-IN" sz="1800" dirty="0" smtClean="0"/>
            </a:br>
            <a:r>
              <a:rPr lang="en-IN" sz="1800" dirty="0" smtClean="0"/>
              <a:t/>
            </a:r>
            <a:br>
              <a:rPr lang="en-IN" sz="1800" dirty="0" smtClean="0"/>
            </a:br>
            <a:endParaRPr lang="en-IN" dirty="0"/>
          </a:p>
        </p:txBody>
      </p:sp>
    </p:spTree>
    <p:extLst>
      <p:ext uri="{BB962C8B-B14F-4D97-AF65-F5344CB8AC3E}">
        <p14:creationId xmlns:p14="http://schemas.microsoft.com/office/powerpoint/2010/main" val="3721391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2" name="TextBox 1"/>
          <p:cNvSpPr txBox="1"/>
          <p:nvPr/>
        </p:nvSpPr>
        <p:spPr>
          <a:xfrm>
            <a:off x="566670" y="1146220"/>
            <a:ext cx="10650829" cy="4893647"/>
          </a:xfrm>
          <a:prstGeom prst="rect">
            <a:avLst/>
          </a:prstGeom>
          <a:noFill/>
        </p:spPr>
        <p:txBody>
          <a:bodyPr wrap="square" rtlCol="0">
            <a:spAutoFit/>
          </a:bodyPr>
          <a:lstStyle/>
          <a:p>
            <a:r>
              <a:rPr lang="en-IN" sz="1800" b="1" dirty="0">
                <a:solidFill>
                  <a:srgbClr val="F79443"/>
                </a:solidFill>
              </a:rPr>
              <a:t>IAM </a:t>
            </a:r>
            <a:r>
              <a:rPr lang="en-IN" sz="1800" b="1" dirty="0" smtClean="0">
                <a:solidFill>
                  <a:srgbClr val="F79443"/>
                </a:solidFill>
              </a:rPr>
              <a:t>Features</a:t>
            </a:r>
            <a:br>
              <a:rPr lang="en-IN" sz="1800" b="1" dirty="0" smtClean="0">
                <a:solidFill>
                  <a:srgbClr val="F79443"/>
                </a:solidFill>
              </a:rPr>
            </a:br>
            <a:endParaRPr lang="en-IN" b="1" dirty="0">
              <a:solidFill>
                <a:srgbClr val="F79443"/>
              </a:solidFill>
            </a:endParaRPr>
          </a:p>
          <a:p>
            <a:pPr marL="285750" indent="-285750">
              <a:buFont typeface="Wingdings" panose="05000000000000000000" pitchFamily="2" charset="2"/>
              <a:buChar char="Ø"/>
            </a:pPr>
            <a:r>
              <a:rPr lang="en-IN" sz="1800" b="1" dirty="0" smtClean="0"/>
              <a:t>Shared </a:t>
            </a:r>
            <a:r>
              <a:rPr lang="en-IN" sz="1800" b="1" dirty="0"/>
              <a:t>access to your AWS </a:t>
            </a:r>
            <a:r>
              <a:rPr lang="en-IN" sz="1800" b="1" dirty="0" smtClean="0"/>
              <a:t>account</a:t>
            </a:r>
            <a:br>
              <a:rPr lang="en-IN" sz="1800" b="1" dirty="0" smtClean="0"/>
            </a:br>
            <a:r>
              <a:rPr lang="en-IN" sz="1800" dirty="0" smtClean="0"/>
              <a:t>You </a:t>
            </a:r>
            <a:r>
              <a:rPr lang="en-IN" sz="1800" dirty="0"/>
              <a:t>can grant other people permission to administer and use resources in your AWS account without having to share your password or access key</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Granular </a:t>
            </a:r>
            <a:r>
              <a:rPr lang="en-IN" sz="1800" b="1" dirty="0" smtClean="0"/>
              <a:t>permissions</a:t>
            </a:r>
            <a:br>
              <a:rPr lang="en-IN" sz="1800" b="1" dirty="0" smtClean="0"/>
            </a:br>
            <a:r>
              <a:rPr lang="en-IN" sz="1800" dirty="0" smtClean="0"/>
              <a:t>You </a:t>
            </a:r>
            <a:r>
              <a:rPr lang="en-IN" sz="1800" dirty="0"/>
              <a:t>can grant different permissions to different people for different resources. For example, you might allow some users complete access to Amazon Elastic Compute Cloud (Amazon EC2), Amazon Simple Storage Service (Amazon S3), Amazon DynamoDB, Amazon Redshift, and other AWS services. For other users, you can allow read-only access to just some S3 buckets, or permission to administer just some EC2 instances, or to access your billing information but nothing else</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Secure access to AWS resources for applications that run on Amazon EC2</a:t>
            </a:r>
            <a:r>
              <a:rPr lang="en-IN" sz="1800" dirty="0"/>
              <a:t>You can use IAM features to securely give applications that run on EC2 instances the credentials that they need in order to access other AWS resources, like S3 buckets and RDS or DynamoDB databases</a:t>
            </a:r>
            <a:r>
              <a:rPr lang="en-IN" sz="1800" dirty="0" smtClean="0"/>
              <a:t>.</a:t>
            </a:r>
            <a:endParaRPr lang="en-IN" dirty="0"/>
          </a:p>
        </p:txBody>
      </p:sp>
    </p:spTree>
    <p:extLst>
      <p:ext uri="{BB962C8B-B14F-4D97-AF65-F5344CB8AC3E}">
        <p14:creationId xmlns:p14="http://schemas.microsoft.com/office/powerpoint/2010/main" val="283677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2" name="TextBox 1"/>
          <p:cNvSpPr txBox="1"/>
          <p:nvPr/>
        </p:nvSpPr>
        <p:spPr>
          <a:xfrm>
            <a:off x="566670" y="1146220"/>
            <a:ext cx="10650829" cy="4801314"/>
          </a:xfrm>
          <a:prstGeom prst="rect">
            <a:avLst/>
          </a:prstGeom>
          <a:noFill/>
        </p:spPr>
        <p:txBody>
          <a:bodyPr wrap="square" rtlCol="0">
            <a:spAutoFit/>
          </a:bodyPr>
          <a:lstStyle/>
          <a:p>
            <a:r>
              <a:rPr lang="en-IN" sz="1800" b="1" dirty="0">
                <a:solidFill>
                  <a:srgbClr val="F79443"/>
                </a:solidFill>
              </a:rPr>
              <a:t>IAM </a:t>
            </a:r>
            <a:r>
              <a:rPr lang="en-IN" sz="1800" b="1" dirty="0" smtClean="0">
                <a:solidFill>
                  <a:srgbClr val="F79443"/>
                </a:solidFill>
              </a:rPr>
              <a:t>Features</a:t>
            </a:r>
            <a:br>
              <a:rPr lang="en-IN" sz="1800" b="1" dirty="0" smtClean="0">
                <a:solidFill>
                  <a:srgbClr val="F79443"/>
                </a:solidFill>
              </a:rPr>
            </a:br>
            <a:endParaRPr lang="en-IN" sz="1800" b="1" dirty="0" smtClean="0">
              <a:solidFill>
                <a:srgbClr val="F79443"/>
              </a:solidFill>
            </a:endParaRPr>
          </a:p>
          <a:p>
            <a:pPr marL="285750" indent="-285750">
              <a:buFont typeface="Wingdings" panose="05000000000000000000" pitchFamily="2" charset="2"/>
              <a:buChar char="Ø"/>
            </a:pPr>
            <a:r>
              <a:rPr lang="en-IN" sz="1800" b="1" dirty="0" smtClean="0"/>
              <a:t>Multi-factor </a:t>
            </a:r>
            <a:r>
              <a:rPr lang="en-IN" sz="1800" b="1" dirty="0"/>
              <a:t>authentication (MFA</a:t>
            </a:r>
            <a:r>
              <a:rPr lang="en-IN" sz="1800" b="1" dirty="0" smtClean="0"/>
              <a:t>)</a:t>
            </a:r>
            <a:br>
              <a:rPr lang="en-IN" sz="1800" b="1" dirty="0" smtClean="0"/>
            </a:br>
            <a:r>
              <a:rPr lang="en-IN" sz="1800" dirty="0" smtClean="0"/>
              <a:t>You </a:t>
            </a:r>
            <a:r>
              <a:rPr lang="en-IN" sz="1800" dirty="0"/>
              <a:t>can add two-factor authentication to your account and to individual users for extra security. With MFA you or your users must provide not only a password or access key to work with your account, but also a code from a specially configured device</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smtClean="0"/>
              <a:t>Identity federation</a:t>
            </a:r>
            <a:br>
              <a:rPr lang="en-IN" sz="1800" b="1" dirty="0" smtClean="0"/>
            </a:br>
            <a:r>
              <a:rPr lang="en-IN" sz="1800" dirty="0" smtClean="0"/>
              <a:t>You </a:t>
            </a:r>
            <a:r>
              <a:rPr lang="en-IN" sz="1800" dirty="0"/>
              <a:t>can allow users who already have passwords elsewhere—for example, in your corporate network or with an Internet identity provider—to get temporary access to your AWS account</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b="1" dirty="0" smtClean="0"/>
              <a:t>Integrated </a:t>
            </a:r>
            <a:r>
              <a:rPr lang="en-IN" sz="1800" b="1" dirty="0"/>
              <a:t>with many AWS </a:t>
            </a:r>
            <a:r>
              <a:rPr lang="en-IN" sz="1800" b="1" dirty="0" smtClean="0"/>
              <a:t>services: </a:t>
            </a:r>
            <a:br>
              <a:rPr lang="en-IN" sz="1800" b="1" dirty="0" smtClean="0"/>
            </a:br>
            <a:r>
              <a:rPr lang="en-IN" sz="1800" dirty="0">
                <a:hlinkClick r:id="rId2"/>
              </a:rPr>
              <a:t>http://</a:t>
            </a:r>
            <a:r>
              <a:rPr lang="en-IN" sz="1800" dirty="0" smtClean="0">
                <a:hlinkClick r:id="rId2"/>
              </a:rPr>
              <a:t>docs.aws.amazon.com/IAM/latest/UserGuide/reference_aws-services-that-work-with-iam.html</a:t>
            </a:r>
            <a:endParaRPr lang="en-IN" sz="1800" dirty="0" smtClean="0"/>
          </a:p>
          <a:p>
            <a:endParaRPr lang="en-IN" sz="1800" b="1" dirty="0" smtClean="0"/>
          </a:p>
          <a:p>
            <a:pPr marL="285750" indent="-285750">
              <a:buFont typeface="Wingdings" panose="05000000000000000000" pitchFamily="2" charset="2"/>
              <a:buChar char="Ø"/>
            </a:pPr>
            <a:r>
              <a:rPr lang="en-IN" sz="1800" b="1" dirty="0"/>
              <a:t>Free to </a:t>
            </a:r>
            <a:r>
              <a:rPr lang="en-IN" sz="1800" b="1" dirty="0" smtClean="0"/>
              <a:t>use</a:t>
            </a:r>
            <a:br>
              <a:rPr lang="en-IN" sz="1800" b="1" dirty="0" smtClean="0"/>
            </a:br>
            <a:r>
              <a:rPr lang="en-IN" sz="1800" dirty="0" smtClean="0"/>
              <a:t>AWS </a:t>
            </a:r>
            <a:r>
              <a:rPr lang="en-IN" sz="1800" dirty="0"/>
              <a:t>Identity and Access Management is a feature of your AWS account offered at no additional charge. You will be charged only for use of other AWS products by your IAM users</a:t>
            </a:r>
            <a:r>
              <a:rPr lang="en-IN" sz="1800" dirty="0" smtClean="0"/>
              <a:t>.</a:t>
            </a:r>
            <a:endParaRPr lang="en-IN" dirty="0"/>
          </a:p>
        </p:txBody>
      </p:sp>
    </p:spTree>
    <p:extLst>
      <p:ext uri="{BB962C8B-B14F-4D97-AF65-F5344CB8AC3E}">
        <p14:creationId xmlns:p14="http://schemas.microsoft.com/office/powerpoint/2010/main" val="7634581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656823" y="1249251"/>
            <a:ext cx="10882647" cy="3693319"/>
          </a:xfrm>
          <a:prstGeom prst="rect">
            <a:avLst/>
          </a:prstGeom>
          <a:noFill/>
        </p:spPr>
        <p:txBody>
          <a:bodyPr wrap="square" rtlCol="0">
            <a:spAutoFit/>
          </a:bodyPr>
          <a:lstStyle/>
          <a:p>
            <a:r>
              <a:rPr lang="en-US" sz="1800" b="1" dirty="0">
                <a:solidFill>
                  <a:srgbClr val="F79443"/>
                </a:solidFill>
              </a:rPr>
              <a:t>First-Time Access Only: Your Root Account Credentials</a:t>
            </a:r>
          </a:p>
          <a:p>
            <a:pPr>
              <a:buNone/>
            </a:pPr>
            <a:endParaRPr lang="en-US" sz="1800" b="1" dirty="0"/>
          </a:p>
          <a:p>
            <a:pPr marL="285750" indent="-285750">
              <a:buFont typeface="Wingdings" panose="05000000000000000000" pitchFamily="2" charset="2"/>
              <a:buChar char="Ø"/>
            </a:pPr>
            <a:r>
              <a:rPr lang="en-US" sz="1800" dirty="0"/>
              <a:t>When you create an AWS account, you create an account (or "root") identity, which you use to sign in to AWS. </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You can sign in to the AWS Management Console using this root identity—that is, the email address and password that you provided when creating the account. </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This combination of your email address and password is also called your </a:t>
            </a:r>
            <a:r>
              <a:rPr lang="en-US" sz="1800" i="1" dirty="0"/>
              <a:t>root account credentials</a:t>
            </a:r>
            <a:r>
              <a:rPr lang="en-US" sz="1800" dirty="0"/>
              <a:t>.</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When you use your root account credentials, you have complete, unrestricted access to all resources in your AWS account, including access to your billing information and the ability to change your password. </a:t>
            </a:r>
            <a:endParaRPr lang="en-IN" sz="1800" dirty="0"/>
          </a:p>
        </p:txBody>
      </p:sp>
    </p:spTree>
    <p:extLst>
      <p:ext uri="{BB962C8B-B14F-4D97-AF65-F5344CB8AC3E}">
        <p14:creationId xmlns:p14="http://schemas.microsoft.com/office/powerpoint/2010/main" val="2360750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656823" y="1249251"/>
            <a:ext cx="10882647" cy="4247317"/>
          </a:xfrm>
          <a:prstGeom prst="rect">
            <a:avLst/>
          </a:prstGeom>
          <a:noFill/>
        </p:spPr>
        <p:txBody>
          <a:bodyPr wrap="square" rtlCol="0">
            <a:spAutoFit/>
          </a:bodyPr>
          <a:lstStyle/>
          <a:p>
            <a:r>
              <a:rPr lang="en-US" sz="1800" b="1" dirty="0" smtClean="0">
                <a:solidFill>
                  <a:srgbClr val="F79443"/>
                </a:solidFill>
              </a:rPr>
              <a:t>IAM Users</a:t>
            </a:r>
          </a:p>
          <a:p>
            <a:pPr>
              <a:buNone/>
            </a:pPr>
            <a:endParaRPr lang="en-US" sz="1800" b="1" dirty="0" smtClean="0"/>
          </a:p>
          <a:p>
            <a:pPr marL="285750" indent="-285750">
              <a:buFont typeface="Wingdings" panose="05000000000000000000" pitchFamily="2" charset="2"/>
              <a:buChar char="Ø"/>
            </a:pPr>
            <a:r>
              <a:rPr lang="en-US" sz="1800" dirty="0"/>
              <a:t>The "identity" aspect of AWS Identity and Access Management (IAM) helps you with the question "Who is that user?", often referred to as </a:t>
            </a:r>
            <a:r>
              <a:rPr lang="en-US" sz="1800" i="1" dirty="0" smtClean="0"/>
              <a:t>authentication</a:t>
            </a:r>
            <a:br>
              <a:rPr lang="en-US" sz="1800" i="1" dirty="0" smtClean="0"/>
            </a:br>
            <a:endParaRPr lang="en-US" sz="1800" i="1" dirty="0"/>
          </a:p>
          <a:p>
            <a:pPr marL="285750" indent="-285750">
              <a:buFont typeface="Wingdings" panose="05000000000000000000" pitchFamily="2" charset="2"/>
              <a:buChar char="Ø"/>
            </a:pPr>
            <a:r>
              <a:rPr lang="en-US" sz="1800" dirty="0" smtClean="0"/>
              <a:t>Instead </a:t>
            </a:r>
            <a:r>
              <a:rPr lang="en-US" sz="1800" dirty="0"/>
              <a:t>of sharing your root account credentials with others, you can create individual IAM users within your account that correspond to users in your organization</a:t>
            </a:r>
            <a:r>
              <a:rPr lang="en-US" sz="1800" dirty="0" smtClean="0"/>
              <a:t>.</a:t>
            </a:r>
            <a:br>
              <a:rPr lang="en-US" sz="1800" dirty="0" smtClean="0"/>
            </a:br>
            <a:endParaRPr lang="en-US" sz="1800" dirty="0"/>
          </a:p>
          <a:p>
            <a:pPr marL="285750" indent="-285750">
              <a:buFont typeface="Wingdings" panose="05000000000000000000" pitchFamily="2" charset="2"/>
              <a:buChar char="Ø"/>
            </a:pPr>
            <a:r>
              <a:rPr lang="en-US" sz="1800" dirty="0" smtClean="0"/>
              <a:t>IAM </a:t>
            </a:r>
            <a:r>
              <a:rPr lang="en-US" sz="1800" dirty="0"/>
              <a:t>users are not separate accounts; they are users within your account. Each user can have its own password for access to the AWS Management Console. </a:t>
            </a:r>
            <a:r>
              <a:rPr lang="en-US" sz="1800" dirty="0" smtClean="0"/>
              <a:t/>
            </a:r>
            <a:br>
              <a:rPr lang="en-US" sz="1800" dirty="0" smtClean="0"/>
            </a:br>
            <a:endParaRPr lang="en-US" sz="1800" dirty="0"/>
          </a:p>
          <a:p>
            <a:pPr marL="285750" indent="-285750">
              <a:buFont typeface="Wingdings" panose="05000000000000000000" pitchFamily="2" charset="2"/>
              <a:buChar char="Ø"/>
            </a:pPr>
            <a:r>
              <a:rPr lang="en-US" sz="1800" dirty="0"/>
              <a:t>You can also create an individual access key for each user so that the user can make programmatic requests to work with resources in your account. </a:t>
            </a:r>
          </a:p>
          <a:p>
            <a:endParaRPr lang="en-US" sz="1800" dirty="0"/>
          </a:p>
          <a:p>
            <a:r>
              <a:rPr lang="en-US" sz="1800" dirty="0" smtClean="0"/>
              <a:t> </a:t>
            </a:r>
            <a:endParaRPr lang="en-IN" sz="1800" dirty="0"/>
          </a:p>
        </p:txBody>
      </p:sp>
    </p:spTree>
    <p:extLst>
      <p:ext uri="{BB962C8B-B14F-4D97-AF65-F5344CB8AC3E}">
        <p14:creationId xmlns:p14="http://schemas.microsoft.com/office/powerpoint/2010/main" val="1698773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pic>
        <p:nvPicPr>
          <p:cNvPr id="16386" name="Picture 2" descr="C:\Users\sumeetm\Desktop\introduction-to-amazon-web-services-5-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931707"/>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555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656823" y="1249251"/>
            <a:ext cx="10882647" cy="1754326"/>
          </a:xfrm>
          <a:prstGeom prst="rect">
            <a:avLst/>
          </a:prstGeom>
          <a:noFill/>
        </p:spPr>
        <p:txBody>
          <a:bodyPr wrap="square" rtlCol="0">
            <a:spAutoFit/>
          </a:bodyPr>
          <a:lstStyle/>
          <a:p>
            <a:r>
              <a:rPr lang="en-US" sz="1800" b="1" dirty="0" smtClean="0">
                <a:solidFill>
                  <a:srgbClr val="F79443"/>
                </a:solidFill>
              </a:rPr>
              <a:t>IAM Users</a:t>
            </a:r>
          </a:p>
          <a:p>
            <a:pPr>
              <a:buNone/>
            </a:pPr>
            <a:endParaRPr lang="en-US" sz="1800" b="1" dirty="0" smtClean="0"/>
          </a:p>
          <a:p>
            <a:pPr marL="285750" indent="-285750">
              <a:buFont typeface="Wingdings" panose="05000000000000000000" pitchFamily="2" charset="2"/>
              <a:buChar char="Ø"/>
            </a:pPr>
            <a:r>
              <a:rPr lang="en-US" sz="1800" dirty="0"/>
              <a:t>In the following figure, the users Brad, Jim, DevApp1, DevApp2, TestApp1, and TestApp2 have been added to a single AWS account. Each user has its own credentials.</a:t>
            </a:r>
            <a:r>
              <a:rPr lang="en-US" sz="1800" dirty="0" smtClean="0"/>
              <a:t> </a:t>
            </a:r>
            <a:endParaRPr lang="en-US" sz="1800" dirty="0"/>
          </a:p>
          <a:p>
            <a:endParaRPr lang="en-US" sz="1800" dirty="0"/>
          </a:p>
          <a:p>
            <a:r>
              <a:rPr lang="en-US" sz="1800" dirty="0" smtClean="0"/>
              <a:t> </a:t>
            </a:r>
            <a:endParaRPr lang="en-IN" sz="1800" dirty="0"/>
          </a:p>
        </p:txBody>
      </p:sp>
      <p:pic>
        <p:nvPicPr>
          <p:cNvPr id="4" name="Picture 3"/>
          <p:cNvPicPr>
            <a:picLocks noChangeAspect="1"/>
          </p:cNvPicPr>
          <p:nvPr/>
        </p:nvPicPr>
        <p:blipFill>
          <a:blip r:embed="rId2"/>
          <a:stretch>
            <a:fillRect/>
          </a:stretch>
        </p:blipFill>
        <p:spPr>
          <a:xfrm>
            <a:off x="4858152" y="2544471"/>
            <a:ext cx="937353" cy="2558193"/>
          </a:xfrm>
          <a:prstGeom prst="rect">
            <a:avLst/>
          </a:prstGeom>
        </p:spPr>
      </p:pic>
      <p:sp>
        <p:nvSpPr>
          <p:cNvPr id="2" name="TextBox 1"/>
          <p:cNvSpPr txBox="1"/>
          <p:nvPr/>
        </p:nvSpPr>
        <p:spPr>
          <a:xfrm>
            <a:off x="811369" y="4997003"/>
            <a:ext cx="10728101" cy="1015663"/>
          </a:xfrm>
          <a:prstGeom prst="rect">
            <a:avLst/>
          </a:prstGeom>
          <a:noFill/>
        </p:spPr>
        <p:txBody>
          <a:bodyPr wrap="square" rtlCol="0">
            <a:spAutoFit/>
          </a:bodyPr>
          <a:lstStyle/>
          <a:p>
            <a:r>
              <a:rPr lang="en-IN" sz="1800" dirty="0"/>
              <a:t>Notice that some of the users are actually applications (for example, DevApp1). An IAM user doesn't have to represent an actual person; you can create an IAM user in order to generate an access key for an application that runs in your corporate network and needs AWS access</a:t>
            </a:r>
            <a:r>
              <a:rPr lang="en-IN" dirty="0"/>
              <a:t>.</a:t>
            </a:r>
          </a:p>
        </p:txBody>
      </p:sp>
    </p:spTree>
    <p:extLst>
      <p:ext uri="{BB962C8B-B14F-4D97-AF65-F5344CB8AC3E}">
        <p14:creationId xmlns:p14="http://schemas.microsoft.com/office/powerpoint/2010/main" val="3671586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656823" y="1249251"/>
            <a:ext cx="10882647" cy="1477328"/>
          </a:xfrm>
          <a:prstGeom prst="rect">
            <a:avLst/>
          </a:prstGeom>
          <a:noFill/>
        </p:spPr>
        <p:txBody>
          <a:bodyPr wrap="square" rtlCol="0">
            <a:spAutoFit/>
          </a:bodyPr>
          <a:lstStyle/>
          <a:p>
            <a:r>
              <a:rPr lang="en-US" sz="1800" b="1" dirty="0" smtClean="0">
                <a:solidFill>
                  <a:srgbClr val="F79443"/>
                </a:solidFill>
              </a:rPr>
              <a:t>IAM Group</a:t>
            </a:r>
          </a:p>
          <a:p>
            <a:pPr>
              <a:buNone/>
            </a:pPr>
            <a:endParaRPr lang="en-US" sz="1800" b="1" dirty="0" smtClean="0"/>
          </a:p>
          <a:p>
            <a:r>
              <a:rPr lang="en-US" sz="1800" dirty="0"/>
              <a:t>You can organize IAM users into </a:t>
            </a:r>
            <a:r>
              <a:rPr lang="en-US" sz="1800" i="1" dirty="0"/>
              <a:t>IAM groups</a:t>
            </a:r>
            <a:r>
              <a:rPr lang="en-US" sz="1800" dirty="0"/>
              <a:t> and attach a policy to a group. In that case, individual users still have their own credentials, but all the users in a group have the permissions that are attached to the group. Use groups for easier permissions </a:t>
            </a:r>
            <a:r>
              <a:rPr lang="en-US" sz="1800" dirty="0" smtClean="0"/>
              <a:t>management. </a:t>
            </a:r>
            <a:endParaRPr lang="en-IN" sz="1800" dirty="0"/>
          </a:p>
        </p:txBody>
      </p:sp>
      <p:pic>
        <p:nvPicPr>
          <p:cNvPr id="7" name="Picture 6"/>
          <p:cNvPicPr>
            <a:picLocks noChangeAspect="1"/>
          </p:cNvPicPr>
          <p:nvPr/>
        </p:nvPicPr>
        <p:blipFill>
          <a:blip r:embed="rId2"/>
          <a:stretch>
            <a:fillRect/>
          </a:stretch>
        </p:blipFill>
        <p:spPr>
          <a:xfrm>
            <a:off x="4294050" y="2895600"/>
            <a:ext cx="3218656" cy="2785895"/>
          </a:xfrm>
          <a:prstGeom prst="rect">
            <a:avLst/>
          </a:prstGeom>
        </p:spPr>
      </p:pic>
    </p:spTree>
    <p:extLst>
      <p:ext uri="{BB962C8B-B14F-4D97-AF65-F5344CB8AC3E}">
        <p14:creationId xmlns:p14="http://schemas.microsoft.com/office/powerpoint/2010/main" val="2129195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5355312"/>
          </a:xfrm>
          <a:prstGeom prst="rect">
            <a:avLst/>
          </a:prstGeom>
          <a:noFill/>
        </p:spPr>
        <p:txBody>
          <a:bodyPr wrap="square" rtlCol="0">
            <a:spAutoFit/>
          </a:bodyPr>
          <a:lstStyle/>
          <a:p>
            <a:r>
              <a:rPr lang="en-US" sz="1800" b="1" dirty="0">
                <a:solidFill>
                  <a:srgbClr val="F79443"/>
                </a:solidFill>
              </a:rPr>
              <a:t>IAM </a:t>
            </a:r>
            <a:r>
              <a:rPr lang="en-US" sz="1800" b="1" dirty="0" smtClean="0">
                <a:solidFill>
                  <a:srgbClr val="F79443"/>
                </a:solidFill>
              </a:rPr>
              <a:t>Policy</a:t>
            </a:r>
            <a:r>
              <a:rPr lang="en-US" sz="1800" dirty="0" smtClean="0"/>
              <a:t/>
            </a:r>
            <a:br>
              <a:rPr lang="en-US" sz="1800" dirty="0" smtClean="0"/>
            </a:br>
            <a:endParaRPr lang="en-US" sz="1800" b="1" dirty="0" smtClean="0"/>
          </a:p>
          <a:p>
            <a:pPr marL="285750" indent="-285750">
              <a:buFont typeface="Wingdings" panose="05000000000000000000" pitchFamily="2" charset="2"/>
              <a:buChar char="Ø"/>
            </a:pPr>
            <a:r>
              <a:rPr lang="en-US" sz="1800" dirty="0"/>
              <a:t>Policy defines </a:t>
            </a:r>
            <a:r>
              <a:rPr lang="en-US" sz="1800" dirty="0" smtClean="0"/>
              <a:t>permissions</a:t>
            </a:r>
            <a:br>
              <a:rPr lang="en-US" sz="1800" dirty="0" smtClean="0"/>
            </a:br>
            <a:endParaRPr lang="en-US" sz="1800" dirty="0"/>
          </a:p>
          <a:p>
            <a:pPr marL="285750" indent="-285750">
              <a:buFont typeface="Wingdings" panose="05000000000000000000" pitchFamily="2" charset="2"/>
              <a:buChar char="Ø"/>
            </a:pPr>
            <a:r>
              <a:rPr lang="en-IN" sz="1800" dirty="0"/>
              <a:t>A policy lets you to specify (among others</a:t>
            </a:r>
            <a:r>
              <a:rPr lang="en-IN" sz="1800" dirty="0" smtClean="0"/>
              <a:t>):</a:t>
            </a:r>
          </a:p>
          <a:p>
            <a:pPr marL="895160" lvl="1" indent="-285750">
              <a:buFont typeface="Wingdings" panose="05000000000000000000" pitchFamily="2" charset="2"/>
              <a:buChar char="v"/>
            </a:pPr>
            <a:r>
              <a:rPr lang="en-IN" sz="1800" dirty="0" smtClean="0"/>
              <a:t>Action</a:t>
            </a:r>
          </a:p>
          <a:p>
            <a:pPr marL="895160" lvl="1" indent="-285750">
              <a:buFont typeface="Wingdings" panose="05000000000000000000" pitchFamily="2" charset="2"/>
              <a:buChar char="v"/>
            </a:pPr>
            <a:r>
              <a:rPr lang="en-IN" sz="1800" dirty="0" smtClean="0"/>
              <a:t>Resource</a:t>
            </a:r>
          </a:p>
          <a:p>
            <a:pPr marL="895160" lvl="1" indent="-285750">
              <a:buFont typeface="Wingdings" panose="05000000000000000000" pitchFamily="2" charset="2"/>
              <a:buChar char="v"/>
            </a:pPr>
            <a:r>
              <a:rPr lang="en-IN" sz="1800" dirty="0" smtClean="0"/>
              <a:t>Effect</a:t>
            </a:r>
          </a:p>
          <a:p>
            <a:pPr marL="895160" lvl="1" indent="-285750">
              <a:buFont typeface="Wingdings" panose="05000000000000000000" pitchFamily="2" charset="2"/>
              <a:buChar char="v"/>
            </a:pPr>
            <a:r>
              <a:rPr lang="en-IN" sz="1800" dirty="0" smtClean="0"/>
              <a:t>Conditions</a:t>
            </a:r>
          </a:p>
          <a:p>
            <a:pPr marL="895160" lvl="1" indent="-285750">
              <a:buFont typeface="Wingdings" panose="05000000000000000000" pitchFamily="2" charset="2"/>
              <a:buChar char="v"/>
            </a:pPr>
            <a:endParaRPr lang="en-IN" sz="1800" dirty="0" smtClean="0"/>
          </a:p>
          <a:p>
            <a:pPr marL="285750" indent="-285750">
              <a:buFont typeface="Wingdings" panose="05000000000000000000" pitchFamily="2" charset="2"/>
              <a:buChar char="Ø"/>
            </a:pPr>
            <a:r>
              <a:rPr lang="en-IN" sz="1800" dirty="0"/>
              <a:t>Use AWS Policy Generator tool (optional</a:t>
            </a:r>
            <a:r>
              <a:rPr lang="en-IN" sz="1800" dirty="0" smtClean="0"/>
              <a:t>)</a:t>
            </a:r>
            <a:r>
              <a:rPr lang="en-IN" sz="1800" dirty="0"/>
              <a:t/>
            </a:r>
            <a:br>
              <a:rPr lang="en-IN" sz="1800" dirty="0"/>
            </a:br>
            <a:r>
              <a:rPr lang="en-IN" sz="1800" dirty="0">
                <a:hlinkClick r:id="rId2"/>
              </a:rPr>
              <a:t>http://</a:t>
            </a:r>
            <a:r>
              <a:rPr lang="en-IN" sz="1800" dirty="0" smtClean="0">
                <a:hlinkClick r:id="rId2"/>
              </a:rPr>
              <a:t>awspolicygen.s3.amazonaws.com/policygen.html</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a:t>Policies are JSON-formatted </a:t>
            </a:r>
            <a:r>
              <a:rPr lang="en-IN" sz="1800" dirty="0" smtClean="0"/>
              <a:t>strings</a:t>
            </a:r>
            <a:br>
              <a:rPr lang="en-IN" sz="1800" dirty="0" smtClean="0"/>
            </a:br>
            <a:endParaRPr lang="en-IN" sz="1800" dirty="0" smtClean="0"/>
          </a:p>
          <a:p>
            <a:pPr marL="285750" indent="-285750">
              <a:buFont typeface="Wingdings" panose="05000000000000000000" pitchFamily="2" charset="2"/>
              <a:buChar char="Ø"/>
            </a:pPr>
            <a:r>
              <a:rPr lang="en-IN" sz="1800" dirty="0"/>
              <a:t>Composed of one or more </a:t>
            </a:r>
            <a:r>
              <a:rPr lang="en-IN" sz="1800" dirty="0" smtClean="0"/>
              <a:t>statements</a:t>
            </a:r>
          </a:p>
          <a:p>
            <a:pPr marL="895160" lvl="1" indent="-285750">
              <a:buFont typeface="Wingdings" panose="05000000000000000000" pitchFamily="2" charset="2"/>
              <a:buChar char="v"/>
            </a:pPr>
            <a:r>
              <a:rPr lang="en-IN" sz="1800" dirty="0"/>
              <a:t>A statement describes one set of </a:t>
            </a:r>
            <a:r>
              <a:rPr lang="en-IN" sz="1800" dirty="0" smtClean="0"/>
              <a:t>permission</a:t>
            </a:r>
          </a:p>
          <a:p>
            <a:pPr marL="895160" lvl="1" indent="-285750">
              <a:buFont typeface="Wingdings" panose="05000000000000000000" pitchFamily="2" charset="2"/>
              <a:buChar char="v"/>
            </a:pPr>
            <a:endParaRPr lang="en-IN" sz="1800" dirty="0"/>
          </a:p>
          <a:p>
            <a:pPr marL="285750" indent="-285750">
              <a:buFont typeface="Wingdings" panose="05000000000000000000" pitchFamily="2" charset="2"/>
              <a:buChar char="Ø"/>
            </a:pPr>
            <a:r>
              <a:rPr lang="en-IN" sz="1800" dirty="0"/>
              <a:t>Can contain wildcards </a:t>
            </a:r>
            <a:r>
              <a:rPr lang="en-IN" sz="1800" dirty="0" smtClean="0"/>
              <a:t>(*)</a:t>
            </a:r>
            <a:r>
              <a:rPr lang="en-US" sz="1800" dirty="0" smtClean="0"/>
              <a:t> </a:t>
            </a:r>
            <a:endParaRPr lang="en-IN" sz="1800" dirty="0"/>
          </a:p>
        </p:txBody>
      </p:sp>
    </p:spTree>
    <p:extLst>
      <p:ext uri="{BB962C8B-B14F-4D97-AF65-F5344CB8AC3E}">
        <p14:creationId xmlns:p14="http://schemas.microsoft.com/office/powerpoint/2010/main" val="3181347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923330"/>
          </a:xfrm>
          <a:prstGeom prst="rect">
            <a:avLst/>
          </a:prstGeom>
          <a:noFill/>
        </p:spPr>
        <p:txBody>
          <a:bodyPr wrap="square" rtlCol="0">
            <a:spAutoFit/>
          </a:bodyPr>
          <a:lstStyle/>
          <a:p>
            <a:r>
              <a:rPr lang="en-US" sz="1800" b="1" dirty="0">
                <a:solidFill>
                  <a:srgbClr val="F79443"/>
                </a:solidFill>
              </a:rPr>
              <a:t>Example </a:t>
            </a:r>
            <a:r>
              <a:rPr lang="en-US" sz="1800" b="1" dirty="0" smtClean="0">
                <a:solidFill>
                  <a:srgbClr val="F79443"/>
                </a:solidFill>
              </a:rPr>
              <a:t>Policy</a:t>
            </a:r>
          </a:p>
          <a:p>
            <a:endParaRPr lang="en-IN" sz="1800" dirty="0" smtClean="0"/>
          </a:p>
          <a:p>
            <a:r>
              <a:rPr lang="en-IN" sz="1800" b="1" dirty="0" smtClean="0"/>
              <a:t>Allow listing of the bucket named “</a:t>
            </a:r>
            <a:r>
              <a:rPr lang="en-IN" sz="1800" b="1" dirty="0"/>
              <a:t>example_bucket</a:t>
            </a:r>
            <a:r>
              <a:rPr lang="en-IN" sz="1800" b="1" dirty="0" smtClean="0"/>
              <a:t>”</a:t>
            </a:r>
            <a:endParaRPr lang="en-IN" sz="1800" dirty="0"/>
          </a:p>
        </p:txBody>
      </p:sp>
      <p:sp>
        <p:nvSpPr>
          <p:cNvPr id="2" name="TextBox 1"/>
          <p:cNvSpPr txBox="1"/>
          <p:nvPr/>
        </p:nvSpPr>
        <p:spPr>
          <a:xfrm>
            <a:off x="721216" y="2215162"/>
            <a:ext cx="10341735" cy="2677656"/>
          </a:xfrm>
          <a:prstGeom prst="rect">
            <a:avLst/>
          </a:prstGeom>
          <a:solidFill>
            <a:schemeClr val="bg1">
              <a:lumMod val="65000"/>
            </a:schemeClr>
          </a:solidFill>
          <a:ln>
            <a:solidFill>
              <a:schemeClr val="tx1"/>
            </a:solidFill>
          </a:ln>
        </p:spPr>
        <p:txBody>
          <a:bodyPr wrap="square" rtlCol="0">
            <a:spAutoFit/>
          </a:bodyPr>
          <a:lstStyle/>
          <a:p>
            <a:r>
              <a:rPr lang="en-IN" dirty="0"/>
              <a:t>{</a:t>
            </a:r>
          </a:p>
          <a:p>
            <a:r>
              <a:rPr lang="en-IN" dirty="0"/>
              <a:t>"Version":"2012-­‐10-­‐17", </a:t>
            </a:r>
            <a:br>
              <a:rPr lang="en-IN" dirty="0"/>
            </a:br>
            <a:r>
              <a:rPr lang="en-IN" dirty="0"/>
              <a:t>"Statement":[{</a:t>
            </a:r>
          </a:p>
          <a:p>
            <a:r>
              <a:rPr lang="en-IN" dirty="0"/>
              <a:t>	"Effect":"Allow",</a:t>
            </a:r>
          </a:p>
          <a:p>
            <a:r>
              <a:rPr lang="en-IN" dirty="0"/>
              <a:t>	 "Action":"s3:ListBucket",</a:t>
            </a:r>
          </a:p>
          <a:p>
            <a:r>
              <a:rPr lang="en-IN" dirty="0"/>
              <a:t>	 "Resource":"arn:aws:s3:::example_bucket"</a:t>
            </a:r>
          </a:p>
          <a:p>
            <a:r>
              <a:rPr lang="en-IN" dirty="0"/>
              <a:t>}</a:t>
            </a:r>
          </a:p>
        </p:txBody>
      </p:sp>
    </p:spTree>
    <p:extLst>
      <p:ext uri="{BB962C8B-B14F-4D97-AF65-F5344CB8AC3E}">
        <p14:creationId xmlns:p14="http://schemas.microsoft.com/office/powerpoint/2010/main" val="1779656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5355312"/>
          </a:xfrm>
          <a:prstGeom prst="rect">
            <a:avLst/>
          </a:prstGeom>
          <a:noFill/>
        </p:spPr>
        <p:txBody>
          <a:bodyPr wrap="square" rtlCol="0">
            <a:spAutoFit/>
          </a:bodyPr>
          <a:lstStyle/>
          <a:p>
            <a:r>
              <a:rPr lang="en-IN" sz="1800" b="1" dirty="0">
                <a:solidFill>
                  <a:srgbClr val="F79443"/>
                </a:solidFill>
              </a:rPr>
              <a:t>Amazon Resources Names (ARNs</a:t>
            </a:r>
            <a:r>
              <a:rPr lang="en-IN" sz="1800" b="1" dirty="0" smtClean="0">
                <a:solidFill>
                  <a:srgbClr val="F79443"/>
                </a:solidFill>
              </a:rPr>
              <a:t>)</a:t>
            </a:r>
            <a:br>
              <a:rPr lang="en-IN" sz="1800" b="1" dirty="0" smtClean="0">
                <a:solidFill>
                  <a:srgbClr val="F79443"/>
                </a:solidFill>
              </a:rPr>
            </a:br>
            <a:endParaRPr lang="en-IN" sz="1800" b="1" dirty="0">
              <a:solidFill>
                <a:srgbClr val="F79443"/>
              </a:solidFill>
            </a:endParaRPr>
          </a:p>
          <a:p>
            <a:r>
              <a:rPr lang="en-IN" sz="1800" dirty="0"/>
              <a:t>Used to uniquely identify AWS resources in places where ambiguity is not tolerated, such as in IAM policy.</a:t>
            </a:r>
          </a:p>
          <a:p>
            <a:r>
              <a:rPr lang="en-IN" sz="1800" dirty="0" smtClean="0"/>
              <a:t/>
            </a:r>
            <a:br>
              <a:rPr lang="en-IN" sz="1800" dirty="0" smtClean="0"/>
            </a:br>
            <a:r>
              <a:rPr lang="en-IN" sz="1800" dirty="0" smtClean="0"/>
              <a:t>Example </a:t>
            </a:r>
            <a:r>
              <a:rPr lang="en-IN" sz="1800" dirty="0"/>
              <a:t>- DynamoDB table:</a:t>
            </a:r>
          </a:p>
          <a:p>
            <a:r>
              <a:rPr lang="en-IN" sz="1800" dirty="0"/>
              <a:t>arn:aws:dynamodb:us-­‐west-­‐2:123456789012:table/accounts</a:t>
            </a:r>
          </a:p>
          <a:p>
            <a:r>
              <a:rPr lang="en-IN" sz="1800" dirty="0" smtClean="0"/>
              <a:t/>
            </a:r>
            <a:br>
              <a:rPr lang="en-IN" sz="1800" dirty="0" smtClean="0"/>
            </a:br>
            <a:r>
              <a:rPr lang="en-IN" sz="1800" dirty="0" smtClean="0"/>
              <a:t>Example </a:t>
            </a:r>
            <a:r>
              <a:rPr lang="en-IN" sz="1800" dirty="0"/>
              <a:t>- S3 bucket contents:</a:t>
            </a:r>
          </a:p>
          <a:p>
            <a:r>
              <a:rPr lang="en-IN" sz="1800" dirty="0"/>
              <a:t>arn:aws:s3:::my_corporate_bucket</a:t>
            </a:r>
            <a:r>
              <a:rPr lang="en-IN" sz="1800" dirty="0" smtClean="0"/>
              <a:t>/</a:t>
            </a:r>
            <a:r>
              <a:rPr lang="en-IN" sz="1800" b="1" dirty="0" smtClean="0"/>
              <a:t>*</a:t>
            </a:r>
            <a:br>
              <a:rPr lang="en-IN" sz="1800" b="1" dirty="0" smtClean="0"/>
            </a:br>
            <a:r>
              <a:rPr lang="en-IN" sz="1800" b="1" dirty="0"/>
              <a:t/>
            </a:r>
            <a:br>
              <a:rPr lang="en-IN" sz="1800" b="1" dirty="0"/>
            </a:br>
            <a:r>
              <a:rPr lang="en-IN" sz="1800" dirty="0"/>
              <a:t>Let’s look more closely at Amazon Resource Names (ARNs). They allow us to uniquely identify AWS resources or  groups of resources.   </a:t>
            </a:r>
            <a:br>
              <a:rPr lang="en-IN" sz="1800" dirty="0"/>
            </a:br>
            <a:r>
              <a:rPr lang="en-IN" sz="1800" dirty="0"/>
              <a:t/>
            </a:r>
            <a:br>
              <a:rPr lang="en-IN" sz="1800" dirty="0"/>
            </a:br>
            <a:r>
              <a:rPr lang="en-IN" sz="1800" dirty="0"/>
              <a:t>The first example provides a full ARN. The second has a few fields missing. In many cases, a partial ARN is  sufficient. In the S3 example, the partial ARN is still able to provide an unambiguous reference because bucket  names are globally unique, therefore, the region and account portions are unnecessary. We’ll see how the ARN  is composed next. </a:t>
            </a:r>
            <a:br>
              <a:rPr lang="en-IN" sz="1800" dirty="0"/>
            </a:br>
            <a:endParaRPr lang="en-IN" sz="1800" dirty="0"/>
          </a:p>
          <a:p>
            <a:r>
              <a:rPr lang="en-IN" sz="1800" dirty="0"/>
              <a:t>Only one wildcard can be used in an ARN. </a:t>
            </a:r>
          </a:p>
        </p:txBody>
      </p:sp>
    </p:spTree>
    <p:extLst>
      <p:ext uri="{BB962C8B-B14F-4D97-AF65-F5344CB8AC3E}">
        <p14:creationId xmlns:p14="http://schemas.microsoft.com/office/powerpoint/2010/main" val="1265207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1477328"/>
          </a:xfrm>
          <a:prstGeom prst="rect">
            <a:avLst/>
          </a:prstGeom>
          <a:noFill/>
        </p:spPr>
        <p:txBody>
          <a:bodyPr wrap="square" rtlCol="0">
            <a:spAutoFit/>
          </a:bodyPr>
          <a:lstStyle/>
          <a:p>
            <a:r>
              <a:rPr lang="en-IN" sz="1800" b="1" dirty="0">
                <a:solidFill>
                  <a:srgbClr val="F79443"/>
                </a:solidFill>
              </a:rPr>
              <a:t>Amazon Resources Names (ARNs</a:t>
            </a:r>
            <a:r>
              <a:rPr lang="en-IN" sz="1800" b="1" dirty="0" smtClean="0">
                <a:solidFill>
                  <a:srgbClr val="F79443"/>
                </a:solidFill>
              </a:rPr>
              <a:t>)</a:t>
            </a:r>
            <a:br>
              <a:rPr lang="en-IN" sz="1800" b="1" dirty="0" smtClean="0">
                <a:solidFill>
                  <a:srgbClr val="F79443"/>
                </a:solidFill>
              </a:rPr>
            </a:br>
            <a:endParaRPr lang="en-IN" sz="1800" b="1" dirty="0">
              <a:solidFill>
                <a:srgbClr val="F79443"/>
              </a:solidFill>
            </a:endParaRPr>
          </a:p>
          <a:p>
            <a:r>
              <a:rPr lang="en-IN" sz="1800" dirty="0" smtClean="0"/>
              <a:t>Example </a:t>
            </a:r>
            <a:r>
              <a:rPr lang="en-IN" sz="1800" dirty="0"/>
              <a:t>- DynamoDB table: </a:t>
            </a:r>
            <a:r>
              <a:rPr lang="en-IN" sz="1800" dirty="0" smtClean="0"/>
              <a:t/>
            </a:r>
            <a:br>
              <a:rPr lang="en-IN" sz="1800" dirty="0" smtClean="0"/>
            </a:br>
            <a:r>
              <a:rPr lang="en-IN" sz="1800" dirty="0" smtClean="0"/>
              <a:t/>
            </a:r>
            <a:br>
              <a:rPr lang="en-IN" sz="1800" dirty="0" smtClean="0"/>
            </a:br>
            <a:r>
              <a:rPr lang="en-IN" sz="1800" b="1" dirty="0" smtClean="0">
                <a:solidFill>
                  <a:srgbClr val="005BA1"/>
                </a:solidFill>
              </a:rPr>
              <a:t>arn:aws</a:t>
            </a:r>
            <a:r>
              <a:rPr lang="en-IN" sz="1800" dirty="0" smtClean="0"/>
              <a:t>:dynamodb:us-­west-2:123456789012:table/accounts </a:t>
            </a:r>
            <a:endParaRPr lang="en-IN" sz="1800" dirty="0"/>
          </a:p>
        </p:txBody>
      </p:sp>
      <p:sp>
        <p:nvSpPr>
          <p:cNvPr id="2" name="TextBox 1"/>
          <p:cNvSpPr txBox="1"/>
          <p:nvPr/>
        </p:nvSpPr>
        <p:spPr>
          <a:xfrm>
            <a:off x="656812" y="3309870"/>
            <a:ext cx="10650839" cy="369332"/>
          </a:xfrm>
          <a:prstGeom prst="rect">
            <a:avLst/>
          </a:prstGeom>
          <a:solidFill>
            <a:schemeClr val="bg2">
              <a:lumMod val="75000"/>
            </a:schemeClr>
          </a:solidFill>
          <a:ln>
            <a:solidFill>
              <a:schemeClr val="tx1"/>
            </a:solidFill>
          </a:ln>
        </p:spPr>
        <p:txBody>
          <a:bodyPr wrap="square" rtlCol="0">
            <a:spAutoFit/>
          </a:bodyPr>
          <a:lstStyle/>
          <a:p>
            <a:r>
              <a:rPr lang="en-IN" sz="1800" dirty="0"/>
              <a:t>All ARNs begin with </a:t>
            </a:r>
            <a:r>
              <a:rPr lang="en-IN" sz="1800" dirty="0" smtClean="0"/>
              <a:t>the same </a:t>
            </a:r>
            <a:r>
              <a:rPr lang="en-IN" sz="1800" dirty="0"/>
              <a:t>prefix.</a:t>
            </a:r>
          </a:p>
        </p:txBody>
      </p:sp>
      <p:cxnSp>
        <p:nvCxnSpPr>
          <p:cNvPr id="7" name="Elbow Connector 6"/>
          <p:cNvCxnSpPr/>
          <p:nvPr/>
        </p:nvCxnSpPr>
        <p:spPr>
          <a:xfrm rot="16200000" flipV="1">
            <a:off x="948059" y="2470986"/>
            <a:ext cx="934014" cy="743753"/>
          </a:xfrm>
          <a:prstGeom prst="bentConnector3">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740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1477328"/>
          </a:xfrm>
          <a:prstGeom prst="rect">
            <a:avLst/>
          </a:prstGeom>
          <a:noFill/>
        </p:spPr>
        <p:txBody>
          <a:bodyPr wrap="square" rtlCol="0">
            <a:spAutoFit/>
          </a:bodyPr>
          <a:lstStyle/>
          <a:p>
            <a:r>
              <a:rPr lang="en-IN" sz="1800" b="1" dirty="0">
                <a:solidFill>
                  <a:srgbClr val="F79443"/>
                </a:solidFill>
              </a:rPr>
              <a:t>Amazon Resources Names (ARNs</a:t>
            </a:r>
            <a:r>
              <a:rPr lang="en-IN" sz="1800" b="1" dirty="0" smtClean="0">
                <a:solidFill>
                  <a:srgbClr val="F79443"/>
                </a:solidFill>
              </a:rPr>
              <a:t>)</a:t>
            </a:r>
            <a:br>
              <a:rPr lang="en-IN" sz="1800" b="1" dirty="0" smtClean="0">
                <a:solidFill>
                  <a:srgbClr val="F79443"/>
                </a:solidFill>
              </a:rPr>
            </a:br>
            <a:endParaRPr lang="en-IN" sz="1800" b="1" dirty="0">
              <a:solidFill>
                <a:srgbClr val="F79443"/>
              </a:solidFill>
            </a:endParaRPr>
          </a:p>
          <a:p>
            <a:r>
              <a:rPr lang="en-IN" sz="1800" dirty="0" smtClean="0"/>
              <a:t>Example </a:t>
            </a:r>
            <a:r>
              <a:rPr lang="en-IN" sz="1800" dirty="0"/>
              <a:t>- DynamoDB table: </a:t>
            </a:r>
            <a:r>
              <a:rPr lang="en-IN" sz="1800" dirty="0" smtClean="0"/>
              <a:t/>
            </a:r>
            <a:br>
              <a:rPr lang="en-IN" sz="1800" dirty="0" smtClean="0"/>
            </a:br>
            <a:r>
              <a:rPr lang="en-IN" sz="1800" dirty="0" smtClean="0"/>
              <a:t/>
            </a:r>
            <a:br>
              <a:rPr lang="en-IN" sz="1800" dirty="0" smtClean="0"/>
            </a:br>
            <a:r>
              <a:rPr lang="en-IN" sz="1800" dirty="0" smtClean="0"/>
              <a:t>arn:aws:</a:t>
            </a:r>
            <a:r>
              <a:rPr lang="en-IN" sz="1800" b="1" dirty="0" smtClean="0">
                <a:solidFill>
                  <a:srgbClr val="005BA1"/>
                </a:solidFill>
              </a:rPr>
              <a:t>dynamodb</a:t>
            </a:r>
            <a:r>
              <a:rPr lang="en-IN" sz="1800" dirty="0" smtClean="0"/>
              <a:t>:us-­west-2:123456789012:table/accounts </a:t>
            </a:r>
            <a:endParaRPr lang="en-IN" sz="1800" dirty="0"/>
          </a:p>
        </p:txBody>
      </p:sp>
      <p:sp>
        <p:nvSpPr>
          <p:cNvPr id="2" name="TextBox 1"/>
          <p:cNvSpPr txBox="1"/>
          <p:nvPr/>
        </p:nvSpPr>
        <p:spPr>
          <a:xfrm>
            <a:off x="656812" y="3309870"/>
            <a:ext cx="10702354" cy="369332"/>
          </a:xfrm>
          <a:prstGeom prst="rect">
            <a:avLst/>
          </a:prstGeom>
          <a:solidFill>
            <a:schemeClr val="bg2">
              <a:lumMod val="75000"/>
            </a:schemeClr>
          </a:solidFill>
          <a:ln>
            <a:solidFill>
              <a:schemeClr val="tx1"/>
            </a:solidFill>
          </a:ln>
        </p:spPr>
        <p:txBody>
          <a:bodyPr wrap="square" rtlCol="0">
            <a:spAutoFit/>
          </a:bodyPr>
          <a:lstStyle/>
          <a:p>
            <a:r>
              <a:rPr lang="en-IN" sz="1800" dirty="0"/>
              <a:t>The namespace that identifies the product</a:t>
            </a:r>
            <a:r>
              <a:rPr lang="en-IN" sz="1800" dirty="0" smtClean="0"/>
              <a:t>.</a:t>
            </a:r>
            <a:endParaRPr lang="en-IN" sz="1800" dirty="0"/>
          </a:p>
        </p:txBody>
      </p:sp>
      <p:cxnSp>
        <p:nvCxnSpPr>
          <p:cNvPr id="7" name="Elbow Connector 6"/>
          <p:cNvCxnSpPr/>
          <p:nvPr/>
        </p:nvCxnSpPr>
        <p:spPr>
          <a:xfrm rot="16200000" flipV="1">
            <a:off x="1926854" y="2386976"/>
            <a:ext cx="934014" cy="743753"/>
          </a:xfrm>
          <a:prstGeom prst="bentConnector3">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112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1477328"/>
          </a:xfrm>
          <a:prstGeom prst="rect">
            <a:avLst/>
          </a:prstGeom>
          <a:noFill/>
        </p:spPr>
        <p:txBody>
          <a:bodyPr wrap="square" rtlCol="0">
            <a:spAutoFit/>
          </a:bodyPr>
          <a:lstStyle/>
          <a:p>
            <a:r>
              <a:rPr lang="en-IN" sz="1800" b="1" dirty="0">
                <a:solidFill>
                  <a:srgbClr val="F79443"/>
                </a:solidFill>
              </a:rPr>
              <a:t>Amazon Resources Names (ARNs</a:t>
            </a:r>
            <a:r>
              <a:rPr lang="en-IN" sz="1800" b="1" dirty="0" smtClean="0">
                <a:solidFill>
                  <a:srgbClr val="F79443"/>
                </a:solidFill>
              </a:rPr>
              <a:t>)</a:t>
            </a:r>
            <a:br>
              <a:rPr lang="en-IN" sz="1800" b="1" dirty="0" smtClean="0">
                <a:solidFill>
                  <a:srgbClr val="F79443"/>
                </a:solidFill>
              </a:rPr>
            </a:br>
            <a:endParaRPr lang="en-IN" sz="1800" b="1" dirty="0">
              <a:solidFill>
                <a:srgbClr val="F79443"/>
              </a:solidFill>
            </a:endParaRPr>
          </a:p>
          <a:p>
            <a:r>
              <a:rPr lang="en-IN" sz="1800" dirty="0" smtClean="0"/>
              <a:t>Example </a:t>
            </a:r>
            <a:r>
              <a:rPr lang="en-IN" sz="1800" dirty="0"/>
              <a:t>- DynamoDB table: </a:t>
            </a:r>
            <a:r>
              <a:rPr lang="en-IN" sz="1800" dirty="0" smtClean="0"/>
              <a:t/>
            </a:r>
            <a:br>
              <a:rPr lang="en-IN" sz="1800" dirty="0" smtClean="0"/>
            </a:br>
            <a:r>
              <a:rPr lang="en-IN" sz="1800" dirty="0" smtClean="0"/>
              <a:t/>
            </a:r>
            <a:br>
              <a:rPr lang="en-IN" sz="1800" dirty="0" smtClean="0"/>
            </a:br>
            <a:r>
              <a:rPr lang="en-IN" sz="1800" dirty="0" smtClean="0"/>
              <a:t>arn:aws:dynamodb:</a:t>
            </a:r>
            <a:r>
              <a:rPr lang="en-IN" sz="1800" b="1" dirty="0" smtClean="0">
                <a:solidFill>
                  <a:srgbClr val="005BA1"/>
                </a:solidFill>
              </a:rPr>
              <a:t>us-­west-2</a:t>
            </a:r>
            <a:r>
              <a:rPr lang="en-IN" sz="1800" dirty="0" smtClean="0"/>
              <a:t>:123456789012:table/accounts </a:t>
            </a:r>
            <a:endParaRPr lang="en-IN" sz="1800" dirty="0"/>
          </a:p>
        </p:txBody>
      </p:sp>
      <p:sp>
        <p:nvSpPr>
          <p:cNvPr id="2" name="TextBox 1"/>
          <p:cNvSpPr txBox="1"/>
          <p:nvPr/>
        </p:nvSpPr>
        <p:spPr>
          <a:xfrm>
            <a:off x="656812" y="3309870"/>
            <a:ext cx="10676596" cy="369332"/>
          </a:xfrm>
          <a:prstGeom prst="rect">
            <a:avLst/>
          </a:prstGeom>
          <a:solidFill>
            <a:schemeClr val="bg2">
              <a:lumMod val="75000"/>
            </a:schemeClr>
          </a:solidFill>
          <a:ln>
            <a:solidFill>
              <a:schemeClr val="tx1"/>
            </a:solidFill>
          </a:ln>
        </p:spPr>
        <p:txBody>
          <a:bodyPr wrap="square" rtlCol="0">
            <a:spAutoFit/>
          </a:bodyPr>
          <a:lstStyle/>
          <a:p>
            <a:r>
              <a:rPr lang="en-IN" sz="1800" dirty="0"/>
              <a:t>region the resource resides in. Can be omitted if the resource </a:t>
            </a:r>
            <a:r>
              <a:rPr lang="en-IN" sz="1800" dirty="0" smtClean="0"/>
              <a:t>doesn’t </a:t>
            </a:r>
            <a:r>
              <a:rPr lang="en-IN" sz="1800" dirty="0"/>
              <a:t>require a region.</a:t>
            </a:r>
          </a:p>
        </p:txBody>
      </p:sp>
      <p:cxnSp>
        <p:nvCxnSpPr>
          <p:cNvPr id="7" name="Elbow Connector 6"/>
          <p:cNvCxnSpPr/>
          <p:nvPr/>
        </p:nvCxnSpPr>
        <p:spPr>
          <a:xfrm rot="16200000" flipV="1">
            <a:off x="2960379" y="2367362"/>
            <a:ext cx="934014" cy="743753"/>
          </a:xfrm>
          <a:prstGeom prst="bentConnector3">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044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1477328"/>
          </a:xfrm>
          <a:prstGeom prst="rect">
            <a:avLst/>
          </a:prstGeom>
          <a:noFill/>
        </p:spPr>
        <p:txBody>
          <a:bodyPr wrap="square" rtlCol="0">
            <a:spAutoFit/>
          </a:bodyPr>
          <a:lstStyle/>
          <a:p>
            <a:r>
              <a:rPr lang="en-IN" sz="1800" b="1" dirty="0">
                <a:solidFill>
                  <a:srgbClr val="F79443"/>
                </a:solidFill>
              </a:rPr>
              <a:t>Amazon Resources Names (ARNs</a:t>
            </a:r>
            <a:r>
              <a:rPr lang="en-IN" sz="1800" b="1" dirty="0" smtClean="0">
                <a:solidFill>
                  <a:srgbClr val="F79443"/>
                </a:solidFill>
              </a:rPr>
              <a:t>)</a:t>
            </a:r>
            <a:br>
              <a:rPr lang="en-IN" sz="1800" b="1" dirty="0" smtClean="0">
                <a:solidFill>
                  <a:srgbClr val="F79443"/>
                </a:solidFill>
              </a:rPr>
            </a:br>
            <a:endParaRPr lang="en-IN" sz="1800" b="1" dirty="0">
              <a:solidFill>
                <a:srgbClr val="F79443"/>
              </a:solidFill>
            </a:endParaRPr>
          </a:p>
          <a:p>
            <a:r>
              <a:rPr lang="en-IN" sz="1800" dirty="0" smtClean="0"/>
              <a:t>Example </a:t>
            </a:r>
            <a:r>
              <a:rPr lang="en-IN" sz="1800" dirty="0"/>
              <a:t>- DynamoDB table: </a:t>
            </a:r>
            <a:r>
              <a:rPr lang="en-IN" sz="1800" dirty="0" smtClean="0"/>
              <a:t/>
            </a:r>
            <a:br>
              <a:rPr lang="en-IN" sz="1800" dirty="0" smtClean="0"/>
            </a:br>
            <a:r>
              <a:rPr lang="en-IN" sz="1800" dirty="0" smtClean="0"/>
              <a:t/>
            </a:r>
            <a:br>
              <a:rPr lang="en-IN" sz="1800" dirty="0" smtClean="0"/>
            </a:br>
            <a:r>
              <a:rPr lang="en-IN" sz="1800" dirty="0" smtClean="0"/>
              <a:t>arn:aws:dynamodb:us-­west-2:</a:t>
            </a:r>
            <a:r>
              <a:rPr lang="en-IN" sz="1800" b="1" dirty="0" smtClean="0">
                <a:solidFill>
                  <a:srgbClr val="005BA1"/>
                </a:solidFill>
              </a:rPr>
              <a:t>123456789012</a:t>
            </a:r>
            <a:r>
              <a:rPr lang="en-IN" sz="1800" dirty="0" smtClean="0"/>
              <a:t>:table/accounts </a:t>
            </a:r>
            <a:endParaRPr lang="en-IN" sz="1800" dirty="0"/>
          </a:p>
        </p:txBody>
      </p:sp>
      <p:sp>
        <p:nvSpPr>
          <p:cNvPr id="2" name="TextBox 1"/>
          <p:cNvSpPr txBox="1"/>
          <p:nvPr/>
        </p:nvSpPr>
        <p:spPr>
          <a:xfrm>
            <a:off x="656812" y="3309870"/>
            <a:ext cx="10818264" cy="646331"/>
          </a:xfrm>
          <a:prstGeom prst="rect">
            <a:avLst/>
          </a:prstGeom>
          <a:solidFill>
            <a:schemeClr val="bg2">
              <a:lumMod val="75000"/>
            </a:schemeClr>
          </a:solidFill>
          <a:ln>
            <a:solidFill>
              <a:schemeClr val="tx1"/>
            </a:solidFill>
          </a:ln>
        </p:spPr>
        <p:txBody>
          <a:bodyPr wrap="square" rtlCol="0">
            <a:spAutoFit/>
          </a:bodyPr>
          <a:lstStyle/>
          <a:p>
            <a:r>
              <a:rPr lang="en-IN" sz="1800" dirty="0" smtClean="0"/>
              <a:t>The </a:t>
            </a:r>
            <a:r>
              <a:rPr lang="en-IN" sz="1800" dirty="0"/>
              <a:t>ID of the AWS account that owns the resource, without  hyphens</a:t>
            </a:r>
            <a:r>
              <a:rPr lang="en-IN" sz="1800" dirty="0" smtClean="0"/>
              <a:t>.</a:t>
            </a:r>
            <a:br>
              <a:rPr lang="en-IN" sz="1800" dirty="0" smtClean="0"/>
            </a:br>
            <a:r>
              <a:rPr lang="en-IN" sz="1800" dirty="0" smtClean="0"/>
              <a:t>Can </a:t>
            </a:r>
            <a:r>
              <a:rPr lang="en-IN" sz="1800" dirty="0"/>
              <a:t>be omitted for globally unique resources.</a:t>
            </a:r>
          </a:p>
        </p:txBody>
      </p:sp>
      <p:cxnSp>
        <p:nvCxnSpPr>
          <p:cNvPr id="7" name="Elbow Connector 6"/>
          <p:cNvCxnSpPr/>
          <p:nvPr/>
        </p:nvCxnSpPr>
        <p:spPr>
          <a:xfrm rot="5400000" flipH="1" flipV="1">
            <a:off x="3699308" y="2372189"/>
            <a:ext cx="934013" cy="734103"/>
          </a:xfrm>
          <a:prstGeom prst="bentConnector3">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92429" y="4662152"/>
            <a:ext cx="11075830" cy="738664"/>
          </a:xfrm>
          <a:prstGeom prst="rect">
            <a:avLst/>
          </a:prstGeom>
          <a:noFill/>
        </p:spPr>
        <p:txBody>
          <a:bodyPr wrap="square" rtlCol="0">
            <a:spAutoFit/>
          </a:bodyPr>
          <a:lstStyle/>
          <a:p>
            <a:r>
              <a:rPr lang="en-IN" sz="1800" dirty="0" smtClean="0"/>
              <a:t>This </a:t>
            </a:r>
            <a:r>
              <a:rPr lang="en-IN" sz="1800" dirty="0"/>
              <a:t>shows the account number portion of the ARN. When you see your account number listed (in the AWS  Management Console, for example) it usually contains hyphens. The hyphens are </a:t>
            </a:r>
            <a:r>
              <a:rPr lang="en-IN" sz="1800" dirty="0" smtClean="0"/>
              <a:t>omitted from </a:t>
            </a:r>
            <a:r>
              <a:rPr lang="en-IN" sz="1800" dirty="0"/>
              <a:t>the ARN</a:t>
            </a:r>
            <a:r>
              <a:rPr lang="en-IN" dirty="0" smtClean="0"/>
              <a:t>.</a:t>
            </a:r>
            <a:endParaRPr lang="en-IN" dirty="0"/>
          </a:p>
        </p:txBody>
      </p:sp>
    </p:spTree>
    <p:extLst>
      <p:ext uri="{BB962C8B-B14F-4D97-AF65-F5344CB8AC3E}">
        <p14:creationId xmlns:p14="http://schemas.microsoft.com/office/powerpoint/2010/main" val="1701657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Identity and Access Management (IAM)</a:t>
            </a:r>
          </a:p>
        </p:txBody>
      </p:sp>
      <p:sp>
        <p:nvSpPr>
          <p:cNvPr id="3" name="TextBox 2"/>
          <p:cNvSpPr txBox="1"/>
          <p:nvPr/>
        </p:nvSpPr>
        <p:spPr>
          <a:xfrm>
            <a:off x="592429" y="898528"/>
            <a:ext cx="10882647" cy="1477328"/>
          </a:xfrm>
          <a:prstGeom prst="rect">
            <a:avLst/>
          </a:prstGeom>
          <a:noFill/>
        </p:spPr>
        <p:txBody>
          <a:bodyPr wrap="square" rtlCol="0">
            <a:spAutoFit/>
          </a:bodyPr>
          <a:lstStyle/>
          <a:p>
            <a:r>
              <a:rPr lang="en-IN" sz="1800" b="1" dirty="0">
                <a:solidFill>
                  <a:srgbClr val="F79443"/>
                </a:solidFill>
              </a:rPr>
              <a:t>Amazon Resources Names (ARNs</a:t>
            </a:r>
            <a:r>
              <a:rPr lang="en-IN" sz="1800" b="1" dirty="0" smtClean="0">
                <a:solidFill>
                  <a:srgbClr val="F79443"/>
                </a:solidFill>
              </a:rPr>
              <a:t>)</a:t>
            </a:r>
            <a:br>
              <a:rPr lang="en-IN" sz="1800" b="1" dirty="0" smtClean="0">
                <a:solidFill>
                  <a:srgbClr val="F79443"/>
                </a:solidFill>
              </a:rPr>
            </a:br>
            <a:endParaRPr lang="en-IN" sz="1800" b="1" dirty="0">
              <a:solidFill>
                <a:srgbClr val="F79443"/>
              </a:solidFill>
            </a:endParaRPr>
          </a:p>
          <a:p>
            <a:r>
              <a:rPr lang="en-IN" sz="1800" dirty="0" smtClean="0"/>
              <a:t>Example </a:t>
            </a:r>
            <a:r>
              <a:rPr lang="en-IN" sz="1800" dirty="0"/>
              <a:t>- DynamoDB table: </a:t>
            </a:r>
            <a:r>
              <a:rPr lang="en-IN" sz="1800" dirty="0" smtClean="0"/>
              <a:t/>
            </a:r>
            <a:br>
              <a:rPr lang="en-IN" sz="1800" dirty="0" smtClean="0"/>
            </a:br>
            <a:r>
              <a:rPr lang="en-IN" sz="1800" dirty="0" smtClean="0"/>
              <a:t/>
            </a:r>
            <a:br>
              <a:rPr lang="en-IN" sz="1800" dirty="0" smtClean="0"/>
            </a:br>
            <a:r>
              <a:rPr lang="en-IN" sz="1800" dirty="0" smtClean="0"/>
              <a:t>arn:aws:dynamodb:us-­west-2:123456789012:</a:t>
            </a:r>
            <a:r>
              <a:rPr lang="en-IN" sz="1800" b="1" dirty="0" smtClean="0">
                <a:solidFill>
                  <a:srgbClr val="005BA1"/>
                </a:solidFill>
              </a:rPr>
              <a:t>table/accounts</a:t>
            </a:r>
            <a:r>
              <a:rPr lang="en-IN" sz="1800" dirty="0" smtClean="0"/>
              <a:t> </a:t>
            </a:r>
            <a:endParaRPr lang="en-IN" sz="1800" dirty="0"/>
          </a:p>
        </p:txBody>
      </p:sp>
      <p:sp>
        <p:nvSpPr>
          <p:cNvPr id="2" name="TextBox 1"/>
          <p:cNvSpPr txBox="1"/>
          <p:nvPr/>
        </p:nvSpPr>
        <p:spPr>
          <a:xfrm>
            <a:off x="656812" y="3309870"/>
            <a:ext cx="10818264" cy="646331"/>
          </a:xfrm>
          <a:prstGeom prst="rect">
            <a:avLst/>
          </a:prstGeom>
          <a:solidFill>
            <a:schemeClr val="bg2">
              <a:lumMod val="75000"/>
            </a:schemeClr>
          </a:solidFill>
          <a:ln>
            <a:solidFill>
              <a:schemeClr val="tx1"/>
            </a:solidFill>
          </a:ln>
        </p:spPr>
        <p:txBody>
          <a:bodyPr wrap="square" rtlCol="0">
            <a:spAutoFit/>
          </a:bodyPr>
          <a:lstStyle/>
          <a:p>
            <a:r>
              <a:rPr lang="en-IN" sz="1800" dirty="0"/>
              <a:t>The resource identification. The format varies by service. Often contains the type of resource and resource name.</a:t>
            </a:r>
          </a:p>
        </p:txBody>
      </p:sp>
      <p:cxnSp>
        <p:nvCxnSpPr>
          <p:cNvPr id="7" name="Elbow Connector 6"/>
          <p:cNvCxnSpPr/>
          <p:nvPr/>
        </p:nvCxnSpPr>
        <p:spPr>
          <a:xfrm rot="5400000" flipH="1" flipV="1">
            <a:off x="4948559" y="2372189"/>
            <a:ext cx="934013" cy="734103"/>
          </a:xfrm>
          <a:prstGeom prst="bentConnector3">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313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pic>
        <p:nvPicPr>
          <p:cNvPr id="17411" name="Picture 3" descr="C:\Users\sumeetm\Desktop\introduction-to-amazon-web-services-8-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898528"/>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574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pic>
        <p:nvPicPr>
          <p:cNvPr id="2050" name="Picture 2" descr="C:\Users\sumeetm\Desktop\Amazon_S3_S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029" y="1960540"/>
            <a:ext cx="55435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592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1200329"/>
          </a:xfrm>
          <a:prstGeom prst="rect">
            <a:avLst/>
          </a:prstGeom>
          <a:noFill/>
        </p:spPr>
        <p:txBody>
          <a:bodyPr wrap="square" rtlCol="0">
            <a:spAutoFit/>
          </a:bodyPr>
          <a:lstStyle/>
          <a:p>
            <a:r>
              <a:rPr lang="en-IN" sz="1800" dirty="0"/>
              <a:t>Amazon Simple Storage Service (S3) is storage for the Internet. It is designed to make web-scale computing easier for developers. It is intentionally built with a minimal feature set to keep it simple to use and to keep its usage application independent.</a:t>
            </a:r>
          </a:p>
          <a:p>
            <a:endParaRPr lang="en-IN" sz="1800" dirty="0"/>
          </a:p>
        </p:txBody>
      </p:sp>
    </p:spTree>
    <p:extLst>
      <p:ext uri="{BB962C8B-B14F-4D97-AF65-F5344CB8AC3E}">
        <p14:creationId xmlns:p14="http://schemas.microsoft.com/office/powerpoint/2010/main" val="2044029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4524315"/>
          </a:xfrm>
          <a:prstGeom prst="rect">
            <a:avLst/>
          </a:prstGeom>
          <a:noFill/>
        </p:spPr>
        <p:txBody>
          <a:bodyPr wrap="square" rtlCol="0">
            <a:spAutoFit/>
          </a:bodyPr>
          <a:lstStyle/>
          <a:p>
            <a:r>
              <a:rPr lang="en-IN" sz="1800" b="1" dirty="0">
                <a:solidFill>
                  <a:srgbClr val="FF0000"/>
                </a:solidFill>
              </a:rPr>
              <a:t>Service </a:t>
            </a:r>
            <a:r>
              <a:rPr lang="en-IN" sz="1800" b="1" dirty="0" smtClean="0">
                <a:solidFill>
                  <a:srgbClr val="FF0000"/>
                </a:solidFill>
              </a:rPr>
              <a:t>Features</a:t>
            </a:r>
          </a:p>
          <a:p>
            <a:endParaRPr lang="en-IN" sz="1800" b="1" dirty="0">
              <a:solidFill>
                <a:srgbClr val="FF0000"/>
              </a:solidFill>
            </a:endParaRPr>
          </a:p>
          <a:p>
            <a:pPr marL="285750" indent="-285750">
              <a:buFont typeface="Wingdings" panose="05000000000000000000" pitchFamily="2" charset="2"/>
              <a:buChar char="Ø"/>
            </a:pPr>
            <a:r>
              <a:rPr lang="en-IN" sz="1800" dirty="0"/>
              <a:t>No storage limit (5TB max per object</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dirty="0" smtClean="0"/>
              <a:t>Highly </a:t>
            </a:r>
            <a:r>
              <a:rPr lang="en-IN" sz="1800" dirty="0"/>
              <a:t>durable and </a:t>
            </a:r>
            <a:r>
              <a:rPr lang="en-IN" sz="1800" dirty="0" smtClean="0"/>
              <a:t>reliable</a:t>
            </a:r>
          </a:p>
          <a:p>
            <a:pPr marL="895160" lvl="1" indent="-285750">
              <a:buFont typeface="Wingdings" panose="05000000000000000000" pitchFamily="2" charset="2"/>
              <a:buChar char="v"/>
            </a:pPr>
            <a:r>
              <a:rPr lang="en-IN" sz="1800" dirty="0" smtClean="0"/>
              <a:t>Designed for 99.999999999% durability and 99.99</a:t>
            </a:r>
            <a:r>
              <a:rPr lang="en-IN" sz="1800" dirty="0"/>
              <a:t>% availability of objects over a given year</a:t>
            </a:r>
          </a:p>
          <a:p>
            <a:pPr marL="895160" lvl="1" indent="-285750">
              <a:buFont typeface="Wingdings" panose="05000000000000000000" pitchFamily="2" charset="2"/>
              <a:buChar char="v"/>
            </a:pPr>
            <a:r>
              <a:rPr lang="en-IN" sz="1800" dirty="0" smtClean="0"/>
              <a:t>Designed </a:t>
            </a:r>
            <a:r>
              <a:rPr lang="en-IN" sz="1800" dirty="0"/>
              <a:t>to sustain the concurrent loss of data in two </a:t>
            </a:r>
            <a:r>
              <a:rPr lang="en-IN" sz="1800" dirty="0" smtClean="0"/>
              <a:t>facilities</a:t>
            </a:r>
            <a:br>
              <a:rPr lang="en-IN" sz="1800" dirty="0" smtClean="0"/>
            </a:br>
            <a:endParaRPr lang="en-IN" sz="1800" dirty="0" smtClean="0"/>
          </a:p>
          <a:p>
            <a:pPr marL="285750" indent="-285750">
              <a:buFont typeface="Wingdings" panose="05000000000000000000" pitchFamily="2" charset="2"/>
              <a:buChar char="Ø"/>
            </a:pPr>
            <a:r>
              <a:rPr lang="en-IN" sz="1800" dirty="0"/>
              <a:t>Multiple access control </a:t>
            </a:r>
            <a:r>
              <a:rPr lang="en-IN" sz="1800" dirty="0" smtClean="0"/>
              <a:t>mechanism</a:t>
            </a:r>
          </a:p>
          <a:p>
            <a:pPr marL="895160" lvl="1" indent="-285750">
              <a:buFont typeface="Wingdings" panose="05000000000000000000" pitchFamily="2" charset="2"/>
              <a:buChar char="v"/>
            </a:pPr>
            <a:r>
              <a:rPr lang="en-IN" sz="1800" dirty="0" smtClean="0"/>
              <a:t>Identity and Access Management(IAM) Policies</a:t>
            </a:r>
          </a:p>
          <a:p>
            <a:pPr marL="895160" lvl="1" indent="-285750">
              <a:buFont typeface="Wingdings" panose="05000000000000000000" pitchFamily="2" charset="2"/>
              <a:buChar char="v"/>
            </a:pPr>
            <a:r>
              <a:rPr lang="en-IN" sz="1800" dirty="0" smtClean="0"/>
              <a:t>Access Control Lists(ACLs)</a:t>
            </a:r>
          </a:p>
          <a:p>
            <a:pPr marL="895160" lvl="1" indent="-285750">
              <a:buFont typeface="Wingdings" panose="05000000000000000000" pitchFamily="2" charset="2"/>
              <a:buChar char="v"/>
            </a:pPr>
            <a:r>
              <a:rPr lang="en-IN" sz="1800" dirty="0" smtClean="0"/>
              <a:t>Bucket Policies</a:t>
            </a:r>
            <a:endParaRPr lang="en-IN" sz="1800" dirty="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endParaRPr lang="en-IN" sz="1800" dirty="0"/>
          </a:p>
          <a:p>
            <a:endParaRPr lang="en-IN" sz="1800" dirty="0"/>
          </a:p>
        </p:txBody>
      </p:sp>
    </p:spTree>
    <p:extLst>
      <p:ext uri="{BB962C8B-B14F-4D97-AF65-F5344CB8AC3E}">
        <p14:creationId xmlns:p14="http://schemas.microsoft.com/office/powerpoint/2010/main" val="295082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4801314"/>
          </a:xfrm>
          <a:prstGeom prst="rect">
            <a:avLst/>
          </a:prstGeom>
          <a:noFill/>
        </p:spPr>
        <p:txBody>
          <a:bodyPr wrap="square" rtlCol="0">
            <a:spAutoFit/>
          </a:bodyPr>
          <a:lstStyle/>
          <a:p>
            <a:r>
              <a:rPr lang="en-IN" sz="1800" b="1" dirty="0">
                <a:solidFill>
                  <a:srgbClr val="FF0000"/>
                </a:solidFill>
              </a:rPr>
              <a:t>S3 Usage Scenario – Storage</a:t>
            </a:r>
          </a:p>
          <a:p>
            <a:endParaRPr lang="en-IN" sz="1800" b="1" dirty="0">
              <a:solidFill>
                <a:srgbClr val="FF0000"/>
              </a:solidFill>
            </a:endParaRPr>
          </a:p>
          <a:p>
            <a:pPr marL="285750" indent="-285750">
              <a:buFont typeface="Wingdings" panose="05000000000000000000" pitchFamily="2" charset="2"/>
              <a:buChar char="Ø"/>
            </a:pPr>
            <a:r>
              <a:rPr lang="en-IN" sz="1800" dirty="0"/>
              <a:t>As general Internet storage </a:t>
            </a:r>
            <a:endParaRPr lang="en-IN" sz="1800" dirty="0" smtClean="0"/>
          </a:p>
          <a:p>
            <a:pPr marL="895160" lvl="1" indent="-285750">
              <a:buFont typeface="Wingdings" panose="05000000000000000000" pitchFamily="2" charset="2"/>
              <a:buChar char="v"/>
            </a:pPr>
            <a:r>
              <a:rPr lang="en-IN" sz="1800" dirty="0" smtClean="0"/>
              <a:t>Scalability </a:t>
            </a:r>
            <a:r>
              <a:rPr lang="en-IN" sz="1800" dirty="0"/>
              <a:t>and pay-as-you-go pricing allow S3 to handle your growing storage </a:t>
            </a:r>
            <a:r>
              <a:rPr lang="en-IN" sz="1800" dirty="0" smtClean="0"/>
              <a:t>needs</a:t>
            </a:r>
            <a:br>
              <a:rPr lang="en-IN" sz="1800" dirty="0" smtClean="0"/>
            </a:br>
            <a:endParaRPr lang="en-IN" sz="1800" dirty="0" smtClean="0"/>
          </a:p>
          <a:p>
            <a:pPr marL="285750" indent="-285750">
              <a:buFont typeface="Wingdings" panose="05000000000000000000" pitchFamily="2" charset="2"/>
              <a:buChar char="Ø"/>
            </a:pPr>
            <a:r>
              <a:rPr lang="en-IN" sz="1800" dirty="0" smtClean="0"/>
              <a:t>For </a:t>
            </a:r>
            <a:r>
              <a:rPr lang="en-IN" sz="1800" dirty="0"/>
              <a:t>data to be </a:t>
            </a:r>
            <a:r>
              <a:rPr lang="en-IN" sz="1800" dirty="0" smtClean="0"/>
              <a:t>analysed</a:t>
            </a:r>
          </a:p>
          <a:p>
            <a:pPr marL="895160" lvl="1" indent="-285750">
              <a:buFont typeface="Wingdings" panose="05000000000000000000" pitchFamily="2" charset="2"/>
              <a:buChar char="v"/>
            </a:pPr>
            <a:r>
              <a:rPr lang="en-IN" sz="1800" dirty="0" smtClean="0"/>
              <a:t>Store logs for analysis by application on Amazon Elastic </a:t>
            </a:r>
            <a:r>
              <a:rPr lang="en-IN" sz="1800" dirty="0"/>
              <a:t>Compute Cloud (EC2) or Amazon Elastic MapReduce (EMR) </a:t>
            </a:r>
            <a:endParaRPr lang="en-IN" sz="1800" dirty="0" smtClean="0"/>
          </a:p>
          <a:p>
            <a:pPr marL="895160" lvl="1" indent="-285750">
              <a:buFont typeface="Wingdings" panose="05000000000000000000" pitchFamily="2" charset="2"/>
              <a:buChar char="v"/>
            </a:pPr>
            <a:r>
              <a:rPr lang="en-IN" sz="1800" dirty="0" smtClean="0"/>
              <a:t>Use </a:t>
            </a:r>
            <a:r>
              <a:rPr lang="en-IN" sz="1800" dirty="0"/>
              <a:t>Reduced Redundancy Storage (RRS) for cost savings </a:t>
            </a:r>
            <a:r>
              <a:rPr lang="en-IN" sz="1800" dirty="0" smtClean="0"/>
              <a:t/>
            </a:r>
            <a:br>
              <a:rPr lang="en-IN" sz="1800" dirty="0" smtClean="0"/>
            </a:br>
            <a:endParaRPr lang="en-IN" sz="1800" dirty="0" smtClean="0"/>
          </a:p>
          <a:p>
            <a:pPr marL="285750" indent="-285750">
              <a:buFont typeface="Wingdings" panose="05000000000000000000" pitchFamily="2" charset="2"/>
              <a:buChar char="Ø"/>
            </a:pPr>
            <a:r>
              <a:rPr lang="en-IN" sz="1800" dirty="0" smtClean="0"/>
              <a:t>As </a:t>
            </a:r>
            <a:r>
              <a:rPr lang="en-IN" sz="1800" dirty="0"/>
              <a:t>durable and secure backup </a:t>
            </a:r>
            <a:r>
              <a:rPr lang="en-IN" sz="1800" dirty="0" smtClean="0"/>
              <a:t>location</a:t>
            </a:r>
            <a:br>
              <a:rPr lang="en-IN" sz="1800" dirty="0" smtClean="0"/>
            </a:br>
            <a:endParaRPr lang="en-IN" sz="1800" dirty="0" smtClean="0"/>
          </a:p>
          <a:p>
            <a:pPr marL="285750" indent="-285750">
              <a:buFont typeface="Wingdings" panose="05000000000000000000" pitchFamily="2" charset="2"/>
              <a:buChar char="Ø"/>
            </a:pPr>
            <a:r>
              <a:rPr lang="en-IN" sz="1800" dirty="0" smtClean="0"/>
              <a:t>For </a:t>
            </a:r>
            <a:r>
              <a:rPr lang="en-IN" sz="1800" dirty="0"/>
              <a:t>static web assets </a:t>
            </a:r>
            <a:endParaRPr lang="en-IN" sz="1800" dirty="0" smtClean="0"/>
          </a:p>
          <a:p>
            <a:pPr marL="895160" lvl="1" indent="-285750">
              <a:buFont typeface="Wingdings" panose="05000000000000000000" pitchFamily="2" charset="2"/>
              <a:buChar char="v"/>
            </a:pPr>
            <a:r>
              <a:rPr lang="en-IN" sz="1800" dirty="0" smtClean="0"/>
              <a:t>Store </a:t>
            </a:r>
            <a:r>
              <a:rPr lang="en-IN" sz="1800" dirty="0"/>
              <a:t>HTML, images, videos, and client-side scripts</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endParaRPr lang="en-IN" sz="1800" dirty="0"/>
          </a:p>
          <a:p>
            <a:endParaRPr lang="en-IN" sz="1800" dirty="0"/>
          </a:p>
        </p:txBody>
      </p:sp>
    </p:spTree>
    <p:extLst>
      <p:ext uri="{BB962C8B-B14F-4D97-AF65-F5344CB8AC3E}">
        <p14:creationId xmlns:p14="http://schemas.microsoft.com/office/powerpoint/2010/main" val="2152152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4524315"/>
          </a:xfrm>
          <a:prstGeom prst="rect">
            <a:avLst/>
          </a:prstGeom>
          <a:noFill/>
        </p:spPr>
        <p:txBody>
          <a:bodyPr wrap="square" rtlCol="0">
            <a:spAutoFit/>
          </a:bodyPr>
          <a:lstStyle/>
          <a:p>
            <a:r>
              <a:rPr lang="en-IN" sz="1800" b="1" dirty="0">
                <a:solidFill>
                  <a:srgbClr val="FF0000"/>
                </a:solidFill>
              </a:rPr>
              <a:t>S3 Usage Scenario – Content Distribution</a:t>
            </a:r>
          </a:p>
          <a:p>
            <a:endParaRPr lang="en-IN" sz="1800" b="1" dirty="0">
              <a:solidFill>
                <a:srgbClr val="FF0000"/>
              </a:solidFill>
            </a:endParaRPr>
          </a:p>
          <a:p>
            <a:pPr marL="285750" indent="-285750">
              <a:buFont typeface="Wingdings" panose="05000000000000000000" pitchFamily="2" charset="2"/>
              <a:buChar char="Ø"/>
            </a:pPr>
            <a:r>
              <a:rPr lang="en-IN" sz="1800" dirty="0"/>
              <a:t>As origin for Amazon CloudFront edge </a:t>
            </a:r>
            <a:r>
              <a:rPr lang="en-IN" sz="1800" dirty="0" smtClean="0"/>
              <a:t>locations</a:t>
            </a:r>
            <a:br>
              <a:rPr lang="en-IN" sz="1800" dirty="0" smtClean="0"/>
            </a:br>
            <a:endParaRPr lang="en-IN" sz="1800" dirty="0" smtClean="0"/>
          </a:p>
          <a:p>
            <a:pPr marL="285750" indent="-285750">
              <a:buFont typeface="Wingdings" panose="05000000000000000000" pitchFamily="2" charset="2"/>
              <a:buChar char="Ø"/>
            </a:pPr>
            <a:r>
              <a:rPr lang="en-IN" sz="1800" dirty="0" smtClean="0"/>
              <a:t>As </a:t>
            </a:r>
            <a:r>
              <a:rPr lang="en-IN" sz="1800" dirty="0"/>
              <a:t>static web </a:t>
            </a:r>
            <a:r>
              <a:rPr lang="en-IN" sz="1800" dirty="0" smtClean="0"/>
              <a:t>host</a:t>
            </a:r>
          </a:p>
          <a:p>
            <a:pPr marL="895160" lvl="1" indent="-285750">
              <a:buFont typeface="Wingdings" panose="05000000000000000000" pitchFamily="2" charset="2"/>
              <a:buChar char="v"/>
            </a:pPr>
            <a:r>
              <a:rPr lang="en-IN" sz="1800" dirty="0" smtClean="0"/>
              <a:t>Highly </a:t>
            </a:r>
            <a:r>
              <a:rPr lang="en-IN" sz="1800" dirty="0"/>
              <a:t>available (designed for 99.99% availability) </a:t>
            </a:r>
            <a:endParaRPr lang="en-IN" sz="1800" dirty="0" smtClean="0"/>
          </a:p>
          <a:p>
            <a:pPr marL="895160" lvl="1" indent="-285750">
              <a:buFont typeface="Wingdings" panose="05000000000000000000" pitchFamily="2" charset="2"/>
              <a:buChar char="v"/>
            </a:pPr>
            <a:r>
              <a:rPr lang="en-IN" sz="1800" dirty="0" smtClean="0"/>
              <a:t>Highly </a:t>
            </a:r>
            <a:r>
              <a:rPr lang="en-IN" sz="1800" dirty="0"/>
              <a:t>durable (designed for 99.999999999% durability) </a:t>
            </a:r>
            <a:endParaRPr lang="en-IN" sz="1800" dirty="0" smtClean="0"/>
          </a:p>
          <a:p>
            <a:pPr marL="895160" lvl="1" indent="-285750">
              <a:buFont typeface="Wingdings" panose="05000000000000000000" pitchFamily="2" charset="2"/>
              <a:buChar char="v"/>
            </a:pPr>
            <a:r>
              <a:rPr lang="en-IN" sz="1800" dirty="0" smtClean="0"/>
              <a:t>Scales automatically for peak work loads </a:t>
            </a:r>
            <a:br>
              <a:rPr lang="en-IN" sz="1800" dirty="0" smtClean="0"/>
            </a:br>
            <a:endParaRPr lang="en-IN" sz="1800" dirty="0" smtClean="0"/>
          </a:p>
          <a:p>
            <a:pPr marL="285750" indent="-285750">
              <a:buFont typeface="Wingdings" panose="05000000000000000000" pitchFamily="2" charset="2"/>
              <a:buChar char="Ø"/>
            </a:pPr>
            <a:r>
              <a:rPr lang="en-IN" sz="1800" dirty="0" smtClean="0"/>
              <a:t>For </a:t>
            </a:r>
            <a:r>
              <a:rPr lang="en-IN" sz="1800" dirty="0"/>
              <a:t>sharing data between AWS services </a:t>
            </a:r>
            <a:endParaRPr lang="en-IN" sz="1800" dirty="0" smtClean="0"/>
          </a:p>
          <a:p>
            <a:pPr marL="895160" lvl="1" indent="-285750">
              <a:buFont typeface="Wingdings" panose="05000000000000000000" pitchFamily="2" charset="2"/>
              <a:buChar char="v"/>
            </a:pPr>
            <a:r>
              <a:rPr lang="en-IN" sz="1800" dirty="0" smtClean="0"/>
              <a:t>No </a:t>
            </a:r>
            <a:r>
              <a:rPr lang="en-IN" sz="1800" dirty="0"/>
              <a:t>data transfer cost is incurred for transport of data between AWS </a:t>
            </a:r>
            <a:r>
              <a:rPr lang="en-IN" sz="1800" dirty="0" smtClean="0"/>
              <a:t>services</a:t>
            </a:r>
            <a:br>
              <a:rPr lang="en-IN" sz="1800" dirty="0" smtClean="0"/>
            </a:br>
            <a:endParaRPr lang="en-IN" sz="1800" dirty="0" smtClean="0"/>
          </a:p>
          <a:p>
            <a:pPr marL="285750" indent="-285750">
              <a:buFont typeface="Wingdings" panose="05000000000000000000" pitchFamily="2" charset="2"/>
              <a:buChar char="Ø"/>
            </a:pPr>
            <a:r>
              <a:rPr lang="en-IN" sz="1800" dirty="0" smtClean="0"/>
              <a:t>As BitTorrent </a:t>
            </a:r>
            <a:r>
              <a:rPr lang="en-IN" sz="1800" dirty="0"/>
              <a:t>host for high-scale distribution</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endParaRPr lang="en-IN" sz="1800" dirty="0"/>
          </a:p>
          <a:p>
            <a:endParaRPr lang="en-IN" sz="1800" dirty="0"/>
          </a:p>
        </p:txBody>
      </p:sp>
    </p:spTree>
    <p:extLst>
      <p:ext uri="{BB962C8B-B14F-4D97-AF65-F5344CB8AC3E}">
        <p14:creationId xmlns:p14="http://schemas.microsoft.com/office/powerpoint/2010/main" val="1181584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4524315"/>
          </a:xfrm>
          <a:prstGeom prst="rect">
            <a:avLst/>
          </a:prstGeom>
          <a:noFill/>
        </p:spPr>
        <p:txBody>
          <a:bodyPr wrap="square" rtlCol="0">
            <a:spAutoFit/>
          </a:bodyPr>
          <a:lstStyle/>
          <a:p>
            <a:r>
              <a:rPr lang="en-IN" sz="1800" b="1" dirty="0">
                <a:solidFill>
                  <a:srgbClr val="FF0000"/>
                </a:solidFill>
              </a:rPr>
              <a:t>Cost Considerations</a:t>
            </a:r>
          </a:p>
          <a:p>
            <a:endParaRPr lang="en-IN" sz="1800" b="1" dirty="0">
              <a:solidFill>
                <a:srgbClr val="FF0000"/>
              </a:solidFill>
            </a:endParaRPr>
          </a:p>
          <a:p>
            <a:pPr marL="285750" indent="-285750">
              <a:buFont typeface="Wingdings" panose="05000000000000000000" pitchFamily="2" charset="2"/>
              <a:buChar char="Ø"/>
            </a:pPr>
            <a:r>
              <a:rPr lang="en-IN" sz="1800" dirty="0"/>
              <a:t>No minimum </a:t>
            </a:r>
            <a:r>
              <a:rPr lang="en-IN" sz="1800" dirty="0" smtClean="0"/>
              <a:t>fee</a:t>
            </a:r>
            <a:br>
              <a:rPr lang="en-IN" sz="1800" dirty="0" smtClean="0"/>
            </a:br>
            <a:endParaRPr lang="en-IN" sz="1800" dirty="0"/>
          </a:p>
          <a:p>
            <a:pPr marL="285750" indent="-285750">
              <a:buFont typeface="Wingdings" panose="05000000000000000000" pitchFamily="2" charset="2"/>
              <a:buChar char="Ø"/>
            </a:pPr>
            <a:r>
              <a:rPr lang="en-IN" sz="1800" dirty="0"/>
              <a:t>You pay for</a:t>
            </a:r>
            <a:r>
              <a:rPr lang="en-IN" sz="1800" dirty="0" smtClean="0"/>
              <a:t>:</a:t>
            </a:r>
          </a:p>
          <a:p>
            <a:pPr marL="895160" lvl="1" indent="-285750">
              <a:buFont typeface="Wingdings" panose="05000000000000000000" pitchFamily="2" charset="2"/>
              <a:buChar char="v"/>
            </a:pPr>
            <a:r>
              <a:rPr lang="it-IT" sz="1800" dirty="0"/>
              <a:t>Storage (per gigabyte per month</a:t>
            </a:r>
            <a:r>
              <a:rPr lang="it-IT" sz="1800" dirty="0" smtClean="0"/>
              <a:t>)</a:t>
            </a:r>
            <a:endParaRPr lang="en-IN" sz="1800" dirty="0" smtClean="0"/>
          </a:p>
          <a:p>
            <a:pPr marL="895160" lvl="1" indent="-285750">
              <a:buFont typeface="Wingdings" panose="05000000000000000000" pitchFamily="2" charset="2"/>
              <a:buChar char="v"/>
            </a:pPr>
            <a:r>
              <a:rPr lang="en-IN" sz="1800" dirty="0"/>
              <a:t>Requests (per 1,000 requests</a:t>
            </a:r>
            <a:r>
              <a:rPr lang="en-IN" sz="1800" dirty="0" smtClean="0"/>
              <a:t>) </a:t>
            </a:r>
          </a:p>
          <a:p>
            <a:pPr marL="895160" lvl="1" indent="-285750">
              <a:buFont typeface="Wingdings" panose="05000000000000000000" pitchFamily="2" charset="2"/>
              <a:buChar char="v"/>
            </a:pPr>
            <a:r>
              <a:rPr lang="en-IN" sz="1800" dirty="0"/>
              <a:t>Data transfer out (per gigabyte</a:t>
            </a:r>
            <a:r>
              <a:rPr lang="en-IN" sz="1800" dirty="0" smtClean="0"/>
              <a:t>) </a:t>
            </a:r>
            <a:br>
              <a:rPr lang="en-IN" sz="1800" dirty="0" smtClean="0"/>
            </a:br>
            <a:endParaRPr lang="en-IN" sz="1800" dirty="0" smtClean="0"/>
          </a:p>
          <a:p>
            <a:pPr marL="285750" indent="-285750">
              <a:buFont typeface="Wingdings" panose="05000000000000000000" pitchFamily="2" charset="2"/>
              <a:buChar char="Ø"/>
            </a:pPr>
            <a:r>
              <a:rPr lang="en-IN" sz="1800" dirty="0"/>
              <a:t>Prices vary by </a:t>
            </a:r>
            <a:r>
              <a:rPr lang="en-IN" sz="1800" dirty="0" smtClean="0"/>
              <a:t>region</a:t>
            </a:r>
            <a:br>
              <a:rPr lang="en-IN" sz="1800" dirty="0" smtClean="0"/>
            </a:br>
            <a:endParaRPr lang="en-IN" sz="1800" dirty="0" smtClean="0"/>
          </a:p>
          <a:p>
            <a:pPr marL="285750" indent="-285750">
              <a:buFont typeface="Wingdings" panose="05000000000000000000" pitchFamily="2" charset="2"/>
              <a:buChar char="Ø"/>
            </a:pPr>
            <a:r>
              <a:rPr lang="en-IN" sz="1800" dirty="0"/>
              <a:t>Bulk transfer cost savings with AWS Import/Export</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a:t>Pricing details </a:t>
            </a:r>
            <a:r>
              <a:rPr lang="en-IN" sz="1800" dirty="0" smtClean="0"/>
              <a:t>at</a:t>
            </a:r>
          </a:p>
          <a:p>
            <a:pPr marL="895160" lvl="1" indent="-285750">
              <a:buFont typeface="Wingdings" panose="05000000000000000000" pitchFamily="2" charset="2"/>
              <a:buChar char="v"/>
            </a:pPr>
            <a:r>
              <a:rPr lang="en-IN" sz="1800" dirty="0"/>
              <a:t> </a:t>
            </a:r>
            <a:r>
              <a:rPr lang="en-IN" sz="1800" dirty="0">
                <a:hlinkClick r:id="rId2"/>
              </a:rPr>
              <a:t>http://aws.amazon.com/s3/pricing</a:t>
            </a:r>
            <a:r>
              <a:rPr lang="en-IN" sz="1800" dirty="0" smtClean="0">
                <a:hlinkClick r:id="rId2"/>
              </a:rPr>
              <a:t>/</a:t>
            </a:r>
            <a:endParaRPr lang="en-IN" sz="1800" dirty="0"/>
          </a:p>
          <a:p>
            <a:endParaRPr lang="en-IN" sz="1800" dirty="0"/>
          </a:p>
        </p:txBody>
      </p:sp>
    </p:spTree>
    <p:extLst>
      <p:ext uri="{BB962C8B-B14F-4D97-AF65-F5344CB8AC3E}">
        <p14:creationId xmlns:p14="http://schemas.microsoft.com/office/powerpoint/2010/main" val="3020878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3693319"/>
          </a:xfrm>
          <a:prstGeom prst="rect">
            <a:avLst/>
          </a:prstGeom>
          <a:noFill/>
        </p:spPr>
        <p:txBody>
          <a:bodyPr wrap="square" rtlCol="0">
            <a:spAutoFit/>
          </a:bodyPr>
          <a:lstStyle/>
          <a:p>
            <a:r>
              <a:rPr lang="en-IN" sz="1800" b="1" dirty="0">
                <a:solidFill>
                  <a:srgbClr val="FF0000"/>
                </a:solidFill>
              </a:rPr>
              <a:t>S3 Terms</a:t>
            </a:r>
          </a:p>
          <a:p>
            <a:endParaRPr lang="en-IN" sz="1800" b="1" dirty="0">
              <a:solidFill>
                <a:srgbClr val="FF0000"/>
              </a:solidFill>
            </a:endParaRPr>
          </a:p>
          <a:p>
            <a:pPr marL="285750" indent="-285750">
              <a:buFont typeface="Wingdings" panose="05000000000000000000" pitchFamily="2" charset="2"/>
              <a:buChar char="Ø"/>
            </a:pPr>
            <a:r>
              <a:rPr lang="en-IN" sz="1800" dirty="0" smtClean="0"/>
              <a:t>Bucket</a:t>
            </a:r>
          </a:p>
          <a:p>
            <a:pPr marL="895160" lvl="1" indent="-285750">
              <a:buFont typeface="Wingdings" panose="05000000000000000000" pitchFamily="2" charset="2"/>
              <a:buChar char="v"/>
            </a:pPr>
            <a:r>
              <a:rPr lang="en-IN" sz="1800" dirty="0"/>
              <a:t>Top-level container for S3 folders and </a:t>
            </a:r>
            <a:r>
              <a:rPr lang="en-IN" sz="1800" dirty="0" smtClean="0"/>
              <a:t>objects</a:t>
            </a:r>
          </a:p>
          <a:p>
            <a:pPr marL="895160" lvl="1" indent="-285750">
              <a:buFont typeface="Wingdings" panose="05000000000000000000" pitchFamily="2" charset="2"/>
              <a:buChar char="v"/>
            </a:pPr>
            <a:r>
              <a:rPr lang="en-IN" sz="1800" dirty="0"/>
              <a:t>Bucket names are globally </a:t>
            </a:r>
            <a:r>
              <a:rPr lang="en-IN" sz="1800" dirty="0" smtClean="0"/>
              <a:t>unique</a:t>
            </a:r>
            <a:br>
              <a:rPr lang="en-IN" sz="1800" dirty="0" smtClean="0"/>
            </a:br>
            <a:endParaRPr lang="en-IN" sz="1800" dirty="0" smtClean="0"/>
          </a:p>
          <a:p>
            <a:pPr marL="285750" indent="-285750">
              <a:buFont typeface="Wingdings" panose="05000000000000000000" pitchFamily="2" charset="2"/>
              <a:buChar char="Ø"/>
            </a:pPr>
            <a:r>
              <a:rPr lang="en-IN" sz="1800" dirty="0"/>
              <a:t>Object</a:t>
            </a:r>
          </a:p>
          <a:p>
            <a:pPr marL="895160" lvl="1" indent="-285750">
              <a:buFont typeface="Wingdings" panose="05000000000000000000" pitchFamily="2" charset="2"/>
              <a:buChar char="v"/>
            </a:pPr>
            <a:r>
              <a:rPr lang="en-IN" sz="1800" dirty="0"/>
              <a:t>File container within an S3 </a:t>
            </a:r>
            <a:r>
              <a:rPr lang="en-IN" sz="1800" dirty="0" smtClean="0"/>
              <a:t>bucket</a:t>
            </a:r>
          </a:p>
          <a:p>
            <a:pPr marL="895160" lvl="1" indent="-285750">
              <a:buFont typeface="Wingdings" panose="05000000000000000000" pitchFamily="2" charset="2"/>
              <a:buChar char="v"/>
            </a:pPr>
            <a:r>
              <a:rPr lang="en-IN" sz="1800" dirty="0" smtClean="0"/>
              <a:t>Stored regionally</a:t>
            </a:r>
            <a:br>
              <a:rPr lang="en-IN" sz="1800" dirty="0" smtClean="0"/>
            </a:br>
            <a:endParaRPr lang="en-IN" sz="1800" dirty="0"/>
          </a:p>
          <a:p>
            <a:pPr marL="285750" indent="-285750">
              <a:buFont typeface="Wingdings" panose="05000000000000000000" pitchFamily="2" charset="2"/>
              <a:buChar char="Ø"/>
            </a:pPr>
            <a:r>
              <a:rPr lang="en-IN" sz="1800" dirty="0" smtClean="0"/>
              <a:t>Key</a:t>
            </a:r>
          </a:p>
          <a:p>
            <a:pPr marL="895160" lvl="1" indent="-285750">
              <a:buFont typeface="Wingdings" panose="05000000000000000000" pitchFamily="2" charset="2"/>
              <a:buChar char="v"/>
            </a:pPr>
            <a:r>
              <a:rPr lang="en-IN" sz="1800" dirty="0" smtClean="0"/>
              <a:t>Identifier </a:t>
            </a:r>
            <a:r>
              <a:rPr lang="en-IN" sz="1800" dirty="0"/>
              <a:t>for an object in a </a:t>
            </a:r>
            <a:r>
              <a:rPr lang="en-IN" sz="1800" dirty="0" smtClean="0"/>
              <a:t>bucket</a:t>
            </a:r>
          </a:p>
          <a:p>
            <a:pPr marL="895160" lvl="1" indent="-285750">
              <a:buFont typeface="Wingdings" panose="05000000000000000000" pitchFamily="2" charset="2"/>
              <a:buChar char="v"/>
            </a:pPr>
            <a:r>
              <a:rPr lang="en-IN" sz="1800" dirty="0"/>
              <a:t>Flat address </a:t>
            </a:r>
            <a:r>
              <a:rPr lang="en-IN" sz="1800" dirty="0" smtClean="0"/>
              <a:t>space</a:t>
            </a:r>
            <a:endParaRPr lang="en-IN" sz="1800" dirty="0"/>
          </a:p>
        </p:txBody>
      </p:sp>
      <p:sp>
        <p:nvSpPr>
          <p:cNvPr id="2" name="TextBox 1"/>
          <p:cNvSpPr txBox="1"/>
          <p:nvPr/>
        </p:nvSpPr>
        <p:spPr>
          <a:xfrm>
            <a:off x="669702" y="5138670"/>
            <a:ext cx="10921284" cy="646331"/>
          </a:xfrm>
          <a:prstGeom prst="rect">
            <a:avLst/>
          </a:prstGeom>
          <a:noFill/>
        </p:spPr>
        <p:txBody>
          <a:bodyPr wrap="square" rtlCol="0">
            <a:spAutoFit/>
          </a:bodyPr>
          <a:lstStyle/>
          <a:p>
            <a:r>
              <a:rPr lang="en-IN" sz="1800" dirty="0">
                <a:solidFill>
                  <a:srgbClr val="199CFF"/>
                </a:solidFill>
              </a:rPr>
              <a:t>S3 </a:t>
            </a:r>
            <a:r>
              <a:rPr lang="en-IN" sz="1800" dirty="0" smtClean="0">
                <a:solidFill>
                  <a:srgbClr val="199CFF"/>
                </a:solidFill>
              </a:rPr>
              <a:t>isn’t</a:t>
            </a:r>
            <a:r>
              <a:rPr lang="en-IN" sz="1800" dirty="0">
                <a:solidFill>
                  <a:srgbClr val="199CFF"/>
                </a:solidFill>
              </a:rPr>
              <a:t> a </a:t>
            </a:r>
            <a:r>
              <a:rPr lang="en-IN" sz="1800" dirty="0" smtClean="0">
                <a:solidFill>
                  <a:srgbClr val="199CFF"/>
                </a:solidFill>
              </a:rPr>
              <a:t>file system</a:t>
            </a:r>
            <a:r>
              <a:rPr lang="en-IN" sz="1800" dirty="0">
                <a:solidFill>
                  <a:srgbClr val="199CFF"/>
                </a:solidFill>
              </a:rPr>
              <a:t>. </a:t>
            </a:r>
            <a:r>
              <a:rPr lang="en-IN" sz="1800" dirty="0" smtClean="0">
                <a:solidFill>
                  <a:srgbClr val="199CFF"/>
                </a:solidFill>
              </a:rPr>
              <a:t>However</a:t>
            </a:r>
            <a:r>
              <a:rPr lang="en-IN" sz="1800" dirty="0">
                <a:solidFill>
                  <a:srgbClr val="199CFF"/>
                </a:solidFill>
              </a:rPr>
              <a:t>, </a:t>
            </a:r>
            <a:r>
              <a:rPr lang="en-IN" sz="1800" dirty="0" smtClean="0">
                <a:solidFill>
                  <a:srgbClr val="199CFF"/>
                </a:solidFill>
              </a:rPr>
              <a:t>there are still some analogous concepts</a:t>
            </a:r>
            <a:r>
              <a:rPr lang="en-IN" sz="1800" dirty="0">
                <a:solidFill>
                  <a:srgbClr val="199CFF"/>
                </a:solidFill>
              </a:rPr>
              <a:t>. </a:t>
            </a:r>
            <a:r>
              <a:rPr lang="en-IN" sz="1800" dirty="0" smtClean="0">
                <a:solidFill>
                  <a:srgbClr val="199CFF"/>
                </a:solidFill>
              </a:rPr>
              <a:t>Buckets are like drives or partitions</a:t>
            </a:r>
            <a:r>
              <a:rPr lang="en-IN" sz="1800" dirty="0">
                <a:solidFill>
                  <a:srgbClr val="199CFF"/>
                </a:solidFill>
              </a:rPr>
              <a:t>. </a:t>
            </a:r>
            <a:r>
              <a:rPr lang="en-IN" sz="1800" dirty="0" smtClean="0">
                <a:solidFill>
                  <a:srgbClr val="199CFF"/>
                </a:solidFill>
              </a:rPr>
              <a:t>Objects are like files</a:t>
            </a:r>
            <a:r>
              <a:rPr lang="en-IN" sz="1800" dirty="0">
                <a:solidFill>
                  <a:srgbClr val="199CFF"/>
                </a:solidFill>
              </a:rPr>
              <a:t>. </a:t>
            </a:r>
            <a:r>
              <a:rPr lang="en-IN" sz="1800" dirty="0" smtClean="0">
                <a:solidFill>
                  <a:srgbClr val="199CFF"/>
                </a:solidFill>
              </a:rPr>
              <a:t>Keys are like file</a:t>
            </a:r>
            <a:r>
              <a:rPr lang="en-IN" sz="1800" dirty="0">
                <a:solidFill>
                  <a:srgbClr val="199CFF"/>
                </a:solidFill>
              </a:rPr>
              <a:t> names </a:t>
            </a:r>
            <a:r>
              <a:rPr lang="en-IN" sz="1800" dirty="0" smtClean="0">
                <a:solidFill>
                  <a:srgbClr val="199CFF"/>
                </a:solidFill>
              </a:rPr>
              <a:t>(</a:t>
            </a:r>
            <a:r>
              <a:rPr lang="en-IN" sz="1800" dirty="0">
                <a:solidFill>
                  <a:srgbClr val="199CFF"/>
                </a:solidFill>
              </a:rPr>
              <a:t>that </a:t>
            </a:r>
            <a:r>
              <a:rPr lang="en-IN" sz="1800" dirty="0" smtClean="0">
                <a:solidFill>
                  <a:srgbClr val="199CFF"/>
                </a:solidFill>
              </a:rPr>
              <a:t>contain folder information</a:t>
            </a:r>
            <a:r>
              <a:rPr lang="en-IN" sz="1800" dirty="0">
                <a:solidFill>
                  <a:srgbClr val="199CFF"/>
                </a:solidFill>
              </a:rPr>
              <a:t>).</a:t>
            </a:r>
          </a:p>
        </p:txBody>
      </p:sp>
    </p:spTree>
    <p:extLst>
      <p:ext uri="{BB962C8B-B14F-4D97-AF65-F5344CB8AC3E}">
        <p14:creationId xmlns:p14="http://schemas.microsoft.com/office/powerpoint/2010/main" val="1232557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Demonstration – S3 with the AWS Explorer</a:t>
            </a:r>
          </a:p>
          <a:p>
            <a:endParaRPr lang="en-IN" sz="1800" b="1" dirty="0">
              <a:solidFill>
                <a:srgbClr val="FF0000"/>
              </a:solidFill>
            </a:endParaRPr>
          </a:p>
        </p:txBody>
      </p:sp>
      <p:pic>
        <p:nvPicPr>
          <p:cNvPr id="1027" name="Picture 3" descr="C:\Users\sumeetm\Desktop\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995" y="2229586"/>
            <a:ext cx="37909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641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923330"/>
          </a:xfrm>
          <a:prstGeom prst="rect">
            <a:avLst/>
          </a:prstGeom>
          <a:noFill/>
        </p:spPr>
        <p:txBody>
          <a:bodyPr wrap="square" rtlCol="0">
            <a:spAutoFit/>
          </a:bodyPr>
          <a:lstStyle/>
          <a:p>
            <a:r>
              <a:rPr lang="en-IN" sz="1800" b="1" dirty="0">
                <a:solidFill>
                  <a:srgbClr val="FF0000"/>
                </a:solidFill>
              </a:rPr>
              <a:t>S3 Developer Topics</a:t>
            </a:r>
          </a:p>
          <a:p>
            <a:endParaRPr lang="en-IN" sz="1800" b="1" dirty="0" smtClean="0">
              <a:solidFill>
                <a:srgbClr val="FF0000"/>
              </a:solidFill>
            </a:endParaRPr>
          </a:p>
          <a:p>
            <a:r>
              <a:rPr lang="en-IN" sz="1800" dirty="0"/>
              <a:t>Now </a:t>
            </a:r>
            <a:r>
              <a:rPr lang="en-IN" sz="1800" dirty="0" smtClean="0"/>
              <a:t>we will look at how to interact with the S3 service using the AWS Java</a:t>
            </a:r>
            <a:r>
              <a:rPr lang="en-IN" sz="1800" dirty="0"/>
              <a:t> SDK.  </a:t>
            </a:r>
            <a:endParaRPr lang="en-IN" sz="1800" b="1" dirty="0">
              <a:solidFill>
                <a:srgbClr val="FF0000"/>
              </a:solidFill>
            </a:endParaRPr>
          </a:p>
        </p:txBody>
      </p:sp>
    </p:spTree>
    <p:extLst>
      <p:ext uri="{BB962C8B-B14F-4D97-AF65-F5344CB8AC3E}">
        <p14:creationId xmlns:p14="http://schemas.microsoft.com/office/powerpoint/2010/main" val="9100356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5632311"/>
          </a:xfrm>
          <a:prstGeom prst="rect">
            <a:avLst/>
          </a:prstGeom>
          <a:noFill/>
        </p:spPr>
        <p:txBody>
          <a:bodyPr wrap="square" rtlCol="0">
            <a:spAutoFit/>
          </a:bodyPr>
          <a:lstStyle/>
          <a:p>
            <a:r>
              <a:rPr lang="en-IN" sz="1800" b="1" dirty="0">
                <a:solidFill>
                  <a:srgbClr val="FF0000"/>
                </a:solidFill>
              </a:rPr>
              <a:t>Object Model Concepts</a:t>
            </a:r>
          </a:p>
          <a:p>
            <a:endParaRPr lang="en-IN" sz="1800" b="1" dirty="0" smtClean="0">
              <a:solidFill>
                <a:srgbClr val="FF0000"/>
              </a:solidFill>
            </a:endParaRPr>
          </a:p>
          <a:p>
            <a:pPr marL="285750" indent="-285750">
              <a:buFont typeface="Wingdings" panose="05000000000000000000" pitchFamily="2" charset="2"/>
              <a:buChar char="Ø"/>
            </a:pPr>
            <a:r>
              <a:rPr lang="en-IN" sz="1800" dirty="0"/>
              <a:t>Client interface </a:t>
            </a:r>
            <a:endParaRPr lang="en-IN" sz="1800" dirty="0" smtClean="0"/>
          </a:p>
          <a:p>
            <a:pPr marL="895160" lvl="1" indent="-285750">
              <a:buFont typeface="Wingdings" panose="05000000000000000000" pitchFamily="2" charset="2"/>
              <a:buChar char="v"/>
            </a:pPr>
            <a:r>
              <a:rPr lang="en-IN" sz="1800" dirty="0" smtClean="0"/>
              <a:t>Named AmazonS3 in Java</a:t>
            </a:r>
          </a:p>
          <a:p>
            <a:pPr marL="895160" lvl="1" indent="-285750">
              <a:buFont typeface="Wingdings" panose="05000000000000000000" pitchFamily="2" charset="2"/>
              <a:buChar char="v"/>
            </a:pPr>
            <a:r>
              <a:rPr lang="en-IN" sz="1800" dirty="0" smtClean="0"/>
              <a:t>Used </a:t>
            </a:r>
            <a:r>
              <a:rPr lang="en-IN" sz="1800" dirty="0"/>
              <a:t>to make service </a:t>
            </a:r>
            <a:r>
              <a:rPr lang="en-IN" sz="1800" dirty="0" smtClean="0"/>
              <a:t>requests</a:t>
            </a:r>
            <a:br>
              <a:rPr lang="en-IN" sz="1800" dirty="0" smtClean="0"/>
            </a:br>
            <a:endParaRPr lang="en-IN" sz="1800" dirty="0" smtClean="0"/>
          </a:p>
          <a:p>
            <a:pPr marL="285750" indent="-285750">
              <a:buFont typeface="Wingdings" panose="05000000000000000000" pitchFamily="2" charset="2"/>
              <a:buChar char="Ø"/>
            </a:pPr>
            <a:r>
              <a:rPr lang="en-IN" sz="1800" dirty="0" smtClean="0"/>
              <a:t>Request </a:t>
            </a:r>
            <a:r>
              <a:rPr lang="en-IN" sz="1800" dirty="0"/>
              <a:t>classes </a:t>
            </a:r>
            <a:endParaRPr lang="en-IN" sz="1800" dirty="0" smtClean="0"/>
          </a:p>
          <a:p>
            <a:pPr marL="895160" lvl="1" indent="-285750">
              <a:buFont typeface="Wingdings" panose="05000000000000000000" pitchFamily="2" charset="2"/>
              <a:buChar char="v"/>
            </a:pPr>
            <a:r>
              <a:rPr lang="en-IN" sz="1800" dirty="0" smtClean="0"/>
              <a:t>Container for service request parameters</a:t>
            </a:r>
            <a:br>
              <a:rPr lang="en-IN" sz="1800" dirty="0" smtClean="0"/>
            </a:br>
            <a:endParaRPr lang="en-IN" sz="1800" dirty="0" smtClean="0"/>
          </a:p>
          <a:p>
            <a:pPr marL="285750" indent="-285750">
              <a:buFont typeface="Wingdings" panose="05000000000000000000" pitchFamily="2" charset="2"/>
              <a:buChar char="Ø"/>
            </a:pPr>
            <a:r>
              <a:rPr lang="en-IN" sz="1800" dirty="0" smtClean="0"/>
              <a:t>Response </a:t>
            </a:r>
            <a:r>
              <a:rPr lang="en-IN" sz="1800" dirty="0"/>
              <a:t>classes </a:t>
            </a:r>
            <a:endParaRPr lang="en-IN" sz="1800" dirty="0" smtClean="0"/>
          </a:p>
          <a:p>
            <a:pPr marL="895160" lvl="1" indent="-285750">
              <a:buFont typeface="Wingdings" panose="05000000000000000000" pitchFamily="2" charset="2"/>
              <a:buChar char="v"/>
            </a:pPr>
            <a:r>
              <a:rPr lang="en-IN" sz="1800" dirty="0" smtClean="0"/>
              <a:t>Contains responses from the services </a:t>
            </a:r>
          </a:p>
          <a:p>
            <a:pPr marL="895160" lvl="1" indent="-285750">
              <a:buFont typeface="Wingdings" panose="05000000000000000000" pitchFamily="2" charset="2"/>
              <a:buChar char="v"/>
            </a:pPr>
            <a:r>
              <a:rPr lang="en-IN" sz="1800" dirty="0" smtClean="0"/>
              <a:t>No </a:t>
            </a:r>
            <a:r>
              <a:rPr lang="en-IN" sz="1800" dirty="0"/>
              <a:t>generalized base class for responses in </a:t>
            </a:r>
            <a:r>
              <a:rPr lang="en-IN" sz="1800" dirty="0" smtClean="0"/>
              <a:t>Java</a:t>
            </a:r>
          </a:p>
          <a:p>
            <a:pPr lvl="1"/>
            <a:endParaRPr lang="en-IN" sz="1800" dirty="0" smtClean="0"/>
          </a:p>
          <a:p>
            <a:pPr marL="285750" indent="-285750">
              <a:buFont typeface="Wingdings" panose="05000000000000000000" pitchFamily="2" charset="2"/>
              <a:buChar char="Ø"/>
            </a:pPr>
            <a:r>
              <a:rPr lang="en-IN" sz="1800" dirty="0"/>
              <a:t>Bucket class</a:t>
            </a:r>
          </a:p>
          <a:p>
            <a:pPr marL="895160" lvl="1" indent="-285750">
              <a:buFont typeface="Wingdings" panose="05000000000000000000" pitchFamily="2" charset="2"/>
              <a:buChar char="v"/>
            </a:pPr>
            <a:r>
              <a:rPr lang="en-IN" sz="1800" dirty="0" smtClean="0"/>
              <a:t>Used </a:t>
            </a:r>
            <a:r>
              <a:rPr lang="en-IN" sz="1800" dirty="0"/>
              <a:t>to describe an existing </a:t>
            </a:r>
            <a:r>
              <a:rPr lang="en-IN" sz="1800" dirty="0" smtClean="0"/>
              <a:t>bucket</a:t>
            </a:r>
          </a:p>
          <a:p>
            <a:pPr marL="895160" lvl="1" indent="-285750">
              <a:buFont typeface="Wingdings" panose="05000000000000000000" pitchFamily="2" charset="2"/>
              <a:buChar char="v"/>
            </a:pPr>
            <a:r>
              <a:rPr lang="en-IN" sz="1800" dirty="0" smtClean="0"/>
              <a:t>Named Bucket in Java</a:t>
            </a:r>
            <a:br>
              <a:rPr lang="en-IN" sz="1800" dirty="0" smtClean="0"/>
            </a:br>
            <a:endParaRPr lang="en-IN" sz="1800" dirty="0" smtClean="0"/>
          </a:p>
          <a:p>
            <a:pPr marL="285750" indent="-285750">
              <a:buFont typeface="Wingdings" panose="05000000000000000000" pitchFamily="2" charset="2"/>
              <a:buChar char="Ø"/>
            </a:pPr>
            <a:r>
              <a:rPr lang="en-IN" sz="1800" dirty="0"/>
              <a:t>Object </a:t>
            </a:r>
            <a:r>
              <a:rPr lang="en-IN" sz="1800" dirty="0" smtClean="0"/>
              <a:t>class</a:t>
            </a:r>
          </a:p>
          <a:p>
            <a:pPr marL="895160" lvl="1" indent="-285750">
              <a:buFont typeface="Wingdings" panose="05000000000000000000" pitchFamily="2" charset="2"/>
              <a:buChar char="v"/>
            </a:pPr>
            <a:r>
              <a:rPr lang="en-IN" sz="1800" dirty="0"/>
              <a:t>Used to describe an existing S3 Object</a:t>
            </a:r>
          </a:p>
          <a:p>
            <a:pPr marL="895160" lvl="1" indent="-285750">
              <a:buFont typeface="Wingdings" panose="05000000000000000000" pitchFamily="2" charset="2"/>
              <a:buChar char="v"/>
            </a:pPr>
            <a:r>
              <a:rPr lang="en-IN" sz="1800" dirty="0" smtClean="0"/>
              <a:t>Named S3Object in Java</a:t>
            </a:r>
            <a:endParaRPr lang="en-IN" sz="1800" b="1" dirty="0">
              <a:solidFill>
                <a:srgbClr val="FF0000"/>
              </a:solidFill>
            </a:endParaRPr>
          </a:p>
        </p:txBody>
      </p:sp>
    </p:spTree>
    <p:extLst>
      <p:ext uri="{BB962C8B-B14F-4D97-AF65-F5344CB8AC3E}">
        <p14:creationId xmlns:p14="http://schemas.microsoft.com/office/powerpoint/2010/main" val="776659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465139" y="1081825"/>
            <a:ext cx="11074331" cy="4801314"/>
          </a:xfrm>
          <a:prstGeom prst="rect">
            <a:avLst/>
          </a:prstGeom>
          <a:noFill/>
        </p:spPr>
        <p:txBody>
          <a:bodyPr wrap="square" rtlCol="0">
            <a:spAutoFit/>
          </a:bodyPr>
          <a:lstStyle/>
          <a:p>
            <a:r>
              <a:rPr lang="en-IN" sz="1800" b="1" dirty="0">
                <a:solidFill>
                  <a:srgbClr val="F58223"/>
                </a:solidFill>
              </a:rPr>
              <a:t>Advantages and Benefits of Cloud </a:t>
            </a:r>
            <a:r>
              <a:rPr lang="en-IN" sz="1800" b="1" dirty="0" smtClean="0">
                <a:solidFill>
                  <a:srgbClr val="F58223"/>
                </a:solidFill>
              </a:rPr>
              <a:t>Computing</a:t>
            </a:r>
            <a:br>
              <a:rPr lang="en-IN" sz="1800" b="1" dirty="0" smtClean="0">
                <a:solidFill>
                  <a:srgbClr val="F58223"/>
                </a:solidFill>
              </a:rPr>
            </a:br>
            <a:endParaRPr lang="en-IN" sz="1800" b="1" dirty="0">
              <a:solidFill>
                <a:srgbClr val="F79443"/>
              </a:solidFill>
            </a:endParaRPr>
          </a:p>
          <a:p>
            <a:pPr marL="285750" indent="-285750">
              <a:buFont typeface="Wingdings" panose="05000000000000000000" pitchFamily="2" charset="2"/>
              <a:buChar char="Ø"/>
            </a:pPr>
            <a:r>
              <a:rPr lang="en-IN" sz="1800" b="1" dirty="0"/>
              <a:t>Trade capital expense for variable </a:t>
            </a:r>
            <a:r>
              <a:rPr lang="en-IN" sz="1800" b="1" dirty="0" smtClean="0"/>
              <a:t>expense</a:t>
            </a:r>
            <a:r>
              <a:rPr lang="en-IN" sz="1800" dirty="0"/>
              <a:t/>
            </a:r>
            <a:br>
              <a:rPr lang="en-IN" sz="1800" dirty="0"/>
            </a:br>
            <a:r>
              <a:rPr lang="en-IN" sz="1800" dirty="0" smtClean="0"/>
              <a:t>Instead </a:t>
            </a:r>
            <a:r>
              <a:rPr lang="en-IN" sz="1800" dirty="0"/>
              <a:t>of having to invest heavily in data centers and servers before you know how you’re going to use them, you can only pay when you consume computing resources, and only pay for how much you consume</a:t>
            </a:r>
            <a:r>
              <a:rPr lang="en-IN" sz="1800" dirty="0" smtClean="0"/>
              <a:t>.</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b="1" dirty="0"/>
              <a:t>Benefit from massive economies of </a:t>
            </a:r>
            <a:r>
              <a:rPr lang="en-IN" sz="1800" b="1" dirty="0" smtClean="0"/>
              <a:t>scale</a:t>
            </a:r>
            <a:br>
              <a:rPr lang="en-IN" sz="1800" b="1" dirty="0" smtClean="0"/>
            </a:br>
            <a:r>
              <a:rPr lang="en-IN" sz="1800" dirty="0"/>
              <a:t>By using cloud computing, you can achieve a lower variable cost than you can get on your own. Because usage from hundreds of thousands of customers are aggregated in the cloud, providers such as Amazon Web Services can achieve higher economies of scale which translates into lower pay as you go prices</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b="1" dirty="0"/>
              <a:t>Stop guessing </a:t>
            </a:r>
            <a:r>
              <a:rPr lang="en-IN" sz="1800" b="1" dirty="0" smtClean="0"/>
              <a:t>capacity</a:t>
            </a:r>
            <a:br>
              <a:rPr lang="en-IN" sz="1800" b="1" dirty="0" smtClean="0"/>
            </a:br>
            <a:r>
              <a:rPr lang="en-IN" sz="1800" dirty="0"/>
              <a:t>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a:t>
            </a:r>
            <a:r>
              <a:rPr lang="en-IN" sz="1800" dirty="0" smtClean="0"/>
              <a:t>.</a:t>
            </a:r>
            <a:endParaRPr lang="en-IN" dirty="0"/>
          </a:p>
        </p:txBody>
      </p:sp>
    </p:spTree>
    <p:extLst>
      <p:ext uri="{BB962C8B-B14F-4D97-AF65-F5344CB8AC3E}">
        <p14:creationId xmlns:p14="http://schemas.microsoft.com/office/powerpoint/2010/main" val="2114573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Create S3 Client</a:t>
            </a:r>
          </a:p>
          <a:p>
            <a:endParaRPr lang="en-IN" sz="1800" b="1" dirty="0" smtClean="0">
              <a:solidFill>
                <a:srgbClr val="FF0000"/>
              </a:solidFill>
            </a:endParaRPr>
          </a:p>
        </p:txBody>
      </p:sp>
      <p:sp>
        <p:nvSpPr>
          <p:cNvPr id="2" name="TextBox 1"/>
          <p:cNvSpPr txBox="1"/>
          <p:nvPr/>
        </p:nvSpPr>
        <p:spPr>
          <a:xfrm>
            <a:off x="682579" y="1880313"/>
            <a:ext cx="10676585" cy="2862322"/>
          </a:xfrm>
          <a:prstGeom prst="rect">
            <a:avLst/>
          </a:prstGeom>
          <a:solidFill>
            <a:schemeClr val="bg1">
              <a:lumMod val="95000"/>
            </a:schemeClr>
          </a:solidFill>
          <a:ln>
            <a:solidFill>
              <a:schemeClr val="tx1"/>
            </a:solidFill>
          </a:ln>
        </p:spPr>
        <p:txBody>
          <a:bodyPr wrap="square" rtlCol="0">
            <a:spAutoFit/>
          </a:bodyPr>
          <a:lstStyle/>
          <a:p>
            <a:r>
              <a:rPr lang="en-IN" sz="1800" dirty="0"/>
              <a:t>AmazonS3 client = AmazonS3ClientBuilder.</a:t>
            </a:r>
            <a:r>
              <a:rPr lang="en-IN" sz="1800" i="1" dirty="0"/>
              <a:t>standard</a:t>
            </a:r>
            <a:r>
              <a:rPr lang="en-IN" sz="1800" dirty="0"/>
              <a:t>()</a:t>
            </a:r>
            <a:br>
              <a:rPr lang="en-IN" sz="1800" dirty="0"/>
            </a:br>
            <a:r>
              <a:rPr lang="en-IN" sz="1800" dirty="0"/>
              <a:t>        .</a:t>
            </a:r>
            <a:r>
              <a:rPr lang="en-IN" sz="1800" dirty="0" err="1"/>
              <a:t>withRegion</a:t>
            </a:r>
            <a:r>
              <a:rPr lang="en-IN" sz="1800" dirty="0"/>
              <a:t>(Regions.</a:t>
            </a:r>
            <a:r>
              <a:rPr lang="en-IN" sz="1800" b="1" i="1" dirty="0"/>
              <a:t>US_EAST_1</a:t>
            </a:r>
            <a:r>
              <a:rPr lang="en-IN" sz="1800" dirty="0"/>
              <a:t>)</a:t>
            </a:r>
            <a:br>
              <a:rPr lang="en-IN" sz="1800" dirty="0"/>
            </a:br>
            <a:r>
              <a:rPr lang="en-IN" sz="1800" dirty="0"/>
              <a:t>        .build</a:t>
            </a:r>
            <a:r>
              <a:rPr lang="en-IN" sz="1800" dirty="0" smtClean="0"/>
              <a:t>();</a:t>
            </a:r>
          </a:p>
          <a:p>
            <a:r>
              <a:rPr lang="en-IN" sz="1800" dirty="0" smtClean="0"/>
              <a:t>// or</a:t>
            </a:r>
          </a:p>
          <a:p>
            <a:endParaRPr lang="en-IN" sz="1800" dirty="0"/>
          </a:p>
          <a:p>
            <a:r>
              <a:rPr lang="en-IN" sz="1800" dirty="0"/>
              <a:t>AmazonS3 client = AmazonS3ClientBuilder.</a:t>
            </a:r>
            <a:r>
              <a:rPr lang="en-IN" sz="1800" i="1" dirty="0"/>
              <a:t>standard</a:t>
            </a:r>
            <a:r>
              <a:rPr lang="en-IN" sz="1800" dirty="0"/>
              <a:t>()</a:t>
            </a:r>
            <a:br>
              <a:rPr lang="en-IN" sz="1800" dirty="0"/>
            </a:br>
            <a:r>
              <a:rPr lang="en-IN" sz="1800" dirty="0"/>
              <a:t>        .</a:t>
            </a:r>
            <a:r>
              <a:rPr lang="en-IN" sz="1800" dirty="0" err="1"/>
              <a:t>withRegion</a:t>
            </a:r>
            <a:r>
              <a:rPr lang="en-IN" sz="1800" dirty="0"/>
              <a:t>(Regions.</a:t>
            </a:r>
            <a:r>
              <a:rPr lang="en-IN" sz="1800" b="1" i="1" dirty="0"/>
              <a:t>US_EAST_1</a:t>
            </a:r>
            <a:r>
              <a:rPr lang="en-IN" sz="1800" dirty="0"/>
              <a:t>)</a:t>
            </a:r>
            <a:br>
              <a:rPr lang="en-IN" sz="1800" dirty="0"/>
            </a:br>
            <a:r>
              <a:rPr lang="en-IN" sz="1800" dirty="0"/>
              <a:t>        .</a:t>
            </a:r>
            <a:r>
              <a:rPr lang="en-IN" sz="1800" dirty="0" err="1"/>
              <a:t>withCredentials</a:t>
            </a:r>
            <a:r>
              <a:rPr lang="en-IN" sz="1800" dirty="0"/>
              <a:t>(</a:t>
            </a:r>
            <a:r>
              <a:rPr lang="en-IN" sz="1800" dirty="0" err="1"/>
              <a:t>AWSCredentialsProvider</a:t>
            </a:r>
            <a:r>
              <a:rPr lang="en-IN" sz="1800" dirty="0" smtClean="0"/>
              <a:t>)</a:t>
            </a:r>
          </a:p>
          <a:p>
            <a:r>
              <a:rPr lang="en-IN" sz="1800" dirty="0"/>
              <a:t>	</a:t>
            </a:r>
            <a:r>
              <a:rPr lang="en-IN" sz="1800" dirty="0" smtClean="0"/>
              <a:t> </a:t>
            </a:r>
            <a:r>
              <a:rPr lang="en-IN" sz="1800" dirty="0" smtClean="0">
                <a:solidFill>
                  <a:srgbClr val="FF0000"/>
                </a:solidFill>
              </a:rPr>
              <a:t>// We will learn more about how AWS find the credentials in next slide</a:t>
            </a:r>
            <a:r>
              <a:rPr lang="en-IN" sz="1800" dirty="0"/>
              <a:t/>
            </a:r>
            <a:br>
              <a:rPr lang="en-IN" sz="1800" dirty="0"/>
            </a:br>
            <a:r>
              <a:rPr lang="en-IN" sz="1800" dirty="0"/>
              <a:t>        .build</a:t>
            </a:r>
            <a:r>
              <a:rPr lang="en-IN" sz="1800" dirty="0" smtClean="0"/>
              <a:t>();</a:t>
            </a:r>
            <a:endParaRPr lang="en-IN" dirty="0"/>
          </a:p>
        </p:txBody>
      </p:sp>
    </p:spTree>
    <p:extLst>
      <p:ext uri="{BB962C8B-B14F-4D97-AF65-F5344CB8AC3E}">
        <p14:creationId xmlns:p14="http://schemas.microsoft.com/office/powerpoint/2010/main" val="8650117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a:t>
            </a:r>
            <a:r>
              <a:rPr lang="en-IN" sz="1800" b="1" dirty="0" smtClean="0">
                <a:solidFill>
                  <a:srgbClr val="FF0000"/>
                </a:solidFill>
              </a:rPr>
              <a:t>Default Credential Provider Chain</a:t>
            </a:r>
            <a:endParaRPr lang="en-IN" sz="1800" b="1" dirty="0">
              <a:solidFill>
                <a:srgbClr val="FF0000"/>
              </a:solidFill>
            </a:endParaRPr>
          </a:p>
          <a:p>
            <a:endParaRPr lang="en-IN" sz="1800" b="1" dirty="0" smtClean="0">
              <a:solidFill>
                <a:srgbClr val="FF0000"/>
              </a:solidFill>
            </a:endParaRPr>
          </a:p>
        </p:txBody>
      </p:sp>
      <p:sp>
        <p:nvSpPr>
          <p:cNvPr id="4" name="TextBox 3"/>
          <p:cNvSpPr txBox="1"/>
          <p:nvPr/>
        </p:nvSpPr>
        <p:spPr>
          <a:xfrm>
            <a:off x="592428" y="1687129"/>
            <a:ext cx="10766737" cy="3970318"/>
          </a:xfrm>
          <a:prstGeom prst="rect">
            <a:avLst/>
          </a:prstGeom>
          <a:noFill/>
        </p:spPr>
        <p:txBody>
          <a:bodyPr wrap="square" rtlCol="0">
            <a:spAutoFit/>
          </a:bodyPr>
          <a:lstStyle/>
          <a:p>
            <a:r>
              <a:rPr lang="en-IN" sz="1800" dirty="0"/>
              <a:t>When you initialize a new service client without supplying any arguments, the AWS SDK for Java attempts to find AWS credentials by using the default credential provider </a:t>
            </a:r>
            <a:r>
              <a:rPr lang="en-IN" sz="1800" dirty="0" smtClean="0"/>
              <a:t>chain implemented </a:t>
            </a:r>
            <a:r>
              <a:rPr lang="en-IN" sz="1800" dirty="0"/>
              <a:t>by the </a:t>
            </a:r>
            <a:r>
              <a:rPr lang="en-IN" sz="1800" b="1" dirty="0"/>
              <a:t>DefaultAWSCredentialsProviderChain</a:t>
            </a:r>
            <a:r>
              <a:rPr lang="en-IN" sz="1800" dirty="0"/>
              <a:t> class. The default credential provider chain looks for credentials in this order:</a:t>
            </a:r>
          </a:p>
          <a:p>
            <a:endParaRPr lang="en-IN" sz="1800" dirty="0" smtClean="0"/>
          </a:p>
          <a:p>
            <a:pPr marL="285750" indent="-285750">
              <a:buFont typeface="Wingdings" panose="05000000000000000000" pitchFamily="2" charset="2"/>
              <a:buChar char="Ø"/>
            </a:pPr>
            <a:r>
              <a:rPr lang="en-IN" sz="1800" dirty="0"/>
              <a:t>Environment variables–AWS_ACCESS_KEY_ID and AWS_SECRET_ACCESS_KEY. The AWS SDK for Java uses the EnvironmentVariableCredentialsProvider class to load these credentials.</a:t>
            </a:r>
          </a:p>
          <a:p>
            <a:endParaRPr lang="en-IN" sz="1800" dirty="0"/>
          </a:p>
          <a:p>
            <a:pPr marL="285750" indent="-285750">
              <a:buFont typeface="Wingdings" panose="05000000000000000000" pitchFamily="2" charset="2"/>
              <a:buChar char="Ø"/>
            </a:pPr>
            <a:r>
              <a:rPr lang="en-IN" sz="1800" dirty="0"/>
              <a:t>Java system </a:t>
            </a:r>
            <a:r>
              <a:rPr lang="en-IN" sz="1800" dirty="0" smtClean="0"/>
              <a:t>properties – </a:t>
            </a:r>
            <a:r>
              <a:rPr lang="en-IN" sz="1800" dirty="0" err="1" smtClean="0"/>
              <a:t>aws.accessKeyId</a:t>
            </a:r>
            <a:r>
              <a:rPr lang="en-IN" sz="1800" dirty="0" smtClean="0"/>
              <a:t> </a:t>
            </a:r>
            <a:r>
              <a:rPr lang="en-IN" sz="1800" dirty="0"/>
              <a:t>and </a:t>
            </a:r>
            <a:r>
              <a:rPr lang="en-IN" sz="1800" dirty="0" err="1"/>
              <a:t>aws.secretKey</a:t>
            </a:r>
            <a:r>
              <a:rPr lang="en-IN" sz="1800" dirty="0"/>
              <a:t>. The AWS SDK for Java uses the SystemPropertiesCredentialsProvider to load these credentials.</a:t>
            </a:r>
          </a:p>
          <a:p>
            <a:endParaRPr lang="en-IN" sz="1800" dirty="0"/>
          </a:p>
          <a:p>
            <a:pPr marL="285750" indent="-285750">
              <a:buFont typeface="Wingdings" panose="05000000000000000000" pitchFamily="2" charset="2"/>
              <a:buChar char="Ø"/>
            </a:pPr>
            <a:r>
              <a:rPr lang="en-IN" sz="1800" dirty="0"/>
              <a:t>The default credential profiles file– typically located at ~/.</a:t>
            </a:r>
            <a:r>
              <a:rPr lang="en-IN" sz="1800" dirty="0" err="1"/>
              <a:t>aws</a:t>
            </a:r>
            <a:r>
              <a:rPr lang="en-IN" sz="1800" dirty="0"/>
              <a:t>/credentials (location can vary per platform), and shared by many of the AWS SDKs and by the AWS CLI. The AWS SDK for Java uses the ProfileCredentialsProvider to load these credentials</a:t>
            </a:r>
            <a:r>
              <a:rPr lang="en-IN" sz="1800" dirty="0" smtClean="0"/>
              <a:t>.</a:t>
            </a:r>
            <a:endParaRPr lang="en-IN" dirty="0"/>
          </a:p>
        </p:txBody>
      </p:sp>
    </p:spTree>
    <p:extLst>
      <p:ext uri="{BB962C8B-B14F-4D97-AF65-F5344CB8AC3E}">
        <p14:creationId xmlns:p14="http://schemas.microsoft.com/office/powerpoint/2010/main" val="40803323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a:t>
            </a:r>
            <a:r>
              <a:rPr lang="en-IN" sz="1800" b="1" dirty="0" smtClean="0">
                <a:solidFill>
                  <a:srgbClr val="FF0000"/>
                </a:solidFill>
              </a:rPr>
              <a:t>Default Credential Provider Chain</a:t>
            </a:r>
            <a:endParaRPr lang="en-IN" sz="1800" b="1" dirty="0">
              <a:solidFill>
                <a:srgbClr val="FF0000"/>
              </a:solidFill>
            </a:endParaRPr>
          </a:p>
          <a:p>
            <a:endParaRPr lang="en-IN" sz="1800" b="1" dirty="0" smtClean="0">
              <a:solidFill>
                <a:srgbClr val="FF0000"/>
              </a:solidFill>
            </a:endParaRPr>
          </a:p>
        </p:txBody>
      </p:sp>
      <p:sp>
        <p:nvSpPr>
          <p:cNvPr id="4" name="TextBox 3"/>
          <p:cNvSpPr txBox="1"/>
          <p:nvPr/>
        </p:nvSpPr>
        <p:spPr>
          <a:xfrm>
            <a:off x="592428" y="1687129"/>
            <a:ext cx="10766737" cy="2031325"/>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Amazon ECS container credentials– loaded from the Amazon ECS if the environment variable AWS_CONTAINER_CREDENTIALS_RELATIVE_URI is set. The AWS SDK for Java uses the ContainerCredentialsProvider to load these credentials.</a:t>
            </a:r>
          </a:p>
          <a:p>
            <a:endParaRPr lang="en-IN" sz="1800" dirty="0"/>
          </a:p>
          <a:p>
            <a:pPr marL="285750" indent="-285750">
              <a:buFont typeface="Wingdings" panose="05000000000000000000" pitchFamily="2" charset="2"/>
              <a:buChar char="Ø"/>
            </a:pPr>
            <a:r>
              <a:rPr lang="en-IN" sz="1800" dirty="0"/>
              <a:t>Instance profile credentials– used on EC2 instances, and delivered through the Amazon EC2 metadata service. The AWS SDK for Java uses the InstanceProfileCredentialsProvider to load these credentials.</a:t>
            </a:r>
            <a:endParaRPr lang="en-IN" dirty="0"/>
          </a:p>
        </p:txBody>
      </p:sp>
    </p:spTree>
    <p:extLst>
      <p:ext uri="{BB962C8B-B14F-4D97-AF65-F5344CB8AC3E}">
        <p14:creationId xmlns:p14="http://schemas.microsoft.com/office/powerpoint/2010/main" val="19668864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Create Bucket</a:t>
            </a:r>
          </a:p>
          <a:p>
            <a:endParaRPr lang="en-IN" sz="1800" b="1" dirty="0" smtClean="0">
              <a:solidFill>
                <a:srgbClr val="FF0000"/>
              </a:solidFill>
            </a:endParaRPr>
          </a:p>
        </p:txBody>
      </p:sp>
      <p:sp>
        <p:nvSpPr>
          <p:cNvPr id="2" name="TextBox 1"/>
          <p:cNvSpPr txBox="1"/>
          <p:nvPr/>
        </p:nvSpPr>
        <p:spPr>
          <a:xfrm>
            <a:off x="682579" y="2099256"/>
            <a:ext cx="10676585" cy="769441"/>
          </a:xfrm>
          <a:prstGeom prst="rect">
            <a:avLst/>
          </a:prstGeom>
          <a:solidFill>
            <a:schemeClr val="bg1">
              <a:lumMod val="95000"/>
            </a:schemeClr>
          </a:solidFill>
          <a:ln>
            <a:solidFill>
              <a:schemeClr val="tx1"/>
            </a:solidFill>
          </a:ln>
        </p:spPr>
        <p:txBody>
          <a:bodyPr wrap="square" rtlCol="0">
            <a:spAutoFit/>
          </a:bodyPr>
          <a:lstStyle/>
          <a:p>
            <a:r>
              <a:rPr lang="en-IN" sz="2000" dirty="0"/>
              <a:t>Bucket </a:t>
            </a:r>
            <a:r>
              <a:rPr lang="en-IN" sz="2000" dirty="0" err="1"/>
              <a:t>bucket</a:t>
            </a:r>
            <a:r>
              <a:rPr lang="en-IN" sz="2000" dirty="0"/>
              <a:t> =	</a:t>
            </a:r>
            <a:r>
              <a:rPr lang="en-IN" sz="2000" dirty="0" smtClean="0"/>
              <a:t> </a:t>
            </a:r>
            <a:r>
              <a:rPr lang="en-IN" sz="2000" dirty="0" err="1"/>
              <a:t>client.createBucket</a:t>
            </a:r>
            <a:r>
              <a:rPr lang="en-IN" sz="2000" dirty="0"/>
              <a:t>("</a:t>
            </a:r>
            <a:r>
              <a:rPr lang="en-IN" sz="2000" dirty="0" err="1"/>
              <a:t>myUniqueBucket</a:t>
            </a:r>
            <a:r>
              <a:rPr lang="en-IN" sz="2000" dirty="0" smtClean="0"/>
              <a:t>");</a:t>
            </a:r>
          </a:p>
          <a:p>
            <a:endParaRPr lang="en-IN" dirty="0"/>
          </a:p>
        </p:txBody>
      </p:sp>
    </p:spTree>
    <p:extLst>
      <p:ext uri="{BB962C8B-B14F-4D97-AF65-F5344CB8AC3E}">
        <p14:creationId xmlns:p14="http://schemas.microsoft.com/office/powerpoint/2010/main" val="34996646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List Buckets</a:t>
            </a:r>
          </a:p>
          <a:p>
            <a:endParaRPr lang="en-IN" sz="1800" b="1" dirty="0" smtClean="0">
              <a:solidFill>
                <a:srgbClr val="FF0000"/>
              </a:solidFill>
            </a:endParaRPr>
          </a:p>
        </p:txBody>
      </p:sp>
      <p:sp>
        <p:nvSpPr>
          <p:cNvPr id="2" name="TextBox 1"/>
          <p:cNvSpPr txBox="1"/>
          <p:nvPr/>
        </p:nvSpPr>
        <p:spPr>
          <a:xfrm>
            <a:off x="643943" y="2034861"/>
            <a:ext cx="10715222" cy="1015663"/>
          </a:xfrm>
          <a:prstGeom prst="rect">
            <a:avLst/>
          </a:prstGeom>
          <a:solidFill>
            <a:schemeClr val="bg1">
              <a:lumMod val="95000"/>
            </a:schemeClr>
          </a:solidFill>
          <a:ln>
            <a:solidFill>
              <a:schemeClr val="tx1"/>
            </a:solidFill>
          </a:ln>
        </p:spPr>
        <p:txBody>
          <a:bodyPr wrap="square" rtlCol="0">
            <a:spAutoFit/>
          </a:bodyPr>
          <a:lstStyle/>
          <a:p>
            <a:r>
              <a:rPr lang="en-IN" sz="2000" dirty="0"/>
              <a:t>for (Bucket </a:t>
            </a:r>
            <a:r>
              <a:rPr lang="en-IN" sz="2000" dirty="0" err="1"/>
              <a:t>bucket:client.listBuckets</a:t>
            </a:r>
            <a:r>
              <a:rPr lang="en-IN" sz="2000" dirty="0"/>
              <a:t>())  </a:t>
            </a:r>
            <a:r>
              <a:rPr lang="en-IN" sz="2000" dirty="0" smtClean="0"/>
              <a:t>{</a:t>
            </a:r>
          </a:p>
          <a:p>
            <a:r>
              <a:rPr lang="en-IN" sz="2000" dirty="0"/>
              <a:t>	</a:t>
            </a:r>
            <a:r>
              <a:rPr lang="en-IN" sz="2000" dirty="0" smtClean="0"/>
              <a:t> </a:t>
            </a:r>
            <a:r>
              <a:rPr lang="en-IN" sz="2000" dirty="0" err="1"/>
              <a:t>System.out.println</a:t>
            </a:r>
            <a:r>
              <a:rPr lang="en-IN" sz="2000" dirty="0"/>
              <a:t>(</a:t>
            </a:r>
            <a:r>
              <a:rPr lang="en-IN" sz="2000" dirty="0" err="1"/>
              <a:t>bucket.getName</a:t>
            </a:r>
            <a:r>
              <a:rPr lang="en-IN" sz="2000" dirty="0" smtClean="0"/>
              <a:t>());</a:t>
            </a:r>
          </a:p>
          <a:p>
            <a:r>
              <a:rPr lang="en-IN" sz="2000" dirty="0" smtClean="0"/>
              <a:t> </a:t>
            </a:r>
            <a:r>
              <a:rPr lang="en-IN" sz="2000" dirty="0"/>
              <a:t>}</a:t>
            </a:r>
            <a:endParaRPr lang="en-IN" dirty="0"/>
          </a:p>
        </p:txBody>
      </p:sp>
      <p:sp>
        <p:nvSpPr>
          <p:cNvPr id="4" name="TextBox 3"/>
          <p:cNvSpPr txBox="1"/>
          <p:nvPr/>
        </p:nvSpPr>
        <p:spPr>
          <a:xfrm>
            <a:off x="553790" y="3902299"/>
            <a:ext cx="9929612" cy="646331"/>
          </a:xfrm>
          <a:prstGeom prst="rect">
            <a:avLst/>
          </a:prstGeom>
          <a:noFill/>
        </p:spPr>
        <p:txBody>
          <a:bodyPr wrap="square" rtlCol="0">
            <a:spAutoFit/>
          </a:bodyPr>
          <a:lstStyle/>
          <a:p>
            <a:r>
              <a:rPr lang="en-IN" sz="1800" dirty="0" smtClean="0"/>
              <a:t>The list buckets operation enumerates the buckets in your account</a:t>
            </a:r>
            <a:r>
              <a:rPr lang="en-IN" sz="1800" dirty="0"/>
              <a:t>. </a:t>
            </a:r>
            <a:r>
              <a:rPr lang="en-IN" sz="1800" dirty="0" smtClean="0"/>
              <a:t>This is one of the very few operations that doesn’t require you to create a request</a:t>
            </a:r>
            <a:r>
              <a:rPr lang="en-IN" sz="1800" dirty="0"/>
              <a:t> object </a:t>
            </a:r>
            <a:r>
              <a:rPr lang="en-IN" sz="1800" dirty="0" smtClean="0"/>
              <a:t>first</a:t>
            </a:r>
            <a:r>
              <a:rPr lang="en-IN" sz="1800" dirty="0"/>
              <a:t>.  </a:t>
            </a:r>
          </a:p>
        </p:txBody>
      </p:sp>
    </p:spTree>
    <p:extLst>
      <p:ext uri="{BB962C8B-B14F-4D97-AF65-F5344CB8AC3E}">
        <p14:creationId xmlns:p14="http://schemas.microsoft.com/office/powerpoint/2010/main" val="16744744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Delete Bucket</a:t>
            </a:r>
          </a:p>
          <a:p>
            <a:endParaRPr lang="en-IN" sz="1800" b="1" dirty="0" smtClean="0">
              <a:solidFill>
                <a:srgbClr val="FF0000"/>
              </a:solidFill>
            </a:endParaRPr>
          </a:p>
        </p:txBody>
      </p:sp>
      <p:sp>
        <p:nvSpPr>
          <p:cNvPr id="2" name="TextBox 1"/>
          <p:cNvSpPr txBox="1"/>
          <p:nvPr/>
        </p:nvSpPr>
        <p:spPr>
          <a:xfrm>
            <a:off x="643943" y="2034861"/>
            <a:ext cx="10715222" cy="707886"/>
          </a:xfrm>
          <a:prstGeom prst="rect">
            <a:avLst/>
          </a:prstGeom>
          <a:solidFill>
            <a:schemeClr val="bg1">
              <a:lumMod val="95000"/>
            </a:schemeClr>
          </a:solidFill>
          <a:ln>
            <a:solidFill>
              <a:schemeClr val="tx1"/>
            </a:solidFill>
          </a:ln>
        </p:spPr>
        <p:txBody>
          <a:bodyPr wrap="square" rtlCol="0">
            <a:spAutoFit/>
          </a:bodyPr>
          <a:lstStyle/>
          <a:p>
            <a:r>
              <a:rPr lang="en-IN" sz="2000" dirty="0" err="1"/>
              <a:t>client.deleteBucket</a:t>
            </a:r>
            <a:r>
              <a:rPr lang="en-IN" sz="2000" dirty="0"/>
              <a:t>("bucket-­‐name</a:t>
            </a:r>
            <a:r>
              <a:rPr lang="en-IN" sz="2000" dirty="0" smtClean="0"/>
              <a:t>");</a:t>
            </a:r>
          </a:p>
          <a:p>
            <a:endParaRPr lang="en-IN" sz="2000" dirty="0"/>
          </a:p>
        </p:txBody>
      </p:sp>
      <p:sp>
        <p:nvSpPr>
          <p:cNvPr id="4" name="TextBox 3"/>
          <p:cNvSpPr txBox="1"/>
          <p:nvPr/>
        </p:nvSpPr>
        <p:spPr>
          <a:xfrm>
            <a:off x="553790" y="3451534"/>
            <a:ext cx="9929612" cy="369332"/>
          </a:xfrm>
          <a:prstGeom prst="rect">
            <a:avLst/>
          </a:prstGeom>
          <a:noFill/>
        </p:spPr>
        <p:txBody>
          <a:bodyPr wrap="square" rtlCol="0">
            <a:spAutoFit/>
          </a:bodyPr>
          <a:lstStyle/>
          <a:p>
            <a:r>
              <a:rPr lang="en-IN" sz="1800" dirty="0"/>
              <a:t>The </a:t>
            </a:r>
            <a:r>
              <a:rPr lang="en-IN" sz="1800" dirty="0" smtClean="0"/>
              <a:t>delete bucket operation is used to delete a bucket</a:t>
            </a:r>
            <a:r>
              <a:rPr lang="en-IN" sz="1800" dirty="0"/>
              <a:t>. </a:t>
            </a:r>
            <a:r>
              <a:rPr lang="en-IN" sz="1800" dirty="0" smtClean="0"/>
              <a:t>This will fail if the bucket is not empty</a:t>
            </a:r>
            <a:r>
              <a:rPr lang="en-IN" sz="1800" dirty="0"/>
              <a:t>.    </a:t>
            </a:r>
          </a:p>
        </p:txBody>
      </p:sp>
    </p:spTree>
    <p:extLst>
      <p:ext uri="{BB962C8B-B14F-4D97-AF65-F5344CB8AC3E}">
        <p14:creationId xmlns:p14="http://schemas.microsoft.com/office/powerpoint/2010/main" val="29535795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Add/Upload Object</a:t>
            </a:r>
          </a:p>
          <a:p>
            <a:endParaRPr lang="en-IN" sz="1800" b="1" dirty="0" smtClean="0">
              <a:solidFill>
                <a:srgbClr val="FF0000"/>
              </a:solidFill>
            </a:endParaRPr>
          </a:p>
        </p:txBody>
      </p:sp>
      <p:sp>
        <p:nvSpPr>
          <p:cNvPr id="2" name="TextBox 1"/>
          <p:cNvSpPr txBox="1"/>
          <p:nvPr/>
        </p:nvSpPr>
        <p:spPr>
          <a:xfrm>
            <a:off x="643943" y="2034861"/>
            <a:ext cx="10715222" cy="2554545"/>
          </a:xfrm>
          <a:prstGeom prst="rect">
            <a:avLst/>
          </a:prstGeom>
          <a:solidFill>
            <a:schemeClr val="bg1">
              <a:lumMod val="95000"/>
            </a:schemeClr>
          </a:solidFill>
          <a:ln>
            <a:solidFill>
              <a:schemeClr val="tx1"/>
            </a:solidFill>
          </a:ln>
        </p:spPr>
        <p:txBody>
          <a:bodyPr wrap="square" rtlCol="0">
            <a:spAutoFit/>
          </a:bodyPr>
          <a:lstStyle/>
          <a:p>
            <a:r>
              <a:rPr lang="en-IN" sz="2000" dirty="0"/>
              <a:t>File </a:t>
            </a:r>
            <a:r>
              <a:rPr lang="en-IN" sz="2000" dirty="0" err="1"/>
              <a:t>file</a:t>
            </a:r>
            <a:r>
              <a:rPr lang="en-IN" sz="2000" dirty="0"/>
              <a:t> </a:t>
            </a:r>
            <a:r>
              <a:rPr lang="en-IN" sz="2000" dirty="0" smtClean="0"/>
              <a:t>= new File</a:t>
            </a:r>
            <a:r>
              <a:rPr lang="en-IN" sz="2000" dirty="0"/>
              <a:t>("somefile.jpg</a:t>
            </a:r>
            <a:r>
              <a:rPr lang="en-IN" sz="2000" dirty="0" smtClean="0"/>
              <a:t>");</a:t>
            </a:r>
            <a:br>
              <a:rPr lang="en-IN" sz="2000" dirty="0" smtClean="0"/>
            </a:br>
            <a:endParaRPr lang="en-IN" sz="2000" dirty="0"/>
          </a:p>
          <a:p>
            <a:r>
              <a:rPr lang="en-IN" sz="2000" dirty="0" err="1"/>
              <a:t>PutObjectRequest</a:t>
            </a:r>
            <a:r>
              <a:rPr lang="en-IN" sz="2000" dirty="0"/>
              <a:t> request	 </a:t>
            </a:r>
            <a:r>
              <a:rPr lang="en-IN" sz="2000" dirty="0" smtClean="0"/>
              <a:t>= new </a:t>
            </a:r>
            <a:r>
              <a:rPr lang="en-IN" sz="2000" dirty="0" err="1"/>
              <a:t>PutObjectRequest</a:t>
            </a:r>
            <a:r>
              <a:rPr lang="en-IN" sz="2000" dirty="0"/>
              <a:t>(</a:t>
            </a:r>
          </a:p>
          <a:p>
            <a:r>
              <a:rPr lang="en-IN" sz="2000" dirty="0" smtClean="0"/>
              <a:t>					"</a:t>
            </a:r>
            <a:r>
              <a:rPr lang="en-IN" sz="2000" dirty="0"/>
              <a:t>bucket-­‐name", "object-­‐key",	</a:t>
            </a:r>
          </a:p>
          <a:p>
            <a:r>
              <a:rPr lang="en-IN" sz="2000" dirty="0" smtClean="0"/>
              <a:t>					 </a:t>
            </a:r>
            <a:r>
              <a:rPr lang="en-IN" sz="2000" dirty="0"/>
              <a:t>file</a:t>
            </a:r>
            <a:r>
              <a:rPr lang="en-IN" sz="2000" dirty="0" smtClean="0"/>
              <a:t>);</a:t>
            </a:r>
            <a:br>
              <a:rPr lang="en-IN" sz="2000" dirty="0" smtClean="0"/>
            </a:br>
            <a:endParaRPr lang="en-IN" sz="2000" dirty="0"/>
          </a:p>
          <a:p>
            <a:r>
              <a:rPr lang="en-IN" sz="2000" dirty="0" err="1"/>
              <a:t>PutObjectResult</a:t>
            </a:r>
            <a:r>
              <a:rPr lang="en-IN" sz="2000" dirty="0"/>
              <a:t> </a:t>
            </a:r>
            <a:r>
              <a:rPr lang="en-IN" sz="2000" dirty="0" smtClean="0"/>
              <a:t>result =  </a:t>
            </a:r>
            <a:r>
              <a:rPr lang="en-IN" sz="2000" dirty="0" err="1"/>
              <a:t>client.putObject</a:t>
            </a:r>
            <a:r>
              <a:rPr lang="en-IN" sz="2000" dirty="0"/>
              <a:t>(request);</a:t>
            </a:r>
          </a:p>
          <a:p>
            <a:endParaRPr lang="en-IN" sz="2000" dirty="0"/>
          </a:p>
        </p:txBody>
      </p:sp>
      <p:sp>
        <p:nvSpPr>
          <p:cNvPr id="4" name="TextBox 3"/>
          <p:cNvSpPr txBox="1"/>
          <p:nvPr/>
        </p:nvSpPr>
        <p:spPr>
          <a:xfrm>
            <a:off x="553789" y="5009893"/>
            <a:ext cx="10805375" cy="923330"/>
          </a:xfrm>
          <a:prstGeom prst="rect">
            <a:avLst/>
          </a:prstGeom>
          <a:noFill/>
        </p:spPr>
        <p:txBody>
          <a:bodyPr wrap="square" rtlCol="0">
            <a:spAutoFit/>
          </a:bodyPr>
          <a:lstStyle/>
          <a:p>
            <a:r>
              <a:rPr lang="en-IN" sz="1800" dirty="0" smtClean="0"/>
              <a:t>Files </a:t>
            </a:r>
            <a:r>
              <a:rPr lang="en-IN" sz="1800" dirty="0"/>
              <a:t>are uploaded to S3 using a put object operation. In the AWS SDK for Java, files can be uploaded from a file  object (shown above) or from an input stream. You must specify the bucket name and key for the object.     </a:t>
            </a:r>
          </a:p>
        </p:txBody>
      </p:sp>
    </p:spTree>
    <p:extLst>
      <p:ext uri="{BB962C8B-B14F-4D97-AF65-F5344CB8AC3E}">
        <p14:creationId xmlns:p14="http://schemas.microsoft.com/office/powerpoint/2010/main" val="7922621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Delete Object</a:t>
            </a:r>
          </a:p>
          <a:p>
            <a:endParaRPr lang="en-IN" sz="1800" b="1" dirty="0" smtClean="0">
              <a:solidFill>
                <a:srgbClr val="FF0000"/>
              </a:solidFill>
            </a:endParaRPr>
          </a:p>
        </p:txBody>
      </p:sp>
      <p:sp>
        <p:nvSpPr>
          <p:cNvPr id="2" name="TextBox 1"/>
          <p:cNvSpPr txBox="1"/>
          <p:nvPr/>
        </p:nvSpPr>
        <p:spPr>
          <a:xfrm>
            <a:off x="643943" y="2034861"/>
            <a:ext cx="10715222" cy="1015663"/>
          </a:xfrm>
          <a:prstGeom prst="rect">
            <a:avLst/>
          </a:prstGeom>
          <a:solidFill>
            <a:schemeClr val="bg1">
              <a:lumMod val="95000"/>
            </a:schemeClr>
          </a:solidFill>
          <a:ln>
            <a:solidFill>
              <a:schemeClr val="tx1"/>
            </a:solidFill>
          </a:ln>
        </p:spPr>
        <p:txBody>
          <a:bodyPr wrap="square" rtlCol="0">
            <a:spAutoFit/>
          </a:bodyPr>
          <a:lstStyle/>
          <a:p>
            <a:r>
              <a:rPr lang="en-IN" sz="2000" dirty="0" err="1"/>
              <a:t>client.deleteObject</a:t>
            </a:r>
            <a:r>
              <a:rPr lang="en-IN" sz="2000" dirty="0"/>
              <a:t>("bucket-­‐name</a:t>
            </a:r>
            <a:r>
              <a:rPr lang="en-IN" sz="2000" dirty="0" smtClean="0"/>
              <a:t>", "</a:t>
            </a:r>
            <a:r>
              <a:rPr lang="en-IN" sz="2000" dirty="0"/>
              <a:t>object-­‐key</a:t>
            </a:r>
            <a:r>
              <a:rPr lang="en-IN" sz="2000" dirty="0" smtClean="0"/>
              <a:t>");</a:t>
            </a:r>
          </a:p>
          <a:p>
            <a:endParaRPr lang="en-IN" sz="2000" dirty="0"/>
          </a:p>
          <a:p>
            <a:endParaRPr lang="en-IN" sz="2000" dirty="0"/>
          </a:p>
        </p:txBody>
      </p:sp>
      <p:sp>
        <p:nvSpPr>
          <p:cNvPr id="4" name="TextBox 3"/>
          <p:cNvSpPr txBox="1"/>
          <p:nvPr/>
        </p:nvSpPr>
        <p:spPr>
          <a:xfrm>
            <a:off x="553789" y="3670477"/>
            <a:ext cx="10805375" cy="646331"/>
          </a:xfrm>
          <a:prstGeom prst="rect">
            <a:avLst/>
          </a:prstGeom>
          <a:noFill/>
        </p:spPr>
        <p:txBody>
          <a:bodyPr wrap="square" rtlCol="0">
            <a:spAutoFit/>
          </a:bodyPr>
          <a:lstStyle/>
          <a:p>
            <a:r>
              <a:rPr lang="en-IN" sz="1800" dirty="0"/>
              <a:t>This example shows how to delete an object. If you are deleting multiple objects, use a delete objects operation </a:t>
            </a:r>
            <a:r>
              <a:rPr lang="en-IN" sz="1800" dirty="0" smtClean="0"/>
              <a:t>instead</a:t>
            </a:r>
            <a:r>
              <a:rPr lang="en-IN" sz="1800" dirty="0"/>
              <a:t>. Batching multiple operations into one call is much more efficient and cost </a:t>
            </a:r>
            <a:r>
              <a:rPr lang="en-IN" sz="1800" dirty="0" smtClean="0"/>
              <a:t>effective</a:t>
            </a:r>
            <a:r>
              <a:rPr lang="en-IN" sz="1800" dirty="0"/>
              <a:t>.     </a:t>
            </a:r>
          </a:p>
        </p:txBody>
      </p:sp>
    </p:spTree>
    <p:extLst>
      <p:ext uri="{BB962C8B-B14F-4D97-AF65-F5344CB8AC3E}">
        <p14:creationId xmlns:p14="http://schemas.microsoft.com/office/powerpoint/2010/main" val="21507138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List Objects</a:t>
            </a:r>
          </a:p>
          <a:p>
            <a:endParaRPr lang="en-IN" sz="1800" b="1" dirty="0" smtClean="0">
              <a:solidFill>
                <a:srgbClr val="FF0000"/>
              </a:solidFill>
            </a:endParaRPr>
          </a:p>
        </p:txBody>
      </p:sp>
      <p:sp>
        <p:nvSpPr>
          <p:cNvPr id="2" name="TextBox 1"/>
          <p:cNvSpPr txBox="1"/>
          <p:nvPr/>
        </p:nvSpPr>
        <p:spPr>
          <a:xfrm>
            <a:off x="643943" y="2060619"/>
            <a:ext cx="10715222" cy="1323439"/>
          </a:xfrm>
          <a:prstGeom prst="rect">
            <a:avLst/>
          </a:prstGeom>
          <a:solidFill>
            <a:schemeClr val="bg1">
              <a:lumMod val="95000"/>
            </a:schemeClr>
          </a:solidFill>
          <a:ln>
            <a:solidFill>
              <a:schemeClr val="tx1"/>
            </a:solidFill>
          </a:ln>
        </p:spPr>
        <p:txBody>
          <a:bodyPr wrap="square" rtlCol="0">
            <a:spAutoFit/>
          </a:bodyPr>
          <a:lstStyle/>
          <a:p>
            <a:r>
              <a:rPr lang="en-IN" sz="2000" dirty="0" err="1"/>
              <a:t>ListObjectsRequest</a:t>
            </a:r>
            <a:r>
              <a:rPr lang="en-IN" sz="2000" dirty="0"/>
              <a:t> </a:t>
            </a:r>
            <a:r>
              <a:rPr lang="en-IN" sz="2000" dirty="0" smtClean="0"/>
              <a:t>request</a:t>
            </a:r>
            <a:r>
              <a:rPr lang="en-IN" sz="2000" dirty="0"/>
              <a:t> </a:t>
            </a:r>
            <a:r>
              <a:rPr lang="en-IN" sz="2000" dirty="0" smtClean="0"/>
              <a:t>=  new </a:t>
            </a:r>
            <a:r>
              <a:rPr lang="en-IN" sz="2000" dirty="0" err="1" smtClean="0"/>
              <a:t>ListObjectsRequest</a:t>
            </a:r>
            <a:r>
              <a:rPr lang="en-IN" sz="2000" dirty="0" smtClean="0"/>
              <a:t>().</a:t>
            </a:r>
            <a:r>
              <a:rPr lang="en-IN" sz="2000" dirty="0" err="1"/>
              <a:t>withBucketName</a:t>
            </a:r>
            <a:r>
              <a:rPr lang="en-IN" sz="2000" dirty="0"/>
              <a:t> ("bucket-­‐name");</a:t>
            </a:r>
          </a:p>
          <a:p>
            <a:r>
              <a:rPr lang="en-IN" sz="2000" dirty="0" smtClean="0"/>
              <a:t/>
            </a:r>
            <a:br>
              <a:rPr lang="en-IN" sz="2000" dirty="0" smtClean="0"/>
            </a:br>
            <a:r>
              <a:rPr lang="en-IN" sz="2000" dirty="0" err="1" smtClean="0"/>
              <a:t>ObjectListing</a:t>
            </a:r>
            <a:r>
              <a:rPr lang="en-IN" sz="2000" dirty="0" smtClean="0"/>
              <a:t> </a:t>
            </a:r>
            <a:r>
              <a:rPr lang="en-IN" sz="2000" dirty="0" err="1"/>
              <a:t>objList</a:t>
            </a:r>
            <a:r>
              <a:rPr lang="en-IN" sz="2000" dirty="0"/>
              <a:t> </a:t>
            </a:r>
            <a:r>
              <a:rPr lang="en-IN" sz="2000" dirty="0" smtClean="0"/>
              <a:t>=  </a:t>
            </a:r>
            <a:r>
              <a:rPr lang="en-IN" sz="2000" dirty="0" err="1" smtClean="0"/>
              <a:t>client.listObjects</a:t>
            </a:r>
            <a:r>
              <a:rPr lang="en-IN" sz="2000" dirty="0" smtClean="0"/>
              <a:t>(request</a:t>
            </a:r>
            <a:r>
              <a:rPr lang="en-IN" sz="2000" dirty="0"/>
              <a:t>);</a:t>
            </a:r>
          </a:p>
          <a:p>
            <a:endParaRPr lang="en-IN" sz="2000" dirty="0"/>
          </a:p>
        </p:txBody>
      </p:sp>
      <p:sp>
        <p:nvSpPr>
          <p:cNvPr id="4" name="TextBox 3"/>
          <p:cNvSpPr txBox="1"/>
          <p:nvPr/>
        </p:nvSpPr>
        <p:spPr>
          <a:xfrm>
            <a:off x="553789" y="3812146"/>
            <a:ext cx="10805375" cy="1477328"/>
          </a:xfrm>
          <a:prstGeom prst="rect">
            <a:avLst/>
          </a:prstGeom>
          <a:noFill/>
        </p:spPr>
        <p:txBody>
          <a:bodyPr wrap="square" rtlCol="0">
            <a:spAutoFit/>
          </a:bodyPr>
          <a:lstStyle/>
          <a:p>
            <a:r>
              <a:rPr lang="en-IN" sz="1800" dirty="0"/>
              <a:t>This example demonstrates the method for listing the objects inside a bucket. Since the number of objects that  can be stored in a bucket is unconstrained, the response will be paged in chunks of </a:t>
            </a:r>
            <a:r>
              <a:rPr lang="en-IN" sz="1800" dirty="0" smtClean="0"/>
              <a:t>1000 </a:t>
            </a:r>
            <a:r>
              <a:rPr lang="en-IN" sz="1800" dirty="0"/>
              <a:t>objects by default. In  the request you can specify a lower limit if desired. When the results are paged, the response will have a “next  marker” token. To get the next batch of results, add that  token to your request object and resubmit it.    </a:t>
            </a:r>
          </a:p>
        </p:txBody>
      </p:sp>
    </p:spTree>
    <p:extLst>
      <p:ext uri="{BB962C8B-B14F-4D97-AF65-F5344CB8AC3E}">
        <p14:creationId xmlns:p14="http://schemas.microsoft.com/office/powerpoint/2010/main" val="10950638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5" name="TextBox 4"/>
          <p:cNvSpPr txBox="1"/>
          <p:nvPr/>
        </p:nvSpPr>
        <p:spPr>
          <a:xfrm>
            <a:off x="0" y="2434107"/>
            <a:ext cx="12188825" cy="461665"/>
          </a:xfrm>
          <a:prstGeom prst="rect">
            <a:avLst/>
          </a:prstGeom>
          <a:noFill/>
        </p:spPr>
        <p:txBody>
          <a:bodyPr wrap="square" rtlCol="0">
            <a:spAutoFit/>
          </a:bodyPr>
          <a:lstStyle/>
          <a:p>
            <a:pPr algn="ctr"/>
            <a:r>
              <a:rPr lang="en-IN" b="1" dirty="0" smtClean="0"/>
              <a:t>AWS S3 Java example</a:t>
            </a:r>
            <a:endParaRPr lang="en-IN" b="1" dirty="0"/>
          </a:p>
        </p:txBody>
      </p:sp>
    </p:spTree>
    <p:extLst>
      <p:ext uri="{BB962C8B-B14F-4D97-AF65-F5344CB8AC3E}">
        <p14:creationId xmlns:p14="http://schemas.microsoft.com/office/powerpoint/2010/main" val="361849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465139" y="1081825"/>
            <a:ext cx="11074331" cy="4247317"/>
          </a:xfrm>
          <a:prstGeom prst="rect">
            <a:avLst/>
          </a:prstGeom>
          <a:noFill/>
        </p:spPr>
        <p:txBody>
          <a:bodyPr wrap="square" rtlCol="0">
            <a:spAutoFit/>
          </a:bodyPr>
          <a:lstStyle/>
          <a:p>
            <a:r>
              <a:rPr lang="en-IN" sz="1800" b="1" dirty="0">
                <a:solidFill>
                  <a:srgbClr val="F58223"/>
                </a:solidFill>
              </a:rPr>
              <a:t>Advantages and Benefits of Cloud </a:t>
            </a:r>
            <a:r>
              <a:rPr lang="en-IN" sz="1800" b="1" dirty="0" smtClean="0">
                <a:solidFill>
                  <a:srgbClr val="F58223"/>
                </a:solidFill>
              </a:rPr>
              <a:t>Computing</a:t>
            </a:r>
            <a:br>
              <a:rPr lang="en-IN" sz="1800" b="1" dirty="0" smtClean="0">
                <a:solidFill>
                  <a:srgbClr val="F58223"/>
                </a:solidFill>
              </a:rPr>
            </a:br>
            <a:endParaRPr lang="en-IN" sz="1800" b="1" dirty="0">
              <a:solidFill>
                <a:srgbClr val="F79443"/>
              </a:solidFill>
            </a:endParaRPr>
          </a:p>
          <a:p>
            <a:pPr marL="285750" indent="-285750">
              <a:buFont typeface="Wingdings" panose="05000000000000000000" pitchFamily="2" charset="2"/>
              <a:buChar char="Ø"/>
            </a:pPr>
            <a:r>
              <a:rPr lang="en-IN" sz="1800" b="1" dirty="0"/>
              <a:t>Increase speed and </a:t>
            </a:r>
            <a:r>
              <a:rPr lang="en-IN" sz="1800" b="1" dirty="0" smtClean="0"/>
              <a:t>agility</a:t>
            </a:r>
            <a:r>
              <a:rPr lang="en-IN" sz="1800" dirty="0" smtClean="0"/>
              <a:t/>
            </a:r>
            <a:br>
              <a:rPr lang="en-IN" sz="1800" dirty="0" smtClean="0"/>
            </a:br>
            <a:r>
              <a:rPr lang="en-IN" sz="1800" dirty="0" smtClean="0"/>
              <a:t>In </a:t>
            </a:r>
            <a:r>
              <a:rPr lang="en-IN" sz="1800" dirty="0"/>
              <a:t>a cloud computing environment, new IT resources are only ever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b="1" dirty="0"/>
              <a:t>Stop spending money on running and maintaining data </a:t>
            </a:r>
            <a:r>
              <a:rPr lang="en-IN" sz="1800" b="1" dirty="0" smtClean="0"/>
              <a:t>centers</a:t>
            </a:r>
            <a:br>
              <a:rPr lang="en-IN" sz="1800" b="1" dirty="0" smtClean="0"/>
            </a:br>
            <a:r>
              <a:rPr lang="en-IN" sz="1800" dirty="0"/>
              <a:t>Focus on projects that differentiate your business, not the infrastructure. Cloud computing lets you focus on your own customers, rather than on the heavy lifting of racking, stacking and powering servers</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Go global in </a:t>
            </a:r>
            <a:r>
              <a:rPr lang="en-IN" sz="1800" b="1" dirty="0" smtClean="0"/>
              <a:t>minutes</a:t>
            </a:r>
            <a:br>
              <a:rPr lang="en-IN" sz="1800" b="1" dirty="0" smtClean="0"/>
            </a:br>
            <a:r>
              <a:rPr lang="en-IN" sz="1800" dirty="0"/>
              <a:t>Easily deploy your application in multiple regions around the world with just a few clicks. This means you can provide a lower latency and better experience for your customers simply and at minimal cost.</a:t>
            </a:r>
            <a:endParaRPr lang="en-IN" dirty="0"/>
          </a:p>
        </p:txBody>
      </p:sp>
    </p:spTree>
    <p:extLst>
      <p:ext uri="{BB962C8B-B14F-4D97-AF65-F5344CB8AC3E}">
        <p14:creationId xmlns:p14="http://schemas.microsoft.com/office/powerpoint/2010/main" val="36124011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2" name="TextBox 1"/>
          <p:cNvSpPr txBox="1"/>
          <p:nvPr/>
        </p:nvSpPr>
        <p:spPr>
          <a:xfrm>
            <a:off x="529534" y="1210612"/>
            <a:ext cx="10623571" cy="4431983"/>
          </a:xfrm>
          <a:prstGeom prst="rect">
            <a:avLst/>
          </a:prstGeom>
          <a:noFill/>
        </p:spPr>
        <p:txBody>
          <a:bodyPr wrap="square" rtlCol="0">
            <a:spAutoFit/>
          </a:bodyPr>
          <a:lstStyle/>
          <a:p>
            <a:r>
              <a:rPr lang="en-IN" sz="1800" b="1" dirty="0">
                <a:solidFill>
                  <a:srgbClr val="FF0000"/>
                </a:solidFill>
              </a:rPr>
              <a:t>Setting Up Your Project</a:t>
            </a:r>
          </a:p>
          <a:p>
            <a:endParaRPr lang="en-IN" dirty="0" smtClean="0"/>
          </a:p>
          <a:p>
            <a:pPr marL="285750" indent="-285750">
              <a:buFont typeface="Wingdings" panose="05000000000000000000" pitchFamily="2" charset="2"/>
              <a:buChar char="Ø"/>
            </a:pPr>
            <a:r>
              <a:rPr lang="en-IN" sz="1800" dirty="0" smtClean="0"/>
              <a:t>Create new maven project in eclipse </a:t>
            </a:r>
            <a:r>
              <a:rPr lang="en-IN" sz="1800" dirty="0"/>
              <a:t>/ </a:t>
            </a:r>
            <a:r>
              <a:rPr lang="en-IN" sz="1800" dirty="0" smtClean="0"/>
              <a:t>IntelliJ.</a:t>
            </a:r>
            <a:br>
              <a:rPr lang="en-IN" sz="1800" dirty="0" smtClean="0"/>
            </a:br>
            <a:endParaRPr lang="en-IN" sz="1800" dirty="0" smtClean="0"/>
          </a:p>
          <a:p>
            <a:pPr marL="285750" indent="-285750">
              <a:buFont typeface="Wingdings" panose="05000000000000000000" pitchFamily="2" charset="2"/>
              <a:buChar char="Ø"/>
            </a:pPr>
            <a:r>
              <a:rPr lang="en-IN" sz="1800" dirty="0" smtClean="0"/>
              <a:t>Add “</a:t>
            </a:r>
            <a:r>
              <a:rPr lang="en-IN" sz="1800" dirty="0"/>
              <a:t>AWS SDK for Java </a:t>
            </a:r>
            <a:r>
              <a:rPr lang="en-IN" sz="1800" dirty="0" smtClean="0"/>
              <a:t>” as maven dependency.</a:t>
            </a:r>
            <a:br>
              <a:rPr lang="en-IN" sz="1800" dirty="0" smtClean="0"/>
            </a:br>
            <a:r>
              <a:rPr lang="en-IN" sz="1800" dirty="0" smtClean="0"/>
              <a:t/>
            </a:r>
            <a:br>
              <a:rPr lang="en-IN" sz="1800" dirty="0" smtClean="0"/>
            </a:br>
            <a:r>
              <a:rPr lang="en-IN" sz="1800" dirty="0"/>
              <a:t>&lt;dependency&gt;</a:t>
            </a:r>
            <a:br>
              <a:rPr lang="en-IN" sz="1800" dirty="0"/>
            </a:br>
            <a:r>
              <a:rPr lang="en-IN" sz="1800" dirty="0"/>
              <a:t>    &lt;</a:t>
            </a:r>
            <a:r>
              <a:rPr lang="en-IN" sz="1800" dirty="0" err="1"/>
              <a:t>groupId</a:t>
            </a:r>
            <a:r>
              <a:rPr lang="en-IN" sz="1800" dirty="0"/>
              <a:t>&gt;</a:t>
            </a:r>
            <a:r>
              <a:rPr lang="en-IN" sz="1800" dirty="0" err="1"/>
              <a:t>com.amazonaws</a:t>
            </a:r>
            <a:r>
              <a:rPr lang="en-IN" sz="1800" dirty="0"/>
              <a:t>&lt;/</a:t>
            </a:r>
            <a:r>
              <a:rPr lang="en-IN" sz="1800" dirty="0" err="1"/>
              <a:t>groupId</a:t>
            </a:r>
            <a:r>
              <a:rPr lang="en-IN" sz="1800" dirty="0"/>
              <a:t>&gt;</a:t>
            </a:r>
            <a:br>
              <a:rPr lang="en-IN" sz="1800" dirty="0"/>
            </a:br>
            <a:r>
              <a:rPr lang="en-IN" sz="1800" dirty="0"/>
              <a:t>    &lt;</a:t>
            </a:r>
            <a:r>
              <a:rPr lang="en-IN" sz="1800" dirty="0" err="1"/>
              <a:t>artifactId</a:t>
            </a:r>
            <a:r>
              <a:rPr lang="en-IN" sz="1800" dirty="0"/>
              <a:t>&gt;</a:t>
            </a:r>
            <a:r>
              <a:rPr lang="en-IN" sz="1800" dirty="0" err="1"/>
              <a:t>aws</a:t>
            </a:r>
            <a:r>
              <a:rPr lang="en-IN" sz="1800" dirty="0"/>
              <a:t>-java-</a:t>
            </a:r>
            <a:r>
              <a:rPr lang="en-IN" sz="1800" dirty="0" err="1"/>
              <a:t>sdk</a:t>
            </a:r>
            <a:r>
              <a:rPr lang="en-IN" sz="1800" dirty="0"/>
              <a:t>&lt;/</a:t>
            </a:r>
            <a:r>
              <a:rPr lang="en-IN" sz="1800" dirty="0" err="1"/>
              <a:t>artifactId</a:t>
            </a:r>
            <a:r>
              <a:rPr lang="en-IN" sz="1800" dirty="0"/>
              <a:t>&gt;</a:t>
            </a:r>
            <a:br>
              <a:rPr lang="en-IN" sz="1800" dirty="0"/>
            </a:br>
            <a:r>
              <a:rPr lang="en-IN" sz="1800" dirty="0"/>
              <a:t>    &lt;version&gt;1.11.163&lt;/version&gt;</a:t>
            </a:r>
            <a:br>
              <a:rPr lang="en-IN" sz="1800" dirty="0"/>
            </a:br>
            <a:r>
              <a:rPr lang="en-IN" sz="1800" dirty="0"/>
              <a:t>&lt;/dependency</a:t>
            </a:r>
            <a:r>
              <a:rPr lang="en-IN" sz="1800" dirty="0" smtClean="0"/>
              <a:t>&gt;</a:t>
            </a:r>
            <a:br>
              <a:rPr lang="en-IN" sz="1800" dirty="0" smtClean="0"/>
            </a:br>
            <a:endParaRPr lang="en-IN" sz="1800" dirty="0" smtClean="0"/>
          </a:p>
          <a:p>
            <a:pPr marL="285750" indent="-285750">
              <a:buFont typeface="Wingdings" panose="05000000000000000000" pitchFamily="2" charset="2"/>
              <a:buChar char="Ø"/>
            </a:pPr>
            <a:r>
              <a:rPr lang="en-IN" sz="1800" dirty="0" smtClean="0"/>
              <a:t>Make sure your “Access </a:t>
            </a:r>
            <a:r>
              <a:rPr lang="en-IN" sz="1800" dirty="0"/>
              <a:t>key” and “Secret Access Key</a:t>
            </a:r>
            <a:r>
              <a:rPr lang="en-IN" sz="1800" dirty="0" smtClean="0"/>
              <a:t>” are set properly.</a:t>
            </a:r>
          </a:p>
          <a:p>
            <a:pPr lvl="1"/>
            <a:endParaRPr lang="en-IN" sz="1800" dirty="0" smtClean="0"/>
          </a:p>
          <a:p>
            <a:pPr lvl="1"/>
            <a:endParaRPr lang="en-IN" sz="1800" dirty="0"/>
          </a:p>
        </p:txBody>
      </p:sp>
    </p:spTree>
    <p:extLst>
      <p:ext uri="{BB962C8B-B14F-4D97-AF65-F5344CB8AC3E}">
        <p14:creationId xmlns:p14="http://schemas.microsoft.com/office/powerpoint/2010/main" val="5077425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2" name="TextBox 1"/>
          <p:cNvSpPr txBox="1"/>
          <p:nvPr/>
        </p:nvSpPr>
        <p:spPr>
          <a:xfrm>
            <a:off x="529534" y="1210612"/>
            <a:ext cx="10623571" cy="3785652"/>
          </a:xfrm>
          <a:prstGeom prst="rect">
            <a:avLst/>
          </a:prstGeom>
          <a:noFill/>
        </p:spPr>
        <p:txBody>
          <a:bodyPr wrap="square" rtlCol="0">
            <a:spAutoFit/>
          </a:bodyPr>
          <a:lstStyle/>
          <a:p>
            <a:r>
              <a:rPr lang="en-IN" sz="1800" b="1" dirty="0">
                <a:solidFill>
                  <a:srgbClr val="FF0000"/>
                </a:solidFill>
              </a:rPr>
              <a:t>Setting Up Your Project</a:t>
            </a:r>
          </a:p>
          <a:p>
            <a:endParaRPr lang="en-IN" dirty="0" smtClean="0"/>
          </a:p>
          <a:p>
            <a:pPr marL="285750" indent="-285750">
              <a:buFont typeface="Wingdings" panose="05000000000000000000" pitchFamily="2" charset="2"/>
              <a:buChar char="Ø"/>
            </a:pPr>
            <a:r>
              <a:rPr lang="en-IN" sz="1800" dirty="0" smtClean="0"/>
              <a:t>Create package “</a:t>
            </a:r>
            <a:r>
              <a:rPr lang="en-IN" sz="1800" dirty="0" err="1" smtClean="0"/>
              <a:t>com.yash.training.aws</a:t>
            </a:r>
            <a:r>
              <a:rPr lang="en-IN" sz="1800" dirty="0" smtClean="0"/>
              <a:t>”</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Copy the provided S3Demo.java in the package.</a:t>
            </a:r>
            <a:br>
              <a:rPr lang="en-IN" sz="1800" dirty="0" smtClean="0"/>
            </a:br>
            <a:endParaRPr lang="en-IN" sz="1800" dirty="0" smtClean="0"/>
          </a:p>
          <a:p>
            <a:pPr marL="285750" indent="-285750">
              <a:buFont typeface="Wingdings" panose="05000000000000000000" pitchFamily="2" charset="2"/>
              <a:buChar char="Ø"/>
            </a:pPr>
            <a:r>
              <a:rPr lang="en-IN" sz="1800" dirty="0" smtClean="0"/>
              <a:t>Open the S3Demo.java. </a:t>
            </a:r>
          </a:p>
          <a:p>
            <a:pPr marL="895160" lvl="1" indent="-285750">
              <a:buFont typeface="Wingdings" panose="05000000000000000000" pitchFamily="2" charset="2"/>
              <a:buChar char="Ø"/>
            </a:pPr>
            <a:r>
              <a:rPr lang="en-IN" sz="1800" dirty="0" smtClean="0"/>
              <a:t>Code related to input command handling is provided.</a:t>
            </a:r>
          </a:p>
          <a:p>
            <a:pPr marL="895160" lvl="1" indent="-285750">
              <a:buFont typeface="Wingdings" panose="05000000000000000000" pitchFamily="2" charset="2"/>
              <a:buChar char="Ø"/>
            </a:pPr>
            <a:r>
              <a:rPr lang="en-IN" sz="1800" dirty="0" smtClean="0"/>
              <a:t>Please implements the method using AWS S3 Java SDK to make the program working.</a:t>
            </a:r>
            <a:br>
              <a:rPr lang="en-IN" sz="1800" dirty="0" smtClean="0"/>
            </a:br>
            <a:endParaRPr lang="en-IN" sz="1800" dirty="0" smtClean="0"/>
          </a:p>
          <a:p>
            <a:pPr marL="285750" indent="-285750">
              <a:buFont typeface="Wingdings" panose="05000000000000000000" pitchFamily="2" charset="2"/>
              <a:buChar char="Ø"/>
            </a:pPr>
            <a:endParaRPr lang="en-IN" sz="1800" dirty="0" smtClean="0"/>
          </a:p>
          <a:p>
            <a:pPr lvl="1"/>
            <a:endParaRPr lang="en-IN" sz="1800" dirty="0" smtClean="0"/>
          </a:p>
          <a:p>
            <a:pPr lvl="1"/>
            <a:endParaRPr lang="en-IN" sz="1800" dirty="0"/>
          </a:p>
        </p:txBody>
      </p:sp>
    </p:spTree>
    <p:extLst>
      <p:ext uri="{BB962C8B-B14F-4D97-AF65-F5344CB8AC3E}">
        <p14:creationId xmlns:p14="http://schemas.microsoft.com/office/powerpoint/2010/main" val="12740390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2" name="TextBox 1"/>
          <p:cNvSpPr txBox="1"/>
          <p:nvPr/>
        </p:nvSpPr>
        <p:spPr>
          <a:xfrm>
            <a:off x="529534" y="1210612"/>
            <a:ext cx="10623571" cy="4893647"/>
          </a:xfrm>
          <a:prstGeom prst="rect">
            <a:avLst/>
          </a:prstGeom>
          <a:noFill/>
        </p:spPr>
        <p:txBody>
          <a:bodyPr wrap="square" rtlCol="0">
            <a:spAutoFit/>
          </a:bodyPr>
          <a:lstStyle/>
          <a:p>
            <a:r>
              <a:rPr lang="en-IN" sz="1800" b="1" dirty="0">
                <a:solidFill>
                  <a:srgbClr val="FF0000"/>
                </a:solidFill>
              </a:rPr>
              <a:t>AWS Command Line Interface</a:t>
            </a:r>
          </a:p>
          <a:p>
            <a:endParaRPr lang="en-IN" dirty="0" smtClean="0"/>
          </a:p>
          <a:p>
            <a:r>
              <a:rPr lang="en-IN" sz="1800" dirty="0"/>
              <a:t>The AWS Command Line Interface (AWS CLI) is a unified tool that provides a consistent interface for interacting with all parts of AWS. </a:t>
            </a:r>
            <a:endParaRPr lang="en-IN" sz="1800" dirty="0" smtClean="0"/>
          </a:p>
          <a:p>
            <a:pPr marL="285750" indent="-285750">
              <a:buFont typeface="Wingdings" panose="05000000000000000000" pitchFamily="2" charset="2"/>
              <a:buChar char="Ø"/>
            </a:pPr>
            <a:endParaRPr lang="en-IN" sz="1800" dirty="0" smtClean="0"/>
          </a:p>
          <a:p>
            <a:r>
              <a:rPr lang="en-IN" sz="1800" b="1" dirty="0" smtClean="0">
                <a:solidFill>
                  <a:srgbClr val="FF0000"/>
                </a:solidFill>
              </a:rPr>
              <a:t>Installer - Windows</a:t>
            </a:r>
            <a:endParaRPr lang="en-IN" sz="1800" b="1" dirty="0">
              <a:solidFill>
                <a:srgbClr val="FF0000"/>
              </a:solidFill>
            </a:endParaRPr>
          </a:p>
          <a:p>
            <a:endParaRPr lang="en-IN" sz="1800" dirty="0" smtClean="0"/>
          </a:p>
          <a:p>
            <a:r>
              <a:rPr lang="en-IN" sz="1800" dirty="0"/>
              <a:t>The AWS CLI is supported on Microsoft Windows XP or later. For Windows users, the MSI installation package offers a familiar and convenient way to install the AWS CLI without installing any other prerequisites.</a:t>
            </a:r>
            <a:br>
              <a:rPr lang="en-IN" sz="1800" dirty="0"/>
            </a:br>
            <a:endParaRPr lang="en-IN" sz="1800" dirty="0" smtClean="0"/>
          </a:p>
          <a:p>
            <a:pPr marL="285750" indent="-285750">
              <a:buFont typeface="Wingdings" panose="05000000000000000000" pitchFamily="2" charset="2"/>
              <a:buChar char="Ø"/>
            </a:pPr>
            <a:r>
              <a:rPr lang="en-IN" sz="1800" dirty="0" smtClean="0"/>
              <a:t>Download </a:t>
            </a:r>
            <a:r>
              <a:rPr lang="en-IN" sz="1800" dirty="0"/>
              <a:t>the appropriate MSI installer</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dirty="0"/>
              <a:t>Run the downloaded MSI installer</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dirty="0"/>
              <a:t>Follow the instructions that appear</a:t>
            </a:r>
            <a:r>
              <a:rPr lang="en-IN" sz="1800" dirty="0" smtClean="0"/>
              <a:t>.</a:t>
            </a:r>
          </a:p>
          <a:p>
            <a:pPr lvl="1"/>
            <a:endParaRPr lang="en-IN" sz="1800" dirty="0"/>
          </a:p>
        </p:txBody>
      </p:sp>
    </p:spTree>
    <p:extLst>
      <p:ext uri="{BB962C8B-B14F-4D97-AF65-F5344CB8AC3E}">
        <p14:creationId xmlns:p14="http://schemas.microsoft.com/office/powerpoint/2010/main" val="34384770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2" name="TextBox 1"/>
          <p:cNvSpPr txBox="1"/>
          <p:nvPr/>
        </p:nvSpPr>
        <p:spPr>
          <a:xfrm>
            <a:off x="529534" y="1210612"/>
            <a:ext cx="10623571" cy="2123658"/>
          </a:xfrm>
          <a:prstGeom prst="rect">
            <a:avLst/>
          </a:prstGeom>
          <a:noFill/>
        </p:spPr>
        <p:txBody>
          <a:bodyPr wrap="square" rtlCol="0">
            <a:spAutoFit/>
          </a:bodyPr>
          <a:lstStyle/>
          <a:p>
            <a:r>
              <a:rPr lang="en-IN" sz="1800" b="1" dirty="0">
                <a:solidFill>
                  <a:srgbClr val="FF0000"/>
                </a:solidFill>
              </a:rPr>
              <a:t>AWS Command Line Interface</a:t>
            </a:r>
          </a:p>
          <a:p>
            <a:endParaRPr lang="en-IN" dirty="0" smtClean="0"/>
          </a:p>
          <a:p>
            <a:pPr marL="285750" indent="-285750">
              <a:buFont typeface="Wingdings" panose="05000000000000000000" pitchFamily="2" charset="2"/>
              <a:buChar char="Ø"/>
            </a:pPr>
            <a:r>
              <a:rPr lang="en-IN" sz="1800" dirty="0" smtClean="0"/>
              <a:t>Go to CLI Installation directory. </a:t>
            </a:r>
            <a:r>
              <a:rPr lang="en-IN" sz="1800" dirty="0"/>
              <a:t>For example “C:\Program Files\Amazon\AWSCLI</a:t>
            </a:r>
            <a:r>
              <a:rPr lang="en-IN" sz="1800" dirty="0" smtClean="0"/>
              <a:t>”</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Open command prompt and go to CLI Installation Directory.</a:t>
            </a:r>
          </a:p>
          <a:p>
            <a:endParaRPr lang="en-IN" sz="1800" dirty="0" smtClean="0"/>
          </a:p>
          <a:p>
            <a:pPr lvl="1"/>
            <a:endParaRPr lang="en-IN" sz="1800" dirty="0"/>
          </a:p>
        </p:txBody>
      </p:sp>
    </p:spTree>
    <p:extLst>
      <p:ext uri="{BB962C8B-B14F-4D97-AF65-F5344CB8AC3E}">
        <p14:creationId xmlns:p14="http://schemas.microsoft.com/office/powerpoint/2010/main" val="30173702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Storage Service (S3)</a:t>
            </a:r>
          </a:p>
        </p:txBody>
      </p:sp>
      <p:sp>
        <p:nvSpPr>
          <p:cNvPr id="2" name="TextBox 1"/>
          <p:cNvSpPr txBox="1"/>
          <p:nvPr/>
        </p:nvSpPr>
        <p:spPr>
          <a:xfrm>
            <a:off x="529534" y="1210612"/>
            <a:ext cx="10623571" cy="4893647"/>
          </a:xfrm>
          <a:prstGeom prst="rect">
            <a:avLst/>
          </a:prstGeom>
          <a:noFill/>
        </p:spPr>
        <p:txBody>
          <a:bodyPr wrap="square" rtlCol="0">
            <a:spAutoFit/>
          </a:bodyPr>
          <a:lstStyle/>
          <a:p>
            <a:r>
              <a:rPr lang="en-IN" sz="1800" b="1" dirty="0">
                <a:solidFill>
                  <a:srgbClr val="FF0000"/>
                </a:solidFill>
              </a:rPr>
              <a:t>AWS Command Line </a:t>
            </a:r>
            <a:r>
              <a:rPr lang="en-IN" sz="1800" b="1" dirty="0" smtClean="0">
                <a:solidFill>
                  <a:srgbClr val="FF0000"/>
                </a:solidFill>
              </a:rPr>
              <a:t>Interface – S3 command</a:t>
            </a:r>
            <a:endParaRPr lang="en-IN" sz="1800" b="1" dirty="0">
              <a:solidFill>
                <a:srgbClr val="FF0000"/>
              </a:solidFill>
            </a:endParaRPr>
          </a:p>
          <a:p>
            <a:endParaRPr lang="en-IN" dirty="0" smtClean="0"/>
          </a:p>
          <a:p>
            <a:r>
              <a:rPr lang="en-IN" sz="1800" dirty="0"/>
              <a:t>This section describes how you can manage Amazon S3 buckets and objects using </a:t>
            </a:r>
            <a:r>
              <a:rPr lang="en-IN" sz="1800" dirty="0" smtClean="0"/>
              <a:t>high-level </a:t>
            </a:r>
            <a:r>
              <a:rPr lang="en-IN" sz="1800" dirty="0" err="1" smtClean="0"/>
              <a:t>aws</a:t>
            </a:r>
            <a:r>
              <a:rPr lang="en-IN" sz="1800" dirty="0" smtClean="0"/>
              <a:t> </a:t>
            </a:r>
            <a:r>
              <a:rPr lang="en-IN" sz="1800" dirty="0"/>
              <a:t>s3 commands</a:t>
            </a:r>
            <a:r>
              <a:rPr lang="en-IN" sz="1800" dirty="0" smtClean="0"/>
              <a:t>.</a:t>
            </a:r>
          </a:p>
          <a:p>
            <a:endParaRPr lang="en-IN" sz="1800" dirty="0"/>
          </a:p>
          <a:p>
            <a:r>
              <a:rPr lang="en-IN" sz="1800" dirty="0"/>
              <a:t>Creating Buckets</a:t>
            </a:r>
          </a:p>
          <a:p>
            <a:r>
              <a:rPr lang="en-IN" sz="1800" dirty="0"/>
              <a:t>$ </a:t>
            </a:r>
            <a:r>
              <a:rPr lang="en-IN" sz="1800" dirty="0" err="1"/>
              <a:t>aws</a:t>
            </a:r>
            <a:r>
              <a:rPr lang="en-IN" sz="1800" dirty="0"/>
              <a:t> s3 </a:t>
            </a:r>
            <a:r>
              <a:rPr lang="en-IN" sz="1800" dirty="0" err="1"/>
              <a:t>mb</a:t>
            </a:r>
            <a:r>
              <a:rPr lang="en-IN" sz="1800" dirty="0"/>
              <a:t> s3://</a:t>
            </a:r>
            <a:r>
              <a:rPr lang="en-IN" sz="1800" i="1" dirty="0" smtClean="0"/>
              <a:t>bucket-name</a:t>
            </a:r>
          </a:p>
          <a:p>
            <a:endParaRPr lang="en-IN" sz="1800" i="1" dirty="0"/>
          </a:p>
          <a:p>
            <a:r>
              <a:rPr lang="en-IN" sz="1800" dirty="0"/>
              <a:t>Removing Buckets</a:t>
            </a:r>
          </a:p>
          <a:p>
            <a:r>
              <a:rPr lang="en-IN" sz="1800" dirty="0" smtClean="0"/>
              <a:t>$ </a:t>
            </a:r>
            <a:r>
              <a:rPr lang="en-IN" sz="1800" dirty="0" err="1" smtClean="0"/>
              <a:t>aws</a:t>
            </a:r>
            <a:r>
              <a:rPr lang="en-IN" sz="1800" dirty="0" smtClean="0"/>
              <a:t> </a:t>
            </a:r>
            <a:r>
              <a:rPr lang="en-IN" sz="1800" dirty="0"/>
              <a:t>s3 </a:t>
            </a:r>
            <a:r>
              <a:rPr lang="en-IN" sz="1800" dirty="0" err="1"/>
              <a:t>rb</a:t>
            </a:r>
            <a:r>
              <a:rPr lang="en-IN" sz="1800" dirty="0"/>
              <a:t> s3://</a:t>
            </a:r>
            <a:r>
              <a:rPr lang="en-IN" sz="1800" i="1" dirty="0" smtClean="0"/>
              <a:t>bucket-name</a:t>
            </a:r>
          </a:p>
          <a:p>
            <a:endParaRPr lang="en-IN" sz="1800" i="1" dirty="0"/>
          </a:p>
          <a:p>
            <a:r>
              <a:rPr lang="en-IN" sz="1800" dirty="0"/>
              <a:t>Listing Buckets</a:t>
            </a:r>
          </a:p>
          <a:p>
            <a:r>
              <a:rPr lang="en-IN" sz="1800" dirty="0"/>
              <a:t>$ </a:t>
            </a:r>
            <a:r>
              <a:rPr lang="en-IN" sz="1800" dirty="0" err="1"/>
              <a:t>aws</a:t>
            </a:r>
            <a:r>
              <a:rPr lang="en-IN" sz="1800" dirty="0"/>
              <a:t> s3 </a:t>
            </a:r>
            <a:r>
              <a:rPr lang="en-IN" sz="1800" dirty="0" smtClean="0"/>
              <a:t>ls</a:t>
            </a:r>
          </a:p>
          <a:p>
            <a:endParaRPr lang="en-IN" sz="1800" dirty="0"/>
          </a:p>
          <a:p>
            <a:r>
              <a:rPr lang="en-IN" sz="1800" dirty="0" smtClean="0"/>
              <a:t>More command and details </a:t>
            </a:r>
            <a:r>
              <a:rPr lang="en-IN" sz="1800" dirty="0"/>
              <a:t>are available </a:t>
            </a:r>
            <a:r>
              <a:rPr lang="en-IN" sz="1800" dirty="0" smtClean="0"/>
              <a:t>at</a:t>
            </a:r>
          </a:p>
          <a:p>
            <a:r>
              <a:rPr lang="en-IN" sz="1800" dirty="0" smtClean="0">
                <a:hlinkClick r:id="rId2"/>
              </a:rPr>
              <a:t>http</a:t>
            </a:r>
            <a:r>
              <a:rPr lang="en-IN" sz="1800" dirty="0">
                <a:hlinkClick r:id="rId2"/>
              </a:rPr>
              <a:t>://</a:t>
            </a:r>
            <a:r>
              <a:rPr lang="en-IN" sz="1800" dirty="0" smtClean="0">
                <a:hlinkClick r:id="rId2"/>
              </a:rPr>
              <a:t>docs.aws.amazon.com/cli/latest/userguide/using-s3-commands.html</a:t>
            </a:r>
            <a:r>
              <a:rPr lang="en-IN" sz="1800" dirty="0" smtClean="0"/>
              <a:t/>
            </a:r>
            <a:br>
              <a:rPr lang="en-IN" sz="1800" dirty="0" smtClean="0"/>
            </a:br>
            <a:endParaRPr lang="en-IN" sz="1800" dirty="0"/>
          </a:p>
        </p:txBody>
      </p:sp>
    </p:spTree>
    <p:extLst>
      <p:ext uri="{BB962C8B-B14F-4D97-AF65-F5344CB8AC3E}">
        <p14:creationId xmlns:p14="http://schemas.microsoft.com/office/powerpoint/2010/main" val="4460800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pic>
        <p:nvPicPr>
          <p:cNvPr id="3074" name="Picture 2" descr="C:\Users\sumeetm\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597" y="2373737"/>
            <a:ext cx="31527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103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210612"/>
            <a:ext cx="10623571" cy="1754326"/>
          </a:xfrm>
          <a:prstGeom prst="rect">
            <a:avLst/>
          </a:prstGeom>
          <a:noFill/>
        </p:spPr>
        <p:txBody>
          <a:bodyPr wrap="square" rtlCol="0">
            <a:spAutoFit/>
          </a:bodyPr>
          <a:lstStyle/>
          <a:p>
            <a:r>
              <a:rPr lang="en-IN" sz="1800" dirty="0"/>
              <a:t>Amazon Simple Queue Service (SQS) is a reliable and scalable solution for hosting queues that store messages as they travel between computers and software components. It uses a pull-based mechanism to deliver messages.</a:t>
            </a:r>
            <a:br>
              <a:rPr lang="en-IN" sz="1800" dirty="0"/>
            </a:br>
            <a:r>
              <a:rPr lang="en-IN" sz="1800" dirty="0"/>
              <a:t>Amazon SQS supports both standard and FIFO queues.</a:t>
            </a:r>
          </a:p>
          <a:p>
            <a:r>
              <a:rPr lang="en-IN" sz="1800" dirty="0" smtClean="0"/>
              <a:t/>
            </a:r>
            <a:br>
              <a:rPr lang="en-IN" sz="1800" dirty="0" smtClean="0"/>
            </a:br>
            <a:endParaRPr lang="en-IN" sz="1800" dirty="0"/>
          </a:p>
        </p:txBody>
      </p:sp>
      <p:pic>
        <p:nvPicPr>
          <p:cNvPr id="1026" name="Picture 2" descr="C:\Users\sumeetm\Desktop\sq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93" y="2627134"/>
            <a:ext cx="9826581" cy="293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5541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210612"/>
            <a:ext cx="10623571" cy="4801314"/>
          </a:xfrm>
          <a:prstGeom prst="rect">
            <a:avLst/>
          </a:prstGeom>
          <a:noFill/>
        </p:spPr>
        <p:txBody>
          <a:bodyPr wrap="square" rtlCol="0">
            <a:spAutoFit/>
          </a:bodyPr>
          <a:lstStyle/>
          <a:p>
            <a:r>
              <a:rPr lang="en-IN" sz="1800" b="1" dirty="0" smtClean="0">
                <a:solidFill>
                  <a:srgbClr val="F58223"/>
                </a:solidFill>
              </a:rPr>
              <a:t>Service Features</a:t>
            </a:r>
            <a:br>
              <a:rPr lang="en-IN" sz="1800" b="1" dirty="0" smtClean="0">
                <a:solidFill>
                  <a:srgbClr val="F58223"/>
                </a:solidFill>
              </a:rPr>
            </a:br>
            <a:endParaRPr lang="en-IN" sz="1800" b="1" dirty="0">
              <a:solidFill>
                <a:srgbClr val="F58223"/>
              </a:solidFill>
            </a:endParaRPr>
          </a:p>
          <a:p>
            <a:pPr marL="285750" indent="-285750">
              <a:buFont typeface="Wingdings" panose="05000000000000000000" pitchFamily="2" charset="2"/>
              <a:buChar char="Ø"/>
            </a:pPr>
            <a:r>
              <a:rPr lang="en-IN" sz="1800" b="1" dirty="0"/>
              <a:t>Redundant infrastructure</a:t>
            </a:r>
            <a:r>
              <a:rPr lang="en-IN" sz="1800" dirty="0"/>
              <a:t> – Standard queues support at-least-once message delivery, while FIFO queues support exactly-once message processing. Amazon SQS provides highly-concurrent access to messages and high availability for producing and consuming messages</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Multiple producers and consumers</a:t>
            </a:r>
            <a:r>
              <a:rPr lang="en-IN" sz="1800" dirty="0"/>
              <a:t> – Multiple parts of your system can send or receive messages at the same time. Amazon SQS locks the message during processing, keeping other parts of your system from processing the message simultaneously</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Configurable settings per queue</a:t>
            </a:r>
            <a:r>
              <a:rPr lang="en-IN" sz="1800" dirty="0"/>
              <a:t> – All of your queues don't have to be exactly alike. For example, you can optimize one queue for messages that require a longer processing time than others</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Variable message size</a:t>
            </a:r>
            <a:r>
              <a:rPr lang="en-IN" sz="1800" dirty="0"/>
              <a:t> – Your messages can be up to 262,144 bytes (256 KB) in size. You can store the contents of larger messages using the Amazon Simple Storage Service (Amazon S3) or Amazon DynamoDB, with Amazon SQS holding a pointer to the Amazon S3 object. </a:t>
            </a:r>
            <a:endParaRPr lang="en-IN" sz="1800" dirty="0" smtClean="0"/>
          </a:p>
          <a:p>
            <a:pPr marL="285750" indent="-285750">
              <a:buFont typeface="Wingdings" panose="05000000000000000000" pitchFamily="2" charset="2"/>
              <a:buChar char="Ø"/>
            </a:pPr>
            <a:endParaRPr lang="en-IN" sz="1800" dirty="0"/>
          </a:p>
        </p:txBody>
      </p:sp>
    </p:spTree>
    <p:extLst>
      <p:ext uri="{BB962C8B-B14F-4D97-AF65-F5344CB8AC3E}">
        <p14:creationId xmlns:p14="http://schemas.microsoft.com/office/powerpoint/2010/main" val="3357526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210612"/>
            <a:ext cx="10623571" cy="2585323"/>
          </a:xfrm>
          <a:prstGeom prst="rect">
            <a:avLst/>
          </a:prstGeom>
          <a:noFill/>
        </p:spPr>
        <p:txBody>
          <a:bodyPr wrap="square" rtlCol="0">
            <a:spAutoFit/>
          </a:bodyPr>
          <a:lstStyle/>
          <a:p>
            <a:r>
              <a:rPr lang="en-IN" sz="1800" b="1" dirty="0" smtClean="0">
                <a:solidFill>
                  <a:srgbClr val="F58223"/>
                </a:solidFill>
              </a:rPr>
              <a:t>Service Features</a:t>
            </a:r>
            <a:br>
              <a:rPr lang="en-IN" sz="1800" b="1" dirty="0" smtClean="0">
                <a:solidFill>
                  <a:srgbClr val="F58223"/>
                </a:solidFill>
              </a:rPr>
            </a:br>
            <a:endParaRPr lang="en-IN" sz="1800" b="1" dirty="0">
              <a:solidFill>
                <a:srgbClr val="F58223"/>
              </a:solidFill>
            </a:endParaRPr>
          </a:p>
          <a:p>
            <a:pPr marL="285750" indent="-285750">
              <a:buFont typeface="Wingdings" panose="05000000000000000000" pitchFamily="2" charset="2"/>
              <a:buChar char="Ø"/>
            </a:pPr>
            <a:r>
              <a:rPr lang="en-IN" sz="1800" b="1" dirty="0"/>
              <a:t>Access control</a:t>
            </a:r>
            <a:r>
              <a:rPr lang="en-IN" sz="1800" dirty="0"/>
              <a:t> – You control who can send messages to a queue, and who can receive messages from a queue</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b="1" dirty="0"/>
              <a:t>Delay queues</a:t>
            </a:r>
            <a:r>
              <a:rPr lang="en-IN" sz="1800" dirty="0"/>
              <a:t> – You can set a default delay on a queue, so that delivery of all enqueued messages is postponed for the specified duration. You can set the delay value when you create a queue with </a:t>
            </a:r>
            <a:r>
              <a:rPr lang="en-IN" sz="1800" dirty="0" err="1"/>
              <a:t>CreateQueue</a:t>
            </a:r>
            <a:r>
              <a:rPr lang="en-IN" sz="1800" dirty="0"/>
              <a:t>, and you can update the value with SetQueueAttributes. If you update the value, the new value affects only messages enqueued after the update.</a:t>
            </a:r>
          </a:p>
        </p:txBody>
      </p:sp>
    </p:spTree>
    <p:extLst>
      <p:ext uri="{BB962C8B-B14F-4D97-AF65-F5344CB8AC3E}">
        <p14:creationId xmlns:p14="http://schemas.microsoft.com/office/powerpoint/2010/main" val="18491127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210612"/>
            <a:ext cx="10623571" cy="3416320"/>
          </a:xfrm>
          <a:prstGeom prst="rect">
            <a:avLst/>
          </a:prstGeom>
          <a:noFill/>
        </p:spPr>
        <p:txBody>
          <a:bodyPr wrap="square" rtlCol="0">
            <a:spAutoFit/>
          </a:bodyPr>
          <a:lstStyle/>
          <a:p>
            <a:r>
              <a:rPr lang="en-IN" sz="1800" b="1" dirty="0" smtClean="0">
                <a:solidFill>
                  <a:srgbClr val="F58223"/>
                </a:solidFill>
              </a:rPr>
              <a:t>Usage Scenarios</a:t>
            </a:r>
            <a:br>
              <a:rPr lang="en-IN" sz="1800" b="1" dirty="0" smtClean="0">
                <a:solidFill>
                  <a:srgbClr val="F58223"/>
                </a:solidFill>
              </a:rPr>
            </a:br>
            <a:endParaRPr lang="en-IN" sz="1800" b="1" dirty="0">
              <a:solidFill>
                <a:srgbClr val="F58223"/>
              </a:solidFill>
            </a:endParaRPr>
          </a:p>
          <a:p>
            <a:pPr marL="285750" indent="-285750">
              <a:buFont typeface="Wingdings" panose="05000000000000000000" pitchFamily="2" charset="2"/>
              <a:buChar char="Ø"/>
            </a:pPr>
            <a:r>
              <a:rPr lang="en-IN" sz="1800" b="1" dirty="0"/>
              <a:t>Work </a:t>
            </a:r>
            <a:r>
              <a:rPr lang="en-IN" sz="1800" b="1" dirty="0" smtClean="0"/>
              <a:t>queues</a:t>
            </a:r>
            <a:r>
              <a:rPr lang="en-IN" sz="1800" dirty="0" smtClean="0"/>
              <a:t> - </a:t>
            </a:r>
            <a:r>
              <a:rPr lang="en-IN" sz="1800" dirty="0"/>
              <a:t>Decouple </a:t>
            </a:r>
            <a:r>
              <a:rPr lang="en-IN" sz="1800" dirty="0" smtClean="0"/>
              <a:t>components of distributed applications</a:t>
            </a:r>
            <a:r>
              <a:rPr lang="en-IN" sz="1800" dirty="0"/>
              <a:t>.  </a:t>
            </a:r>
            <a:r>
              <a:rPr lang="en-IN" sz="1800" dirty="0" smtClean="0"/>
              <a:t/>
            </a:r>
            <a:br>
              <a:rPr lang="en-IN" sz="1800" dirty="0" smtClean="0"/>
            </a:br>
            <a:endParaRPr lang="en-IN" sz="1800" dirty="0"/>
          </a:p>
          <a:p>
            <a:pPr marL="285750" indent="-285750">
              <a:buFont typeface="Wingdings" panose="05000000000000000000" pitchFamily="2" charset="2"/>
              <a:buChar char="Ø"/>
            </a:pPr>
            <a:r>
              <a:rPr lang="en-IN" sz="1800" b="1" dirty="0"/>
              <a:t>Buffer and batch </a:t>
            </a:r>
            <a:r>
              <a:rPr lang="en-IN" sz="1800" b="1" dirty="0" smtClean="0"/>
              <a:t>operations </a:t>
            </a:r>
            <a:r>
              <a:rPr lang="en-IN" sz="1800" dirty="0" smtClean="0"/>
              <a:t>- </a:t>
            </a:r>
            <a:r>
              <a:rPr lang="en-IN" sz="1800" dirty="0"/>
              <a:t>Smooth </a:t>
            </a:r>
            <a:r>
              <a:rPr lang="en-IN" sz="1800" dirty="0" smtClean="0"/>
              <a:t>out</a:t>
            </a:r>
            <a:r>
              <a:rPr lang="en-IN" sz="1800" dirty="0"/>
              <a:t> temporary </a:t>
            </a:r>
            <a:r>
              <a:rPr lang="en-IN" sz="1800" dirty="0" smtClean="0"/>
              <a:t>volume spikes</a:t>
            </a:r>
            <a:r>
              <a:rPr lang="en-IN" sz="1800" dirty="0"/>
              <a:t>.</a:t>
            </a:r>
            <a:r>
              <a:rPr lang="en-IN" sz="1800" dirty="0" smtClean="0"/>
              <a:t/>
            </a:r>
            <a:br>
              <a:rPr lang="en-IN" sz="1800" dirty="0" smtClean="0"/>
            </a:br>
            <a:endParaRPr lang="en-IN" sz="1800" dirty="0"/>
          </a:p>
          <a:p>
            <a:pPr marL="285750" indent="-285750">
              <a:buFont typeface="Wingdings" panose="05000000000000000000" pitchFamily="2" charset="2"/>
              <a:buChar char="Ø"/>
            </a:pPr>
            <a:r>
              <a:rPr lang="en-IN" sz="1800" b="1" dirty="0"/>
              <a:t>Request </a:t>
            </a:r>
            <a:r>
              <a:rPr lang="en-IN" sz="1800" b="1" dirty="0" smtClean="0"/>
              <a:t>offloading</a:t>
            </a:r>
            <a:r>
              <a:rPr lang="en-IN" sz="1800" dirty="0" smtClean="0"/>
              <a:t> - </a:t>
            </a:r>
            <a:r>
              <a:rPr lang="en-IN" sz="1800" dirty="0"/>
              <a:t>Move </a:t>
            </a:r>
            <a:r>
              <a:rPr lang="en-IN" sz="1800" dirty="0" smtClean="0"/>
              <a:t>slow operations off of the</a:t>
            </a:r>
            <a:r>
              <a:rPr lang="en-IN" sz="1800" dirty="0"/>
              <a:t> interactive </a:t>
            </a:r>
            <a:r>
              <a:rPr lang="en-IN" sz="1800" dirty="0" smtClean="0"/>
              <a:t>request path</a:t>
            </a:r>
            <a:r>
              <a:rPr lang="en-IN" sz="1800" dirty="0"/>
              <a:t>.  </a:t>
            </a:r>
            <a:endParaRPr lang="en-IN" sz="1800" dirty="0" smtClean="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b="1" dirty="0" smtClean="0"/>
              <a:t>Fan-out target </a:t>
            </a:r>
            <a:r>
              <a:rPr lang="en-IN" sz="1800" dirty="0" smtClean="0"/>
              <a:t>-</a:t>
            </a:r>
            <a:r>
              <a:rPr lang="en-IN" sz="1800" b="1" dirty="0" smtClean="0"/>
              <a:t> </a:t>
            </a:r>
            <a:r>
              <a:rPr lang="en-IN" sz="1800" dirty="0" smtClean="0"/>
              <a:t>Use with SNS to send message copies to multiple queues in parallel for simultaneous processing</a:t>
            </a:r>
            <a:r>
              <a:rPr lang="en-IN" sz="1800" dirty="0"/>
              <a:t>.  </a:t>
            </a:r>
            <a:endParaRPr lang="en-IN" sz="1800" b="1" dirty="0"/>
          </a:p>
          <a:p>
            <a:r>
              <a:rPr lang="en-IN" sz="1800" dirty="0" smtClean="0"/>
              <a:t/>
            </a:r>
            <a:br>
              <a:rPr lang="en-IN" sz="1800" dirty="0" smtClean="0"/>
            </a:br>
            <a:endParaRPr lang="en-IN" sz="1800" dirty="0"/>
          </a:p>
        </p:txBody>
      </p:sp>
    </p:spTree>
    <p:extLst>
      <p:ext uri="{BB962C8B-B14F-4D97-AF65-F5344CB8AC3E}">
        <p14:creationId xmlns:p14="http://schemas.microsoft.com/office/powerpoint/2010/main" val="1220983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465139" y="1081825"/>
            <a:ext cx="11074331" cy="1477328"/>
          </a:xfrm>
          <a:prstGeom prst="rect">
            <a:avLst/>
          </a:prstGeom>
          <a:noFill/>
        </p:spPr>
        <p:txBody>
          <a:bodyPr wrap="square" rtlCol="0">
            <a:spAutoFit/>
          </a:bodyPr>
          <a:lstStyle/>
          <a:p>
            <a:r>
              <a:rPr lang="en-IN" sz="1800" b="1" dirty="0">
                <a:solidFill>
                  <a:srgbClr val="F79443"/>
                </a:solidFill>
              </a:rPr>
              <a:t>Service models</a:t>
            </a:r>
          </a:p>
          <a:p>
            <a:endParaRPr lang="en-IN" sz="1800" b="1" dirty="0">
              <a:solidFill>
                <a:srgbClr val="F79443"/>
              </a:solidFill>
            </a:endParaRPr>
          </a:p>
          <a:p>
            <a:pPr fontAlgn="base"/>
            <a:r>
              <a:rPr lang="en-IN" sz="1800" dirty="0" smtClean="0"/>
              <a:t>Service-oriented </a:t>
            </a:r>
            <a:r>
              <a:rPr lang="en-IN" sz="1800" dirty="0"/>
              <a:t>architecture advocates "everything as a service" (with the acronyms EaaS), cloud-computing providers offer their "services" according to different models, of which the three standard models per </a:t>
            </a:r>
            <a:r>
              <a:rPr lang="en-IN" sz="1800" dirty="0" smtClean="0"/>
              <a:t>NIST (</a:t>
            </a:r>
            <a:r>
              <a:rPr lang="en-IN" sz="1800" dirty="0"/>
              <a:t>National Institute of Standards and </a:t>
            </a:r>
            <a:r>
              <a:rPr lang="en-IN" sz="1800" dirty="0" smtClean="0"/>
              <a:t>Technology) are:</a:t>
            </a:r>
            <a:endParaRPr lang="en-IN" dirty="0"/>
          </a:p>
        </p:txBody>
      </p:sp>
      <p:sp>
        <p:nvSpPr>
          <p:cNvPr id="3" name="TextBox 2"/>
          <p:cNvSpPr txBox="1"/>
          <p:nvPr/>
        </p:nvSpPr>
        <p:spPr>
          <a:xfrm>
            <a:off x="489396" y="2640166"/>
            <a:ext cx="5589432" cy="1846659"/>
          </a:xfrm>
          <a:prstGeom prst="rect">
            <a:avLst/>
          </a:prstGeom>
          <a:noFill/>
        </p:spPr>
        <p:txBody>
          <a:bodyPr wrap="square" rtlCol="0">
            <a:spAutoFit/>
          </a:bodyPr>
          <a:lstStyle/>
          <a:p>
            <a:pPr marL="285750" indent="-285750" fontAlgn="base">
              <a:buFont typeface="Wingdings" panose="05000000000000000000" pitchFamily="2" charset="2"/>
              <a:buChar char="Ø"/>
            </a:pPr>
            <a:r>
              <a:rPr lang="en-IN" sz="1800" dirty="0"/>
              <a:t>Infrastructure as a Service (IaaS</a:t>
            </a:r>
            <a:r>
              <a:rPr lang="en-IN" sz="1800" dirty="0" smtClean="0"/>
              <a:t>)</a:t>
            </a:r>
            <a:br>
              <a:rPr lang="en-IN" sz="1800" dirty="0" smtClean="0"/>
            </a:br>
            <a:endParaRPr lang="en-IN" sz="1800" dirty="0"/>
          </a:p>
          <a:p>
            <a:pPr marL="285750" indent="-285750" fontAlgn="base">
              <a:buFont typeface="Wingdings" panose="05000000000000000000" pitchFamily="2" charset="2"/>
              <a:buChar char="Ø"/>
            </a:pPr>
            <a:r>
              <a:rPr lang="en-IN" sz="1800" dirty="0"/>
              <a:t>Platform as a Service (PaaS</a:t>
            </a:r>
            <a:r>
              <a:rPr lang="en-IN" sz="1800" dirty="0" smtClean="0"/>
              <a:t>)</a:t>
            </a:r>
            <a:br>
              <a:rPr lang="en-IN" sz="1800" dirty="0" smtClean="0"/>
            </a:br>
            <a:endParaRPr lang="en-IN" sz="1800" dirty="0"/>
          </a:p>
          <a:p>
            <a:pPr marL="285750" indent="-285750" fontAlgn="base">
              <a:buFont typeface="Wingdings" panose="05000000000000000000" pitchFamily="2" charset="2"/>
              <a:buChar char="Ø"/>
            </a:pPr>
            <a:r>
              <a:rPr lang="en-IN" sz="1800" dirty="0"/>
              <a:t>Software as a Service (SaaS)</a:t>
            </a:r>
            <a:endParaRPr lang="en-IN" sz="1800" b="1" dirty="0">
              <a:solidFill>
                <a:srgbClr val="F79443"/>
              </a:solidFill>
            </a:endParaRPr>
          </a:p>
          <a:p>
            <a:endParaRPr lang="en-IN" dirty="0"/>
          </a:p>
        </p:txBody>
      </p:sp>
      <p:pic>
        <p:nvPicPr>
          <p:cNvPr id="9218" name="Picture 2" descr="C:\Users\sumeetm\Desktop\300px-Cloud_computing_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846" y="2640166"/>
            <a:ext cx="28575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1308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197733"/>
            <a:ext cx="10623571" cy="646331"/>
          </a:xfrm>
          <a:prstGeom prst="rect">
            <a:avLst/>
          </a:prstGeom>
          <a:noFill/>
        </p:spPr>
        <p:txBody>
          <a:bodyPr wrap="square" rtlCol="0">
            <a:spAutoFit/>
          </a:bodyPr>
          <a:lstStyle/>
          <a:p>
            <a:r>
              <a:rPr lang="en-IN" sz="1800" b="1" dirty="0" smtClean="0">
                <a:solidFill>
                  <a:srgbClr val="F58223"/>
                </a:solidFill>
              </a:rPr>
              <a:t>Standard v/s FIFO Queue</a:t>
            </a:r>
            <a:r>
              <a:rPr lang="en-IN" sz="1800" dirty="0" smtClean="0"/>
              <a:t/>
            </a:r>
            <a:br>
              <a:rPr lang="en-IN" sz="1800" dirty="0" smtClean="0"/>
            </a:br>
            <a:endParaRPr lang="en-IN" sz="1800" dirty="0"/>
          </a:p>
        </p:txBody>
      </p:sp>
      <p:graphicFrame>
        <p:nvGraphicFramePr>
          <p:cNvPr id="3" name="Table 2"/>
          <p:cNvGraphicFramePr>
            <a:graphicFrameLocks noGrp="1"/>
          </p:cNvGraphicFramePr>
          <p:nvPr>
            <p:extLst>
              <p:ext uri="{D42A27DB-BD31-4B8C-83A1-F6EECF244321}">
                <p14:modId xmlns:p14="http://schemas.microsoft.com/office/powerpoint/2010/main" val="668747193"/>
              </p:ext>
            </p:extLst>
          </p:nvPr>
        </p:nvGraphicFramePr>
        <p:xfrm>
          <a:off x="606808" y="1844061"/>
          <a:ext cx="11048571" cy="2656840"/>
        </p:xfrm>
        <a:graphic>
          <a:graphicData uri="http://schemas.openxmlformats.org/drawingml/2006/table">
            <a:tbl>
              <a:tblPr firstRow="1" bandRow="1">
                <a:tableStyleId>{5C22544A-7EE6-4342-B048-85BDC9FD1C3A}</a:tableStyleId>
              </a:tblPr>
              <a:tblGrid>
                <a:gridCol w="5532021"/>
                <a:gridCol w="5516550"/>
              </a:tblGrid>
              <a:tr h="370840">
                <a:tc>
                  <a:txBody>
                    <a:bodyPr/>
                    <a:lstStyle/>
                    <a:p>
                      <a:r>
                        <a:rPr lang="en-IN" sz="1400" dirty="0" smtClean="0"/>
                        <a:t>Standard</a:t>
                      </a:r>
                      <a:endParaRPr lang="en-IN" sz="1400" dirty="0"/>
                    </a:p>
                  </a:txBody>
                  <a:tcPr/>
                </a:tc>
                <a:tc>
                  <a:txBody>
                    <a:bodyPr/>
                    <a:lstStyle/>
                    <a:p>
                      <a:r>
                        <a:rPr lang="en-IN" sz="1400" dirty="0" smtClean="0"/>
                        <a:t>FIFO</a:t>
                      </a:r>
                      <a:endParaRPr lang="en-IN" sz="1400" dirty="0"/>
                    </a:p>
                  </a:txBody>
                  <a:tcPr/>
                </a:tc>
              </a:tr>
              <a:tr h="370840">
                <a:tc>
                  <a:txBody>
                    <a:bodyPr/>
                    <a:lstStyle/>
                    <a:p>
                      <a:r>
                        <a:rPr lang="en-IN" sz="1400" b="0" i="0" kern="1200" dirty="0" smtClean="0">
                          <a:solidFill>
                            <a:schemeClr val="dk1"/>
                          </a:solidFill>
                          <a:effectLst/>
                          <a:latin typeface="+mn-lt"/>
                          <a:ea typeface="+mn-ea"/>
                          <a:cs typeface="+mn-cs"/>
                        </a:rPr>
                        <a:t>Available in all regions.</a:t>
                      </a:r>
                      <a:endParaRPr lang="en-IN" sz="1400" dirty="0"/>
                    </a:p>
                  </a:txBody>
                  <a:tcPr/>
                </a:tc>
                <a:tc>
                  <a:txBody>
                    <a:bodyPr/>
                    <a:lstStyle/>
                    <a:p>
                      <a:r>
                        <a:rPr lang="en-IN" sz="1400" b="0" i="0" kern="1200" dirty="0" smtClean="0">
                          <a:solidFill>
                            <a:schemeClr val="dk1"/>
                          </a:solidFill>
                          <a:effectLst/>
                          <a:latin typeface="+mn-lt"/>
                          <a:ea typeface="+mn-ea"/>
                          <a:cs typeface="+mn-cs"/>
                        </a:rPr>
                        <a:t>Available in the US East (N. Virginia), US East (Ohio), US West (Oregon), and EU (Ireland) regions.</a:t>
                      </a:r>
                      <a:endParaRPr lang="en-IN" sz="1400" dirty="0"/>
                    </a:p>
                  </a:txBody>
                  <a:tcPr/>
                </a:tc>
              </a:tr>
              <a:tr h="337692">
                <a:tc>
                  <a:txBody>
                    <a:bodyPr/>
                    <a:lstStyle/>
                    <a:p>
                      <a:r>
                        <a:rPr lang="en-IN" sz="1400" b="1" i="0" kern="1200" dirty="0" smtClean="0">
                          <a:solidFill>
                            <a:schemeClr val="dk1"/>
                          </a:solidFill>
                          <a:effectLst/>
                          <a:latin typeface="+mn-lt"/>
                          <a:ea typeface="+mn-ea"/>
                          <a:cs typeface="+mn-cs"/>
                        </a:rPr>
                        <a:t>High Throughput</a:t>
                      </a:r>
                      <a:r>
                        <a:rPr lang="en-IN" sz="1400" b="0" i="0" kern="1200" dirty="0" smtClean="0">
                          <a:solidFill>
                            <a:schemeClr val="dk1"/>
                          </a:solidFill>
                          <a:effectLst/>
                          <a:latin typeface="+mn-lt"/>
                          <a:ea typeface="+mn-ea"/>
                          <a:cs typeface="+mn-cs"/>
                        </a:rPr>
                        <a:t> – Standard queues have nearly-unlimited transactions per second (TPS).</a:t>
                      </a:r>
                      <a:endParaRPr lang="en-IN" sz="1400" dirty="0"/>
                    </a:p>
                  </a:txBody>
                  <a:tcPr/>
                </a:tc>
                <a:tc>
                  <a:txBody>
                    <a:bodyPr/>
                    <a:lstStyle/>
                    <a:p>
                      <a:r>
                        <a:rPr lang="en-IN" sz="1400" b="1" i="0" kern="1200" dirty="0" smtClean="0">
                          <a:solidFill>
                            <a:schemeClr val="dk1"/>
                          </a:solidFill>
                          <a:effectLst/>
                          <a:latin typeface="+mn-lt"/>
                          <a:ea typeface="+mn-ea"/>
                          <a:cs typeface="+mn-cs"/>
                        </a:rPr>
                        <a:t>First-In-First-Out Delivery</a:t>
                      </a:r>
                      <a:r>
                        <a:rPr lang="en-IN" sz="1400" b="0" i="0" kern="1200" dirty="0" smtClean="0">
                          <a:solidFill>
                            <a:schemeClr val="dk1"/>
                          </a:solidFill>
                          <a:effectLst/>
                          <a:latin typeface="+mn-lt"/>
                          <a:ea typeface="+mn-ea"/>
                          <a:cs typeface="+mn-cs"/>
                        </a:rPr>
                        <a:t> – The order in which messages are sent and received is strictly preserved.</a:t>
                      </a:r>
                      <a:endParaRPr lang="en-IN" sz="1400" dirty="0"/>
                    </a:p>
                  </a:txBody>
                  <a:tcPr/>
                </a:tc>
              </a:tr>
              <a:tr h="370840">
                <a:tc>
                  <a:txBody>
                    <a:bodyPr/>
                    <a:lstStyle/>
                    <a:p>
                      <a:r>
                        <a:rPr lang="en-IN" sz="1400" b="1" i="0" kern="1200" dirty="0" smtClean="0">
                          <a:solidFill>
                            <a:schemeClr val="dk1"/>
                          </a:solidFill>
                          <a:effectLst/>
                          <a:latin typeface="+mn-lt"/>
                          <a:ea typeface="+mn-ea"/>
                          <a:cs typeface="+mn-cs"/>
                        </a:rPr>
                        <a:t>At-Least-Once Delivery</a:t>
                      </a:r>
                      <a:r>
                        <a:rPr lang="en-IN" sz="1400" b="0" i="0" kern="1200" dirty="0" smtClean="0">
                          <a:solidFill>
                            <a:schemeClr val="dk1"/>
                          </a:solidFill>
                          <a:effectLst/>
                          <a:latin typeface="+mn-lt"/>
                          <a:ea typeface="+mn-ea"/>
                          <a:cs typeface="+mn-cs"/>
                        </a:rPr>
                        <a:t> – A message is delivered at least once, but occasionally more than one copy of a message is delivered.</a:t>
                      </a:r>
                      <a:endParaRPr lang="en-IN" sz="1400" dirty="0"/>
                    </a:p>
                  </a:txBody>
                  <a:tcPr/>
                </a:tc>
                <a:tc>
                  <a:txBody>
                    <a:bodyPr/>
                    <a:lstStyle/>
                    <a:p>
                      <a:r>
                        <a:rPr lang="en-IN" sz="1400" b="1" i="0" kern="1200" dirty="0" smtClean="0">
                          <a:solidFill>
                            <a:schemeClr val="dk1"/>
                          </a:solidFill>
                          <a:effectLst/>
                          <a:latin typeface="+mn-lt"/>
                          <a:ea typeface="+mn-ea"/>
                          <a:cs typeface="+mn-cs"/>
                        </a:rPr>
                        <a:t>Exactly-Once Processing</a:t>
                      </a:r>
                      <a:r>
                        <a:rPr lang="en-IN" sz="1400" b="0" i="0" kern="1200" dirty="0" smtClean="0">
                          <a:solidFill>
                            <a:schemeClr val="dk1"/>
                          </a:solidFill>
                          <a:effectLst/>
                          <a:latin typeface="+mn-lt"/>
                          <a:ea typeface="+mn-ea"/>
                          <a:cs typeface="+mn-cs"/>
                        </a:rPr>
                        <a:t> – A message is delivered once and remains available until a consumer processes and deletes it. Duplicates are not introduced into the queue.</a:t>
                      </a:r>
                      <a:endParaRPr lang="en-IN" sz="1400" dirty="0"/>
                    </a:p>
                  </a:txBody>
                  <a:tcPr/>
                </a:tc>
              </a:tr>
              <a:tr h="370840">
                <a:tc>
                  <a:txBody>
                    <a:bodyPr/>
                    <a:lstStyle/>
                    <a:p>
                      <a:r>
                        <a:rPr lang="en-IN" sz="1400" b="1" i="0" kern="1200" dirty="0" smtClean="0">
                          <a:solidFill>
                            <a:schemeClr val="dk1"/>
                          </a:solidFill>
                          <a:effectLst/>
                          <a:latin typeface="+mn-lt"/>
                          <a:ea typeface="+mn-ea"/>
                          <a:cs typeface="+mn-cs"/>
                        </a:rPr>
                        <a:t>Best-Effort Ordering</a:t>
                      </a:r>
                      <a:r>
                        <a:rPr lang="en-IN" sz="1400" b="0" i="0" kern="1200" dirty="0" smtClean="0">
                          <a:solidFill>
                            <a:schemeClr val="dk1"/>
                          </a:solidFill>
                          <a:effectLst/>
                          <a:latin typeface="+mn-lt"/>
                          <a:ea typeface="+mn-ea"/>
                          <a:cs typeface="+mn-cs"/>
                        </a:rPr>
                        <a:t> – Occasionally, messages might be delivered in an order different from which they were sent.</a:t>
                      </a:r>
                      <a:endParaRPr lang="en-IN" sz="1400" dirty="0"/>
                    </a:p>
                  </a:txBody>
                  <a:tcPr/>
                </a:tc>
                <a:tc>
                  <a:txBody>
                    <a:bodyPr/>
                    <a:lstStyle/>
                    <a:p>
                      <a:r>
                        <a:rPr lang="en-IN" sz="1400" b="1" i="0" kern="1200" dirty="0" smtClean="0">
                          <a:solidFill>
                            <a:schemeClr val="dk1"/>
                          </a:solidFill>
                          <a:effectLst/>
                          <a:latin typeface="+mn-lt"/>
                          <a:ea typeface="+mn-ea"/>
                          <a:cs typeface="+mn-cs"/>
                        </a:rPr>
                        <a:t>Limited Throughput</a:t>
                      </a:r>
                      <a:r>
                        <a:rPr lang="en-IN" sz="1400" b="0" i="0" kern="1200" dirty="0" smtClean="0">
                          <a:solidFill>
                            <a:schemeClr val="dk1"/>
                          </a:solidFill>
                          <a:effectLst/>
                          <a:latin typeface="+mn-lt"/>
                          <a:ea typeface="+mn-ea"/>
                          <a:cs typeface="+mn-cs"/>
                        </a:rPr>
                        <a:t> – 300 transactions per second (TPS).</a:t>
                      </a:r>
                      <a:endParaRPr lang="en-IN" sz="1400" dirty="0"/>
                    </a:p>
                  </a:txBody>
                  <a:tcPr/>
                </a:tc>
              </a:tr>
            </a:tbl>
          </a:graphicData>
        </a:graphic>
      </p:graphicFrame>
    </p:spTree>
    <p:extLst>
      <p:ext uri="{BB962C8B-B14F-4D97-AF65-F5344CB8AC3E}">
        <p14:creationId xmlns:p14="http://schemas.microsoft.com/office/powerpoint/2010/main" val="12148219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197733"/>
            <a:ext cx="10623571" cy="646331"/>
          </a:xfrm>
          <a:prstGeom prst="rect">
            <a:avLst/>
          </a:prstGeom>
          <a:noFill/>
        </p:spPr>
        <p:txBody>
          <a:bodyPr wrap="square" rtlCol="0">
            <a:spAutoFit/>
          </a:bodyPr>
          <a:lstStyle/>
          <a:p>
            <a:r>
              <a:rPr lang="en-IN" sz="1800" b="1" dirty="0">
                <a:solidFill>
                  <a:srgbClr val="F58223"/>
                </a:solidFill>
              </a:rPr>
              <a:t>Architecture of Amazon </a:t>
            </a:r>
            <a:r>
              <a:rPr lang="en-IN" sz="1800" b="1" dirty="0" smtClean="0">
                <a:solidFill>
                  <a:srgbClr val="F58223"/>
                </a:solidFill>
              </a:rPr>
              <a:t>SQS</a:t>
            </a:r>
            <a:r>
              <a:rPr lang="en-IN" sz="1800" dirty="0" smtClean="0"/>
              <a:t/>
            </a:r>
            <a:br>
              <a:rPr lang="en-IN" sz="1800" dirty="0" smtClean="0"/>
            </a:br>
            <a:endParaRPr lang="en-IN" sz="1800" dirty="0"/>
          </a:p>
        </p:txBody>
      </p:sp>
      <p:pic>
        <p:nvPicPr>
          <p:cNvPr id="2050" name="Picture 2" descr="C:\Users\sumeetm\Desktop\Arch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122" y="2105764"/>
            <a:ext cx="6999288"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323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197733"/>
            <a:ext cx="10623571" cy="646331"/>
          </a:xfrm>
          <a:prstGeom prst="rect">
            <a:avLst/>
          </a:prstGeom>
          <a:noFill/>
        </p:spPr>
        <p:txBody>
          <a:bodyPr wrap="square" rtlCol="0">
            <a:spAutoFit/>
          </a:bodyPr>
          <a:lstStyle/>
          <a:p>
            <a:r>
              <a:rPr lang="en-IN" sz="1800" b="1" dirty="0">
                <a:solidFill>
                  <a:srgbClr val="F58223"/>
                </a:solidFill>
              </a:rPr>
              <a:t>Message Lifecycle</a:t>
            </a:r>
          </a:p>
          <a:p>
            <a:endParaRPr lang="en-IN" sz="1800" dirty="0"/>
          </a:p>
        </p:txBody>
      </p:sp>
      <p:pic>
        <p:nvPicPr>
          <p:cNvPr id="3074" name="Picture 2" descr="C:\Users\sumeetm\Desktop\sqs-message-lifecycle-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014" y="1031249"/>
            <a:ext cx="62293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258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197733"/>
            <a:ext cx="10623571" cy="4524315"/>
          </a:xfrm>
          <a:prstGeom prst="rect">
            <a:avLst/>
          </a:prstGeom>
          <a:noFill/>
        </p:spPr>
        <p:txBody>
          <a:bodyPr wrap="square" rtlCol="0">
            <a:spAutoFit/>
          </a:bodyPr>
          <a:lstStyle/>
          <a:p>
            <a:r>
              <a:rPr lang="en-IN" sz="1800" b="1" dirty="0">
                <a:solidFill>
                  <a:srgbClr val="F58223"/>
                </a:solidFill>
              </a:rPr>
              <a:t>Message Lifecycle</a:t>
            </a:r>
          </a:p>
          <a:p>
            <a:endParaRPr lang="en-IN" sz="1800" dirty="0" smtClean="0"/>
          </a:p>
          <a:p>
            <a:pPr marL="285750" indent="-285750">
              <a:buFont typeface="Wingdings" panose="05000000000000000000" pitchFamily="2" charset="2"/>
              <a:buChar char="Ø"/>
            </a:pPr>
            <a:r>
              <a:rPr lang="en-IN" sz="1800" dirty="0"/>
              <a:t>Component 1 sends Message A to a queue, and the message is distributed across the Amazon SQS servers redundantly</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When Component 2 is ready to process a message, it consumes messages from the queue, and Message A is returned. While Message A is being processed, it remains in the queue and isn't returned to subsequent receive requests for the duration of the visibility timeout</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dirty="0"/>
              <a:t>Component 2 deletes Message A from the queue to prevent the message from being received and processed again once the visibility timeout expires</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Amazon SQS automatically deletes messages that have been in a queue for more than maximum message retention period. The default message retention period is 4 days. However, you can set the message retention period to a value from 60 seconds to 1,209,600 seconds (14 days) using the </a:t>
            </a:r>
            <a:r>
              <a:rPr lang="en-IN" sz="1800" dirty="0" smtClean="0"/>
              <a:t>SetQueueAttributes  action</a:t>
            </a:r>
            <a:r>
              <a:rPr lang="en-IN" sz="1800" dirty="0"/>
              <a:t>.</a:t>
            </a:r>
          </a:p>
        </p:txBody>
      </p:sp>
    </p:spTree>
    <p:extLst>
      <p:ext uri="{BB962C8B-B14F-4D97-AF65-F5344CB8AC3E}">
        <p14:creationId xmlns:p14="http://schemas.microsoft.com/office/powerpoint/2010/main" val="39460027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210612"/>
            <a:ext cx="10623571" cy="4247317"/>
          </a:xfrm>
          <a:prstGeom prst="rect">
            <a:avLst/>
          </a:prstGeom>
          <a:noFill/>
        </p:spPr>
        <p:txBody>
          <a:bodyPr wrap="square" rtlCol="0">
            <a:spAutoFit/>
          </a:bodyPr>
          <a:lstStyle/>
          <a:p>
            <a:r>
              <a:rPr lang="en-IN" sz="1800" b="1" dirty="0">
                <a:solidFill>
                  <a:srgbClr val="F58223"/>
                </a:solidFill>
              </a:rPr>
              <a:t>Cost Considerations</a:t>
            </a:r>
          </a:p>
          <a:p>
            <a:endParaRPr lang="en-IN" sz="1800" b="1" dirty="0">
              <a:solidFill>
                <a:srgbClr val="F58223"/>
              </a:solidFill>
            </a:endParaRPr>
          </a:p>
          <a:p>
            <a:pPr marL="285750" indent="-285750">
              <a:buFont typeface="Wingdings" panose="05000000000000000000" pitchFamily="2" charset="2"/>
              <a:buChar char="Ø"/>
            </a:pPr>
            <a:r>
              <a:rPr lang="en-IN" sz="1800" dirty="0"/>
              <a:t>No minimum </a:t>
            </a:r>
            <a:r>
              <a:rPr lang="en-IN" sz="1800" dirty="0" smtClean="0"/>
              <a:t>fee </a:t>
            </a:r>
            <a:r>
              <a:rPr lang="en-IN" sz="1800" dirty="0"/>
              <a:t> </a:t>
            </a:r>
            <a:r>
              <a:rPr lang="en-IN" sz="1800" dirty="0" smtClean="0"/>
              <a:t/>
            </a:r>
            <a:br>
              <a:rPr lang="en-IN" sz="1800" dirty="0" smtClean="0"/>
            </a:br>
            <a:endParaRPr lang="en-IN" sz="1800" dirty="0"/>
          </a:p>
          <a:p>
            <a:pPr marL="285750" indent="-285750">
              <a:buFont typeface="Wingdings" panose="05000000000000000000" pitchFamily="2" charset="2"/>
              <a:buChar char="Ø"/>
            </a:pPr>
            <a:r>
              <a:rPr lang="en-IN" sz="1800" dirty="0"/>
              <a:t>You pay </a:t>
            </a:r>
            <a:r>
              <a:rPr lang="en-IN" sz="1800" dirty="0" smtClean="0"/>
              <a:t>for:</a:t>
            </a:r>
          </a:p>
          <a:p>
            <a:pPr marL="895160" lvl="1" indent="-285750">
              <a:buFont typeface="Wingdings" panose="05000000000000000000" pitchFamily="2" charset="2"/>
              <a:buChar char="Ø"/>
            </a:pPr>
            <a:r>
              <a:rPr lang="en-IN" sz="1800" dirty="0"/>
              <a:t>API requests (per million</a:t>
            </a:r>
            <a:r>
              <a:rPr lang="en-IN" sz="1800" dirty="0" smtClean="0"/>
              <a:t>)</a:t>
            </a:r>
          </a:p>
          <a:p>
            <a:pPr marL="895160" lvl="1" indent="-285750">
              <a:buFont typeface="Wingdings" panose="05000000000000000000" pitchFamily="2" charset="2"/>
              <a:buChar char="Ø"/>
            </a:pPr>
            <a:r>
              <a:rPr lang="en-IN" sz="1800" dirty="0"/>
              <a:t>Data transfer out (per gigabyte)</a:t>
            </a:r>
            <a:r>
              <a:rPr lang="en-IN" sz="1800" dirty="0" smtClean="0"/>
              <a:t/>
            </a:r>
            <a:br>
              <a:rPr lang="en-IN" sz="1800" dirty="0" smtClean="0"/>
            </a:br>
            <a:endParaRPr lang="en-IN" sz="1800" dirty="0"/>
          </a:p>
          <a:p>
            <a:pPr marL="285750" indent="-285750">
              <a:buFont typeface="Wingdings" panose="05000000000000000000" pitchFamily="2" charset="2"/>
              <a:buChar char="Ø"/>
            </a:pPr>
            <a:r>
              <a:rPr lang="en-IN" sz="1800" dirty="0"/>
              <a:t>Prices vary by </a:t>
            </a:r>
            <a:r>
              <a:rPr lang="en-IN" sz="1800" dirty="0" smtClean="0"/>
              <a:t>region. </a:t>
            </a:r>
            <a:r>
              <a:rPr lang="en-IN" sz="1800" dirty="0"/>
              <a:t> </a:t>
            </a:r>
            <a:endParaRPr lang="en-IN" sz="1800" dirty="0" smtClean="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Pricing details </a:t>
            </a:r>
            <a:r>
              <a:rPr lang="en-IN" sz="1800" dirty="0" smtClean="0"/>
              <a:t>at </a:t>
            </a:r>
            <a:r>
              <a:rPr lang="en-IN" sz="1800" dirty="0"/>
              <a:t> </a:t>
            </a:r>
            <a:endParaRPr lang="en-IN" sz="1800" dirty="0" smtClean="0"/>
          </a:p>
          <a:p>
            <a:pPr marL="895160" lvl="1" indent="-285750">
              <a:buFont typeface="Wingdings" panose="05000000000000000000" pitchFamily="2" charset="2"/>
              <a:buChar char="Ø"/>
            </a:pPr>
            <a:r>
              <a:rPr lang="en-IN" sz="1800" dirty="0">
                <a:hlinkClick r:id="rId2"/>
              </a:rPr>
              <a:t>http://aws.amazon.com/sqs/pricing</a:t>
            </a:r>
            <a:r>
              <a:rPr lang="en-IN" sz="1800" dirty="0" smtClean="0">
                <a:hlinkClick r:id="rId2"/>
              </a:rPr>
              <a:t>/</a:t>
            </a:r>
            <a:endParaRPr lang="en-IN" sz="1800" dirty="0" smtClean="0"/>
          </a:p>
          <a:p>
            <a:pPr marL="895160" lvl="1" indent="-285750">
              <a:buFont typeface="Wingdings" panose="05000000000000000000" pitchFamily="2" charset="2"/>
              <a:buChar char="Ø"/>
            </a:pPr>
            <a:endParaRPr lang="en-IN" sz="1800" b="1" dirty="0"/>
          </a:p>
          <a:p>
            <a:r>
              <a:rPr lang="en-IN" sz="1800" dirty="0" smtClean="0"/>
              <a:t/>
            </a:r>
            <a:br>
              <a:rPr lang="en-IN" sz="1800" dirty="0" smtClean="0"/>
            </a:br>
            <a:endParaRPr lang="en-IN" sz="1800" dirty="0"/>
          </a:p>
        </p:txBody>
      </p:sp>
    </p:spTree>
    <p:extLst>
      <p:ext uri="{BB962C8B-B14F-4D97-AF65-F5344CB8AC3E}">
        <p14:creationId xmlns:p14="http://schemas.microsoft.com/office/powerpoint/2010/main" val="40283574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210612"/>
            <a:ext cx="10623571" cy="646331"/>
          </a:xfrm>
          <a:prstGeom prst="rect">
            <a:avLst/>
          </a:prstGeom>
          <a:noFill/>
        </p:spPr>
        <p:txBody>
          <a:bodyPr wrap="square" rtlCol="0">
            <a:spAutoFit/>
          </a:bodyPr>
          <a:lstStyle/>
          <a:p>
            <a:r>
              <a:rPr lang="en-IN" sz="1800" b="1" dirty="0">
                <a:solidFill>
                  <a:srgbClr val="FF0000"/>
                </a:solidFill>
              </a:rPr>
              <a:t>Demonstration – </a:t>
            </a:r>
            <a:r>
              <a:rPr lang="en-IN" sz="1800" b="1" dirty="0" smtClean="0">
                <a:solidFill>
                  <a:srgbClr val="FF0000"/>
                </a:solidFill>
              </a:rPr>
              <a:t>SQS </a:t>
            </a:r>
            <a:r>
              <a:rPr lang="en-IN" sz="1800" b="1" dirty="0">
                <a:solidFill>
                  <a:srgbClr val="FF0000"/>
                </a:solidFill>
              </a:rPr>
              <a:t>with the AWS Explorer</a:t>
            </a:r>
          </a:p>
          <a:p>
            <a:endParaRPr lang="en-IN" sz="1800" dirty="0"/>
          </a:p>
        </p:txBody>
      </p:sp>
      <p:pic>
        <p:nvPicPr>
          <p:cNvPr id="4" name="Picture 3" descr="C:\Users\sumeetm\Desktop\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995" y="2229586"/>
            <a:ext cx="37909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4310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Simple Queue Service (SQS)</a:t>
            </a:r>
            <a:endParaRPr lang="en-IN" dirty="0"/>
          </a:p>
        </p:txBody>
      </p:sp>
      <p:sp>
        <p:nvSpPr>
          <p:cNvPr id="2" name="TextBox 1"/>
          <p:cNvSpPr txBox="1"/>
          <p:nvPr/>
        </p:nvSpPr>
        <p:spPr>
          <a:xfrm>
            <a:off x="529534" y="1210612"/>
            <a:ext cx="10623571" cy="923330"/>
          </a:xfrm>
          <a:prstGeom prst="rect">
            <a:avLst/>
          </a:prstGeom>
          <a:noFill/>
        </p:spPr>
        <p:txBody>
          <a:bodyPr wrap="square" rtlCol="0">
            <a:spAutoFit/>
          </a:bodyPr>
          <a:lstStyle/>
          <a:p>
            <a:r>
              <a:rPr lang="en-IN" sz="1800" b="1" dirty="0" smtClean="0">
                <a:solidFill>
                  <a:srgbClr val="FF0000"/>
                </a:solidFill>
              </a:rPr>
              <a:t>SQS </a:t>
            </a:r>
            <a:r>
              <a:rPr lang="en-IN" sz="1800" b="1" dirty="0">
                <a:solidFill>
                  <a:srgbClr val="FF0000"/>
                </a:solidFill>
              </a:rPr>
              <a:t>Developer Topics</a:t>
            </a:r>
          </a:p>
          <a:p>
            <a:endParaRPr lang="en-IN" sz="1800" b="1" dirty="0">
              <a:solidFill>
                <a:srgbClr val="FF0000"/>
              </a:solidFill>
            </a:endParaRPr>
          </a:p>
          <a:p>
            <a:r>
              <a:rPr lang="en-IN" sz="1800" dirty="0"/>
              <a:t>Now we will look at how to interact with the </a:t>
            </a:r>
            <a:r>
              <a:rPr lang="en-IN" sz="1800" dirty="0" smtClean="0"/>
              <a:t>SQS </a:t>
            </a:r>
            <a:r>
              <a:rPr lang="en-IN" sz="1800" dirty="0"/>
              <a:t>using the AWS Java SDK.</a:t>
            </a:r>
          </a:p>
        </p:txBody>
      </p:sp>
    </p:spTree>
    <p:extLst>
      <p:ext uri="{BB962C8B-B14F-4D97-AF65-F5344CB8AC3E}">
        <p14:creationId xmlns:p14="http://schemas.microsoft.com/office/powerpoint/2010/main" val="42566480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Queue Service (SQS)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Create </a:t>
            </a:r>
            <a:r>
              <a:rPr lang="en-IN" sz="1800" b="1" dirty="0" smtClean="0">
                <a:solidFill>
                  <a:srgbClr val="FF0000"/>
                </a:solidFill>
              </a:rPr>
              <a:t>SQS </a:t>
            </a:r>
            <a:r>
              <a:rPr lang="en-IN" sz="1800" b="1" dirty="0">
                <a:solidFill>
                  <a:srgbClr val="FF0000"/>
                </a:solidFill>
              </a:rPr>
              <a:t>Client</a:t>
            </a:r>
          </a:p>
          <a:p>
            <a:endParaRPr lang="en-IN" sz="1800" b="1" dirty="0" smtClean="0">
              <a:solidFill>
                <a:srgbClr val="FF0000"/>
              </a:solidFill>
            </a:endParaRPr>
          </a:p>
        </p:txBody>
      </p:sp>
      <p:sp>
        <p:nvSpPr>
          <p:cNvPr id="2" name="TextBox 1"/>
          <p:cNvSpPr txBox="1"/>
          <p:nvPr/>
        </p:nvSpPr>
        <p:spPr>
          <a:xfrm>
            <a:off x="682579" y="2215167"/>
            <a:ext cx="10676585" cy="923330"/>
          </a:xfrm>
          <a:prstGeom prst="rect">
            <a:avLst/>
          </a:prstGeom>
          <a:solidFill>
            <a:schemeClr val="bg1">
              <a:lumMod val="95000"/>
            </a:schemeClr>
          </a:solidFill>
          <a:ln>
            <a:solidFill>
              <a:schemeClr val="tx1"/>
            </a:solidFill>
          </a:ln>
        </p:spPr>
        <p:txBody>
          <a:bodyPr wrap="square" rtlCol="0">
            <a:spAutoFit/>
          </a:bodyPr>
          <a:lstStyle/>
          <a:p>
            <a:r>
              <a:rPr lang="en-IN" sz="1800" dirty="0" err="1"/>
              <a:t>AmazonSQS</a:t>
            </a:r>
            <a:r>
              <a:rPr lang="en-IN" sz="1800" dirty="0"/>
              <a:t> client = </a:t>
            </a:r>
            <a:r>
              <a:rPr lang="en-IN" sz="1800" dirty="0" err="1"/>
              <a:t>AmazonSQSClientBuilder.</a:t>
            </a:r>
            <a:r>
              <a:rPr lang="en-IN" sz="1800" i="1" dirty="0" err="1"/>
              <a:t>standard</a:t>
            </a:r>
            <a:r>
              <a:rPr lang="en-IN" sz="1800" dirty="0"/>
              <a:t>()</a:t>
            </a:r>
            <a:br>
              <a:rPr lang="en-IN" sz="1800" dirty="0"/>
            </a:br>
            <a:r>
              <a:rPr lang="en-IN" sz="1800" dirty="0"/>
              <a:t>        .</a:t>
            </a:r>
            <a:r>
              <a:rPr lang="en-IN" sz="1800" dirty="0" err="1"/>
              <a:t>withRegion</a:t>
            </a:r>
            <a:r>
              <a:rPr lang="en-IN" sz="1800" dirty="0"/>
              <a:t>(Regions.</a:t>
            </a:r>
            <a:r>
              <a:rPr lang="en-IN" sz="1800" b="1" i="1" dirty="0"/>
              <a:t>US_EAST_1</a:t>
            </a:r>
            <a:r>
              <a:rPr lang="en-IN" sz="1800" dirty="0"/>
              <a:t>)</a:t>
            </a:r>
            <a:br>
              <a:rPr lang="en-IN" sz="1800" dirty="0"/>
            </a:br>
            <a:r>
              <a:rPr lang="en-IN" sz="1800" dirty="0"/>
              <a:t>        .build();</a:t>
            </a:r>
            <a:endParaRPr lang="en-IN" dirty="0"/>
          </a:p>
        </p:txBody>
      </p:sp>
    </p:spTree>
    <p:extLst>
      <p:ext uri="{BB962C8B-B14F-4D97-AF65-F5344CB8AC3E}">
        <p14:creationId xmlns:p14="http://schemas.microsoft.com/office/powerpoint/2010/main" val="32494246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Queue Service (SQS)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Create Queue and Get Queue URL</a:t>
            </a:r>
          </a:p>
          <a:p>
            <a:endParaRPr lang="en-IN" sz="1800" b="1" dirty="0" smtClean="0">
              <a:solidFill>
                <a:srgbClr val="FF0000"/>
              </a:solidFill>
            </a:endParaRPr>
          </a:p>
        </p:txBody>
      </p:sp>
      <p:sp>
        <p:nvSpPr>
          <p:cNvPr id="2" name="TextBox 1"/>
          <p:cNvSpPr txBox="1"/>
          <p:nvPr/>
        </p:nvSpPr>
        <p:spPr>
          <a:xfrm>
            <a:off x="682579" y="2202288"/>
            <a:ext cx="10676585" cy="923330"/>
          </a:xfrm>
          <a:prstGeom prst="rect">
            <a:avLst/>
          </a:prstGeom>
          <a:solidFill>
            <a:schemeClr val="bg1">
              <a:lumMod val="95000"/>
            </a:schemeClr>
          </a:solidFill>
          <a:ln>
            <a:solidFill>
              <a:schemeClr val="tx1"/>
            </a:solidFill>
          </a:ln>
        </p:spPr>
        <p:txBody>
          <a:bodyPr wrap="square" rtlCol="0">
            <a:spAutoFit/>
          </a:bodyPr>
          <a:lstStyle/>
          <a:p>
            <a:r>
              <a:rPr lang="en-IN" sz="1800" dirty="0" err="1"/>
              <a:t>CreateQueueRequest</a:t>
            </a:r>
            <a:r>
              <a:rPr lang="en-IN" sz="1800" dirty="0"/>
              <a:t> </a:t>
            </a:r>
            <a:r>
              <a:rPr lang="en-IN" sz="1800" dirty="0" err="1"/>
              <a:t>req</a:t>
            </a:r>
            <a:r>
              <a:rPr lang="en-IN" sz="1800" dirty="0"/>
              <a:t> =  </a:t>
            </a:r>
            <a:r>
              <a:rPr lang="en-IN" sz="1800" b="1" dirty="0" smtClean="0"/>
              <a:t>new </a:t>
            </a:r>
            <a:r>
              <a:rPr lang="en-IN" sz="1800" dirty="0" err="1"/>
              <a:t>CreateQueueRequest</a:t>
            </a:r>
            <a:r>
              <a:rPr lang="en-IN" sz="1800" dirty="0"/>
              <a:t>(</a:t>
            </a:r>
            <a:r>
              <a:rPr lang="en-IN" sz="1800" b="1" dirty="0"/>
              <a:t>"</a:t>
            </a:r>
            <a:r>
              <a:rPr lang="en-IN" sz="1800" b="1" dirty="0" err="1"/>
              <a:t>MyQueue</a:t>
            </a:r>
            <a:r>
              <a:rPr lang="en-IN" sz="1800" b="1" dirty="0"/>
              <a:t>"</a:t>
            </a:r>
            <a:r>
              <a:rPr lang="en-IN" sz="1800" dirty="0"/>
              <a:t>); </a:t>
            </a:r>
            <a:br>
              <a:rPr lang="en-IN" sz="1800" dirty="0"/>
            </a:br>
            <a:endParaRPr lang="en-IN" sz="1800" dirty="0" smtClean="0"/>
          </a:p>
          <a:p>
            <a:r>
              <a:rPr lang="en-IN" sz="1800" dirty="0" smtClean="0"/>
              <a:t>String </a:t>
            </a:r>
            <a:r>
              <a:rPr lang="en-IN" sz="1800" dirty="0" err="1"/>
              <a:t>queueUrl</a:t>
            </a:r>
            <a:r>
              <a:rPr lang="en-IN" sz="1800" dirty="0"/>
              <a:t> = </a:t>
            </a:r>
            <a:r>
              <a:rPr lang="en-IN" sz="1800" dirty="0" err="1" smtClean="0"/>
              <a:t>client.createQueue</a:t>
            </a:r>
            <a:r>
              <a:rPr lang="en-IN" sz="1800" dirty="0" smtClean="0"/>
              <a:t>(</a:t>
            </a:r>
            <a:r>
              <a:rPr lang="en-IN" sz="1800" dirty="0" err="1" smtClean="0"/>
              <a:t>req</a:t>
            </a:r>
            <a:r>
              <a:rPr lang="en-IN" sz="1800" dirty="0"/>
              <a:t>).</a:t>
            </a:r>
            <a:r>
              <a:rPr lang="en-IN" sz="1800" dirty="0" err="1"/>
              <a:t>getQueueUrl</a:t>
            </a:r>
            <a:r>
              <a:rPr lang="en-IN" sz="1800" dirty="0"/>
              <a:t>();</a:t>
            </a:r>
            <a:endParaRPr lang="en-IN" dirty="0"/>
          </a:p>
        </p:txBody>
      </p:sp>
    </p:spTree>
    <p:extLst>
      <p:ext uri="{BB962C8B-B14F-4D97-AF65-F5344CB8AC3E}">
        <p14:creationId xmlns:p14="http://schemas.microsoft.com/office/powerpoint/2010/main" val="36153871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Queue Service (SQS)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Get URLs for Existing Queues</a:t>
            </a:r>
          </a:p>
          <a:p>
            <a:endParaRPr lang="en-IN" sz="1800" b="1" dirty="0" smtClean="0">
              <a:solidFill>
                <a:srgbClr val="FF0000"/>
              </a:solidFill>
            </a:endParaRPr>
          </a:p>
        </p:txBody>
      </p:sp>
      <p:sp>
        <p:nvSpPr>
          <p:cNvPr id="2" name="TextBox 1"/>
          <p:cNvSpPr txBox="1"/>
          <p:nvPr/>
        </p:nvSpPr>
        <p:spPr>
          <a:xfrm>
            <a:off x="682579" y="2202288"/>
            <a:ext cx="10676585" cy="1477328"/>
          </a:xfrm>
          <a:prstGeom prst="rect">
            <a:avLst/>
          </a:prstGeom>
          <a:solidFill>
            <a:schemeClr val="bg1">
              <a:lumMod val="95000"/>
            </a:schemeClr>
          </a:solidFill>
          <a:ln>
            <a:solidFill>
              <a:schemeClr val="tx1"/>
            </a:solidFill>
          </a:ln>
        </p:spPr>
        <p:txBody>
          <a:bodyPr wrap="square" rtlCol="0">
            <a:spAutoFit/>
          </a:bodyPr>
          <a:lstStyle/>
          <a:p>
            <a:r>
              <a:rPr lang="en-IN" sz="1800" dirty="0"/>
              <a:t>List&lt;String&gt; </a:t>
            </a:r>
            <a:r>
              <a:rPr lang="en-IN" sz="1800" dirty="0" err="1"/>
              <a:t>queueUrls</a:t>
            </a:r>
            <a:r>
              <a:rPr lang="en-IN" sz="1800" dirty="0"/>
              <a:t> = </a:t>
            </a:r>
            <a:r>
              <a:rPr lang="en-IN" sz="1800" dirty="0" err="1"/>
              <a:t>client.listQueues</a:t>
            </a:r>
            <a:r>
              <a:rPr lang="en-IN" sz="1800" dirty="0"/>
              <a:t>().</a:t>
            </a:r>
            <a:r>
              <a:rPr lang="en-IN" sz="1800" dirty="0" err="1"/>
              <a:t>getQueueUrls</a:t>
            </a:r>
            <a:r>
              <a:rPr lang="en-IN" sz="1800" dirty="0"/>
              <a:t>();</a:t>
            </a:r>
            <a:br>
              <a:rPr lang="en-IN" sz="1800" dirty="0"/>
            </a:br>
            <a:endParaRPr lang="en-IN" sz="1800" dirty="0" smtClean="0"/>
          </a:p>
          <a:p>
            <a:r>
              <a:rPr lang="en-IN" sz="1800" b="1" dirty="0" smtClean="0"/>
              <a:t>for </a:t>
            </a:r>
            <a:r>
              <a:rPr lang="en-IN" sz="1800" dirty="0"/>
              <a:t>(String </a:t>
            </a:r>
            <a:r>
              <a:rPr lang="en-IN" sz="1800" dirty="0" err="1"/>
              <a:t>queueUrl</a:t>
            </a:r>
            <a:r>
              <a:rPr lang="en-IN" sz="1800" dirty="0"/>
              <a:t> : </a:t>
            </a:r>
            <a:r>
              <a:rPr lang="en-IN" sz="1800" dirty="0" err="1"/>
              <a:t>queueUrls</a:t>
            </a:r>
            <a:r>
              <a:rPr lang="en-IN" sz="1800" dirty="0"/>
              <a:t>) {</a:t>
            </a:r>
            <a:br>
              <a:rPr lang="en-IN" sz="1800" dirty="0"/>
            </a:br>
            <a:r>
              <a:rPr lang="en-IN" sz="1800" dirty="0"/>
              <a:t>    </a:t>
            </a:r>
            <a:r>
              <a:rPr lang="en-IN" sz="1800" dirty="0" err="1"/>
              <a:t>System.</a:t>
            </a:r>
            <a:r>
              <a:rPr lang="en-IN" sz="1800" b="1" i="1" dirty="0" err="1"/>
              <a:t>out</a:t>
            </a:r>
            <a:r>
              <a:rPr lang="en-IN" sz="1800" dirty="0" err="1"/>
              <a:t>.println</a:t>
            </a:r>
            <a:r>
              <a:rPr lang="en-IN" sz="1800" dirty="0"/>
              <a:t>(</a:t>
            </a:r>
            <a:r>
              <a:rPr lang="en-IN" sz="1800" dirty="0" err="1"/>
              <a:t>queueUrl</a:t>
            </a:r>
            <a:r>
              <a:rPr lang="en-IN" sz="1800" dirty="0"/>
              <a:t>);</a:t>
            </a:r>
            <a:br>
              <a:rPr lang="en-IN" sz="1800" dirty="0"/>
            </a:br>
            <a:r>
              <a:rPr lang="en-IN" sz="1800" dirty="0"/>
              <a:t>}</a:t>
            </a:r>
            <a:endParaRPr lang="en-IN" dirty="0"/>
          </a:p>
        </p:txBody>
      </p:sp>
    </p:spTree>
    <p:extLst>
      <p:ext uri="{BB962C8B-B14F-4D97-AF65-F5344CB8AC3E}">
        <p14:creationId xmlns:p14="http://schemas.microsoft.com/office/powerpoint/2010/main" val="190307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465139" y="1081825"/>
            <a:ext cx="11074331" cy="4708981"/>
          </a:xfrm>
          <a:prstGeom prst="rect">
            <a:avLst/>
          </a:prstGeom>
          <a:noFill/>
        </p:spPr>
        <p:txBody>
          <a:bodyPr wrap="square" rtlCol="0">
            <a:spAutoFit/>
          </a:bodyPr>
          <a:lstStyle/>
          <a:p>
            <a:pPr fontAlgn="base"/>
            <a:r>
              <a:rPr lang="en-IN" sz="1800" b="1" dirty="0">
                <a:solidFill>
                  <a:srgbClr val="F79443"/>
                </a:solidFill>
              </a:rPr>
              <a:t>Software as a service (SaaS)</a:t>
            </a:r>
          </a:p>
          <a:p>
            <a:endParaRPr lang="en-IN" sz="1800" b="1" dirty="0">
              <a:solidFill>
                <a:srgbClr val="F79443"/>
              </a:solidFill>
            </a:endParaRPr>
          </a:p>
          <a:p>
            <a:pPr fontAlgn="base"/>
            <a:r>
              <a:rPr lang="en-IN" sz="1800" dirty="0"/>
              <a:t>Cloud-based applications—or software as a service—run on distant computers “in the cloud” that are owned and operated by others and that connect to </a:t>
            </a:r>
            <a:r>
              <a:rPr lang="en-IN" sz="1800" dirty="0" smtClean="0"/>
              <a:t>user’s </a:t>
            </a:r>
            <a:r>
              <a:rPr lang="en-IN" sz="1800" dirty="0"/>
              <a:t>computers via the internet and, usually, a web browser</a:t>
            </a:r>
            <a:r>
              <a:rPr lang="en-IN" sz="1800" dirty="0" smtClean="0"/>
              <a:t>.</a:t>
            </a:r>
            <a:br>
              <a:rPr lang="en-IN" sz="1800" dirty="0" smtClean="0"/>
            </a:br>
            <a:r>
              <a:rPr lang="en-IN" sz="1800" dirty="0" smtClean="0"/>
              <a:t/>
            </a:r>
            <a:br>
              <a:rPr lang="en-IN" sz="1800" dirty="0" smtClean="0"/>
            </a:br>
            <a:r>
              <a:rPr lang="en-IN" sz="1800" b="1" dirty="0"/>
              <a:t>The benefits of </a:t>
            </a:r>
            <a:r>
              <a:rPr lang="en-IN" sz="1800" b="1" dirty="0" smtClean="0"/>
              <a:t>SaaS</a:t>
            </a:r>
            <a:endParaRPr lang="en-IN" sz="1800" dirty="0" smtClean="0"/>
          </a:p>
          <a:p>
            <a:pPr fontAlgn="base"/>
            <a:endParaRPr lang="en-IN" sz="1800" dirty="0"/>
          </a:p>
          <a:p>
            <a:pPr marL="285750" indent="-285750" fontAlgn="base">
              <a:buFont typeface="Wingdings" panose="05000000000000000000" pitchFamily="2" charset="2"/>
              <a:buChar char="Ø"/>
            </a:pPr>
            <a:r>
              <a:rPr lang="en-IN" sz="1800" dirty="0"/>
              <a:t>You can sign up and rapidly start using innovative business apps.</a:t>
            </a:r>
            <a:br>
              <a:rPr lang="en-IN" sz="1800" dirty="0"/>
            </a:br>
            <a:endParaRPr lang="en-IN" sz="1800" dirty="0"/>
          </a:p>
          <a:p>
            <a:pPr marL="285750" indent="-285750" fontAlgn="base">
              <a:buFont typeface="Wingdings" panose="05000000000000000000" pitchFamily="2" charset="2"/>
              <a:buChar char="Ø"/>
            </a:pPr>
            <a:r>
              <a:rPr lang="en-IN" sz="1800" dirty="0"/>
              <a:t>Apps and data are accessible from any connected computer.</a:t>
            </a:r>
            <a:br>
              <a:rPr lang="en-IN" sz="1800" dirty="0"/>
            </a:br>
            <a:endParaRPr lang="en-IN" sz="1800" dirty="0"/>
          </a:p>
          <a:p>
            <a:pPr marL="285750" indent="-285750" fontAlgn="base">
              <a:buFont typeface="Wingdings" panose="05000000000000000000" pitchFamily="2" charset="2"/>
              <a:buChar char="Ø"/>
            </a:pPr>
            <a:r>
              <a:rPr lang="en-IN" sz="1800" dirty="0"/>
              <a:t>No data is lost if your computer breaks, as data is in the cloud.</a:t>
            </a:r>
            <a:br>
              <a:rPr lang="en-IN" sz="1800" dirty="0"/>
            </a:br>
            <a:endParaRPr lang="en-IN" sz="1800" dirty="0"/>
          </a:p>
          <a:p>
            <a:pPr marL="285750" indent="-285750" fontAlgn="base">
              <a:buFont typeface="Wingdings" panose="05000000000000000000" pitchFamily="2" charset="2"/>
              <a:buChar char="Ø"/>
            </a:pPr>
            <a:r>
              <a:rPr lang="en-IN" sz="1800" dirty="0"/>
              <a:t>The service is able to dynamically scale to usage needs.</a:t>
            </a:r>
          </a:p>
          <a:p>
            <a:pPr fontAlgn="base"/>
            <a:endParaRPr lang="en-IN" dirty="0"/>
          </a:p>
        </p:txBody>
      </p:sp>
    </p:spTree>
    <p:extLst>
      <p:ext uri="{BB962C8B-B14F-4D97-AF65-F5344CB8AC3E}">
        <p14:creationId xmlns:p14="http://schemas.microsoft.com/office/powerpoint/2010/main" val="19919541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Queue Service (SQS)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Send Message</a:t>
            </a:r>
          </a:p>
          <a:p>
            <a:endParaRPr lang="en-IN" sz="1800" b="1" dirty="0" smtClean="0">
              <a:solidFill>
                <a:srgbClr val="FF0000"/>
              </a:solidFill>
            </a:endParaRPr>
          </a:p>
        </p:txBody>
      </p:sp>
      <p:sp>
        <p:nvSpPr>
          <p:cNvPr id="2" name="TextBox 1"/>
          <p:cNvSpPr txBox="1"/>
          <p:nvPr/>
        </p:nvSpPr>
        <p:spPr>
          <a:xfrm>
            <a:off x="682579" y="2202288"/>
            <a:ext cx="10676585" cy="1015663"/>
          </a:xfrm>
          <a:prstGeom prst="rect">
            <a:avLst/>
          </a:prstGeom>
          <a:solidFill>
            <a:schemeClr val="bg1">
              <a:lumMod val="95000"/>
            </a:schemeClr>
          </a:solidFill>
          <a:ln>
            <a:solidFill>
              <a:schemeClr val="tx1"/>
            </a:solidFill>
          </a:ln>
        </p:spPr>
        <p:txBody>
          <a:bodyPr wrap="square" rtlCol="0">
            <a:spAutoFit/>
          </a:bodyPr>
          <a:lstStyle/>
          <a:p>
            <a:r>
              <a:rPr lang="en-IN" sz="1800" dirty="0" err="1"/>
              <a:t>client.sendMessage</a:t>
            </a:r>
            <a:r>
              <a:rPr lang="en-IN" sz="1800" dirty="0" smtClean="0"/>
              <a:t>(</a:t>
            </a:r>
            <a:br>
              <a:rPr lang="en-IN" sz="1800" dirty="0" smtClean="0"/>
            </a:br>
            <a:r>
              <a:rPr lang="en-IN" sz="1800" dirty="0" smtClean="0"/>
              <a:t>	</a:t>
            </a:r>
            <a:r>
              <a:rPr lang="en-IN" sz="1800" b="1" dirty="0" smtClean="0"/>
              <a:t>new </a:t>
            </a:r>
            <a:r>
              <a:rPr lang="en-IN" sz="1800" dirty="0" err="1"/>
              <a:t>SendMessageRequest</a:t>
            </a:r>
            <a:r>
              <a:rPr lang="en-IN" sz="1800" dirty="0"/>
              <a:t>(</a:t>
            </a:r>
            <a:r>
              <a:rPr lang="en-IN" sz="1800" dirty="0" err="1"/>
              <a:t>queueUrl</a:t>
            </a:r>
            <a:r>
              <a:rPr lang="en-IN" sz="1800" dirty="0"/>
              <a:t>,</a:t>
            </a:r>
            <a:r>
              <a:rPr lang="en-IN" sz="1800" b="1" dirty="0"/>
              <a:t>"message body</a:t>
            </a:r>
            <a:r>
              <a:rPr lang="en-IN" sz="1800" b="1" dirty="0" smtClean="0"/>
              <a:t>"</a:t>
            </a:r>
            <a:r>
              <a:rPr lang="en-IN" sz="1800" dirty="0" smtClean="0"/>
              <a:t>));</a:t>
            </a:r>
          </a:p>
          <a:p>
            <a:endParaRPr lang="en-IN" dirty="0"/>
          </a:p>
        </p:txBody>
      </p:sp>
    </p:spTree>
    <p:extLst>
      <p:ext uri="{BB962C8B-B14F-4D97-AF65-F5344CB8AC3E}">
        <p14:creationId xmlns:p14="http://schemas.microsoft.com/office/powerpoint/2010/main" val="29415639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Queue Service (SQS)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Receive Message</a:t>
            </a:r>
          </a:p>
          <a:p>
            <a:endParaRPr lang="en-IN" sz="1800" b="1" dirty="0" smtClean="0">
              <a:solidFill>
                <a:srgbClr val="FF0000"/>
              </a:solidFill>
            </a:endParaRPr>
          </a:p>
        </p:txBody>
      </p:sp>
      <p:sp>
        <p:nvSpPr>
          <p:cNvPr id="2" name="TextBox 1"/>
          <p:cNvSpPr txBox="1"/>
          <p:nvPr/>
        </p:nvSpPr>
        <p:spPr>
          <a:xfrm>
            <a:off x="682579" y="2202288"/>
            <a:ext cx="10676585" cy="2031325"/>
          </a:xfrm>
          <a:prstGeom prst="rect">
            <a:avLst/>
          </a:prstGeom>
          <a:solidFill>
            <a:schemeClr val="bg1">
              <a:lumMod val="95000"/>
            </a:schemeClr>
          </a:solidFill>
          <a:ln>
            <a:solidFill>
              <a:schemeClr val="tx1"/>
            </a:solidFill>
          </a:ln>
        </p:spPr>
        <p:txBody>
          <a:bodyPr wrap="square" rtlCol="0">
            <a:spAutoFit/>
          </a:bodyPr>
          <a:lstStyle/>
          <a:p>
            <a:r>
              <a:rPr lang="en-IN" sz="1800" dirty="0" err="1"/>
              <a:t>ReceiveMessageRequest</a:t>
            </a:r>
            <a:r>
              <a:rPr lang="en-IN" sz="1800" dirty="0"/>
              <a:t> </a:t>
            </a:r>
            <a:r>
              <a:rPr lang="en-IN" sz="1800" dirty="0" err="1"/>
              <a:t>req</a:t>
            </a:r>
            <a:r>
              <a:rPr lang="en-IN" sz="1800" dirty="0"/>
              <a:t> = </a:t>
            </a:r>
            <a:r>
              <a:rPr lang="en-IN" sz="1800" b="1" dirty="0"/>
              <a:t>new </a:t>
            </a:r>
            <a:r>
              <a:rPr lang="en-IN" sz="1800" dirty="0" err="1"/>
              <a:t>ReceiveMessageRequest</a:t>
            </a:r>
            <a:r>
              <a:rPr lang="en-IN" sz="1800" dirty="0"/>
              <a:t>(</a:t>
            </a:r>
            <a:r>
              <a:rPr lang="en-IN" sz="1800" dirty="0" err="1"/>
              <a:t>queueUrl</a:t>
            </a:r>
            <a:r>
              <a:rPr lang="en-IN" sz="1800" dirty="0" smtClean="0"/>
              <a:t>);</a:t>
            </a:r>
          </a:p>
          <a:p>
            <a:r>
              <a:rPr lang="en-IN" sz="1800" dirty="0"/>
              <a:t/>
            </a:r>
            <a:br>
              <a:rPr lang="en-IN" sz="1800" dirty="0"/>
            </a:br>
            <a:r>
              <a:rPr lang="en-IN" sz="1800" dirty="0"/>
              <a:t>List&lt;Message&gt; messages = </a:t>
            </a:r>
            <a:r>
              <a:rPr lang="en-IN" sz="1800" dirty="0" err="1"/>
              <a:t>client.receiveMessage</a:t>
            </a:r>
            <a:r>
              <a:rPr lang="en-IN" sz="1800" dirty="0"/>
              <a:t>(</a:t>
            </a:r>
            <a:r>
              <a:rPr lang="en-IN" sz="1800" dirty="0" err="1"/>
              <a:t>req</a:t>
            </a:r>
            <a:r>
              <a:rPr lang="en-IN" sz="1800" dirty="0"/>
              <a:t>) .</a:t>
            </a:r>
            <a:r>
              <a:rPr lang="en-IN" sz="1800" dirty="0" err="1"/>
              <a:t>getMessages</a:t>
            </a:r>
            <a:r>
              <a:rPr lang="en-IN" sz="1800" dirty="0"/>
              <a:t>();</a:t>
            </a:r>
            <a:br>
              <a:rPr lang="en-IN" sz="1800" dirty="0"/>
            </a:br>
            <a:endParaRPr lang="en-IN" sz="1800" dirty="0" smtClean="0"/>
          </a:p>
          <a:p>
            <a:r>
              <a:rPr lang="en-IN" sz="1800" b="1" dirty="0" smtClean="0"/>
              <a:t>for</a:t>
            </a:r>
            <a:r>
              <a:rPr lang="en-IN" sz="1800" dirty="0" smtClean="0"/>
              <a:t>(Message </a:t>
            </a:r>
            <a:r>
              <a:rPr lang="en-IN" sz="1800" dirty="0" err="1"/>
              <a:t>message</a:t>
            </a:r>
            <a:r>
              <a:rPr lang="en-IN" sz="1800" dirty="0"/>
              <a:t> : messages) {</a:t>
            </a:r>
            <a:br>
              <a:rPr lang="en-IN" sz="1800" dirty="0"/>
            </a:br>
            <a:r>
              <a:rPr lang="en-IN" sz="1800" dirty="0"/>
              <a:t>    </a:t>
            </a:r>
            <a:r>
              <a:rPr lang="en-IN" sz="1800" dirty="0" err="1"/>
              <a:t>System.</a:t>
            </a:r>
            <a:r>
              <a:rPr lang="en-IN" sz="1800" b="1" i="1" dirty="0" err="1"/>
              <a:t>out</a:t>
            </a:r>
            <a:r>
              <a:rPr lang="en-IN" sz="1800" dirty="0" err="1"/>
              <a:t>.println</a:t>
            </a:r>
            <a:r>
              <a:rPr lang="en-IN" sz="1800" dirty="0"/>
              <a:t>(</a:t>
            </a:r>
            <a:r>
              <a:rPr lang="en-IN" sz="1800" dirty="0" err="1"/>
              <a:t>message.getBody</a:t>
            </a:r>
            <a:r>
              <a:rPr lang="en-IN" sz="1800" dirty="0"/>
              <a:t>());</a:t>
            </a:r>
            <a:br>
              <a:rPr lang="en-IN" sz="1800" dirty="0"/>
            </a:br>
            <a:r>
              <a:rPr lang="en-IN" sz="1800" dirty="0"/>
              <a:t>}</a:t>
            </a:r>
          </a:p>
        </p:txBody>
      </p:sp>
    </p:spTree>
    <p:extLst>
      <p:ext uri="{BB962C8B-B14F-4D97-AF65-F5344CB8AC3E}">
        <p14:creationId xmlns:p14="http://schemas.microsoft.com/office/powerpoint/2010/main" val="11162761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Queue Service (SQS)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Delete Queue Message</a:t>
            </a:r>
          </a:p>
          <a:p>
            <a:endParaRPr lang="en-IN" sz="1800" b="1" dirty="0" smtClean="0">
              <a:solidFill>
                <a:srgbClr val="FF0000"/>
              </a:solidFill>
            </a:endParaRPr>
          </a:p>
        </p:txBody>
      </p:sp>
      <p:sp>
        <p:nvSpPr>
          <p:cNvPr id="2" name="TextBox 1"/>
          <p:cNvSpPr txBox="1"/>
          <p:nvPr/>
        </p:nvSpPr>
        <p:spPr>
          <a:xfrm>
            <a:off x="682579" y="2202288"/>
            <a:ext cx="10676585" cy="1200329"/>
          </a:xfrm>
          <a:prstGeom prst="rect">
            <a:avLst/>
          </a:prstGeom>
          <a:solidFill>
            <a:schemeClr val="bg1">
              <a:lumMod val="95000"/>
            </a:schemeClr>
          </a:solidFill>
          <a:ln>
            <a:solidFill>
              <a:schemeClr val="tx1"/>
            </a:solidFill>
          </a:ln>
        </p:spPr>
        <p:txBody>
          <a:bodyPr wrap="square" rtlCol="0">
            <a:spAutoFit/>
          </a:bodyPr>
          <a:lstStyle/>
          <a:p>
            <a:r>
              <a:rPr lang="en-IN" sz="1800" dirty="0" err="1"/>
              <a:t>DeleteMessageRequest</a:t>
            </a:r>
            <a:r>
              <a:rPr lang="en-IN" sz="1800" dirty="0"/>
              <a:t> </a:t>
            </a:r>
            <a:r>
              <a:rPr lang="en-IN" sz="1800" dirty="0" err="1"/>
              <a:t>deleteMessageRequest</a:t>
            </a:r>
            <a:r>
              <a:rPr lang="en-IN" sz="1800" dirty="0"/>
              <a:t> = </a:t>
            </a:r>
            <a:endParaRPr lang="en-IN" sz="1800" dirty="0" smtClean="0"/>
          </a:p>
          <a:p>
            <a:r>
              <a:rPr lang="en-IN" sz="1800" b="1" dirty="0"/>
              <a:t>	</a:t>
            </a:r>
            <a:r>
              <a:rPr lang="en-IN" sz="1800" b="1" dirty="0" smtClean="0"/>
              <a:t>	new </a:t>
            </a:r>
            <a:r>
              <a:rPr lang="en-IN" sz="1800" dirty="0" err="1"/>
              <a:t>DeleteMessageRequest</a:t>
            </a:r>
            <a:r>
              <a:rPr lang="en-IN" sz="1800" dirty="0"/>
              <a:t>(</a:t>
            </a:r>
            <a:r>
              <a:rPr lang="en-IN" sz="1800" dirty="0" err="1"/>
              <a:t>queueUrl</a:t>
            </a:r>
            <a:r>
              <a:rPr lang="en-IN" sz="1800" dirty="0"/>
              <a:t>, </a:t>
            </a:r>
            <a:r>
              <a:rPr lang="en-IN" sz="1800" dirty="0" err="1"/>
              <a:t>message.getReceiptHandle</a:t>
            </a:r>
            <a:r>
              <a:rPr lang="en-IN" sz="1800" dirty="0"/>
              <a:t>());</a:t>
            </a:r>
            <a:br>
              <a:rPr lang="en-IN" sz="1800" dirty="0"/>
            </a:br>
            <a:endParaRPr lang="en-IN" sz="1800" dirty="0" smtClean="0"/>
          </a:p>
          <a:p>
            <a:r>
              <a:rPr lang="en-IN" sz="1800" dirty="0" err="1" smtClean="0"/>
              <a:t>client.deleteMessage</a:t>
            </a:r>
            <a:r>
              <a:rPr lang="en-IN" sz="1800" dirty="0" smtClean="0"/>
              <a:t>(</a:t>
            </a:r>
            <a:r>
              <a:rPr lang="en-IN" sz="1800" dirty="0" err="1" smtClean="0"/>
              <a:t>deleteMessageRequest</a:t>
            </a:r>
            <a:r>
              <a:rPr lang="en-IN" sz="1800" dirty="0"/>
              <a:t>);</a:t>
            </a:r>
          </a:p>
        </p:txBody>
      </p:sp>
    </p:spTree>
    <p:extLst>
      <p:ext uri="{BB962C8B-B14F-4D97-AF65-F5344CB8AC3E}">
        <p14:creationId xmlns:p14="http://schemas.microsoft.com/office/powerpoint/2010/main" val="19903343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a:t>
            </a:r>
            <a:r>
              <a:rPr lang="en-IN" dirty="0" smtClean="0"/>
              <a:t>Notification </a:t>
            </a:r>
            <a:r>
              <a:rPr lang="en-IN" dirty="0"/>
              <a:t>Service </a:t>
            </a:r>
            <a:r>
              <a:rPr lang="en-IN" dirty="0" smtClean="0"/>
              <a:t>(SNS)</a:t>
            </a:r>
            <a:endParaRPr lang="en-IN" dirty="0"/>
          </a:p>
        </p:txBody>
      </p:sp>
      <p:pic>
        <p:nvPicPr>
          <p:cNvPr id="4098" name="Picture 2" descr="C:\Users\sumeetm\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779" y="2198933"/>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5438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a:t>
            </a:r>
            <a:r>
              <a:rPr lang="en-IN" dirty="0" smtClean="0"/>
              <a:t>Notification </a:t>
            </a:r>
            <a:r>
              <a:rPr lang="en-IN" dirty="0"/>
              <a:t>Service </a:t>
            </a:r>
            <a:r>
              <a:rPr lang="en-IN" dirty="0" smtClean="0"/>
              <a:t>(SNS)</a:t>
            </a:r>
            <a:endParaRPr lang="en-IN" dirty="0"/>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dirty="0" smtClean="0"/>
              <a:t>Amazon </a:t>
            </a:r>
            <a:r>
              <a:rPr lang="en-IN" sz="1800" dirty="0"/>
              <a:t>Simple Notification Service (Amazon SNS) is a web service that coordinates and manages the delivery or sending of messages to subscribing endpoints or clients.</a:t>
            </a:r>
            <a:endParaRPr lang="en-IN" sz="1800" dirty="0" smtClean="0"/>
          </a:p>
        </p:txBody>
      </p:sp>
      <p:pic>
        <p:nvPicPr>
          <p:cNvPr id="1026" name="Picture 2" descr="C:\Users\sumeetm\Desktop\sns-how-wo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26" y="2150973"/>
            <a:ext cx="51816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424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a:t>
            </a:r>
            <a:r>
              <a:rPr lang="en-IN" dirty="0" smtClean="0"/>
              <a:t>Notification </a:t>
            </a:r>
            <a:r>
              <a:rPr lang="en-IN" dirty="0"/>
              <a:t>Service </a:t>
            </a:r>
            <a:r>
              <a:rPr lang="en-IN" dirty="0" smtClean="0"/>
              <a:t>(SNS)</a:t>
            </a:r>
            <a:endParaRPr lang="en-IN" dirty="0"/>
          </a:p>
        </p:txBody>
      </p:sp>
      <p:sp>
        <p:nvSpPr>
          <p:cNvPr id="3" name="TextBox 2"/>
          <p:cNvSpPr txBox="1"/>
          <p:nvPr/>
        </p:nvSpPr>
        <p:spPr>
          <a:xfrm>
            <a:off x="476518" y="1156108"/>
            <a:ext cx="10882647" cy="1754326"/>
          </a:xfrm>
          <a:prstGeom prst="rect">
            <a:avLst/>
          </a:prstGeom>
          <a:noFill/>
        </p:spPr>
        <p:txBody>
          <a:bodyPr wrap="square" rtlCol="0">
            <a:spAutoFit/>
          </a:bodyPr>
          <a:lstStyle/>
          <a:p>
            <a:r>
              <a:rPr lang="en-IN" sz="1800" b="1" dirty="0" smtClean="0">
                <a:solidFill>
                  <a:srgbClr val="F58223"/>
                </a:solidFill>
              </a:rPr>
              <a:t>Usage Scenarios</a:t>
            </a:r>
          </a:p>
          <a:p>
            <a:endParaRPr lang="en-IN" sz="1800" b="1" dirty="0">
              <a:solidFill>
                <a:srgbClr val="F58223"/>
              </a:solidFill>
            </a:endParaRPr>
          </a:p>
          <a:p>
            <a:pPr marL="285750" indent="-285750">
              <a:buFont typeface="Wingdings" panose="05000000000000000000" pitchFamily="2" charset="2"/>
              <a:buChar char="Ø"/>
            </a:pPr>
            <a:r>
              <a:rPr lang="en-IN" sz="1800" b="1" dirty="0" smtClean="0"/>
              <a:t>Fan-out: </a:t>
            </a:r>
            <a:r>
              <a:rPr lang="en-IN" sz="1800" dirty="0"/>
              <a:t>The "</a:t>
            </a:r>
            <a:r>
              <a:rPr lang="en-IN" sz="1800" dirty="0" err="1"/>
              <a:t>fanout</a:t>
            </a:r>
            <a:r>
              <a:rPr lang="en-IN" sz="1800" dirty="0"/>
              <a:t>" scenario is when an Amazon SNS message is sent to a topic and </a:t>
            </a:r>
            <a:r>
              <a:rPr lang="en-IN" sz="1800" dirty="0" smtClean="0"/>
              <a:t>then replicated </a:t>
            </a:r>
            <a:r>
              <a:rPr lang="en-IN" sz="1800" dirty="0"/>
              <a:t>and pushed to multiple Amazon SQS queues, HTTP endpoints, or email addresses.</a:t>
            </a:r>
            <a:r>
              <a:rPr lang="en-IN" sz="1800" b="1" dirty="0" smtClean="0"/>
              <a:t> </a:t>
            </a:r>
          </a:p>
          <a:p>
            <a:r>
              <a:rPr lang="en-IN" sz="1800" dirty="0"/>
              <a:t> </a:t>
            </a:r>
            <a:r>
              <a:rPr lang="en-IN" sz="1800" dirty="0" smtClean="0"/>
              <a:t>   This </a:t>
            </a:r>
            <a:r>
              <a:rPr lang="en-IN" sz="1800" dirty="0"/>
              <a:t>allows for parallel asynchronous processing.</a:t>
            </a:r>
            <a:endParaRPr lang="en-IN" sz="1800" b="1" dirty="0"/>
          </a:p>
          <a:p>
            <a:endParaRPr lang="en-IN" sz="1800" b="1" dirty="0">
              <a:solidFill>
                <a:srgbClr val="F58223"/>
              </a:solidFill>
            </a:endParaRPr>
          </a:p>
        </p:txBody>
      </p:sp>
      <p:pic>
        <p:nvPicPr>
          <p:cNvPr id="2050" name="Picture 2" descr="C:\Users\sumeetm\Desktop\sns-fan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484" y="2759971"/>
            <a:ext cx="3543300" cy="1466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6975" y="4597756"/>
            <a:ext cx="10496281" cy="1477328"/>
          </a:xfrm>
          <a:prstGeom prst="rect">
            <a:avLst/>
          </a:prstGeom>
          <a:noFill/>
        </p:spPr>
        <p:txBody>
          <a:bodyPr wrap="square" rtlCol="0">
            <a:spAutoFit/>
          </a:bodyPr>
          <a:lstStyle/>
          <a:p>
            <a:r>
              <a:rPr lang="en-IN" sz="1800" dirty="0"/>
              <a:t>For example, you could develop an application that sends an Amazon SNS message to a topic whenever an order is placed for a product. Then, the Amazon SQS queues that are subscribed to that topic would receive identical notifications for the new order. The Amazon EC2 server instance attached to one of the queues could handle the processing or </a:t>
            </a:r>
            <a:r>
              <a:rPr lang="en-IN" sz="1800" dirty="0" smtClean="0"/>
              <a:t>fulfilment </a:t>
            </a:r>
            <a:r>
              <a:rPr lang="en-IN" sz="1800" dirty="0"/>
              <a:t>of the order while the other server instance could be attached to a data warehouse for analysis of all orders received.</a:t>
            </a:r>
          </a:p>
        </p:txBody>
      </p:sp>
    </p:spTree>
    <p:extLst>
      <p:ext uri="{BB962C8B-B14F-4D97-AF65-F5344CB8AC3E}">
        <p14:creationId xmlns:p14="http://schemas.microsoft.com/office/powerpoint/2010/main" val="7424751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a:t>
            </a:r>
            <a:r>
              <a:rPr lang="en-IN" dirty="0" smtClean="0"/>
              <a:t>Notification </a:t>
            </a:r>
            <a:r>
              <a:rPr lang="en-IN" dirty="0"/>
              <a:t>Service </a:t>
            </a:r>
            <a:r>
              <a:rPr lang="en-IN" dirty="0" smtClean="0"/>
              <a:t>(SNS)</a:t>
            </a:r>
            <a:endParaRPr lang="en-IN" dirty="0"/>
          </a:p>
        </p:txBody>
      </p:sp>
      <p:sp>
        <p:nvSpPr>
          <p:cNvPr id="3" name="TextBox 2"/>
          <p:cNvSpPr txBox="1"/>
          <p:nvPr/>
        </p:nvSpPr>
        <p:spPr>
          <a:xfrm>
            <a:off x="476518" y="1156108"/>
            <a:ext cx="10882647" cy="3416320"/>
          </a:xfrm>
          <a:prstGeom prst="rect">
            <a:avLst/>
          </a:prstGeom>
          <a:noFill/>
        </p:spPr>
        <p:txBody>
          <a:bodyPr wrap="square" rtlCol="0">
            <a:spAutoFit/>
          </a:bodyPr>
          <a:lstStyle/>
          <a:p>
            <a:r>
              <a:rPr lang="en-IN" sz="1800" b="1" dirty="0" smtClean="0">
                <a:solidFill>
                  <a:srgbClr val="F58223"/>
                </a:solidFill>
              </a:rPr>
              <a:t>Usage Scenarios</a:t>
            </a:r>
          </a:p>
          <a:p>
            <a:endParaRPr lang="en-IN" sz="1800" b="1" dirty="0">
              <a:solidFill>
                <a:srgbClr val="F58223"/>
              </a:solidFill>
            </a:endParaRPr>
          </a:p>
          <a:p>
            <a:pPr marL="285750" indent="-285750">
              <a:buFont typeface="Wingdings" panose="05000000000000000000" pitchFamily="2" charset="2"/>
              <a:buChar char="Ø"/>
            </a:pPr>
            <a:r>
              <a:rPr lang="en-IN" sz="1800" b="1" dirty="0"/>
              <a:t>Application and System </a:t>
            </a:r>
            <a:r>
              <a:rPr lang="en-IN" sz="1800" b="1" dirty="0" smtClean="0"/>
              <a:t>Alerts:  </a:t>
            </a:r>
            <a:r>
              <a:rPr lang="en-IN" sz="1800" dirty="0" smtClean="0"/>
              <a:t>Application </a:t>
            </a:r>
            <a:r>
              <a:rPr lang="en-IN" sz="1800" dirty="0"/>
              <a:t>and system alerts are notifications, triggered by predefined thresholds, sent to specified users by SMS and/or email. For example, since many AWS services use Amazon SNS, you can receive immediate notification when an event occurs, such as a specific change to your AWS Auto Scaling group</a:t>
            </a:r>
            <a:r>
              <a:rPr lang="en-IN" sz="1800" dirty="0" smtClean="0"/>
              <a:t>.</a:t>
            </a:r>
            <a:br>
              <a:rPr lang="en-IN" sz="1800" dirty="0" smtClean="0"/>
            </a:br>
            <a:endParaRPr lang="en-IN" sz="1800" dirty="0" smtClean="0"/>
          </a:p>
          <a:p>
            <a:pPr marL="285750" indent="-285750">
              <a:buFont typeface="Wingdings" panose="05000000000000000000" pitchFamily="2" charset="2"/>
              <a:buChar char="Ø"/>
            </a:pPr>
            <a:r>
              <a:rPr lang="en-IN" sz="1800" b="1" dirty="0"/>
              <a:t>Push Email and Text </a:t>
            </a:r>
            <a:r>
              <a:rPr lang="en-IN" sz="1800" b="1" dirty="0" smtClean="0"/>
              <a:t>Messaging: </a:t>
            </a:r>
            <a:r>
              <a:rPr lang="en-IN" sz="1800" dirty="0"/>
              <a:t>Push email and text messaging are two ways to transmit messages to individuals or groups via email and/or SMS. For example, you could use Amazon SNS to push targeted news headlines to subscribers by email or </a:t>
            </a:r>
            <a:r>
              <a:rPr lang="en-IN" sz="1800" dirty="0" smtClean="0"/>
              <a:t>SMS.</a:t>
            </a:r>
            <a:endParaRPr lang="en-IN" sz="1800" b="1" dirty="0"/>
          </a:p>
          <a:p>
            <a:r>
              <a:rPr lang="en-IN" sz="1800" dirty="0" smtClean="0"/>
              <a:t/>
            </a:r>
            <a:br>
              <a:rPr lang="en-IN" sz="1800" dirty="0" smtClean="0"/>
            </a:br>
            <a:endParaRPr lang="en-IN" sz="1800" b="1" dirty="0">
              <a:solidFill>
                <a:srgbClr val="F58223"/>
              </a:solidFill>
            </a:endParaRPr>
          </a:p>
        </p:txBody>
      </p:sp>
    </p:spTree>
    <p:extLst>
      <p:ext uri="{BB962C8B-B14F-4D97-AF65-F5344CB8AC3E}">
        <p14:creationId xmlns:p14="http://schemas.microsoft.com/office/powerpoint/2010/main" val="59631035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a:t>
            </a:r>
            <a:r>
              <a:rPr lang="en-IN" dirty="0" smtClean="0"/>
              <a:t>Notification </a:t>
            </a:r>
            <a:r>
              <a:rPr lang="en-IN" dirty="0"/>
              <a:t>Service </a:t>
            </a:r>
            <a:r>
              <a:rPr lang="en-IN" dirty="0" smtClean="0"/>
              <a:t>(SNS)</a:t>
            </a:r>
            <a:endParaRPr lang="en-IN" dirty="0"/>
          </a:p>
        </p:txBody>
      </p:sp>
      <p:sp>
        <p:nvSpPr>
          <p:cNvPr id="3" name="TextBox 2"/>
          <p:cNvSpPr txBox="1"/>
          <p:nvPr/>
        </p:nvSpPr>
        <p:spPr>
          <a:xfrm>
            <a:off x="476518" y="1156108"/>
            <a:ext cx="10882647" cy="4524315"/>
          </a:xfrm>
          <a:prstGeom prst="rect">
            <a:avLst/>
          </a:prstGeom>
          <a:noFill/>
        </p:spPr>
        <p:txBody>
          <a:bodyPr wrap="square" rtlCol="0">
            <a:spAutoFit/>
          </a:bodyPr>
          <a:lstStyle/>
          <a:p>
            <a:r>
              <a:rPr lang="en-IN" sz="1800" b="1" dirty="0">
                <a:solidFill>
                  <a:srgbClr val="F58223"/>
                </a:solidFill>
              </a:rPr>
              <a:t>SNS Terms</a:t>
            </a:r>
          </a:p>
          <a:p>
            <a:endParaRPr lang="en-IN" sz="1800" b="1" dirty="0">
              <a:solidFill>
                <a:srgbClr val="F58223"/>
              </a:solidFill>
            </a:endParaRPr>
          </a:p>
          <a:p>
            <a:pPr marL="285750" indent="-285750">
              <a:buFont typeface="Wingdings" panose="05000000000000000000" pitchFamily="2" charset="2"/>
              <a:buChar char="Ø"/>
            </a:pPr>
            <a:r>
              <a:rPr lang="en-IN" sz="1800" b="1" dirty="0" smtClean="0"/>
              <a:t>Topic</a:t>
            </a:r>
          </a:p>
          <a:p>
            <a:pPr marL="895160" lvl="1" indent="-285750">
              <a:buFont typeface="Wingdings" panose="05000000000000000000" pitchFamily="2" charset="2"/>
              <a:buChar char="v"/>
            </a:pPr>
            <a:r>
              <a:rPr lang="en-IN" sz="1800" dirty="0"/>
              <a:t>Communication </a:t>
            </a:r>
            <a:r>
              <a:rPr lang="en-IN" sz="1800" dirty="0" smtClean="0"/>
              <a:t>channel</a:t>
            </a:r>
          </a:p>
          <a:p>
            <a:pPr marL="895160" lvl="1" indent="-285750">
              <a:buFont typeface="Wingdings" panose="05000000000000000000" pitchFamily="2" charset="2"/>
              <a:buChar char="v"/>
            </a:pPr>
            <a:r>
              <a:rPr lang="en-IN" sz="1800" dirty="0" smtClean="0"/>
              <a:t>Region-based</a:t>
            </a:r>
          </a:p>
          <a:p>
            <a:pPr marL="895160" lvl="1" indent="-285750">
              <a:buFont typeface="Wingdings" panose="05000000000000000000" pitchFamily="2" charset="2"/>
              <a:buChar char="v"/>
            </a:pPr>
            <a:r>
              <a:rPr lang="en-IN" sz="1800" dirty="0"/>
              <a:t>Identified by </a:t>
            </a:r>
            <a:r>
              <a:rPr lang="en-IN" sz="1800" dirty="0" smtClean="0"/>
              <a:t>ARN</a:t>
            </a:r>
            <a:r>
              <a:rPr lang="en-IN" sz="1800" b="1" dirty="0" smtClean="0"/>
              <a:t/>
            </a:r>
            <a:br>
              <a:rPr lang="en-IN" sz="1800" b="1" dirty="0" smtClean="0"/>
            </a:br>
            <a:endParaRPr lang="en-IN" sz="1800" b="1" dirty="0"/>
          </a:p>
          <a:p>
            <a:pPr marL="285750" indent="-285750">
              <a:buFont typeface="Wingdings" panose="05000000000000000000" pitchFamily="2" charset="2"/>
              <a:buChar char="Ø"/>
            </a:pPr>
            <a:r>
              <a:rPr lang="en-IN" sz="1800" b="1" dirty="0" smtClean="0"/>
              <a:t>Subscribe</a:t>
            </a:r>
          </a:p>
          <a:p>
            <a:pPr marL="895160" lvl="1" indent="-285750">
              <a:buFont typeface="Wingdings" panose="05000000000000000000" pitchFamily="2" charset="2"/>
              <a:buChar char="v"/>
            </a:pPr>
            <a:r>
              <a:rPr lang="en-IN" sz="1800" dirty="0"/>
              <a:t>Connect an endpoint to a topic</a:t>
            </a:r>
          </a:p>
          <a:p>
            <a:endParaRPr lang="en-IN" sz="1800" b="1" dirty="0" smtClean="0"/>
          </a:p>
          <a:p>
            <a:pPr marL="285750" indent="-285750">
              <a:buFont typeface="Wingdings" panose="05000000000000000000" pitchFamily="2" charset="2"/>
              <a:buChar char="Ø"/>
            </a:pPr>
            <a:r>
              <a:rPr lang="en-IN" sz="1800" b="1" dirty="0" smtClean="0"/>
              <a:t>Publish</a:t>
            </a:r>
          </a:p>
          <a:p>
            <a:pPr marL="895160" lvl="1" indent="-285750">
              <a:buFont typeface="Wingdings" panose="05000000000000000000" pitchFamily="2" charset="2"/>
              <a:buChar char="v"/>
            </a:pPr>
            <a:r>
              <a:rPr lang="en-IN" sz="1800" dirty="0" smtClean="0"/>
              <a:t>Post </a:t>
            </a:r>
            <a:r>
              <a:rPr lang="en-IN" sz="1800" dirty="0"/>
              <a:t>topic message</a:t>
            </a:r>
          </a:p>
          <a:p>
            <a:pPr marL="895160" lvl="1" indent="-285750">
              <a:buFont typeface="Wingdings" panose="05000000000000000000" pitchFamily="2" charset="2"/>
              <a:buChar char="v"/>
            </a:pPr>
            <a:r>
              <a:rPr lang="en-IN" sz="1800" dirty="0"/>
              <a:t>Pushed to all subscribers</a:t>
            </a:r>
          </a:p>
          <a:p>
            <a:pPr marL="895160" lvl="1" indent="-285750">
              <a:buFont typeface="Wingdings" panose="05000000000000000000" pitchFamily="2" charset="2"/>
              <a:buChar char="v"/>
            </a:pPr>
            <a:r>
              <a:rPr lang="en-IN" sz="1800" dirty="0"/>
              <a:t>Message can contain different content for each subscriber </a:t>
            </a:r>
            <a:r>
              <a:rPr lang="en-IN" sz="1800" dirty="0" smtClean="0"/>
              <a:t>protocol</a:t>
            </a:r>
            <a:br>
              <a:rPr lang="en-IN" sz="1800" dirty="0" smtClean="0"/>
            </a:br>
            <a:r>
              <a:rPr lang="en-IN" sz="1800" dirty="0" smtClean="0"/>
              <a:t/>
            </a:r>
            <a:br>
              <a:rPr lang="en-IN" sz="1800" dirty="0" smtClean="0"/>
            </a:br>
            <a:endParaRPr lang="en-IN" sz="1800" b="1" dirty="0">
              <a:solidFill>
                <a:srgbClr val="F58223"/>
              </a:solidFill>
            </a:endParaRPr>
          </a:p>
        </p:txBody>
      </p:sp>
    </p:spTree>
    <p:extLst>
      <p:ext uri="{BB962C8B-B14F-4D97-AF65-F5344CB8AC3E}">
        <p14:creationId xmlns:p14="http://schemas.microsoft.com/office/powerpoint/2010/main" val="90475707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a:t>
            </a:r>
            <a:r>
              <a:rPr lang="en-IN" dirty="0" smtClean="0"/>
              <a:t>Notification </a:t>
            </a:r>
            <a:r>
              <a:rPr lang="en-IN" dirty="0"/>
              <a:t>Service </a:t>
            </a:r>
            <a:r>
              <a:rPr lang="en-IN" dirty="0" smtClean="0"/>
              <a:t>(SNS)</a:t>
            </a:r>
            <a:endParaRPr lang="en-IN" dirty="0"/>
          </a:p>
        </p:txBody>
      </p:sp>
      <p:sp>
        <p:nvSpPr>
          <p:cNvPr id="3" name="TextBox 2"/>
          <p:cNvSpPr txBox="1"/>
          <p:nvPr/>
        </p:nvSpPr>
        <p:spPr>
          <a:xfrm>
            <a:off x="476518" y="1156108"/>
            <a:ext cx="10882647" cy="4247317"/>
          </a:xfrm>
          <a:prstGeom prst="rect">
            <a:avLst/>
          </a:prstGeom>
          <a:noFill/>
        </p:spPr>
        <p:txBody>
          <a:bodyPr wrap="square" rtlCol="0">
            <a:spAutoFit/>
          </a:bodyPr>
          <a:lstStyle/>
          <a:p>
            <a:r>
              <a:rPr lang="en-IN" sz="1800" b="1" dirty="0">
                <a:solidFill>
                  <a:srgbClr val="F58223"/>
                </a:solidFill>
              </a:rPr>
              <a:t>Cost Considerations</a:t>
            </a:r>
          </a:p>
          <a:p>
            <a:endParaRPr lang="en-IN" sz="1800" b="1" dirty="0">
              <a:solidFill>
                <a:srgbClr val="F58223"/>
              </a:solidFill>
            </a:endParaRPr>
          </a:p>
          <a:p>
            <a:pPr marL="285750" indent="-285750">
              <a:buFont typeface="Wingdings" panose="05000000000000000000" pitchFamily="2" charset="2"/>
              <a:buChar char="Ø"/>
            </a:pPr>
            <a:r>
              <a:rPr lang="en-IN" sz="1800" b="1" dirty="0"/>
              <a:t>No minimum fee</a:t>
            </a:r>
            <a:endParaRPr lang="en-IN" sz="1800" b="1" dirty="0" smtClean="0"/>
          </a:p>
          <a:p>
            <a:pPr marL="895160" lvl="1" indent="-285750">
              <a:buFont typeface="Wingdings" panose="05000000000000000000" pitchFamily="2" charset="2"/>
              <a:buChar char="v"/>
            </a:pPr>
            <a:endParaRPr lang="en-IN" sz="1800" b="1" dirty="0"/>
          </a:p>
          <a:p>
            <a:pPr marL="285750" indent="-285750">
              <a:buFont typeface="Wingdings" panose="05000000000000000000" pitchFamily="2" charset="2"/>
              <a:buChar char="Ø"/>
            </a:pPr>
            <a:r>
              <a:rPr lang="en-IN" sz="1800" b="1" dirty="0"/>
              <a:t> You pay for:</a:t>
            </a:r>
          </a:p>
          <a:p>
            <a:pPr marL="895160" lvl="1" indent="-285750">
              <a:buFont typeface="Wingdings" panose="05000000000000000000" pitchFamily="2" charset="2"/>
              <a:buChar char="v"/>
            </a:pPr>
            <a:r>
              <a:rPr lang="en-IN" sz="1800" dirty="0"/>
              <a:t>API requests (per </a:t>
            </a:r>
            <a:r>
              <a:rPr lang="en-IN" sz="1800" dirty="0" smtClean="0"/>
              <a:t>million)</a:t>
            </a:r>
          </a:p>
          <a:p>
            <a:pPr marL="895160" lvl="1" indent="-285750">
              <a:buFont typeface="Wingdings" panose="05000000000000000000" pitchFamily="2" charset="2"/>
              <a:buChar char="v"/>
            </a:pPr>
            <a:r>
              <a:rPr lang="en-IN" sz="1800" dirty="0" smtClean="0"/>
              <a:t>Data </a:t>
            </a:r>
            <a:r>
              <a:rPr lang="en-IN" sz="1800" dirty="0"/>
              <a:t>transfer out (per gigabyte</a:t>
            </a:r>
            <a:r>
              <a:rPr lang="en-IN" sz="1800" dirty="0" smtClean="0"/>
              <a:t>)</a:t>
            </a:r>
          </a:p>
          <a:p>
            <a:pPr marL="895160" lvl="1" indent="-285750">
              <a:buFont typeface="Wingdings" panose="05000000000000000000" pitchFamily="2" charset="2"/>
              <a:buChar char="v"/>
            </a:pPr>
            <a:r>
              <a:rPr lang="en-IN" sz="1800" dirty="0"/>
              <a:t>Notifications (per 64KB </a:t>
            </a:r>
            <a:r>
              <a:rPr lang="en-IN" sz="1800" dirty="0" smtClean="0"/>
              <a:t>payload)</a:t>
            </a:r>
          </a:p>
          <a:p>
            <a:pPr marL="895160" lvl="1" indent="-285750">
              <a:buFont typeface="Wingdings" panose="05000000000000000000" pitchFamily="2" charset="2"/>
              <a:buChar char="v"/>
            </a:pPr>
            <a:r>
              <a:rPr lang="en-IN" sz="1800" dirty="0"/>
              <a:t>Notification cost varies by </a:t>
            </a:r>
            <a:r>
              <a:rPr lang="en-IN" sz="1800" dirty="0" smtClean="0"/>
              <a:t>endpoint</a:t>
            </a:r>
            <a:endParaRPr lang="en-IN" sz="1800" dirty="0"/>
          </a:p>
          <a:p>
            <a:endParaRPr lang="en-IN" sz="1800" b="1" dirty="0" smtClean="0"/>
          </a:p>
          <a:p>
            <a:pPr marL="285750" indent="-285750">
              <a:buFont typeface="Wingdings" panose="05000000000000000000" pitchFamily="2" charset="2"/>
              <a:buChar char="Ø"/>
            </a:pPr>
            <a:r>
              <a:rPr lang="en-IN" sz="1800" b="1" dirty="0"/>
              <a:t>Prices vary by </a:t>
            </a:r>
            <a:r>
              <a:rPr lang="en-IN" sz="1800" b="1" dirty="0" smtClean="0"/>
              <a:t>region</a:t>
            </a:r>
            <a:br>
              <a:rPr lang="en-IN" sz="1800" b="1" dirty="0" smtClean="0"/>
            </a:br>
            <a:endParaRPr lang="en-IN" sz="1800" b="1" dirty="0" smtClean="0"/>
          </a:p>
          <a:p>
            <a:pPr marL="285750" indent="-285750">
              <a:buFont typeface="Wingdings" panose="05000000000000000000" pitchFamily="2" charset="2"/>
              <a:buChar char="Ø"/>
            </a:pPr>
            <a:r>
              <a:rPr lang="en-IN" sz="1800" b="1" dirty="0" smtClean="0"/>
              <a:t>Pricing </a:t>
            </a:r>
            <a:r>
              <a:rPr lang="en-IN" sz="1800" b="1" dirty="0"/>
              <a:t>details at:</a:t>
            </a:r>
          </a:p>
          <a:p>
            <a:pPr marL="895160" lvl="1" indent="-285750">
              <a:buFont typeface="Wingdings" panose="05000000000000000000" pitchFamily="2" charset="2"/>
              <a:buChar char="v"/>
            </a:pPr>
            <a:r>
              <a:rPr lang="en-IN" sz="1800" dirty="0">
                <a:hlinkClick r:id="rId2"/>
              </a:rPr>
              <a:t>http://aws.amazon.com/sns/pricing</a:t>
            </a:r>
            <a:r>
              <a:rPr lang="en-IN" sz="1800" dirty="0" smtClean="0">
                <a:hlinkClick r:id="rId2"/>
              </a:rPr>
              <a:t>/</a:t>
            </a:r>
            <a:r>
              <a:rPr lang="en-IN" sz="1800" dirty="0" smtClean="0"/>
              <a:t/>
            </a:r>
            <a:br>
              <a:rPr lang="en-IN" sz="1800" dirty="0" smtClean="0"/>
            </a:br>
            <a:endParaRPr lang="en-IN" sz="1800" b="1" dirty="0">
              <a:solidFill>
                <a:srgbClr val="F58223"/>
              </a:solidFill>
            </a:endParaRPr>
          </a:p>
        </p:txBody>
      </p:sp>
    </p:spTree>
    <p:extLst>
      <p:ext uri="{BB962C8B-B14F-4D97-AF65-F5344CB8AC3E}">
        <p14:creationId xmlns:p14="http://schemas.microsoft.com/office/powerpoint/2010/main" val="23053407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Notification Service (SNS)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Demonstration – </a:t>
            </a:r>
            <a:r>
              <a:rPr lang="en-IN" sz="1800" b="1" dirty="0" smtClean="0">
                <a:solidFill>
                  <a:srgbClr val="FF0000"/>
                </a:solidFill>
              </a:rPr>
              <a:t>SNS </a:t>
            </a:r>
            <a:r>
              <a:rPr lang="en-IN" sz="1800" b="1" dirty="0">
                <a:solidFill>
                  <a:srgbClr val="FF0000"/>
                </a:solidFill>
              </a:rPr>
              <a:t>with the AWS Explorer</a:t>
            </a:r>
          </a:p>
          <a:p>
            <a:endParaRPr lang="en-IN" sz="1800" b="1" dirty="0">
              <a:solidFill>
                <a:srgbClr val="FF0000"/>
              </a:solidFill>
            </a:endParaRPr>
          </a:p>
        </p:txBody>
      </p:sp>
      <p:pic>
        <p:nvPicPr>
          <p:cNvPr id="1027" name="Picture 3" descr="C:\Users\sumeetm\Desktop\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995" y="2229586"/>
            <a:ext cx="37909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640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Cloud Computing</a:t>
            </a:r>
            <a:endParaRPr lang="en-IN" dirty="0"/>
          </a:p>
        </p:txBody>
      </p:sp>
      <p:sp>
        <p:nvSpPr>
          <p:cNvPr id="2" name="TextBox 1"/>
          <p:cNvSpPr txBox="1"/>
          <p:nvPr/>
        </p:nvSpPr>
        <p:spPr>
          <a:xfrm>
            <a:off x="465139" y="1081825"/>
            <a:ext cx="11074331" cy="4154984"/>
          </a:xfrm>
          <a:prstGeom prst="rect">
            <a:avLst/>
          </a:prstGeom>
          <a:noFill/>
        </p:spPr>
        <p:txBody>
          <a:bodyPr wrap="square" rtlCol="0">
            <a:spAutoFit/>
          </a:bodyPr>
          <a:lstStyle/>
          <a:p>
            <a:pPr fontAlgn="base"/>
            <a:r>
              <a:rPr lang="en-IN" sz="1800" b="1" dirty="0">
                <a:solidFill>
                  <a:srgbClr val="F58223"/>
                </a:solidFill>
              </a:rPr>
              <a:t>Platform as a service (PaaS)</a:t>
            </a:r>
          </a:p>
          <a:p>
            <a:endParaRPr lang="en-IN" sz="1800" b="1" dirty="0">
              <a:solidFill>
                <a:srgbClr val="F79443"/>
              </a:solidFill>
            </a:endParaRPr>
          </a:p>
          <a:p>
            <a:pPr fontAlgn="base"/>
            <a:r>
              <a:rPr lang="en-IN" sz="1800" dirty="0"/>
              <a:t>Platform as a service provides a cloud-based environment with everything required to support the complete lifecycle of building and delivering web-based (cloud) applications—without the cost and complexity of buying and managing the underlying hardware, software, provisioning, and hosting</a:t>
            </a:r>
            <a:r>
              <a:rPr lang="en-IN" sz="1800" dirty="0" smtClean="0"/>
              <a:t>.</a:t>
            </a:r>
            <a:br>
              <a:rPr lang="en-IN" sz="1800" dirty="0" smtClean="0"/>
            </a:br>
            <a:r>
              <a:rPr lang="en-IN" sz="1800" dirty="0" smtClean="0"/>
              <a:t/>
            </a:r>
            <a:br>
              <a:rPr lang="en-IN" sz="1800" dirty="0" smtClean="0"/>
            </a:br>
            <a:r>
              <a:rPr lang="en-IN" sz="1800" b="1" dirty="0"/>
              <a:t>The benefits of </a:t>
            </a:r>
            <a:r>
              <a:rPr lang="en-IN" sz="1800" b="1" dirty="0" smtClean="0"/>
              <a:t>PaaS</a:t>
            </a:r>
            <a:r>
              <a:rPr lang="en-IN" sz="1800" dirty="0" smtClean="0"/>
              <a:t/>
            </a:r>
            <a:br>
              <a:rPr lang="en-IN" sz="1800" dirty="0" smtClean="0"/>
            </a:br>
            <a:endParaRPr lang="en-IN" sz="1800" dirty="0"/>
          </a:p>
          <a:p>
            <a:pPr marL="285750" indent="-285750" fontAlgn="base">
              <a:buFont typeface="Wingdings" panose="05000000000000000000" pitchFamily="2" charset="2"/>
              <a:buChar char="Ø"/>
            </a:pPr>
            <a:r>
              <a:rPr lang="en-IN" sz="1800" dirty="0"/>
              <a:t>Develop applications and get to market faster</a:t>
            </a:r>
          </a:p>
          <a:p>
            <a:pPr fontAlgn="base"/>
            <a:endParaRPr lang="en-IN" sz="1800" dirty="0" smtClean="0"/>
          </a:p>
          <a:p>
            <a:pPr marL="285750" indent="-285750" fontAlgn="base">
              <a:buFont typeface="Wingdings" panose="05000000000000000000" pitchFamily="2" charset="2"/>
              <a:buChar char="Ø"/>
            </a:pPr>
            <a:r>
              <a:rPr lang="en-IN" sz="1800" dirty="0"/>
              <a:t>Deploy new web applications to the cloud in minutes</a:t>
            </a:r>
          </a:p>
          <a:p>
            <a:pPr fontAlgn="base"/>
            <a:endParaRPr lang="en-IN" sz="1800" dirty="0"/>
          </a:p>
          <a:p>
            <a:pPr marL="285750" indent="-285750" fontAlgn="base">
              <a:buFont typeface="Wingdings" panose="05000000000000000000" pitchFamily="2" charset="2"/>
              <a:buChar char="Ø"/>
            </a:pPr>
            <a:r>
              <a:rPr lang="en-IN" sz="1800" dirty="0"/>
              <a:t>Reduce complexity with middleware as a service</a:t>
            </a:r>
          </a:p>
          <a:p>
            <a:pPr fontAlgn="base"/>
            <a:endParaRPr lang="en-IN" dirty="0"/>
          </a:p>
        </p:txBody>
      </p:sp>
    </p:spTree>
    <p:extLst>
      <p:ext uri="{BB962C8B-B14F-4D97-AF65-F5344CB8AC3E}">
        <p14:creationId xmlns:p14="http://schemas.microsoft.com/office/powerpoint/2010/main" val="33622506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Notification Service (SNS)</a:t>
            </a:r>
          </a:p>
        </p:txBody>
      </p:sp>
      <p:sp>
        <p:nvSpPr>
          <p:cNvPr id="2" name="TextBox 1"/>
          <p:cNvSpPr txBox="1"/>
          <p:nvPr/>
        </p:nvSpPr>
        <p:spPr>
          <a:xfrm>
            <a:off x="529534" y="1210612"/>
            <a:ext cx="10623571" cy="923330"/>
          </a:xfrm>
          <a:prstGeom prst="rect">
            <a:avLst/>
          </a:prstGeom>
          <a:noFill/>
        </p:spPr>
        <p:txBody>
          <a:bodyPr wrap="square" rtlCol="0">
            <a:spAutoFit/>
          </a:bodyPr>
          <a:lstStyle/>
          <a:p>
            <a:r>
              <a:rPr lang="en-IN" sz="1800" b="1" dirty="0" smtClean="0">
                <a:solidFill>
                  <a:srgbClr val="FF0000"/>
                </a:solidFill>
              </a:rPr>
              <a:t>SNS Developer </a:t>
            </a:r>
            <a:r>
              <a:rPr lang="en-IN" sz="1800" b="1" dirty="0">
                <a:solidFill>
                  <a:srgbClr val="FF0000"/>
                </a:solidFill>
              </a:rPr>
              <a:t>Topics</a:t>
            </a:r>
          </a:p>
          <a:p>
            <a:endParaRPr lang="en-IN" sz="1800" b="1" dirty="0">
              <a:solidFill>
                <a:srgbClr val="FF0000"/>
              </a:solidFill>
            </a:endParaRPr>
          </a:p>
          <a:p>
            <a:r>
              <a:rPr lang="en-IN" sz="1800" dirty="0"/>
              <a:t>Now we will look at how to interact with the </a:t>
            </a:r>
            <a:r>
              <a:rPr lang="en-IN" sz="1800" dirty="0" smtClean="0"/>
              <a:t>SNS using </a:t>
            </a:r>
            <a:r>
              <a:rPr lang="en-IN" sz="1800" dirty="0"/>
              <a:t>the AWS Java SDK.</a:t>
            </a:r>
          </a:p>
        </p:txBody>
      </p:sp>
    </p:spTree>
    <p:extLst>
      <p:ext uri="{BB962C8B-B14F-4D97-AF65-F5344CB8AC3E}">
        <p14:creationId xmlns:p14="http://schemas.microsoft.com/office/powerpoint/2010/main" val="19312861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Notification Service (SNS)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Code Examples – Create </a:t>
            </a:r>
            <a:r>
              <a:rPr lang="en-IN" sz="1800" b="1" dirty="0" smtClean="0">
                <a:solidFill>
                  <a:srgbClr val="FF0000"/>
                </a:solidFill>
              </a:rPr>
              <a:t>SNS </a:t>
            </a:r>
            <a:r>
              <a:rPr lang="en-IN" sz="1800" b="1" dirty="0">
                <a:solidFill>
                  <a:srgbClr val="FF0000"/>
                </a:solidFill>
              </a:rPr>
              <a:t>Client</a:t>
            </a:r>
          </a:p>
          <a:p>
            <a:endParaRPr lang="en-IN" sz="1800" b="1" dirty="0" smtClean="0">
              <a:solidFill>
                <a:srgbClr val="FF0000"/>
              </a:solidFill>
            </a:endParaRPr>
          </a:p>
        </p:txBody>
      </p:sp>
      <p:sp>
        <p:nvSpPr>
          <p:cNvPr id="2" name="TextBox 1"/>
          <p:cNvSpPr txBox="1"/>
          <p:nvPr/>
        </p:nvSpPr>
        <p:spPr>
          <a:xfrm>
            <a:off x="682578" y="2215167"/>
            <a:ext cx="10676585" cy="923330"/>
          </a:xfrm>
          <a:prstGeom prst="rect">
            <a:avLst/>
          </a:prstGeom>
          <a:solidFill>
            <a:schemeClr val="bg1">
              <a:lumMod val="95000"/>
            </a:schemeClr>
          </a:solidFill>
          <a:ln>
            <a:solidFill>
              <a:schemeClr val="tx1"/>
            </a:solidFill>
          </a:ln>
        </p:spPr>
        <p:txBody>
          <a:bodyPr wrap="square" rtlCol="0">
            <a:spAutoFit/>
          </a:bodyPr>
          <a:lstStyle/>
          <a:p>
            <a:r>
              <a:rPr lang="en-IN" sz="1800" dirty="0" err="1"/>
              <a:t>AmazonSNS</a:t>
            </a:r>
            <a:r>
              <a:rPr lang="en-IN" sz="1800" dirty="0"/>
              <a:t> client = </a:t>
            </a:r>
            <a:r>
              <a:rPr lang="en-IN" sz="1800" dirty="0" err="1"/>
              <a:t>AmazonSNSClientBuilder.</a:t>
            </a:r>
            <a:r>
              <a:rPr lang="en-IN" sz="1800" i="1" dirty="0" err="1"/>
              <a:t>standard</a:t>
            </a:r>
            <a:r>
              <a:rPr lang="en-IN" sz="1800" dirty="0"/>
              <a:t>()</a:t>
            </a:r>
            <a:br>
              <a:rPr lang="en-IN" sz="1800" dirty="0"/>
            </a:br>
            <a:r>
              <a:rPr lang="en-IN" sz="1800" dirty="0"/>
              <a:t>        .</a:t>
            </a:r>
            <a:r>
              <a:rPr lang="en-IN" sz="1800" dirty="0" err="1"/>
              <a:t>withRegion</a:t>
            </a:r>
            <a:r>
              <a:rPr lang="en-IN" sz="1800" dirty="0"/>
              <a:t>(Regions.</a:t>
            </a:r>
            <a:r>
              <a:rPr lang="en-IN" sz="1800" b="1" i="1" dirty="0"/>
              <a:t>US_WEST_2</a:t>
            </a:r>
            <a:r>
              <a:rPr lang="en-IN" sz="1800" dirty="0"/>
              <a:t>)</a:t>
            </a:r>
            <a:br>
              <a:rPr lang="en-IN" sz="1800" dirty="0"/>
            </a:br>
            <a:r>
              <a:rPr lang="en-IN" sz="1800" dirty="0"/>
              <a:t>        .build();</a:t>
            </a:r>
            <a:endParaRPr lang="en-IN" dirty="0"/>
          </a:p>
        </p:txBody>
      </p:sp>
    </p:spTree>
    <p:extLst>
      <p:ext uri="{BB962C8B-B14F-4D97-AF65-F5344CB8AC3E}">
        <p14:creationId xmlns:p14="http://schemas.microsoft.com/office/powerpoint/2010/main" val="11052043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Notification Service (SNS)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Create SNS Topic</a:t>
            </a:r>
          </a:p>
          <a:p>
            <a:endParaRPr lang="en-IN" sz="1800" b="1" dirty="0" smtClean="0">
              <a:solidFill>
                <a:srgbClr val="FF0000"/>
              </a:solidFill>
            </a:endParaRPr>
          </a:p>
        </p:txBody>
      </p:sp>
      <p:sp>
        <p:nvSpPr>
          <p:cNvPr id="2" name="TextBox 1"/>
          <p:cNvSpPr txBox="1"/>
          <p:nvPr/>
        </p:nvSpPr>
        <p:spPr>
          <a:xfrm>
            <a:off x="682578" y="2215167"/>
            <a:ext cx="10676585" cy="1477328"/>
          </a:xfrm>
          <a:prstGeom prst="rect">
            <a:avLst/>
          </a:prstGeom>
          <a:solidFill>
            <a:schemeClr val="bg1">
              <a:lumMod val="95000"/>
            </a:schemeClr>
          </a:solidFill>
          <a:ln>
            <a:solidFill>
              <a:schemeClr val="tx1"/>
            </a:solidFill>
          </a:ln>
        </p:spPr>
        <p:txBody>
          <a:bodyPr wrap="square" rtlCol="0">
            <a:spAutoFit/>
          </a:bodyPr>
          <a:lstStyle/>
          <a:p>
            <a:r>
              <a:rPr lang="en-IN" sz="1800" dirty="0" err="1"/>
              <a:t>CreateTopicRequest</a:t>
            </a:r>
            <a:r>
              <a:rPr lang="en-IN" sz="1800" dirty="0"/>
              <a:t> </a:t>
            </a:r>
            <a:r>
              <a:rPr lang="en-IN" sz="1800" dirty="0" err="1"/>
              <a:t>req</a:t>
            </a:r>
            <a:r>
              <a:rPr lang="en-IN" sz="1800" dirty="0"/>
              <a:t> = </a:t>
            </a:r>
            <a:r>
              <a:rPr lang="en-IN" sz="1800" b="1" dirty="0"/>
              <a:t>new </a:t>
            </a:r>
            <a:r>
              <a:rPr lang="en-IN" sz="1800" dirty="0" err="1"/>
              <a:t>CreateTopicRequest</a:t>
            </a:r>
            <a:r>
              <a:rPr lang="en-IN" sz="1800" dirty="0"/>
              <a:t>().</a:t>
            </a:r>
            <a:r>
              <a:rPr lang="en-IN" sz="1800" dirty="0" err="1"/>
              <a:t>withName</a:t>
            </a:r>
            <a:r>
              <a:rPr lang="en-IN" sz="1800" dirty="0"/>
              <a:t>(</a:t>
            </a:r>
            <a:r>
              <a:rPr lang="en-IN" sz="1800" b="1" dirty="0"/>
              <a:t>"</a:t>
            </a:r>
            <a:r>
              <a:rPr lang="en-IN" sz="1800" b="1" dirty="0" err="1"/>
              <a:t>MyTopic</a:t>
            </a:r>
            <a:r>
              <a:rPr lang="en-IN" sz="1800" b="1" dirty="0"/>
              <a:t>"</a:t>
            </a:r>
            <a:r>
              <a:rPr lang="en-IN" sz="1800" dirty="0"/>
              <a:t>);</a:t>
            </a:r>
            <a:br>
              <a:rPr lang="en-IN" sz="1800" dirty="0"/>
            </a:br>
            <a:r>
              <a:rPr lang="en-IN" sz="1800" dirty="0" smtClean="0"/>
              <a:t/>
            </a:r>
            <a:br>
              <a:rPr lang="en-IN" sz="1800" dirty="0" smtClean="0"/>
            </a:br>
            <a:r>
              <a:rPr lang="en-IN" sz="1800" dirty="0" err="1" smtClean="0"/>
              <a:t>CreateTopicResult</a:t>
            </a:r>
            <a:r>
              <a:rPr lang="en-IN" sz="1800" dirty="0" smtClean="0"/>
              <a:t> </a:t>
            </a:r>
            <a:r>
              <a:rPr lang="en-IN" sz="1800" dirty="0"/>
              <a:t>res = </a:t>
            </a:r>
            <a:r>
              <a:rPr lang="en-IN" sz="1800" dirty="0" err="1" smtClean="0"/>
              <a:t>client.createTopic</a:t>
            </a:r>
            <a:r>
              <a:rPr lang="en-IN" sz="1800" dirty="0" smtClean="0"/>
              <a:t>(</a:t>
            </a:r>
            <a:r>
              <a:rPr lang="en-IN" sz="1800" dirty="0" err="1" smtClean="0"/>
              <a:t>req</a:t>
            </a:r>
            <a:r>
              <a:rPr lang="en-IN" sz="1800" dirty="0"/>
              <a:t>); </a:t>
            </a:r>
            <a:br>
              <a:rPr lang="en-IN" sz="1800" dirty="0"/>
            </a:br>
            <a:r>
              <a:rPr lang="en-IN" sz="1800" dirty="0" smtClean="0"/>
              <a:t/>
            </a:r>
            <a:br>
              <a:rPr lang="en-IN" sz="1800" dirty="0" smtClean="0"/>
            </a:br>
            <a:r>
              <a:rPr lang="en-IN" sz="1800" dirty="0" smtClean="0"/>
              <a:t>String </a:t>
            </a:r>
            <a:r>
              <a:rPr lang="en-IN" sz="1800" dirty="0" err="1"/>
              <a:t>topicArn</a:t>
            </a:r>
            <a:r>
              <a:rPr lang="en-IN" sz="1800" dirty="0"/>
              <a:t> = </a:t>
            </a:r>
            <a:r>
              <a:rPr lang="en-IN" sz="1800" dirty="0" err="1" smtClean="0"/>
              <a:t>res.getTopicArn</a:t>
            </a:r>
            <a:r>
              <a:rPr lang="en-IN" sz="1800" dirty="0"/>
              <a:t>();</a:t>
            </a:r>
            <a:endParaRPr lang="en-IN" dirty="0"/>
          </a:p>
        </p:txBody>
      </p:sp>
    </p:spTree>
    <p:extLst>
      <p:ext uri="{BB962C8B-B14F-4D97-AF65-F5344CB8AC3E}">
        <p14:creationId xmlns:p14="http://schemas.microsoft.com/office/powerpoint/2010/main" val="36045066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Notification Service (SNS)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Create SNS Subscription</a:t>
            </a:r>
          </a:p>
          <a:p>
            <a:endParaRPr lang="en-IN" sz="1800" b="1" dirty="0" smtClean="0">
              <a:solidFill>
                <a:srgbClr val="FF0000"/>
              </a:solidFill>
            </a:endParaRPr>
          </a:p>
        </p:txBody>
      </p:sp>
      <p:sp>
        <p:nvSpPr>
          <p:cNvPr id="2" name="TextBox 1"/>
          <p:cNvSpPr txBox="1"/>
          <p:nvPr/>
        </p:nvSpPr>
        <p:spPr>
          <a:xfrm>
            <a:off x="682578" y="2215167"/>
            <a:ext cx="10676585" cy="1754326"/>
          </a:xfrm>
          <a:prstGeom prst="rect">
            <a:avLst/>
          </a:prstGeom>
          <a:solidFill>
            <a:schemeClr val="bg1">
              <a:lumMod val="95000"/>
            </a:schemeClr>
          </a:solidFill>
          <a:ln>
            <a:solidFill>
              <a:schemeClr val="tx1"/>
            </a:solidFill>
          </a:ln>
        </p:spPr>
        <p:txBody>
          <a:bodyPr wrap="square" rtlCol="0">
            <a:spAutoFit/>
          </a:bodyPr>
          <a:lstStyle/>
          <a:p>
            <a:r>
              <a:rPr lang="en-IN" sz="1800" dirty="0" err="1"/>
              <a:t>SubscribeRequest</a:t>
            </a:r>
            <a:r>
              <a:rPr lang="en-IN" sz="1800" dirty="0"/>
              <a:t> </a:t>
            </a:r>
            <a:r>
              <a:rPr lang="en-IN" sz="1800" dirty="0" err="1"/>
              <a:t>req</a:t>
            </a:r>
            <a:r>
              <a:rPr lang="en-IN" sz="1800" dirty="0"/>
              <a:t> = </a:t>
            </a:r>
            <a:r>
              <a:rPr lang="en-IN" sz="1800" b="1" dirty="0"/>
              <a:t>new </a:t>
            </a:r>
            <a:r>
              <a:rPr lang="en-IN" sz="1800" dirty="0" err="1"/>
              <a:t>SubscribeRequest</a:t>
            </a:r>
            <a:r>
              <a:rPr lang="en-IN" sz="1800" dirty="0"/>
              <a:t>()</a:t>
            </a:r>
            <a:br>
              <a:rPr lang="en-IN" sz="1800" dirty="0"/>
            </a:br>
            <a:r>
              <a:rPr lang="en-IN" sz="1800" dirty="0"/>
              <a:t>        .</a:t>
            </a:r>
            <a:r>
              <a:rPr lang="en-IN" sz="1800" dirty="0" err="1"/>
              <a:t>withEndpoint</a:t>
            </a:r>
            <a:r>
              <a:rPr lang="en-IN" sz="1800" dirty="0"/>
              <a:t>(</a:t>
            </a:r>
            <a:r>
              <a:rPr lang="en-IN" sz="1800" b="1" dirty="0"/>
              <a:t>"user@company.com"</a:t>
            </a:r>
            <a:r>
              <a:rPr lang="en-IN" sz="1800" dirty="0"/>
              <a:t>)</a:t>
            </a:r>
            <a:br>
              <a:rPr lang="en-IN" sz="1800" dirty="0"/>
            </a:br>
            <a:r>
              <a:rPr lang="en-IN" sz="1800" dirty="0"/>
              <a:t>        .</a:t>
            </a:r>
            <a:r>
              <a:rPr lang="en-IN" sz="1800" dirty="0" err="1"/>
              <a:t>withProtocol</a:t>
            </a:r>
            <a:r>
              <a:rPr lang="en-IN" sz="1800" dirty="0"/>
              <a:t>(</a:t>
            </a:r>
            <a:r>
              <a:rPr lang="en-IN" sz="1800" b="1" dirty="0"/>
              <a:t>"email"</a:t>
            </a:r>
            <a:r>
              <a:rPr lang="en-IN" sz="1800" dirty="0"/>
              <a:t>)</a:t>
            </a:r>
            <a:br>
              <a:rPr lang="en-IN" sz="1800" dirty="0"/>
            </a:br>
            <a:r>
              <a:rPr lang="en-IN" sz="1800" dirty="0"/>
              <a:t>        .</a:t>
            </a:r>
            <a:r>
              <a:rPr lang="en-IN" sz="1800" dirty="0" err="1"/>
              <a:t>withTopicArn</a:t>
            </a:r>
            <a:r>
              <a:rPr lang="en-IN" sz="1800" dirty="0"/>
              <a:t>(</a:t>
            </a:r>
            <a:r>
              <a:rPr lang="en-IN" sz="1800" dirty="0" err="1"/>
              <a:t>topicArn</a:t>
            </a:r>
            <a:r>
              <a:rPr lang="en-IN" sz="1800" dirty="0"/>
              <a:t>); </a:t>
            </a:r>
            <a:r>
              <a:rPr lang="en-IN" sz="1800" dirty="0" smtClean="0"/>
              <a:t/>
            </a:r>
            <a:br>
              <a:rPr lang="en-IN" sz="1800" dirty="0" smtClean="0"/>
            </a:br>
            <a:r>
              <a:rPr lang="en-IN" sz="1800" dirty="0"/>
              <a:t/>
            </a:r>
            <a:br>
              <a:rPr lang="en-IN" sz="1800" dirty="0"/>
            </a:br>
            <a:r>
              <a:rPr lang="en-IN" sz="1800" dirty="0" err="1"/>
              <a:t>client.subscribe</a:t>
            </a:r>
            <a:r>
              <a:rPr lang="en-IN" sz="1800" dirty="0"/>
              <a:t>(</a:t>
            </a:r>
            <a:r>
              <a:rPr lang="en-IN" sz="1800" dirty="0" err="1"/>
              <a:t>req</a:t>
            </a:r>
            <a:r>
              <a:rPr lang="en-IN" sz="1800" dirty="0"/>
              <a:t>);</a:t>
            </a:r>
            <a:endParaRPr lang="en-IN" dirty="0"/>
          </a:p>
        </p:txBody>
      </p:sp>
    </p:spTree>
    <p:extLst>
      <p:ext uri="{BB962C8B-B14F-4D97-AF65-F5344CB8AC3E}">
        <p14:creationId xmlns:p14="http://schemas.microsoft.com/office/powerpoint/2010/main" val="36447098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Amazon Simple Notification Service (SNS)</a:t>
            </a:r>
          </a:p>
        </p:txBody>
      </p:sp>
      <p:sp>
        <p:nvSpPr>
          <p:cNvPr id="3" name="TextBox 2"/>
          <p:cNvSpPr txBox="1"/>
          <p:nvPr/>
        </p:nvSpPr>
        <p:spPr>
          <a:xfrm>
            <a:off x="476518" y="1156108"/>
            <a:ext cx="10882647" cy="646331"/>
          </a:xfrm>
          <a:prstGeom prst="rect">
            <a:avLst/>
          </a:prstGeom>
          <a:noFill/>
        </p:spPr>
        <p:txBody>
          <a:bodyPr wrap="square" rtlCol="0">
            <a:spAutoFit/>
          </a:bodyPr>
          <a:lstStyle/>
          <a:p>
            <a:r>
              <a:rPr lang="en-IN" sz="1800" b="1" dirty="0">
                <a:solidFill>
                  <a:srgbClr val="FF0000"/>
                </a:solidFill>
              </a:rPr>
              <a:t> Publish Notification</a:t>
            </a:r>
          </a:p>
          <a:p>
            <a:endParaRPr lang="en-IN" sz="1800" b="1" dirty="0" smtClean="0">
              <a:solidFill>
                <a:srgbClr val="FF0000"/>
              </a:solidFill>
            </a:endParaRPr>
          </a:p>
        </p:txBody>
      </p:sp>
      <p:sp>
        <p:nvSpPr>
          <p:cNvPr id="2" name="TextBox 1"/>
          <p:cNvSpPr txBox="1"/>
          <p:nvPr/>
        </p:nvSpPr>
        <p:spPr>
          <a:xfrm>
            <a:off x="682578" y="2215167"/>
            <a:ext cx="10676585" cy="1754326"/>
          </a:xfrm>
          <a:prstGeom prst="rect">
            <a:avLst/>
          </a:prstGeom>
          <a:solidFill>
            <a:schemeClr val="bg1">
              <a:lumMod val="95000"/>
            </a:schemeClr>
          </a:solidFill>
          <a:ln>
            <a:solidFill>
              <a:schemeClr val="tx1"/>
            </a:solidFill>
          </a:ln>
        </p:spPr>
        <p:txBody>
          <a:bodyPr wrap="square" rtlCol="0">
            <a:spAutoFit/>
          </a:bodyPr>
          <a:lstStyle/>
          <a:p>
            <a:r>
              <a:rPr lang="en-IN" sz="1800" dirty="0" err="1"/>
              <a:t>PublishRequest</a:t>
            </a:r>
            <a:r>
              <a:rPr lang="en-IN" sz="1800" dirty="0"/>
              <a:t> </a:t>
            </a:r>
            <a:r>
              <a:rPr lang="en-IN" sz="1800" dirty="0" err="1"/>
              <a:t>req</a:t>
            </a:r>
            <a:r>
              <a:rPr lang="en-IN" sz="1800" dirty="0"/>
              <a:t> = </a:t>
            </a:r>
            <a:r>
              <a:rPr lang="en-IN" sz="1800" b="1" dirty="0"/>
              <a:t>new </a:t>
            </a:r>
            <a:r>
              <a:rPr lang="en-IN" sz="1800" dirty="0" err="1"/>
              <a:t>PublishRequest</a:t>
            </a:r>
            <a:r>
              <a:rPr lang="en-IN" sz="1800" dirty="0"/>
              <a:t>()</a:t>
            </a:r>
            <a:br>
              <a:rPr lang="en-IN" sz="1800" dirty="0"/>
            </a:br>
            <a:r>
              <a:rPr lang="en-IN" sz="1800" dirty="0"/>
              <a:t>        .</a:t>
            </a:r>
            <a:r>
              <a:rPr lang="en-IN" sz="1800" dirty="0" err="1"/>
              <a:t>withSubject</a:t>
            </a:r>
            <a:r>
              <a:rPr lang="en-IN" sz="1800" dirty="0"/>
              <a:t>(</a:t>
            </a:r>
            <a:r>
              <a:rPr lang="en-IN" sz="1800" b="1" dirty="0"/>
              <a:t>"My Subject"</a:t>
            </a:r>
            <a:r>
              <a:rPr lang="en-IN" sz="1800" dirty="0"/>
              <a:t>)</a:t>
            </a:r>
            <a:br>
              <a:rPr lang="en-IN" sz="1800" dirty="0"/>
            </a:br>
            <a:r>
              <a:rPr lang="en-IN" sz="1800" dirty="0"/>
              <a:t>        .</a:t>
            </a:r>
            <a:r>
              <a:rPr lang="en-IN" sz="1800" dirty="0" err="1"/>
              <a:t>withMessage</a:t>
            </a:r>
            <a:r>
              <a:rPr lang="en-IN" sz="1800" dirty="0"/>
              <a:t>(</a:t>
            </a:r>
            <a:r>
              <a:rPr lang="en-IN" sz="1800" b="1" dirty="0"/>
              <a:t>"My Message"</a:t>
            </a:r>
            <a:r>
              <a:rPr lang="en-IN" sz="1800" dirty="0"/>
              <a:t>)</a:t>
            </a:r>
            <a:br>
              <a:rPr lang="en-IN" sz="1800" dirty="0"/>
            </a:br>
            <a:r>
              <a:rPr lang="en-IN" sz="1800" dirty="0"/>
              <a:t>        .</a:t>
            </a:r>
            <a:r>
              <a:rPr lang="en-IN" sz="1800" dirty="0" err="1"/>
              <a:t>withTopicArn</a:t>
            </a:r>
            <a:r>
              <a:rPr lang="en-IN" sz="1800" dirty="0"/>
              <a:t>(</a:t>
            </a:r>
            <a:r>
              <a:rPr lang="en-IN" sz="1800" dirty="0" err="1"/>
              <a:t>topicArn</a:t>
            </a:r>
            <a:r>
              <a:rPr lang="en-IN" sz="1800" dirty="0"/>
              <a:t>); </a:t>
            </a:r>
            <a:endParaRPr lang="en-IN" sz="1800" dirty="0" smtClean="0"/>
          </a:p>
          <a:p>
            <a:r>
              <a:rPr lang="en-IN" sz="1800" dirty="0"/>
              <a:t/>
            </a:r>
            <a:br>
              <a:rPr lang="en-IN" sz="1800" dirty="0"/>
            </a:br>
            <a:r>
              <a:rPr lang="en-IN" sz="1800" dirty="0" err="1"/>
              <a:t>client.publish</a:t>
            </a:r>
            <a:r>
              <a:rPr lang="en-IN" sz="1800" dirty="0"/>
              <a:t>(</a:t>
            </a:r>
            <a:r>
              <a:rPr lang="en-IN" sz="1800" dirty="0" err="1"/>
              <a:t>req</a:t>
            </a:r>
            <a:r>
              <a:rPr lang="en-IN" sz="1800" dirty="0"/>
              <a:t>);</a:t>
            </a:r>
            <a:endParaRPr lang="en-IN" dirty="0"/>
          </a:p>
        </p:txBody>
      </p:sp>
    </p:spTree>
    <p:extLst>
      <p:ext uri="{BB962C8B-B14F-4D97-AF65-F5344CB8AC3E}">
        <p14:creationId xmlns:p14="http://schemas.microsoft.com/office/powerpoint/2010/main" val="11928537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pic>
        <p:nvPicPr>
          <p:cNvPr id="5122" name="Picture 2" descr="C:\Users\sumeetm\Desktop\Amazon-RDS-and-pt-online-schema-chan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050" y="1635974"/>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556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923330"/>
          </a:xfrm>
          <a:prstGeom prst="rect">
            <a:avLst/>
          </a:prstGeom>
          <a:noFill/>
        </p:spPr>
        <p:txBody>
          <a:bodyPr wrap="square" rtlCol="0">
            <a:spAutoFit/>
          </a:bodyPr>
          <a:lstStyle/>
          <a:p>
            <a:r>
              <a:rPr lang="en-IN" sz="1800" dirty="0" smtClean="0"/>
              <a:t>Amazon </a:t>
            </a:r>
            <a:r>
              <a:rPr lang="en-IN" sz="1800" dirty="0"/>
              <a:t>Relational Database Service (Amazon RDS) is a web service that makes it easier to set up, operate, and scale a relational database in the cloud. It provides cost-efficient, resizable capacity for an industry-standard relational database and manages common database administration tasks.</a:t>
            </a:r>
            <a:endParaRPr lang="en-IN" sz="1800" b="1" dirty="0" smtClean="0">
              <a:solidFill>
                <a:srgbClr val="FF0000"/>
              </a:solidFill>
            </a:endParaRPr>
          </a:p>
        </p:txBody>
      </p:sp>
    </p:spTree>
    <p:extLst>
      <p:ext uri="{BB962C8B-B14F-4D97-AF65-F5344CB8AC3E}">
        <p14:creationId xmlns:p14="http://schemas.microsoft.com/office/powerpoint/2010/main" val="25358412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369332"/>
          </a:xfrm>
          <a:prstGeom prst="rect">
            <a:avLst/>
          </a:prstGeom>
          <a:noFill/>
        </p:spPr>
        <p:txBody>
          <a:bodyPr wrap="square" rtlCol="0">
            <a:spAutoFit/>
          </a:bodyPr>
          <a:lstStyle/>
          <a:p>
            <a:r>
              <a:rPr lang="en-IN" sz="1800" b="1" dirty="0" smtClean="0">
                <a:solidFill>
                  <a:srgbClr val="FF0000"/>
                </a:solidFill>
              </a:rPr>
              <a:t>Choice of database engines</a:t>
            </a:r>
            <a:endParaRPr lang="en-IN" sz="1800" b="1" dirty="0">
              <a:solidFill>
                <a:srgbClr val="FF0000"/>
              </a:solidFill>
            </a:endParaRPr>
          </a:p>
        </p:txBody>
      </p:sp>
      <p:pic>
        <p:nvPicPr>
          <p:cNvPr id="1026" name="Picture 2" descr="C:\Users\sumeetm\Desktop\200x100_Aurora_Logo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1" y="2218654"/>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umeetm\Desktop\200x100_MariaDB_Logo_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1" y="3774852"/>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umeetm\Desktop\200x100_Oracle_Logo_v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91" y="3774852"/>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umeetm\Desktop\200x100_Microsoft-SQL-Server_Logo_v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1" y="3774852"/>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umeetm\Desktop\200x100_PostgreSQL_Logo_v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491" y="3774852"/>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sumeetm\Desktop\200x100_MySQL_Logo_v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491" y="3774852"/>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sumeetm\Desktop\200x100_PostgreSQL_Logo_v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937" y="2218654"/>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umeetm\Desktop\200x100_MariaDB_Logo_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937" y="3699726"/>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sumeetm\Desktop\200x100_Oracle_Logo_v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7309" y="2218654"/>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sumeetm\Desktop\200x100_Microsoft-SQL-Server_Logo_v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997" y="3623527"/>
            <a:ext cx="1905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2654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3970318"/>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When </a:t>
            </a:r>
            <a:r>
              <a:rPr lang="en-IN" sz="1800" dirty="0"/>
              <a:t>you buy a server, you get CPU, memory, storage, and IOPS, all bundled together. With Amazon RDS, these are split apart so that you can scale them independently. So, for example, if you need more CPU, less IOPS, or more storage, you can easily allocate them</a:t>
            </a:r>
            <a:r>
              <a:rPr lang="en-IN" sz="1800" dirty="0" smtClean="0"/>
              <a:t>.</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Amazon RDS manages backups, software patching, automatic failure detection, and </a:t>
            </a:r>
            <a:r>
              <a:rPr lang="en-IN" sz="1800" dirty="0" smtClean="0"/>
              <a:t>recovery. </a:t>
            </a:r>
            <a:br>
              <a:rPr lang="en-IN" sz="1800" dirty="0" smtClean="0"/>
            </a:br>
            <a:endParaRPr lang="en-IN" sz="1800" dirty="0" smtClean="0"/>
          </a:p>
          <a:p>
            <a:pPr marL="285750" indent="-285750">
              <a:buFont typeface="Wingdings" panose="05000000000000000000" pitchFamily="2" charset="2"/>
              <a:buChar char="Ø"/>
            </a:pPr>
            <a:r>
              <a:rPr lang="en-IN" sz="1800" dirty="0" smtClean="0"/>
              <a:t>In </a:t>
            </a:r>
            <a:r>
              <a:rPr lang="en-IN" sz="1800" dirty="0"/>
              <a:t>order to deliver a managed service experience, Amazon RDS does not provide shell access to DB instances, and it restricts access to certain system procedures and tables that require advanced privileges</a:t>
            </a:r>
            <a:r>
              <a:rPr lang="en-IN" sz="1800" dirty="0" smtClean="0"/>
              <a:t>.</a:t>
            </a:r>
            <a:br>
              <a:rPr lang="en-IN" sz="1800" dirty="0" smtClean="0"/>
            </a:br>
            <a:endParaRPr lang="en-IN" sz="1800" dirty="0"/>
          </a:p>
          <a:p>
            <a:pPr marL="285750" indent="-285750">
              <a:buFont typeface="Wingdings" panose="05000000000000000000" pitchFamily="2" charset="2"/>
              <a:buChar char="Ø"/>
            </a:pPr>
            <a:r>
              <a:rPr lang="en-IN" sz="1800" dirty="0"/>
              <a:t>You can have automated backups performed when you need them, or create your own backup snapshot. These backups can be used to restore a database, and the Amazon RDS restore process works reliably and efficiently</a:t>
            </a:r>
            <a:r>
              <a:rPr lang="en-IN" sz="1800" dirty="0" smtClean="0"/>
              <a:t>.</a:t>
            </a:r>
            <a:br>
              <a:rPr lang="en-IN" sz="1800" dirty="0" smtClean="0"/>
            </a:br>
            <a:endParaRPr lang="en-IN" sz="1800" b="1" dirty="0">
              <a:solidFill>
                <a:srgbClr val="FF0000"/>
              </a:solidFill>
            </a:endParaRPr>
          </a:p>
        </p:txBody>
      </p:sp>
    </p:spTree>
    <p:extLst>
      <p:ext uri="{BB962C8B-B14F-4D97-AF65-F5344CB8AC3E}">
        <p14:creationId xmlns:p14="http://schemas.microsoft.com/office/powerpoint/2010/main" val="2499389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Amazon Relational </a:t>
            </a:r>
            <a:r>
              <a:rPr lang="en-IN" dirty="0"/>
              <a:t>Database Service</a:t>
            </a:r>
            <a:r>
              <a:rPr lang="en-IN" b="1" dirty="0"/>
              <a:t> </a:t>
            </a:r>
            <a:r>
              <a:rPr lang="en-IN" dirty="0" smtClean="0"/>
              <a:t>(RDS)</a:t>
            </a:r>
            <a:endParaRPr lang="en-IN" dirty="0"/>
          </a:p>
        </p:txBody>
      </p:sp>
      <p:sp>
        <p:nvSpPr>
          <p:cNvPr id="3" name="TextBox 2"/>
          <p:cNvSpPr txBox="1"/>
          <p:nvPr/>
        </p:nvSpPr>
        <p:spPr>
          <a:xfrm>
            <a:off x="476518" y="1156108"/>
            <a:ext cx="10882647" cy="313932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smtClean="0"/>
              <a:t>You </a:t>
            </a:r>
            <a:r>
              <a:rPr lang="en-IN" sz="1800" dirty="0"/>
              <a:t>can get high availability with a primary instance and a synchronous secondary instance that you can failover to when problems occur. You can also use MySQL, </a:t>
            </a:r>
            <a:r>
              <a:rPr lang="en-IN" sz="1800" dirty="0" err="1"/>
              <a:t>MariaDB</a:t>
            </a:r>
            <a:r>
              <a:rPr lang="en-IN" sz="1800" dirty="0"/>
              <a:t>, or PostgreSQL Read Replicas to increase read scaling.</a:t>
            </a:r>
            <a:br>
              <a:rPr lang="en-IN" sz="1800" dirty="0"/>
            </a:br>
            <a:endParaRPr lang="en-IN" sz="1800" dirty="0"/>
          </a:p>
          <a:p>
            <a:pPr marL="285750" indent="-285750">
              <a:buFont typeface="Wingdings" panose="05000000000000000000" pitchFamily="2" charset="2"/>
              <a:buChar char="Ø"/>
            </a:pPr>
            <a:r>
              <a:rPr lang="en-IN" sz="1800" dirty="0"/>
              <a:t>You can use the database products you are already familiar with: MySQL, </a:t>
            </a:r>
            <a:r>
              <a:rPr lang="en-IN" sz="1800" dirty="0" err="1"/>
              <a:t>MariaDB</a:t>
            </a:r>
            <a:r>
              <a:rPr lang="en-IN" sz="1800" dirty="0"/>
              <a:t>, PostgreSQL, Oracle, Microsoft SQL Server, and the new, MySQL-compatible Amazon Aurora DB </a:t>
            </a:r>
            <a:r>
              <a:rPr lang="en-IN" sz="1800" dirty="0" smtClean="0"/>
              <a:t>engine. </a:t>
            </a:r>
            <a:br>
              <a:rPr lang="en-IN" sz="1800" dirty="0" smtClean="0"/>
            </a:br>
            <a:endParaRPr lang="en-IN" sz="1800" dirty="0" smtClean="0"/>
          </a:p>
          <a:p>
            <a:pPr marL="285750" indent="-285750">
              <a:buFont typeface="Wingdings" panose="05000000000000000000" pitchFamily="2" charset="2"/>
              <a:buChar char="Ø"/>
            </a:pPr>
            <a:r>
              <a:rPr lang="en-IN" sz="1800" dirty="0" smtClean="0"/>
              <a:t>In </a:t>
            </a:r>
            <a:r>
              <a:rPr lang="en-IN" sz="1800" dirty="0"/>
              <a:t>addition to the security in your database package, you can help control who can access your RDS databases by using AWS IAM to define users and permissions. You can also help protect your databases by putting them in a virtual private cloud.</a:t>
            </a:r>
          </a:p>
          <a:p>
            <a:endParaRPr lang="en-IN" sz="1800" b="1" dirty="0">
              <a:solidFill>
                <a:srgbClr val="FF0000"/>
              </a:solidFill>
            </a:endParaRPr>
          </a:p>
        </p:txBody>
      </p:sp>
    </p:spTree>
    <p:extLst>
      <p:ext uri="{BB962C8B-B14F-4D97-AF65-F5344CB8AC3E}">
        <p14:creationId xmlns:p14="http://schemas.microsoft.com/office/powerpoint/2010/main" val="4015244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2.xml><?xml version="1.0" encoding="utf-8"?>
<a:theme xmlns:a="http://schemas.openxmlformats.org/drawingml/2006/main" name="1_PPT-Template-250516">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Corporate-PPT-Template-12-07-final</Template>
  <TotalTime>13195</TotalTime>
  <Words>5187</Words>
  <Application>Microsoft Office PowerPoint</Application>
  <PresentationFormat>Custom</PresentationFormat>
  <Paragraphs>1129</Paragraphs>
  <Slides>167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167</vt:i4>
      </vt:variant>
    </vt:vector>
  </HeadingPairs>
  <TitlesOfParts>
    <vt:vector size="170" baseType="lpstr">
      <vt:lpstr>Corporate-PPT-Template-12-07-final</vt:lpstr>
      <vt:lpstr>1_PPT-Template-250516</vt:lpstr>
      <vt:lpstr>Packager Shell Object</vt:lpstr>
      <vt:lpstr>PowerPoint Presentation</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Identity and Access Management (IAM)</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Storage Service (S3)</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Queue Service (SQS)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Simple Notification Service (SNS)</vt:lpstr>
      <vt:lpstr>Amazon Relational Database Service (RDS)</vt:lpstr>
      <vt:lpstr>Amazon Relational Database Service (RDS)</vt:lpstr>
      <vt:lpstr>Amazon Relational Database Service (RDS)</vt:lpstr>
      <vt:lpstr>Amazon Relational Database Service (RDS)</vt:lpstr>
      <vt:lpstr>Amazon Relational Database Service (RDS)</vt:lpstr>
      <vt:lpstr>Amazon Relational Database Service (RDS)</vt:lpstr>
      <vt:lpstr>Amazon Relational Database Service (RDS)</vt:lpstr>
      <vt:lpstr>Amazon Relational Database Service (RDS)</vt:lpstr>
      <vt:lpstr>Amazon Relational Database Service (RDS)</vt:lpstr>
      <vt:lpstr>Amazon Relational Database Service (RDS)</vt:lpstr>
      <vt:lpstr>Amazon Elastic Compute Cloud (EC2)</vt:lpstr>
      <vt:lpstr>Amazon Elastic Compute Cloud (EC2)</vt:lpstr>
      <vt:lpstr>Amazon Elastic Compute Cloud (EC2)</vt:lpstr>
      <vt:lpstr>Amazon Elastic Compute Cloud (EC2)</vt:lpstr>
      <vt:lpstr>Amazon Elastic Compute Cloud (EC2)</vt:lpstr>
      <vt:lpstr>Amazon Elastic Compute Cloud (EC2)</vt:lpstr>
      <vt:lpstr>Amazon Elastic Compute Cloud (EC2)</vt:lpstr>
      <vt:lpstr>Amazon Elastic Compute Cloud (EC2)</vt:lpstr>
      <vt:lpstr>Amazon Elastic Compute Cloud (EC2)</vt:lpstr>
      <vt:lpstr>Amazon Elastic Compute Cloud (EC2)</vt:lpstr>
      <vt:lpstr>Amazon Elastic Compute Cloud (EC2)</vt:lpstr>
      <vt:lpstr>Amazon Elastic Compute Cloud (EC2)</vt:lpstr>
      <vt:lpstr>AWS Lambda</vt:lpstr>
      <vt:lpstr>AWS Lambda</vt:lpstr>
      <vt:lpstr>AWS Lambda</vt:lpstr>
      <vt:lpstr>AWS Lambda</vt:lpstr>
      <vt:lpstr>AWS Lambda</vt:lpstr>
      <vt:lpstr>AWS Lambda</vt:lpstr>
      <vt:lpstr>AWS Lambda</vt:lpstr>
      <vt:lpstr>AWS Lambda</vt:lpstr>
      <vt:lpstr>AWS Lambda</vt:lpstr>
      <vt:lpstr>AWS Lambda</vt:lpstr>
      <vt:lpstr>AWS Lambda</vt:lpstr>
      <vt:lpstr>AWS Lambda</vt:lpstr>
      <vt:lpstr>AWS Lambda</vt:lpstr>
      <vt:lpstr>AWS Lambda</vt:lpstr>
      <vt:lpstr>AWS Lambda</vt:lpstr>
      <vt:lpstr>AWS Lambda</vt:lpstr>
      <vt:lpstr>AWS CloudFormation</vt:lpstr>
      <vt:lpstr>AWS CloudFormation</vt:lpstr>
      <vt:lpstr>AWS CloudFormation</vt:lpstr>
      <vt:lpstr>AWS CloudFormation</vt:lpstr>
      <vt:lpstr>AWS CloudFormation</vt:lpstr>
      <vt:lpstr>AWS CloudFormation</vt:lpstr>
      <vt:lpstr>AWS CloudFormation</vt:lpstr>
      <vt:lpstr>AWS CloudFormation</vt:lpstr>
      <vt:lpstr>AWS CloudFormation</vt:lpstr>
      <vt:lpstr>AWS CloudFormation</vt:lpstr>
      <vt:lpstr>Amazon CloudFormation</vt:lpstr>
      <vt:lpstr>Amazon CloudFormation</vt:lpstr>
      <vt:lpstr>Amazon CloudFormation</vt:lpstr>
      <vt:lpstr>Amazon CloudFormation</vt:lpstr>
      <vt:lpstr>Amazon CloudFormation</vt:lpstr>
      <vt:lpstr>Amazon CloudFormation</vt:lpstr>
      <vt:lpstr>Amazon CloudFormation</vt:lpstr>
      <vt:lpstr>Amazon CloudFormation</vt:lpstr>
      <vt:lpstr>Amazon CloudFormation</vt:lpstr>
      <vt:lpstr>Amazon CloudFormation</vt:lpstr>
      <vt:lpstr>Amazon CloudFormation</vt:lpstr>
      <vt:lpstr>Amazon CloudWatch</vt:lpstr>
      <vt:lpstr>Amazon CloudWatch</vt:lpstr>
      <vt:lpstr>Amazon CloudWatch</vt:lpstr>
      <vt:lpstr>Amazon CloudWatch</vt:lpstr>
      <vt:lpstr>Amazon CloudWatch</vt:lpstr>
      <vt:lpstr>Amazon CloudWatch</vt:lpstr>
      <vt:lpstr>Amazon CloudWatch</vt:lpstr>
      <vt:lpstr>Amazon CloudWatch</vt:lpstr>
      <vt:lpstr>Amazon CloudWatch</vt:lpstr>
      <vt:lpstr>Amazon CloudWatch</vt:lpstr>
      <vt:lpstr>Amazon CloudWatch</vt:lpstr>
      <vt:lpstr>Amazon CloudWatch</vt:lpstr>
      <vt:lpstr>Amazon CloudWatch</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Garg</dc:creator>
  <cp:lastModifiedBy>Sumeet Muchhal</cp:lastModifiedBy>
  <cp:revision>1178</cp:revision>
  <dcterms:created xsi:type="dcterms:W3CDTF">2016-07-13T12:11:53Z</dcterms:created>
  <dcterms:modified xsi:type="dcterms:W3CDTF">2017-09-18T15:21:49Z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ies>
</file>