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57" r:id="rId4"/>
    <p:sldId id="275" r:id="rId5"/>
    <p:sldId id="259" r:id="rId6"/>
    <p:sldId id="276" r:id="rId7"/>
    <p:sldId id="277" r:id="rId8"/>
    <p:sldId id="265" r:id="rId9"/>
    <p:sldId id="266" r:id="rId10"/>
    <p:sldId id="271"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88" autoAdjust="0"/>
    <p:restoredTop sz="94894" autoAdjust="0"/>
  </p:normalViewPr>
  <p:slideViewPr>
    <p:cSldViewPr>
      <p:cViewPr varScale="1">
        <p:scale>
          <a:sx n="69" d="100"/>
          <a:sy n="69" d="100"/>
        </p:scale>
        <p:origin x="-14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GB"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DD171209-8DB5-4A77-A316-21FDC6733326}" type="datetimeFigureOut">
              <a:rPr lang="en-US" smtClean="0"/>
              <a:pPr/>
              <a:t>18-Jun-14</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16DD1186-D7B1-4BBE-8A05-D1AA1486BA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GB"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DD171209-8DB5-4A77-A316-21FDC6733326}" type="datetimeFigureOut">
              <a:rPr lang="en-US" smtClean="0"/>
              <a:pPr/>
              <a:t>18-Jun-14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D1186-D7B1-4BBE-8A05-D1AA1486BA07}"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GB"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DD171209-8DB5-4A77-A316-21FDC6733326}" type="datetimeFigureOut">
              <a:rPr lang="en-US" smtClean="0"/>
              <a:pPr/>
              <a:t>18-Jun-14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D1186-D7B1-4BBE-8A05-D1AA1486BA07}"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DD171209-8DB5-4A77-A316-21FDC6733326}" type="datetimeFigureOut">
              <a:rPr lang="en-US" smtClean="0"/>
              <a:pPr/>
              <a:t>18-Jun-14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D171209-8DB5-4A77-A316-21FDC6733326}" type="datetimeFigureOut">
              <a:rPr lang="en-US" smtClean="0"/>
              <a:pPr/>
              <a:t>18-Jun-14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GB"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D171209-8DB5-4A77-A316-21FDC6733326}" type="datetimeFigureOut">
              <a:rPr lang="en-US" smtClean="0"/>
              <a:pPr/>
              <a:t>18-Jun-14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GB"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DD171209-8DB5-4A77-A316-21FDC6733326}" type="datetimeFigureOut">
              <a:rPr lang="en-US" smtClean="0"/>
              <a:pPr/>
              <a:t>18-Jun-14</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16DD1186-D7B1-4BBE-8A05-D1AA1486BA07}" type="slidenum">
              <a:rPr lang="en-US" smtClean="0"/>
              <a:pPr/>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GB"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D171209-8DB5-4A77-A316-21FDC6733326}" type="datetimeFigureOut">
              <a:rPr lang="en-US" smtClean="0"/>
              <a:pPr/>
              <a:t>18-Jun-14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GB"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D171209-8DB5-4A77-A316-21FDC6733326}" type="datetimeFigureOut">
              <a:rPr lang="en-US" smtClean="0"/>
              <a:pPr/>
              <a:t>18-Jun-14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D1186-D7B1-4BBE-8A05-D1AA1486BA07}" type="slidenum">
              <a:rPr lang="en-US" smtClean="0"/>
              <a:pPr/>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DD171209-8DB5-4A77-A316-21FDC6733326}" type="datetimeFigureOut">
              <a:rPr lang="en-US" smtClean="0"/>
              <a:pPr/>
              <a:t>18-Jun-14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DD171209-8DB5-4A77-A316-21FDC6733326}" type="datetimeFigureOut">
              <a:rPr lang="en-US" smtClean="0"/>
              <a:pPr/>
              <a:t>18-Jun-14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DD171209-8DB5-4A77-A316-21FDC6733326}" type="datetimeFigureOut">
              <a:rPr lang="en-US" smtClean="0"/>
              <a:pPr/>
              <a:t>18-Jun-14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GB"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DD171209-8DB5-4A77-A316-21FDC6733326}" type="datetimeFigureOut">
              <a:rPr lang="en-US" smtClean="0"/>
              <a:pPr/>
              <a:t>18-Jun-14</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16DD1186-D7B1-4BBE-8A05-D1AA1486BA07}" type="slidenum">
              <a:rPr lang="en-US" smtClean="0"/>
              <a:pPr/>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GB" smtClean="0"/>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GB"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DD171209-8DB5-4A77-A316-21FDC6733326}" type="datetimeFigureOut">
              <a:rPr lang="en-US" smtClean="0"/>
              <a:pPr/>
              <a:t>18-Jun-14</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16DD1186-D7B1-4BBE-8A05-D1AA1486BA07}" type="slidenum">
              <a:rPr lang="en-US" smtClean="0"/>
              <a:pPr/>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GB"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DD171209-8DB5-4A77-A316-21FDC6733326}" type="datetimeFigureOut">
              <a:rPr lang="en-US" smtClean="0"/>
              <a:pPr/>
              <a:t>18-Jun-14</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GB"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16DD1186-D7B1-4BBE-8A05-D1AA1486BA07}" type="slidenum">
              <a:rPr lang="en-US" smtClean="0"/>
              <a:pPr/>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GB"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DD171209-8DB5-4A77-A316-21FDC6733326}" type="datetimeFigureOut">
              <a:rPr lang="en-US" smtClean="0"/>
              <a:pPr/>
              <a:t>18-Jun-14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GB"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fld id="{DD171209-8DB5-4A77-A316-21FDC6733326}" type="datetimeFigureOut">
              <a:rPr lang="en-US" smtClean="0"/>
              <a:pPr/>
              <a:t>18-Jun-14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D1186-D7B1-4BBE-8A05-D1AA1486BA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GB"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DD171209-8DB5-4A77-A316-21FDC6733326}" type="datetimeFigureOut">
              <a:rPr lang="en-US" smtClean="0"/>
              <a:pPr/>
              <a:t>18-Jun-14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D1186-D7B1-4BBE-8A05-D1AA1486BA07}" type="slidenum">
              <a:rPr lang="en-US" smtClean="0"/>
              <a:pPr/>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GB"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DD171209-8DB5-4A77-A316-21FDC6733326}" type="datetimeFigureOut">
              <a:rPr lang="en-US" smtClean="0"/>
              <a:pPr/>
              <a:t>18-Jun-14</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16DD1186-D7B1-4BBE-8A05-D1AA1486BA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kemeeasy.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508377" cy="1143000"/>
          </a:xfrm>
        </p:spPr>
        <p:txBody>
          <a:bodyPr/>
          <a:lstStyle/>
          <a:p>
            <a:r>
              <a:rPr lang="en-US" dirty="0" smtClean="0"/>
              <a:t>Online ITR Filing Process</a:t>
            </a:r>
            <a:endParaRPr lang="en-US" dirty="0"/>
          </a:p>
        </p:txBody>
      </p:sp>
      <p:sp>
        <p:nvSpPr>
          <p:cNvPr id="3" name="Content Placeholder 2"/>
          <p:cNvSpPr>
            <a:spLocks noGrp="1"/>
          </p:cNvSpPr>
          <p:nvPr>
            <p:ph idx="1"/>
          </p:nvPr>
        </p:nvSpPr>
        <p:spPr>
          <a:xfrm>
            <a:off x="533400" y="1981200"/>
            <a:ext cx="8229600" cy="4419600"/>
          </a:xfrm>
        </p:spPr>
        <p:txBody>
          <a:bodyPr>
            <a:normAutofit/>
          </a:bodyPr>
          <a:lstStyle/>
          <a:p>
            <a:pPr>
              <a:lnSpc>
                <a:spcPct val="150000"/>
              </a:lnSpc>
            </a:pPr>
            <a:r>
              <a:rPr lang="en-US" sz="2400" b="1" dirty="0" smtClean="0">
                <a:solidFill>
                  <a:schemeClr val="tx1">
                    <a:lumMod val="75000"/>
                    <a:lumOff val="25000"/>
                  </a:schemeClr>
                </a:solidFill>
              </a:rPr>
              <a:t>BENEFITS</a:t>
            </a:r>
          </a:p>
          <a:p>
            <a:pPr lvl="1">
              <a:lnSpc>
                <a:spcPct val="150000"/>
              </a:lnSpc>
            </a:pPr>
            <a:r>
              <a:rPr lang="en-US" sz="2400" b="1" dirty="0" smtClean="0">
                <a:solidFill>
                  <a:schemeClr val="tx1">
                    <a:lumMod val="75000"/>
                    <a:lumOff val="25000"/>
                  </a:schemeClr>
                </a:solidFill>
              </a:rPr>
              <a:t>Easy and Convenient</a:t>
            </a:r>
          </a:p>
          <a:p>
            <a:pPr lvl="1">
              <a:lnSpc>
                <a:spcPct val="150000"/>
              </a:lnSpc>
            </a:pPr>
            <a:r>
              <a:rPr lang="en-US" sz="2400" b="1" dirty="0" smtClean="0">
                <a:solidFill>
                  <a:schemeClr val="tx1">
                    <a:lumMod val="75000"/>
                    <a:lumOff val="25000"/>
                  </a:schemeClr>
                </a:solidFill>
              </a:rPr>
              <a:t>Fast process </a:t>
            </a:r>
          </a:p>
          <a:p>
            <a:pPr lvl="1">
              <a:lnSpc>
                <a:spcPct val="150000"/>
              </a:lnSpc>
            </a:pPr>
            <a:r>
              <a:rPr lang="en-US" sz="2400" b="1" dirty="0" smtClean="0">
                <a:solidFill>
                  <a:schemeClr val="tx1">
                    <a:lumMod val="75000"/>
                    <a:lumOff val="25000"/>
                  </a:schemeClr>
                </a:solidFill>
              </a:rPr>
              <a:t>Online Payment option</a:t>
            </a:r>
          </a:p>
          <a:p>
            <a:pPr lvl="1">
              <a:lnSpc>
                <a:spcPct val="150000"/>
              </a:lnSpc>
            </a:pPr>
            <a:r>
              <a:rPr lang="en-US" sz="2400" b="1" dirty="0" smtClean="0">
                <a:solidFill>
                  <a:schemeClr val="tx1">
                    <a:lumMod val="75000"/>
                    <a:lumOff val="25000"/>
                  </a:schemeClr>
                </a:solidFill>
              </a:rPr>
              <a:t>Online Tax Payment</a:t>
            </a:r>
          </a:p>
          <a:p>
            <a:pPr lvl="1">
              <a:lnSpc>
                <a:spcPct val="150000"/>
              </a:lnSpc>
              <a:buNone/>
            </a:pPr>
            <a:r>
              <a:rPr lang="en-US" sz="2400" b="1" dirty="0" smtClean="0">
                <a:solidFill>
                  <a:schemeClr val="tx1">
                    <a:lumMod val="75000"/>
                    <a:lumOff val="25000"/>
                  </a:schemeClr>
                </a:solidFill>
              </a:rPr>
              <a:t>You can click on this link </a:t>
            </a:r>
          </a:p>
          <a:p>
            <a:pPr lvl="1">
              <a:lnSpc>
                <a:spcPct val="150000"/>
              </a:lnSpc>
              <a:buNone/>
            </a:pPr>
            <a:r>
              <a:rPr lang="en-US" sz="2400" u="sng" dirty="0" smtClean="0">
                <a:hlinkClick r:id="rId2"/>
              </a:rPr>
              <a:t>app.makemeeasy.in/</a:t>
            </a:r>
            <a:endParaRPr lang="en-US" sz="2400" b="1"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508377" cy="1066800"/>
          </a:xfrm>
        </p:spPr>
        <p:txBody>
          <a:bodyPr>
            <a:normAutofit fontScale="90000"/>
          </a:bodyPr>
          <a:lstStyle/>
          <a:p>
            <a:pPr lvl="0"/>
            <a:r>
              <a:rPr lang="en-US" sz="2200" b="1" dirty="0" smtClean="0"/>
              <a:t> </a:t>
            </a:r>
            <a:r>
              <a:rPr lang="en-US" sz="4000" b="1" u="sng" dirty="0" smtClean="0"/>
              <a:t>Filling Status  </a:t>
            </a:r>
            <a:br>
              <a:rPr lang="en-US" sz="4000" b="1" u="sng" dirty="0" smtClean="0"/>
            </a:br>
            <a:endParaRPr lang="en-US" sz="4000" b="1" u="sng" dirty="0"/>
          </a:p>
        </p:txBody>
      </p:sp>
      <p:pic>
        <p:nvPicPr>
          <p:cNvPr id="1026" name="Picture 2" descr="C:\Users\desk2\Desktop\Untitled.png"/>
          <p:cNvPicPr>
            <a:picLocks noGrp="1" noChangeAspect="1" noChangeArrowheads="1"/>
          </p:cNvPicPr>
          <p:nvPr>
            <p:ph idx="1"/>
          </p:nvPr>
        </p:nvPicPr>
        <p:blipFill>
          <a:blip r:embed="rId2" cstate="print"/>
          <a:srcRect/>
          <a:stretch>
            <a:fillRect/>
          </a:stretch>
        </p:blipFill>
        <p:spPr bwMode="auto">
          <a:xfrm>
            <a:off x="457200" y="2460097"/>
            <a:ext cx="7543800" cy="38645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6508377" cy="838200"/>
          </a:xfrm>
        </p:spPr>
        <p:txBody>
          <a:bodyPr>
            <a:normAutofit/>
          </a:bodyPr>
          <a:lstStyle/>
          <a:p>
            <a:r>
              <a:rPr lang="en-US" sz="2000" b="1" u="sng" dirty="0" smtClean="0"/>
              <a:t>Return Filling Status :  “ 11”- Voluntarily on or before the due date under section 139 (u/s 139 (1)) </a:t>
            </a:r>
            <a:endParaRPr lang="en-US" sz="2000" b="1" u="sng" dirty="0"/>
          </a:p>
        </p:txBody>
      </p:sp>
      <p:sp>
        <p:nvSpPr>
          <p:cNvPr id="3" name="Content Placeholder 2"/>
          <p:cNvSpPr>
            <a:spLocks noGrp="1"/>
          </p:cNvSpPr>
          <p:nvPr>
            <p:ph idx="1"/>
          </p:nvPr>
        </p:nvSpPr>
        <p:spPr>
          <a:xfrm>
            <a:off x="533400" y="1905000"/>
            <a:ext cx="8382000" cy="4648200"/>
          </a:xfrm>
        </p:spPr>
        <p:txBody>
          <a:bodyPr>
            <a:normAutofit fontScale="25000" lnSpcReduction="20000"/>
          </a:bodyPr>
          <a:lstStyle/>
          <a:p>
            <a:pPr>
              <a:buNone/>
            </a:pPr>
            <a:endParaRPr lang="en-US" dirty="0" smtClean="0"/>
          </a:p>
          <a:p>
            <a:pPr lvl="7"/>
            <a:r>
              <a:rPr lang="en-US" sz="7200" b="1" u="sng" dirty="0"/>
              <a:t>“ Filling Status”</a:t>
            </a:r>
            <a:endParaRPr lang="en-US" sz="7200" u="sng" dirty="0"/>
          </a:p>
          <a:p>
            <a:pPr lvl="0"/>
            <a:r>
              <a:rPr lang="en-US" sz="7200" dirty="0" smtClean="0"/>
              <a:t>Return Filling Status :  “ 11”- Voluntarily on or before the due date under section 139 (u/s 139 (1))</a:t>
            </a:r>
            <a:endParaRPr lang="en-US" sz="6400" dirty="0" smtClean="0"/>
          </a:p>
          <a:p>
            <a:pPr lvl="0"/>
            <a:r>
              <a:rPr lang="en-US" sz="6400" dirty="0" smtClean="0"/>
              <a:t>Return Type : “Original”</a:t>
            </a:r>
          </a:p>
          <a:p>
            <a:pPr lvl="0"/>
            <a:r>
              <a:rPr lang="en-US" sz="6400" dirty="0" smtClean="0"/>
              <a:t>Residential Status: As per requirement                                 </a:t>
            </a:r>
          </a:p>
          <a:p>
            <a:r>
              <a:rPr lang="en-US" sz="6400" dirty="0" smtClean="0"/>
              <a:t>  For e.g. </a:t>
            </a:r>
          </a:p>
          <a:p>
            <a:r>
              <a:rPr lang="en-US" sz="6400" b="1" dirty="0" smtClean="0"/>
              <a:t>RES – Resident 	</a:t>
            </a:r>
          </a:p>
          <a:p>
            <a:pPr>
              <a:buFont typeface="Wingdings" pitchFamily="2" charset="2"/>
              <a:buChar char="ü"/>
            </a:pPr>
            <a:r>
              <a:rPr lang="en-US" sz="6400" b="1" dirty="0" smtClean="0"/>
              <a:t>NRI – Non Resident	</a:t>
            </a:r>
          </a:p>
          <a:p>
            <a:pPr>
              <a:buFont typeface="Wingdings" pitchFamily="2" charset="2"/>
              <a:buChar char="ü"/>
            </a:pPr>
            <a:r>
              <a:rPr lang="en-US" sz="6400" b="1" dirty="0" smtClean="0"/>
              <a:t>NOR – Resident but not ordinary resident                                     </a:t>
            </a:r>
            <a:r>
              <a:rPr lang="en-US" sz="6400" dirty="0" smtClean="0"/>
              <a:t>	 </a:t>
            </a:r>
          </a:p>
          <a:p>
            <a:pPr lvl="0"/>
            <a:r>
              <a:rPr lang="en-US" sz="6400" dirty="0" smtClean="0"/>
              <a:t>Enter your “ ITR Filling City/ Location.</a:t>
            </a:r>
          </a:p>
          <a:p>
            <a:pPr lvl="0"/>
            <a:r>
              <a:rPr lang="en-US" sz="6400" dirty="0" smtClean="0"/>
              <a:t>Enter your Correct Bank Details.</a:t>
            </a:r>
          </a:p>
          <a:p>
            <a:pPr lvl="0"/>
            <a:r>
              <a:rPr lang="en-US" sz="6400" dirty="0" smtClean="0"/>
              <a:t>Then Click on “ Next”.</a:t>
            </a:r>
          </a:p>
          <a:p>
            <a:pPr>
              <a:buNone/>
            </a:pPr>
            <a:endParaRPr lang="en-US" dirty="0" smtClean="0"/>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6508377" cy="1143000"/>
          </a:xfrm>
        </p:spPr>
        <p:txBody>
          <a:bodyPr>
            <a:noAutofit/>
          </a:bodyPr>
          <a:lstStyle/>
          <a:p>
            <a:pPr lvl="0"/>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
            </a:r>
            <a:br>
              <a:rPr lang="en-US" sz="1800" b="1" u="sng" dirty="0" smtClean="0"/>
            </a:br>
            <a:r>
              <a:rPr lang="en-US" sz="1800" b="1" u="sng" dirty="0" smtClean="0"/>
              <a:t>Step 3-  Enter Your “ Employer Name”</a:t>
            </a:r>
            <a:br>
              <a:rPr lang="en-US" sz="1800" b="1" u="sng" dirty="0" smtClean="0"/>
            </a:br>
            <a:r>
              <a:rPr lang="en-US" sz="1800" b="1" u="sng" dirty="0" smtClean="0"/>
              <a:t/>
            </a:r>
            <a:br>
              <a:rPr lang="en-US" sz="1800" b="1" u="sng" dirty="0" smtClean="0"/>
            </a:br>
            <a:r>
              <a:rPr lang="en-US" sz="1800" b="1" u="sng" dirty="0" smtClean="0"/>
              <a:t> </a:t>
            </a:r>
            <a:br>
              <a:rPr lang="en-US" sz="1800" b="1" u="sng" dirty="0" smtClean="0"/>
            </a:br>
            <a:r>
              <a:rPr lang="en-US" sz="1800" b="1" u="sng" dirty="0" smtClean="0"/>
              <a:t>Click on “ Drop files to upload”  ( Upload Form 16 in PDF only)</a:t>
            </a:r>
            <a:br>
              <a:rPr lang="en-US" sz="1800" b="1" u="sng" dirty="0" smtClean="0"/>
            </a:br>
            <a:endParaRPr lang="en-US" sz="1800" b="1" u="sng" dirty="0"/>
          </a:p>
        </p:txBody>
      </p:sp>
      <p:pic>
        <p:nvPicPr>
          <p:cNvPr id="6146" name="Picture 2" descr="C:\Users\desk2\Desktop\Untitled56378436.png"/>
          <p:cNvPicPr>
            <a:picLocks noGrp="1" noChangeAspect="1" noChangeArrowheads="1"/>
          </p:cNvPicPr>
          <p:nvPr>
            <p:ph idx="1"/>
          </p:nvPr>
        </p:nvPicPr>
        <p:blipFill>
          <a:blip r:embed="rId2" cstate="print"/>
          <a:srcRect/>
          <a:stretch>
            <a:fillRect/>
          </a:stretch>
        </p:blipFill>
        <p:spPr bwMode="auto">
          <a:xfrm>
            <a:off x="457200" y="2453259"/>
            <a:ext cx="6508750" cy="34294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b="1" u="sng" dirty="0" smtClean="0"/>
              <a:t>Click on “ UPLOAD ”</a:t>
            </a:r>
            <a:r>
              <a:rPr lang="en-US" sz="2800" b="1" dirty="0" smtClean="0"/>
              <a:t/>
            </a:r>
            <a:br>
              <a:rPr lang="en-US" sz="2800" b="1" dirty="0" smtClean="0"/>
            </a:br>
            <a:endParaRPr lang="en-US" sz="2800" b="1" dirty="0"/>
          </a:p>
        </p:txBody>
      </p:sp>
      <p:sp>
        <p:nvSpPr>
          <p:cNvPr id="3" name="Content Placeholder 2"/>
          <p:cNvSpPr>
            <a:spLocks noGrp="1"/>
          </p:cNvSpPr>
          <p:nvPr>
            <p:ph idx="1"/>
          </p:nvPr>
        </p:nvSpPr>
        <p:spPr/>
        <p:txBody>
          <a:bodyPr/>
          <a:lstStyle/>
          <a:p>
            <a:endParaRPr lang="en-US" dirty="0"/>
          </a:p>
          <a:p>
            <a:pPr lvl="0"/>
            <a:r>
              <a:rPr lang="en-US" b="1" dirty="0">
                <a:latin typeface="Bodoni MT" pitchFamily="18" charset="0"/>
              </a:rPr>
              <a:t>Thank you for filling the ITR with us. Our Process team will process your ITR with in 5 to 8  </a:t>
            </a:r>
            <a:r>
              <a:rPr lang="en-US" b="1" dirty="0" smtClean="0">
                <a:latin typeface="Bodoni MT" pitchFamily="18" charset="0"/>
              </a:rPr>
              <a:t>Business </a:t>
            </a:r>
            <a:r>
              <a:rPr lang="en-US" b="1" dirty="0">
                <a:latin typeface="Bodoni MT" pitchFamily="18" charset="0"/>
              </a:rPr>
              <a:t>Days.</a:t>
            </a:r>
          </a:p>
          <a:p>
            <a:endParaRPr lang="en-US" b="1" dirty="0">
              <a:latin typeface="Bodoni MT"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normAutofit fontScale="90000"/>
          </a:bodyPr>
          <a:lstStyle/>
          <a:p>
            <a:pPr lvl="5" algn="l">
              <a:lnSpc>
                <a:spcPct val="150000"/>
              </a:lnSpc>
            </a:pPr>
            <a:r>
              <a:rPr lang="en-US" sz="1600" dirty="0" smtClean="0">
                <a:latin typeface="Gloucester MT Extra Condensed"/>
                <a:cs typeface="Gloucester MT Extra Condensed"/>
              </a:rPr>
              <a:t/>
            </a:r>
            <a:br>
              <a:rPr lang="en-US" sz="1600" dirty="0" smtClean="0">
                <a:latin typeface="Gloucester MT Extra Condensed"/>
                <a:cs typeface="Gloucester MT Extra Condensed"/>
              </a:rPr>
            </a:br>
            <a:r>
              <a:rPr lang="en-US" sz="1600" dirty="0" smtClean="0">
                <a:latin typeface="Gloucester MT Extra Condensed"/>
                <a:cs typeface="Gloucester MT Extra Condensed"/>
              </a:rPr>
              <a:t> </a:t>
            </a:r>
            <a:br>
              <a:rPr lang="en-US" sz="1600" dirty="0" smtClean="0">
                <a:latin typeface="Gloucester MT Extra Condensed"/>
                <a:cs typeface="Gloucester MT Extra Condensed"/>
              </a:rPr>
            </a:br>
            <a:r>
              <a:rPr lang="en-US" sz="2200" b="1" dirty="0" smtClean="0">
                <a:latin typeface="+mj-lt"/>
                <a:cs typeface="Gloucester MT Extra Condensed"/>
              </a:rPr>
              <a:t>For Any Query, Kindly Contact Us on :</a:t>
            </a:r>
            <a:br>
              <a:rPr lang="en-US" sz="2200" b="1" dirty="0" smtClean="0">
                <a:latin typeface="+mj-lt"/>
                <a:cs typeface="Gloucester MT Extra Condensed"/>
              </a:rPr>
            </a:br>
            <a:r>
              <a:rPr lang="en-US" sz="2200" b="1" dirty="0" err="1" smtClean="0">
                <a:latin typeface="+mj-lt"/>
                <a:cs typeface="Gloucester MT Extra Condensed"/>
              </a:rPr>
              <a:t>Amruta</a:t>
            </a:r>
            <a:r>
              <a:rPr lang="en-US" sz="2200" b="1" dirty="0" smtClean="0">
                <a:latin typeface="+mj-lt"/>
                <a:cs typeface="Gloucester MT Extra Condensed"/>
              </a:rPr>
              <a:t> </a:t>
            </a:r>
            <a:r>
              <a:rPr lang="en-US" sz="2200" b="1" dirty="0" err="1" smtClean="0">
                <a:latin typeface="+mj-lt"/>
                <a:cs typeface="Gloucester MT Extra Condensed"/>
              </a:rPr>
              <a:t>Bhi</a:t>
            </a:r>
            <a:r>
              <a:rPr lang="en-US" sz="2200" b="1" dirty="0" err="1" smtClean="0">
                <a:latin typeface="+mj-lt"/>
                <a:cs typeface="Gloucester MT Extra Condensed"/>
              </a:rPr>
              <a:t>lare</a:t>
            </a:r>
            <a:r>
              <a:rPr lang="en-US" sz="2200" b="1" dirty="0" smtClean="0">
                <a:latin typeface="+mj-lt"/>
                <a:cs typeface="Gloucester MT Extra Condensed"/>
              </a:rPr>
              <a:t> </a:t>
            </a:r>
            <a:r>
              <a:rPr lang="en-US" sz="2200" b="1" dirty="0" smtClean="0">
                <a:latin typeface="+mj-lt"/>
                <a:cs typeface="Gloucester MT Extra Condensed"/>
              </a:rPr>
              <a:t>: 7506440357</a:t>
            </a:r>
            <a:br>
              <a:rPr lang="en-US" sz="2200" b="1" dirty="0" smtClean="0">
                <a:latin typeface="+mj-lt"/>
                <a:cs typeface="Gloucester MT Extra Condensed"/>
              </a:rPr>
            </a:br>
            <a:r>
              <a:rPr lang="en-US" sz="2200" b="1" dirty="0" err="1" smtClean="0">
                <a:latin typeface="+mj-lt"/>
                <a:cs typeface="Gloucester MT Extra Condensed"/>
              </a:rPr>
              <a:t>Disha</a:t>
            </a:r>
            <a:r>
              <a:rPr lang="en-US" sz="2200" b="1" dirty="0" smtClean="0">
                <a:latin typeface="+mj-lt"/>
                <a:cs typeface="Gloucester MT Extra Condensed"/>
              </a:rPr>
              <a:t> </a:t>
            </a:r>
            <a:r>
              <a:rPr lang="en-US" sz="2200" b="1" dirty="0" err="1" smtClean="0">
                <a:latin typeface="+mj-lt"/>
                <a:cs typeface="Gloucester MT Extra Condensed"/>
              </a:rPr>
              <a:t>Raina</a:t>
            </a:r>
            <a:r>
              <a:rPr lang="en-US" sz="2200" b="1" dirty="0" smtClean="0">
                <a:latin typeface="+mj-lt"/>
                <a:cs typeface="Gloucester MT Extra Condensed"/>
              </a:rPr>
              <a:t> </a:t>
            </a:r>
            <a:r>
              <a:rPr lang="en-US" sz="2200" b="1" dirty="0" smtClean="0">
                <a:latin typeface="+mj-lt"/>
                <a:cs typeface="Gloucester MT Extra Condensed"/>
              </a:rPr>
              <a:t>: 7506440355</a:t>
            </a:r>
            <a:br>
              <a:rPr lang="en-US" sz="2200" b="1" dirty="0" smtClean="0">
                <a:latin typeface="+mj-lt"/>
                <a:cs typeface="Gloucester MT Extra Condensed"/>
              </a:rPr>
            </a:br>
            <a:r>
              <a:rPr lang="en-US" sz="2200" b="1" dirty="0" smtClean="0">
                <a:latin typeface="+mj-lt"/>
                <a:cs typeface="Gloucester MT Extra Condensed"/>
              </a:rPr>
              <a:t>Tel: </a:t>
            </a:r>
            <a:r>
              <a:rPr lang="en-US" sz="2200" b="1" dirty="0" smtClean="0">
                <a:latin typeface="+mj-lt"/>
                <a:cs typeface="Gloucester MT Extra Condensed"/>
              </a:rPr>
              <a:t>+91-22-66086900</a:t>
            </a:r>
            <a:br>
              <a:rPr lang="en-US" sz="2200" b="1" dirty="0" smtClean="0">
                <a:latin typeface="+mj-lt"/>
                <a:cs typeface="Gloucester MT Extra Condensed"/>
              </a:rPr>
            </a:br>
            <a:endParaRPr lang="en-US" sz="2200" b="1" dirty="0">
              <a:latin typeface="+mj-lt"/>
              <a:cs typeface="Gloucester MT Extra Condensed"/>
            </a:endParaRPr>
          </a:p>
        </p:txBody>
      </p:sp>
      <p:sp>
        <p:nvSpPr>
          <p:cNvPr id="3" name="Content Placeholder 2"/>
          <p:cNvSpPr>
            <a:spLocks noGrp="1"/>
          </p:cNvSpPr>
          <p:nvPr>
            <p:ph idx="1"/>
          </p:nvPr>
        </p:nvSpPr>
        <p:spPr>
          <a:xfrm>
            <a:off x="381000" y="4953000"/>
            <a:ext cx="6508377" cy="1173163"/>
          </a:xfrm>
        </p:spPr>
        <p:txBody>
          <a:bodyPr>
            <a:normAutofit/>
          </a:bodyPr>
          <a:lstStyle/>
          <a:p>
            <a:pPr>
              <a:buNone/>
            </a:pPr>
            <a:endParaRPr lang="en-US" dirty="0"/>
          </a:p>
        </p:txBody>
      </p:sp>
      <p:pic>
        <p:nvPicPr>
          <p:cNvPr id="1025" name="Picture 1" descr="C:\Users\desk2\Desktop\financial-hospital-logo.jpg"/>
          <p:cNvPicPr>
            <a:picLocks noChangeAspect="1" noChangeArrowheads="1"/>
          </p:cNvPicPr>
          <p:nvPr/>
        </p:nvPicPr>
        <p:blipFill>
          <a:blip r:embed="rId2" cstate="print"/>
          <a:srcRect/>
          <a:stretch>
            <a:fillRect/>
          </a:stretch>
        </p:blipFill>
        <p:spPr bwMode="auto">
          <a:xfrm>
            <a:off x="457200" y="4876800"/>
            <a:ext cx="6324600" cy="1219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508377" cy="1143000"/>
          </a:xfrm>
        </p:spPr>
        <p:txBody>
          <a:bodyPr/>
          <a:lstStyle/>
          <a:p>
            <a:r>
              <a:rPr lang="en-US" b="1" u="sng" dirty="0" smtClean="0"/>
              <a:t>PROCESS</a:t>
            </a:r>
            <a:endParaRPr lang="en-US" b="1" u="sng" dirty="0"/>
          </a:p>
        </p:txBody>
      </p:sp>
      <p:sp>
        <p:nvSpPr>
          <p:cNvPr id="3" name="Content Placeholder 2"/>
          <p:cNvSpPr>
            <a:spLocks noGrp="1"/>
          </p:cNvSpPr>
          <p:nvPr>
            <p:ph idx="1"/>
          </p:nvPr>
        </p:nvSpPr>
        <p:spPr>
          <a:xfrm>
            <a:off x="457199" y="2209800"/>
            <a:ext cx="7162801" cy="4343400"/>
          </a:xfrm>
        </p:spPr>
        <p:txBody>
          <a:bodyPr>
            <a:normAutofit/>
          </a:bodyPr>
          <a:lstStyle/>
          <a:p>
            <a:r>
              <a:rPr lang="en-US" dirty="0" smtClean="0"/>
              <a:t>Registration</a:t>
            </a:r>
          </a:p>
          <a:p>
            <a:r>
              <a:rPr lang="en-US" dirty="0" smtClean="0"/>
              <a:t>Step – 1</a:t>
            </a:r>
          </a:p>
          <a:p>
            <a:pPr lvl="1"/>
            <a:r>
              <a:rPr lang="en-US" dirty="0"/>
              <a:t>Choose your Source of </a:t>
            </a:r>
            <a:r>
              <a:rPr lang="en-US" dirty="0" smtClean="0"/>
              <a:t>Income</a:t>
            </a:r>
          </a:p>
          <a:p>
            <a:pPr lvl="1"/>
            <a:r>
              <a:rPr lang="en-US" dirty="0" smtClean="0"/>
              <a:t>Pay fee online</a:t>
            </a:r>
          </a:p>
          <a:p>
            <a:r>
              <a:rPr lang="en-US" dirty="0" smtClean="0"/>
              <a:t>Step – 2</a:t>
            </a:r>
          </a:p>
          <a:p>
            <a:pPr lvl="1"/>
            <a:r>
              <a:rPr lang="en-US" dirty="0" smtClean="0"/>
              <a:t>Your personal details, bank details, residential status.</a:t>
            </a:r>
          </a:p>
          <a:p>
            <a:r>
              <a:rPr lang="en-US" dirty="0" smtClean="0"/>
              <a:t>Step -3</a:t>
            </a:r>
          </a:p>
          <a:p>
            <a:pPr lvl="1"/>
            <a:r>
              <a:rPr lang="en-US" dirty="0" smtClean="0"/>
              <a:t>Upload your Form 16 and other documents.</a:t>
            </a:r>
          </a:p>
          <a:p>
            <a:endParaRPr lang="en-US" dirty="0" smtClean="0"/>
          </a:p>
          <a:p>
            <a:endParaRPr lang="en-US" dirty="0" smtClean="0"/>
          </a:p>
        </p:txBody>
      </p:sp>
    </p:spTree>
    <p:extLst>
      <p:ext uri="{BB962C8B-B14F-4D97-AF65-F5344CB8AC3E}">
        <p14:creationId xmlns="" xmlns:p14="http://schemas.microsoft.com/office/powerpoint/2010/main" val="2300995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066800"/>
          </a:xfrm>
        </p:spPr>
        <p:txBody>
          <a:bodyPr>
            <a:normAutofit/>
          </a:bodyPr>
          <a:lstStyle/>
          <a:p>
            <a:r>
              <a:rPr lang="en-US" sz="2400" b="1" u="sng" dirty="0" smtClean="0"/>
              <a:t>Registration Process</a:t>
            </a:r>
            <a:endParaRPr lang="en-US" sz="2400" b="1" u="sng" dirty="0"/>
          </a:p>
        </p:txBody>
      </p:sp>
      <p:sp>
        <p:nvSpPr>
          <p:cNvPr id="4" name="Rectangle 3"/>
          <p:cNvSpPr/>
          <p:nvPr/>
        </p:nvSpPr>
        <p:spPr>
          <a:xfrm>
            <a:off x="381000" y="1905000"/>
            <a:ext cx="6477000" cy="3970318"/>
          </a:xfrm>
          <a:prstGeom prst="rect">
            <a:avLst/>
          </a:prstGeom>
        </p:spPr>
        <p:txBody>
          <a:bodyPr wrap="square">
            <a:spAutoFit/>
          </a:bodyPr>
          <a:lstStyle/>
          <a:p>
            <a:pPr algn="just">
              <a:lnSpc>
                <a:spcPct val="200000"/>
              </a:lnSpc>
            </a:pPr>
            <a:r>
              <a:rPr lang="en-US" dirty="0" smtClean="0"/>
              <a:t>Once you click on the link, you will reach on registration page, where you need to fill the following 4 details</a:t>
            </a:r>
          </a:p>
          <a:p>
            <a:pPr algn="just">
              <a:lnSpc>
                <a:spcPct val="200000"/>
              </a:lnSpc>
            </a:pPr>
            <a:endParaRPr lang="en-US" dirty="0"/>
          </a:p>
          <a:p>
            <a:pPr algn="just">
              <a:lnSpc>
                <a:spcPct val="200000"/>
              </a:lnSpc>
            </a:pPr>
            <a:r>
              <a:rPr lang="en-US" dirty="0" smtClean="0"/>
              <a:t>1) E-mail</a:t>
            </a:r>
          </a:p>
          <a:p>
            <a:pPr algn="just">
              <a:lnSpc>
                <a:spcPct val="200000"/>
              </a:lnSpc>
            </a:pPr>
            <a:r>
              <a:rPr lang="en-US" dirty="0" smtClean="0"/>
              <a:t>2) Mobile Number</a:t>
            </a:r>
          </a:p>
          <a:p>
            <a:pPr algn="just">
              <a:lnSpc>
                <a:spcPct val="200000"/>
              </a:lnSpc>
            </a:pPr>
            <a:r>
              <a:rPr lang="en-US" dirty="0" smtClean="0"/>
              <a:t>3) PAN</a:t>
            </a:r>
          </a:p>
          <a:p>
            <a:pPr algn="just">
              <a:lnSpc>
                <a:spcPct val="200000"/>
              </a:lnSpc>
            </a:pPr>
            <a:r>
              <a:rPr lang="en-US" dirty="0" smtClean="0"/>
              <a:t>4) Date of Birth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508377" cy="1143000"/>
          </a:xfrm>
        </p:spPr>
        <p:txBody>
          <a:bodyPr/>
          <a:lstStyle/>
          <a:p>
            <a:pPr algn="ctr"/>
            <a:r>
              <a:rPr lang="en-US" u="sng" dirty="0" smtClean="0"/>
              <a:t>Registration Page</a:t>
            </a:r>
            <a:endParaRPr lang="en-US" u="sng" dirty="0"/>
          </a:p>
        </p:txBody>
      </p:sp>
      <p:pic>
        <p:nvPicPr>
          <p:cNvPr id="1027" name="Picture 3" descr="C:\Users\desk2\Desktop\Untitled1.png"/>
          <p:cNvPicPr>
            <a:picLocks noGrp="1" noChangeAspect="1" noChangeArrowheads="1"/>
          </p:cNvPicPr>
          <p:nvPr>
            <p:ph idx="1"/>
          </p:nvPr>
        </p:nvPicPr>
        <p:blipFill>
          <a:blip r:embed="rId2" cstate="print"/>
          <a:srcRect/>
          <a:stretch>
            <a:fillRect/>
          </a:stretch>
        </p:blipFill>
        <p:spPr bwMode="auto">
          <a:xfrm>
            <a:off x="457200" y="1905001"/>
            <a:ext cx="6479619" cy="3657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Rectangle 7"/>
          <p:cNvSpPr/>
          <p:nvPr/>
        </p:nvSpPr>
        <p:spPr>
          <a:xfrm>
            <a:off x="533400" y="5867400"/>
            <a:ext cx="8153400" cy="923330"/>
          </a:xfrm>
          <a:prstGeom prst="rect">
            <a:avLst/>
          </a:prstGeom>
        </p:spPr>
        <p:txBody>
          <a:bodyPr wrap="square">
            <a:spAutoFit/>
          </a:bodyPr>
          <a:lstStyle/>
          <a:p>
            <a:pPr lvl="0" fontAlgn="base">
              <a:lnSpc>
                <a:spcPct val="150000"/>
              </a:lnSpc>
              <a:spcBef>
                <a:spcPct val="0"/>
              </a:spcBef>
              <a:spcAft>
                <a:spcPct val="0"/>
              </a:spcAft>
            </a:pPr>
            <a:r>
              <a:rPr lang="en-US" b="1" dirty="0" smtClean="0">
                <a:latin typeface="Trebuchet MS" pitchFamily="34" charset="0"/>
                <a:ea typeface="Times New Roman" pitchFamily="18" charset="0"/>
                <a:cs typeface="Times New Roman" pitchFamily="18" charset="0"/>
              </a:rPr>
              <a:t>Once you sign up your account will be created and detail will be sent to your registered email ID and contact number .</a:t>
            </a:r>
            <a:endParaRPr lang="en-US" b="1" dirty="0" smtClean="0">
              <a:latin typeface="Arial" pitchFamily="34" charset="0"/>
              <a:cs typeface="Arial" pitchFamily="34" charset="0"/>
            </a:endParaRPr>
          </a:p>
        </p:txBody>
      </p:sp>
    </p:spTree>
    <p:extLst>
      <p:ext uri="{BB962C8B-B14F-4D97-AF65-F5344CB8AC3E}">
        <p14:creationId xmlns="" xmlns:p14="http://schemas.microsoft.com/office/powerpoint/2010/main" val="3361171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508377" cy="1143000"/>
          </a:xfrm>
        </p:spPr>
        <p:txBody>
          <a:bodyPr>
            <a:normAutofit fontScale="90000"/>
          </a:bodyPr>
          <a:lstStyle/>
          <a:p>
            <a:r>
              <a:rPr lang="en-US" dirty="0"/>
              <a:t> </a:t>
            </a:r>
            <a:br>
              <a:rPr lang="en-US" dirty="0"/>
            </a:br>
            <a:r>
              <a:rPr lang="en-US" sz="2700" b="1" u="sng" dirty="0" smtClean="0"/>
              <a:t>You will be land to home page</a:t>
            </a:r>
            <a:r>
              <a:rPr lang="en-US" b="1" u="sng" dirty="0" smtClean="0"/>
              <a:t>.</a:t>
            </a:r>
            <a:endParaRPr lang="en-US" b="1" u="sng" dirty="0"/>
          </a:p>
        </p:txBody>
      </p:sp>
      <p:pic>
        <p:nvPicPr>
          <p:cNvPr id="2050" name="Picture 2" descr="C:\Users\desk2\Desktop\Untitled56378436.png"/>
          <p:cNvPicPr>
            <a:picLocks noGrp="1" noChangeAspect="1" noChangeArrowheads="1"/>
          </p:cNvPicPr>
          <p:nvPr>
            <p:ph idx="1"/>
          </p:nvPr>
        </p:nvPicPr>
        <p:blipFill>
          <a:blip r:embed="rId2" cstate="print"/>
          <a:srcRect/>
          <a:stretch>
            <a:fillRect/>
          </a:stretch>
        </p:blipFill>
        <p:spPr bwMode="auto">
          <a:xfrm>
            <a:off x="457200" y="2472445"/>
            <a:ext cx="6508750" cy="3391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Rectangle 3"/>
          <p:cNvSpPr/>
          <p:nvPr/>
        </p:nvSpPr>
        <p:spPr>
          <a:xfrm>
            <a:off x="1066800" y="6248400"/>
            <a:ext cx="6172200" cy="369332"/>
          </a:xfrm>
          <a:prstGeom prst="rect">
            <a:avLst/>
          </a:prstGeom>
        </p:spPr>
        <p:txBody>
          <a:bodyPr wrap="square">
            <a:spAutoFit/>
          </a:bodyPr>
          <a:lstStyle/>
          <a:p>
            <a:r>
              <a:rPr lang="en-US" sz="1600" b="1" dirty="0" smtClean="0"/>
              <a:t>Then, Click on </a:t>
            </a:r>
            <a:r>
              <a:rPr lang="en-US" sz="1100" dirty="0" smtClean="0"/>
              <a:t>“ </a:t>
            </a:r>
            <a:r>
              <a:rPr lang="en-US" b="1" dirty="0" smtClean="0"/>
              <a:t>Start Filling Income Tax Return”.</a:t>
            </a:r>
            <a:r>
              <a:rPr lang="en-US" sz="1600" b="1"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086600" cy="1066800"/>
          </a:xfrm>
        </p:spPr>
        <p:txBody>
          <a:bodyPr>
            <a:normAutofit/>
          </a:bodyPr>
          <a:lstStyle/>
          <a:p>
            <a:pPr algn="ctr"/>
            <a:r>
              <a:rPr lang="en-US" sz="2800" b="1" u="sng" dirty="0" smtClean="0"/>
              <a:t>Step 1 – Select Source of Income and Pay online</a:t>
            </a:r>
            <a:endParaRPr lang="en-US" sz="2800" b="1" u="sng" dirty="0"/>
          </a:p>
        </p:txBody>
      </p:sp>
      <p:sp>
        <p:nvSpPr>
          <p:cNvPr id="4" name="Rectangle 3"/>
          <p:cNvSpPr/>
          <p:nvPr/>
        </p:nvSpPr>
        <p:spPr>
          <a:xfrm>
            <a:off x="381000" y="1524000"/>
            <a:ext cx="3810000" cy="3970318"/>
          </a:xfrm>
          <a:prstGeom prst="rect">
            <a:avLst/>
          </a:prstGeom>
        </p:spPr>
        <p:txBody>
          <a:bodyPr wrap="square">
            <a:spAutoFit/>
          </a:bodyPr>
          <a:lstStyle/>
          <a:p>
            <a:pPr algn="just">
              <a:lnSpc>
                <a:spcPct val="200000"/>
              </a:lnSpc>
            </a:pPr>
            <a:r>
              <a:rPr lang="en-US" b="1" dirty="0" smtClean="0"/>
              <a:t>In this step you need to select your source of income. Ex. If you have Salary, House Property and Capital Gain Income. You need to select Income from Salary, Income from House Property and Income from Capital Gain.</a:t>
            </a:r>
          </a:p>
        </p:txBody>
      </p:sp>
      <p:pic>
        <p:nvPicPr>
          <p:cNvPr id="3077" name="Picture 5" descr="C:\Users\desk2\Desktop\Untitled56378436.png"/>
          <p:cNvPicPr>
            <a:picLocks noChangeAspect="1" noChangeArrowheads="1"/>
          </p:cNvPicPr>
          <p:nvPr/>
        </p:nvPicPr>
        <p:blipFill>
          <a:blip r:embed="rId2" cstate="print"/>
          <a:srcRect/>
          <a:stretch>
            <a:fillRect/>
          </a:stretch>
        </p:blipFill>
        <p:spPr bwMode="auto">
          <a:xfrm>
            <a:off x="4572000" y="2057400"/>
            <a:ext cx="4343400" cy="3733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 xmlns:p14="http://schemas.microsoft.com/office/powerpoint/2010/main" val="2700151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6508377" cy="1143000"/>
          </a:xfrm>
        </p:spPr>
        <p:txBody>
          <a:bodyPr/>
          <a:lstStyle/>
          <a:p>
            <a:r>
              <a:rPr lang="en-US" b="1" u="sng" dirty="0" smtClean="0"/>
              <a:t>Payment Options </a:t>
            </a:r>
            <a:r>
              <a:rPr lang="en-US" dirty="0" smtClean="0"/>
              <a:t>	</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For payment option you can select one of the following : - </a:t>
            </a:r>
          </a:p>
          <a:p>
            <a:pPr>
              <a:buFont typeface="Wingdings" pitchFamily="2" charset="2"/>
              <a:buChar char="ü"/>
            </a:pPr>
            <a:r>
              <a:rPr lang="en-US" dirty="0" smtClean="0"/>
              <a:t>Net Banking </a:t>
            </a:r>
          </a:p>
          <a:p>
            <a:pPr>
              <a:buFont typeface="Wingdings" pitchFamily="2" charset="2"/>
              <a:buChar char="ü"/>
            </a:pPr>
            <a:r>
              <a:rPr lang="en-US" dirty="0" smtClean="0"/>
              <a:t>Credit Card	</a:t>
            </a:r>
          </a:p>
          <a:p>
            <a:pPr>
              <a:buFont typeface="Wingdings" pitchFamily="2" charset="2"/>
              <a:buChar char="ü"/>
            </a:pPr>
            <a:r>
              <a:rPr lang="en-US" dirty="0" smtClean="0"/>
              <a:t> Debit Card</a:t>
            </a:r>
            <a:endParaRPr lang="en-US" dirty="0"/>
          </a:p>
        </p:txBody>
      </p:sp>
      <p:pic>
        <p:nvPicPr>
          <p:cNvPr id="2051" name="Picture 3" descr="C:\Users\desk2\Desktop\Untitled.png"/>
          <p:cNvPicPr>
            <a:picLocks noChangeAspect="1" noChangeArrowheads="1"/>
          </p:cNvPicPr>
          <p:nvPr/>
        </p:nvPicPr>
        <p:blipFill>
          <a:blip r:embed="rId2" cstate="print"/>
          <a:srcRect/>
          <a:stretch>
            <a:fillRect/>
          </a:stretch>
        </p:blipFill>
        <p:spPr bwMode="auto">
          <a:xfrm>
            <a:off x="2590801" y="2819400"/>
            <a:ext cx="6248399" cy="3733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Step 2:</a:t>
            </a:r>
            <a:r>
              <a:rPr lang="en-US" u="sng" dirty="0" smtClean="0"/>
              <a:t> This will be your next Page.</a:t>
            </a:r>
            <a:r>
              <a:rPr lang="en-US" dirty="0" smtClean="0"/>
              <a:t> </a:t>
            </a:r>
            <a:br>
              <a:rPr lang="en-US" dirty="0" smtClean="0"/>
            </a:br>
            <a:endParaRPr lang="en-US" dirty="0"/>
          </a:p>
        </p:txBody>
      </p:sp>
      <p:pic>
        <p:nvPicPr>
          <p:cNvPr id="4098" name="Picture 2" descr="C:\Users\desk2\Desktop\Untitled56378436.png"/>
          <p:cNvPicPr>
            <a:picLocks noGrp="1" noChangeAspect="1" noChangeArrowheads="1"/>
          </p:cNvPicPr>
          <p:nvPr>
            <p:ph idx="1"/>
          </p:nvPr>
        </p:nvPicPr>
        <p:blipFill>
          <a:blip r:embed="rId2" cstate="print"/>
          <a:srcRect/>
          <a:stretch>
            <a:fillRect/>
          </a:stretch>
        </p:blipFill>
        <p:spPr bwMode="auto">
          <a:xfrm>
            <a:off x="457200" y="2462390"/>
            <a:ext cx="6508750" cy="341118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8229600" cy="1143000"/>
          </a:xfrm>
        </p:spPr>
        <p:txBody>
          <a:bodyPr>
            <a:normAutofit fontScale="90000"/>
          </a:bodyPr>
          <a:lstStyle/>
          <a:p>
            <a:r>
              <a:rPr lang="en-US" sz="2200" b="1" u="sng" dirty="0" smtClean="0"/>
              <a:t>Personal Details. and fill the profile Page with Full Detailed Information .</a:t>
            </a:r>
            <a:r>
              <a:rPr lang="en-US" sz="3200" u="sng" dirty="0" smtClean="0"/>
              <a:t/>
            </a:r>
            <a:br>
              <a:rPr lang="en-US" sz="3200" u="sng" dirty="0" smtClean="0"/>
            </a:br>
            <a:endParaRPr lang="en-US" sz="3200" b="1" u="sng" dirty="0"/>
          </a:p>
        </p:txBody>
      </p:sp>
      <p:sp>
        <p:nvSpPr>
          <p:cNvPr id="3" name="Content Placeholder 2"/>
          <p:cNvSpPr>
            <a:spLocks noGrp="1"/>
          </p:cNvSpPr>
          <p:nvPr>
            <p:ph idx="1"/>
          </p:nvPr>
        </p:nvSpPr>
        <p:spPr/>
        <p:txBody>
          <a:bodyPr>
            <a:normAutofit/>
          </a:bodyPr>
          <a:lstStyle/>
          <a:p>
            <a:pPr>
              <a:buNone/>
            </a:pPr>
            <a:r>
              <a:rPr lang="en-US" dirty="0"/>
              <a:t> </a:t>
            </a:r>
            <a:endParaRPr lang="en-US" sz="2400" dirty="0"/>
          </a:p>
          <a:p>
            <a:pPr lvl="0"/>
            <a:r>
              <a:rPr lang="en-US" sz="2400" dirty="0"/>
              <a:t>Select :  Employee Category  : ” Others</a:t>
            </a:r>
            <a:r>
              <a:rPr lang="en-US" sz="2400" dirty="0" smtClean="0"/>
              <a:t>”.</a:t>
            </a:r>
            <a:endParaRPr lang="en-US" sz="2400" dirty="0"/>
          </a:p>
          <a:p>
            <a:pPr lvl="0"/>
            <a:r>
              <a:rPr lang="en-US" sz="2400" dirty="0" smtClean="0"/>
              <a:t>Select</a:t>
            </a:r>
            <a:r>
              <a:rPr lang="en-US" sz="2400" dirty="0"/>
              <a:t>: Status: “ Individual</a:t>
            </a:r>
            <a:r>
              <a:rPr lang="en-US" sz="2400" dirty="0" smtClean="0"/>
              <a:t>”</a:t>
            </a:r>
            <a:endParaRPr lang="en-US" sz="2400"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752</TotalTime>
  <Words>331</Words>
  <Application>Microsoft Office PowerPoint</Application>
  <PresentationFormat>On-screen Show (4:3)</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Plaza</vt:lpstr>
      <vt:lpstr>Online ITR Filing Process</vt:lpstr>
      <vt:lpstr>PROCESS</vt:lpstr>
      <vt:lpstr>Registration Process</vt:lpstr>
      <vt:lpstr>Registration Page</vt:lpstr>
      <vt:lpstr>  You will be land to home page.</vt:lpstr>
      <vt:lpstr>Step 1 – Select Source of Income and Pay online</vt:lpstr>
      <vt:lpstr>Payment Options  </vt:lpstr>
      <vt:lpstr>Step 2: This will be your next Page.  </vt:lpstr>
      <vt:lpstr>Personal Details. and fill the profile Page with Full Detailed Information . </vt:lpstr>
      <vt:lpstr> Filling Status   </vt:lpstr>
      <vt:lpstr>Return Filling Status :  “ 11”- Voluntarily on or before the due date under section 139 (u/s 139 (1)) </vt:lpstr>
      <vt:lpstr>           Step 3-  Enter Your “ Employer Name”    Click on “ Drop files to upload”  ( Upload Form 16 in PDF only) </vt:lpstr>
      <vt:lpstr>Click on “ UPLOAD ” </vt:lpstr>
      <vt:lpstr>   For Any Query, Kindly Contact Us on : Amruta Bhilare : 7506440357 Disha Raina : 7506440355 Tel: +91-22-66086900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DEMO.MAKEMEEASY.IN  (only in Google Chrome)</dc:title>
  <dc:creator>pc1</dc:creator>
  <cp:lastModifiedBy>pc5</cp:lastModifiedBy>
  <cp:revision>65</cp:revision>
  <dcterms:created xsi:type="dcterms:W3CDTF">2014-06-10T12:59:48Z</dcterms:created>
  <dcterms:modified xsi:type="dcterms:W3CDTF">2014-06-18T05:56:06Z</dcterms:modified>
</cp:coreProperties>
</file>