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54" r:id="rId3"/>
    <p:sldId id="359" r:id="rId4"/>
    <p:sldId id="353" r:id="rId5"/>
    <p:sldId id="352" r:id="rId6"/>
    <p:sldId id="355" r:id="rId7"/>
    <p:sldId id="356" r:id="rId8"/>
    <p:sldId id="357" r:id="rId9"/>
    <p:sldId id="358" r:id="rId10"/>
    <p:sldId id="277"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76" autoAdjust="0"/>
    <p:restoredTop sz="94660"/>
  </p:normalViewPr>
  <p:slideViewPr>
    <p:cSldViewPr>
      <p:cViewPr varScale="1">
        <p:scale>
          <a:sx n="70" d="100"/>
          <a:sy n="70" d="100"/>
        </p:scale>
        <p:origin x="104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5075A380-B9F3-49F9-AB1B-B94B362CCBDD}" type="datetimeFigureOut">
              <a:rPr lang="en-IN" smtClean="0"/>
              <a:pPr/>
              <a:t>24-12-2017</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1C18F134-29C8-4065-8DE2-523326C76F36}" type="slidenum">
              <a:rPr lang="en-IN" smtClean="0"/>
              <a:pPr/>
              <a:t>‹#›</a:t>
            </a:fld>
            <a:endParaRPr lang="en-IN"/>
          </a:p>
        </p:txBody>
      </p:sp>
    </p:spTree>
    <p:extLst>
      <p:ext uri="{BB962C8B-B14F-4D97-AF65-F5344CB8AC3E}">
        <p14:creationId xmlns:p14="http://schemas.microsoft.com/office/powerpoint/2010/main" val="1071459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tx1"/>
                </a:solidFill>
                <a:latin typeface="Calibri"/>
                <a:cs typeface="Calibri"/>
              </a:defRPr>
            </a:lvl1pPr>
          </a:lstStyle>
          <a:p>
            <a:pPr marL="12700">
              <a:lnSpc>
                <a:spcPts val="1614"/>
              </a:lnSpc>
            </a:pPr>
            <a:r>
              <a:rPr spc="-5" dirty="0"/>
              <a:t>© </a:t>
            </a:r>
            <a:r>
              <a:rPr spc="-10" dirty="0"/>
              <a:t>Copyright, Intellipaat Software </a:t>
            </a:r>
            <a:r>
              <a:rPr spc="-5" dirty="0"/>
              <a:t>Solutions </a:t>
            </a:r>
            <a:r>
              <a:rPr dirty="0"/>
              <a:t>Pvt. </a:t>
            </a:r>
            <a:r>
              <a:rPr spc="-15" dirty="0"/>
              <a:t>Ltd. </a:t>
            </a:r>
            <a:r>
              <a:rPr spc="-5" dirty="0"/>
              <a:t>All rights</a:t>
            </a:r>
            <a:r>
              <a:rPr spc="65" dirty="0"/>
              <a:t> </a:t>
            </a:r>
            <a:r>
              <a:rPr spc="-10"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12/24/2017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542441"/>
            <a:ext cx="12192000" cy="315595"/>
          </a:xfrm>
          <a:custGeom>
            <a:avLst/>
            <a:gdLst/>
            <a:ahLst/>
            <a:cxnLst/>
            <a:rect l="l" t="t" r="r" b="b"/>
            <a:pathLst>
              <a:path w="12192000" h="315595">
                <a:moveTo>
                  <a:pt x="0" y="315556"/>
                </a:moveTo>
                <a:lnTo>
                  <a:pt x="12192000" y="315556"/>
                </a:lnTo>
                <a:lnTo>
                  <a:pt x="12192000" y="0"/>
                </a:lnTo>
                <a:lnTo>
                  <a:pt x="0" y="0"/>
                </a:lnTo>
                <a:lnTo>
                  <a:pt x="0" y="315556"/>
                </a:lnTo>
                <a:close/>
              </a:path>
            </a:pathLst>
          </a:custGeom>
          <a:solidFill>
            <a:srgbClr val="F68423"/>
          </a:solidFill>
        </p:spPr>
        <p:txBody>
          <a:bodyPr wrap="square" lIns="0" tIns="0" rIns="0" bIns="0" rtlCol="0"/>
          <a:lstStyle/>
          <a:p>
            <a:endParaRPr/>
          </a:p>
        </p:txBody>
      </p:sp>
      <p:sp>
        <p:nvSpPr>
          <p:cNvPr id="17" name="bk object 17"/>
          <p:cNvSpPr/>
          <p:nvPr/>
        </p:nvSpPr>
        <p:spPr>
          <a:xfrm>
            <a:off x="0" y="6542441"/>
            <a:ext cx="12192000" cy="315595"/>
          </a:xfrm>
          <a:custGeom>
            <a:avLst/>
            <a:gdLst/>
            <a:ahLst/>
            <a:cxnLst/>
            <a:rect l="l" t="t" r="r" b="b"/>
            <a:pathLst>
              <a:path w="12192000" h="315595">
                <a:moveTo>
                  <a:pt x="0" y="315556"/>
                </a:moveTo>
                <a:lnTo>
                  <a:pt x="12192000" y="315556"/>
                </a:lnTo>
                <a:lnTo>
                  <a:pt x="12192000" y="0"/>
                </a:lnTo>
                <a:lnTo>
                  <a:pt x="0" y="0"/>
                </a:lnTo>
                <a:lnTo>
                  <a:pt x="0" y="315556"/>
                </a:lnTo>
                <a:close/>
              </a:path>
            </a:pathLst>
          </a:custGeom>
          <a:ln w="25560">
            <a:solidFill>
              <a:srgbClr val="F79546"/>
            </a:solidFill>
          </a:ln>
        </p:spPr>
        <p:txBody>
          <a:bodyPr wrap="square" lIns="0" tIns="0" rIns="0" bIns="0" rtlCol="0"/>
          <a:lstStyle/>
          <a:p>
            <a:endParaRPr/>
          </a:p>
        </p:txBody>
      </p:sp>
      <p:sp>
        <p:nvSpPr>
          <p:cNvPr id="18" name="bk object 18"/>
          <p:cNvSpPr/>
          <p:nvPr/>
        </p:nvSpPr>
        <p:spPr>
          <a:xfrm>
            <a:off x="9988677" y="157556"/>
            <a:ext cx="2025523" cy="704519"/>
          </a:xfrm>
          <a:prstGeom prst="rect">
            <a:avLst/>
          </a:prstGeom>
          <a:blipFill>
            <a:blip r:embed="rId2" cstate="print"/>
            <a:stretch>
              <a:fillRect/>
            </a:stretch>
          </a:blipFill>
        </p:spPr>
        <p:txBody>
          <a:bodyPr wrap="square" lIns="0" tIns="0" rIns="0" bIns="0" rtlCol="0"/>
          <a:lstStyle/>
          <a:p>
            <a:endParaRPr/>
          </a:p>
        </p:txBody>
      </p:sp>
      <p:sp>
        <p:nvSpPr>
          <p:cNvPr id="19" name="bk object 19"/>
          <p:cNvSpPr/>
          <p:nvPr/>
        </p:nvSpPr>
        <p:spPr>
          <a:xfrm>
            <a:off x="208953" y="895170"/>
            <a:ext cx="283845" cy="94615"/>
          </a:xfrm>
          <a:custGeom>
            <a:avLst/>
            <a:gdLst/>
            <a:ahLst/>
            <a:cxnLst/>
            <a:rect l="l" t="t" r="r" b="b"/>
            <a:pathLst>
              <a:path w="283845" h="94615">
                <a:moveTo>
                  <a:pt x="0" y="94032"/>
                </a:moveTo>
                <a:lnTo>
                  <a:pt x="283425" y="94032"/>
                </a:lnTo>
                <a:lnTo>
                  <a:pt x="283425" y="0"/>
                </a:lnTo>
                <a:lnTo>
                  <a:pt x="0" y="0"/>
                </a:lnTo>
                <a:lnTo>
                  <a:pt x="0" y="94032"/>
                </a:lnTo>
                <a:close/>
              </a:path>
            </a:pathLst>
          </a:custGeom>
          <a:solidFill>
            <a:srgbClr val="F6882C"/>
          </a:solidFill>
        </p:spPr>
        <p:txBody>
          <a:bodyPr wrap="square" lIns="0" tIns="0" rIns="0" bIns="0" rtlCol="0"/>
          <a:lstStyle/>
          <a:p>
            <a:endParaRPr/>
          </a:p>
        </p:txBody>
      </p:sp>
      <p:sp>
        <p:nvSpPr>
          <p:cNvPr id="20" name="bk object 20"/>
          <p:cNvSpPr/>
          <p:nvPr/>
        </p:nvSpPr>
        <p:spPr>
          <a:xfrm>
            <a:off x="556221" y="895170"/>
            <a:ext cx="8497570" cy="94615"/>
          </a:xfrm>
          <a:custGeom>
            <a:avLst/>
            <a:gdLst/>
            <a:ahLst/>
            <a:cxnLst/>
            <a:rect l="l" t="t" r="r" b="b"/>
            <a:pathLst>
              <a:path w="8497570" h="94615">
                <a:moveTo>
                  <a:pt x="0" y="94032"/>
                </a:moveTo>
                <a:lnTo>
                  <a:pt x="8497189" y="94032"/>
                </a:lnTo>
                <a:lnTo>
                  <a:pt x="8497189" y="0"/>
                </a:lnTo>
                <a:lnTo>
                  <a:pt x="0" y="0"/>
                </a:lnTo>
                <a:lnTo>
                  <a:pt x="0" y="94032"/>
                </a:lnTo>
                <a:close/>
              </a:path>
            </a:pathLst>
          </a:custGeom>
          <a:solidFill>
            <a:srgbClr val="817CA8"/>
          </a:solidFill>
        </p:spPr>
        <p:txBody>
          <a:bodyPr wrap="square" lIns="0" tIns="0" rIns="0" bIns="0" rtlCol="0"/>
          <a:lstStyle/>
          <a:p>
            <a:endParaRPr/>
          </a:p>
        </p:txBody>
      </p:sp>
      <p:sp>
        <p:nvSpPr>
          <p:cNvPr id="21" name="bk object 21"/>
          <p:cNvSpPr/>
          <p:nvPr/>
        </p:nvSpPr>
        <p:spPr>
          <a:xfrm>
            <a:off x="9053448" y="895170"/>
            <a:ext cx="3138805" cy="94615"/>
          </a:xfrm>
          <a:custGeom>
            <a:avLst/>
            <a:gdLst/>
            <a:ahLst/>
            <a:cxnLst/>
            <a:rect l="l" t="t" r="r" b="b"/>
            <a:pathLst>
              <a:path w="3138804" h="94615">
                <a:moveTo>
                  <a:pt x="0" y="94032"/>
                </a:moveTo>
                <a:lnTo>
                  <a:pt x="3138551" y="94032"/>
                </a:lnTo>
                <a:lnTo>
                  <a:pt x="3138551" y="0"/>
                </a:lnTo>
                <a:lnTo>
                  <a:pt x="0" y="0"/>
                </a:lnTo>
                <a:lnTo>
                  <a:pt x="0" y="94032"/>
                </a:lnTo>
                <a:close/>
              </a:path>
            </a:pathLst>
          </a:custGeom>
          <a:solidFill>
            <a:srgbClr val="F68423"/>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tx1"/>
                </a:solidFill>
                <a:latin typeface="Calibri"/>
                <a:cs typeface="Calibri"/>
              </a:defRPr>
            </a:lvl1pPr>
          </a:lstStyle>
          <a:p>
            <a:pPr marL="12700">
              <a:lnSpc>
                <a:spcPts val="1614"/>
              </a:lnSpc>
            </a:pPr>
            <a:r>
              <a:rPr spc="-5" dirty="0"/>
              <a:t>© </a:t>
            </a:r>
            <a:r>
              <a:rPr spc="-10" dirty="0"/>
              <a:t>Copyright, Intellipaat Software </a:t>
            </a:r>
            <a:r>
              <a:rPr spc="-5" dirty="0"/>
              <a:t>Solutions </a:t>
            </a:r>
            <a:r>
              <a:rPr dirty="0"/>
              <a:t>Pvt. </a:t>
            </a:r>
            <a:r>
              <a:rPr spc="-15" dirty="0"/>
              <a:t>Ltd. </a:t>
            </a:r>
            <a:r>
              <a:rPr spc="-5" dirty="0"/>
              <a:t>All rights</a:t>
            </a:r>
            <a:r>
              <a:rPr spc="65" dirty="0"/>
              <a:t> </a:t>
            </a:r>
            <a:r>
              <a:rPr spc="-10"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12/24/2017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tx1"/>
                </a:solidFill>
                <a:latin typeface="Calibri"/>
                <a:cs typeface="Calibri"/>
              </a:defRPr>
            </a:lvl1pPr>
          </a:lstStyle>
          <a:p>
            <a:pPr marL="12700">
              <a:lnSpc>
                <a:spcPts val="1614"/>
              </a:lnSpc>
            </a:pPr>
            <a:r>
              <a:rPr spc="-5" dirty="0"/>
              <a:t>© </a:t>
            </a:r>
            <a:r>
              <a:rPr spc="-10" dirty="0"/>
              <a:t>Copyright, Intellipaat Software </a:t>
            </a:r>
            <a:r>
              <a:rPr spc="-5" dirty="0"/>
              <a:t>Solutions </a:t>
            </a:r>
            <a:r>
              <a:rPr dirty="0"/>
              <a:t>Pvt. </a:t>
            </a:r>
            <a:r>
              <a:rPr spc="-15" dirty="0"/>
              <a:t>Ltd. </a:t>
            </a:r>
            <a:r>
              <a:rPr spc="-5" dirty="0"/>
              <a:t>All rights</a:t>
            </a:r>
            <a:r>
              <a:rPr spc="65" dirty="0"/>
              <a:t> </a:t>
            </a:r>
            <a:r>
              <a:rPr spc="-10" dirty="0"/>
              <a:t>reserved.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12/24/2017</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tx1"/>
                </a:solidFill>
                <a:latin typeface="Calibri"/>
                <a:cs typeface="Calibri"/>
              </a:defRPr>
            </a:lvl1pPr>
          </a:lstStyle>
          <a:p>
            <a:pPr marL="12700">
              <a:lnSpc>
                <a:spcPts val="1614"/>
              </a:lnSpc>
            </a:pPr>
            <a:r>
              <a:rPr spc="-5" dirty="0"/>
              <a:t>© </a:t>
            </a:r>
            <a:r>
              <a:rPr spc="-10" dirty="0"/>
              <a:t>Copyright, Intellipaat Software </a:t>
            </a:r>
            <a:r>
              <a:rPr spc="-5" dirty="0"/>
              <a:t>Solutions </a:t>
            </a:r>
            <a:r>
              <a:rPr dirty="0"/>
              <a:t>Pvt. </a:t>
            </a:r>
            <a:r>
              <a:rPr spc="-15" dirty="0"/>
              <a:t>Ltd. </a:t>
            </a:r>
            <a:r>
              <a:rPr spc="-5" dirty="0"/>
              <a:t>All rights</a:t>
            </a:r>
            <a:r>
              <a:rPr spc="65" dirty="0"/>
              <a:t> </a:t>
            </a:r>
            <a:r>
              <a:rPr spc="-10" dirty="0"/>
              <a:t>reserved.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12/24/2017</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542441"/>
            <a:ext cx="12192000" cy="315595"/>
          </a:xfrm>
          <a:custGeom>
            <a:avLst/>
            <a:gdLst/>
            <a:ahLst/>
            <a:cxnLst/>
            <a:rect l="l" t="t" r="r" b="b"/>
            <a:pathLst>
              <a:path w="12192000" h="315595">
                <a:moveTo>
                  <a:pt x="0" y="315556"/>
                </a:moveTo>
                <a:lnTo>
                  <a:pt x="12192000" y="315556"/>
                </a:lnTo>
                <a:lnTo>
                  <a:pt x="12192000" y="0"/>
                </a:lnTo>
                <a:lnTo>
                  <a:pt x="0" y="0"/>
                </a:lnTo>
                <a:lnTo>
                  <a:pt x="0" y="315556"/>
                </a:lnTo>
                <a:close/>
              </a:path>
            </a:pathLst>
          </a:custGeom>
          <a:solidFill>
            <a:srgbClr val="F68423"/>
          </a:solidFill>
        </p:spPr>
        <p:txBody>
          <a:bodyPr wrap="square" lIns="0" tIns="0" rIns="0" bIns="0" rtlCol="0"/>
          <a:lstStyle/>
          <a:p>
            <a:endParaRPr/>
          </a:p>
        </p:txBody>
      </p:sp>
      <p:sp>
        <p:nvSpPr>
          <p:cNvPr id="17" name="bk object 17"/>
          <p:cNvSpPr/>
          <p:nvPr/>
        </p:nvSpPr>
        <p:spPr>
          <a:xfrm>
            <a:off x="0" y="6542441"/>
            <a:ext cx="12192000" cy="315595"/>
          </a:xfrm>
          <a:custGeom>
            <a:avLst/>
            <a:gdLst/>
            <a:ahLst/>
            <a:cxnLst/>
            <a:rect l="l" t="t" r="r" b="b"/>
            <a:pathLst>
              <a:path w="12192000" h="315595">
                <a:moveTo>
                  <a:pt x="0" y="315556"/>
                </a:moveTo>
                <a:lnTo>
                  <a:pt x="12192000" y="315556"/>
                </a:lnTo>
                <a:lnTo>
                  <a:pt x="12192000" y="0"/>
                </a:lnTo>
                <a:lnTo>
                  <a:pt x="0" y="0"/>
                </a:lnTo>
                <a:lnTo>
                  <a:pt x="0" y="315556"/>
                </a:lnTo>
                <a:close/>
              </a:path>
            </a:pathLst>
          </a:custGeom>
          <a:ln w="25560">
            <a:solidFill>
              <a:srgbClr val="F79546"/>
            </a:solidFill>
          </a:ln>
        </p:spPr>
        <p:txBody>
          <a:bodyPr wrap="square" lIns="0" tIns="0" rIns="0" bIns="0" rtlCol="0"/>
          <a:lstStyle/>
          <a:p>
            <a:endParaRPr/>
          </a:p>
        </p:txBody>
      </p:sp>
      <p:sp>
        <p:nvSpPr>
          <p:cNvPr id="18" name="bk object 18"/>
          <p:cNvSpPr/>
          <p:nvPr/>
        </p:nvSpPr>
        <p:spPr>
          <a:xfrm>
            <a:off x="9988677" y="157556"/>
            <a:ext cx="2025523" cy="704519"/>
          </a:xfrm>
          <a:prstGeom prst="rect">
            <a:avLst/>
          </a:prstGeom>
          <a:blipFill>
            <a:blip r:embed="rId2" cstate="print"/>
            <a:stretch>
              <a:fillRect/>
            </a:stretch>
          </a:blipFill>
        </p:spPr>
        <p:txBody>
          <a:bodyPr wrap="square" lIns="0" tIns="0" rIns="0" bIns="0" rtlCol="0"/>
          <a:lstStyle/>
          <a:p>
            <a:endParaRPr/>
          </a:p>
        </p:txBody>
      </p:sp>
      <p:sp>
        <p:nvSpPr>
          <p:cNvPr id="19" name="bk object 19"/>
          <p:cNvSpPr/>
          <p:nvPr/>
        </p:nvSpPr>
        <p:spPr>
          <a:xfrm>
            <a:off x="0" y="2802635"/>
            <a:ext cx="9572244" cy="1714500"/>
          </a:xfrm>
          <a:prstGeom prst="rect">
            <a:avLst/>
          </a:prstGeom>
          <a:blipFill>
            <a:blip r:embed="rId3" cstate="print"/>
            <a:stretch>
              <a:fillRect/>
            </a:stretch>
          </a:blipFill>
        </p:spPr>
        <p:txBody>
          <a:bodyPr wrap="square" lIns="0" tIns="0" rIns="0" bIns="0" rtlCol="0"/>
          <a:lstStyle/>
          <a:p>
            <a:endParaRPr/>
          </a:p>
        </p:txBody>
      </p:sp>
      <p:sp>
        <p:nvSpPr>
          <p:cNvPr id="20" name="bk object 20"/>
          <p:cNvSpPr/>
          <p:nvPr/>
        </p:nvSpPr>
        <p:spPr>
          <a:xfrm>
            <a:off x="0" y="2878201"/>
            <a:ext cx="9458960" cy="1563370"/>
          </a:xfrm>
          <a:custGeom>
            <a:avLst/>
            <a:gdLst/>
            <a:ahLst/>
            <a:cxnLst/>
            <a:rect l="l" t="t" r="r" b="b"/>
            <a:pathLst>
              <a:path w="9458960" h="1563370">
                <a:moveTo>
                  <a:pt x="0" y="1562862"/>
                </a:moveTo>
                <a:lnTo>
                  <a:pt x="9458833" y="1562862"/>
                </a:lnTo>
                <a:lnTo>
                  <a:pt x="9458833" y="0"/>
                </a:lnTo>
                <a:lnTo>
                  <a:pt x="0" y="0"/>
                </a:lnTo>
                <a:lnTo>
                  <a:pt x="0" y="1562862"/>
                </a:lnTo>
                <a:close/>
              </a:path>
            </a:pathLst>
          </a:custGeom>
          <a:solidFill>
            <a:srgbClr val="F6821F"/>
          </a:solidFill>
        </p:spPr>
        <p:txBody>
          <a:bodyPr wrap="square" lIns="0" tIns="0" rIns="0" bIns="0" rtlCol="0"/>
          <a:lstStyle/>
          <a:p>
            <a:endParaRPr/>
          </a:p>
        </p:txBody>
      </p:sp>
      <p:sp>
        <p:nvSpPr>
          <p:cNvPr id="21" name="bk object 21"/>
          <p:cNvSpPr/>
          <p:nvPr/>
        </p:nvSpPr>
        <p:spPr>
          <a:xfrm>
            <a:off x="0" y="2878201"/>
            <a:ext cx="9458960" cy="1563370"/>
          </a:xfrm>
          <a:custGeom>
            <a:avLst/>
            <a:gdLst/>
            <a:ahLst/>
            <a:cxnLst/>
            <a:rect l="l" t="t" r="r" b="b"/>
            <a:pathLst>
              <a:path w="9458960" h="1563370">
                <a:moveTo>
                  <a:pt x="0" y="1562862"/>
                </a:moveTo>
                <a:lnTo>
                  <a:pt x="9458833" y="1562862"/>
                </a:lnTo>
                <a:lnTo>
                  <a:pt x="9458833" y="0"/>
                </a:lnTo>
                <a:lnTo>
                  <a:pt x="0" y="0"/>
                </a:lnTo>
                <a:lnTo>
                  <a:pt x="0" y="1562862"/>
                </a:lnTo>
                <a:close/>
              </a:path>
            </a:pathLst>
          </a:custGeom>
          <a:ln w="44450">
            <a:solidFill>
              <a:srgbClr val="F6872B"/>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600" b="0" i="0">
                <a:solidFill>
                  <a:schemeClr val="tx1"/>
                </a:solidFill>
                <a:latin typeface="Calibri"/>
                <a:cs typeface="Calibri"/>
              </a:defRPr>
            </a:lvl1pPr>
          </a:lstStyle>
          <a:p>
            <a:pPr marL="12700">
              <a:lnSpc>
                <a:spcPts val="1614"/>
              </a:lnSpc>
            </a:pPr>
            <a:r>
              <a:rPr spc="-5" dirty="0"/>
              <a:t>© </a:t>
            </a:r>
            <a:r>
              <a:rPr spc="-10" dirty="0"/>
              <a:t>Copyright, Intellipaat Software </a:t>
            </a:r>
            <a:r>
              <a:rPr spc="-5" dirty="0"/>
              <a:t>Solutions </a:t>
            </a:r>
            <a:r>
              <a:rPr dirty="0"/>
              <a:t>Pvt. </a:t>
            </a:r>
            <a:r>
              <a:rPr spc="-15" dirty="0"/>
              <a:t>Ltd. </a:t>
            </a:r>
            <a:r>
              <a:rPr spc="-5" dirty="0"/>
              <a:t>All rights</a:t>
            </a:r>
            <a:r>
              <a:rPr spc="65" dirty="0"/>
              <a:t> </a:t>
            </a:r>
            <a:r>
              <a:rPr spc="-10" dirty="0"/>
              <a:t>reserved.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12/24/2017</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940496"/>
            <a:ext cx="11582400" cy="5384104"/>
          </a:xfrm>
        </p:spPr>
        <p:txBody>
          <a:bodyPr/>
          <a:lstStyle>
            <a:lvl1pPr>
              <a:defRPr sz="1500">
                <a:solidFill>
                  <a:schemeClr val="tx2"/>
                </a:solidFill>
                <a:latin typeface="Arial" pitchFamily="34" charset="0"/>
                <a:cs typeface="Arial" pitchFamily="34" charset="0"/>
              </a:defRPr>
            </a:lvl1pPr>
            <a:lvl2pPr marL="457200" indent="0">
              <a:buNone/>
              <a:defRPr sz="1200">
                <a:solidFill>
                  <a:schemeClr val="tx2"/>
                </a:solidFill>
                <a:latin typeface="Arial" pitchFamily="34" charset="0"/>
                <a:cs typeface="Arial" pitchFamily="34" charset="0"/>
              </a:defRPr>
            </a:lvl2pPr>
            <a:lvl3pPr>
              <a:defRPr sz="1000">
                <a:solidFill>
                  <a:schemeClr val="tx2"/>
                </a:solidFill>
                <a:latin typeface="Arial" pitchFamily="34" charset="0"/>
                <a:cs typeface="Arial" pitchFamily="34" charset="0"/>
              </a:defRPr>
            </a:lvl3pPr>
            <a:lvl4pPr>
              <a:defRPr sz="1000">
                <a:solidFill>
                  <a:schemeClr val="tx2"/>
                </a:solidFill>
                <a:latin typeface="Arial" pitchFamily="34" charset="0"/>
                <a:cs typeface="Arial" pitchFamily="34" charset="0"/>
              </a:defRPr>
            </a:lvl4pPr>
            <a:lvl5pPr>
              <a:defRPr sz="1000">
                <a:solidFill>
                  <a:schemeClr val="tx2"/>
                </a:solidFill>
                <a:latin typeface="Arial" pitchFamily="34" charset="0"/>
                <a:cs typeface="Arial" pitchFamily="34" charset="0"/>
              </a:defRPr>
            </a:lvl5pPr>
          </a:lstStyle>
          <a:p>
            <a:pPr lvl="1"/>
            <a:endParaRPr lang="en-GB" dirty="0"/>
          </a:p>
        </p:txBody>
      </p:sp>
      <p:sp>
        <p:nvSpPr>
          <p:cNvPr id="4" name="Footer Placeholder 4"/>
          <p:cNvSpPr>
            <a:spLocks noGrp="1"/>
          </p:cNvSpPr>
          <p:nvPr>
            <p:ph type="ftr" sz="quarter" idx="10"/>
          </p:nvPr>
        </p:nvSpPr>
        <p:spPr>
          <a:xfrm>
            <a:off x="1102784" y="6447368"/>
            <a:ext cx="2497667" cy="364067"/>
          </a:xfrm>
          <a:prstGeom prst="rect">
            <a:avLst/>
          </a:prstGeom>
        </p:spPr>
        <p:txBody>
          <a:bodyPr/>
          <a:lstStyle>
            <a:lvl1pPr>
              <a:defRPr/>
            </a:lvl1pPr>
          </a:lstStyle>
          <a:p>
            <a:pPr>
              <a:defRPr/>
            </a:pPr>
            <a:r>
              <a:rPr lang="en-GB" smtClean="0"/>
              <a:t>© 2012 Infosys Technologies Ltd.</a:t>
            </a:r>
            <a:endParaRPr lang="en-GB" dirty="0"/>
          </a:p>
        </p:txBody>
      </p:sp>
      <p:sp>
        <p:nvSpPr>
          <p:cNvPr id="5" name="Slide Number Placeholder 5"/>
          <p:cNvSpPr>
            <a:spLocks noGrp="1"/>
          </p:cNvSpPr>
          <p:nvPr>
            <p:ph type="sldNum" sz="quarter" idx="11"/>
          </p:nvPr>
        </p:nvSpPr>
        <p:spPr>
          <a:xfrm>
            <a:off x="5871634" y="6447368"/>
            <a:ext cx="448733" cy="364067"/>
          </a:xfrm>
          <a:prstGeom prst="rect">
            <a:avLst/>
          </a:prstGeom>
        </p:spPr>
        <p:txBody>
          <a:bodyPr/>
          <a:lstStyle>
            <a:lvl1pPr>
              <a:defRPr/>
            </a:lvl1pPr>
          </a:lstStyle>
          <a:p>
            <a:pPr>
              <a:defRPr/>
            </a:pPr>
            <a:fld id="{071CB56C-2C7F-482B-9BE5-04E27D1080CB}" type="slidenum">
              <a:rPr lang="en-GB">
                <a:solidFill>
                  <a:prstClr val="white"/>
                </a:solidFill>
              </a:rPr>
              <a:pPr>
                <a:defRPr/>
              </a:pPr>
              <a:t>‹#›</a:t>
            </a:fld>
            <a:endParaRPr lang="en-GB" dirty="0">
              <a:solidFill>
                <a:prstClr val="white"/>
              </a:solidFill>
            </a:endParaRPr>
          </a:p>
        </p:txBody>
      </p:sp>
      <p:cxnSp>
        <p:nvCxnSpPr>
          <p:cNvPr id="8" name="Straight Connector 7"/>
          <p:cNvCxnSpPr/>
          <p:nvPr userDrawn="1"/>
        </p:nvCxnSpPr>
        <p:spPr>
          <a:xfrm>
            <a:off x="424493" y="838200"/>
            <a:ext cx="11338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389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542441"/>
            <a:ext cx="12192000" cy="315595"/>
          </a:xfrm>
          <a:custGeom>
            <a:avLst/>
            <a:gdLst/>
            <a:ahLst/>
            <a:cxnLst/>
            <a:rect l="l" t="t" r="r" b="b"/>
            <a:pathLst>
              <a:path w="12192000" h="315595">
                <a:moveTo>
                  <a:pt x="0" y="315556"/>
                </a:moveTo>
                <a:lnTo>
                  <a:pt x="12192000" y="315556"/>
                </a:lnTo>
                <a:lnTo>
                  <a:pt x="12192000" y="0"/>
                </a:lnTo>
                <a:lnTo>
                  <a:pt x="0" y="0"/>
                </a:lnTo>
                <a:lnTo>
                  <a:pt x="0" y="315556"/>
                </a:lnTo>
                <a:close/>
              </a:path>
            </a:pathLst>
          </a:custGeom>
          <a:solidFill>
            <a:srgbClr val="F68423"/>
          </a:solidFill>
        </p:spPr>
        <p:txBody>
          <a:bodyPr wrap="square" lIns="0" tIns="0" rIns="0" bIns="0" rtlCol="0"/>
          <a:lstStyle/>
          <a:p>
            <a:endParaRPr/>
          </a:p>
        </p:txBody>
      </p:sp>
      <p:sp>
        <p:nvSpPr>
          <p:cNvPr id="17" name="bk object 17"/>
          <p:cNvSpPr/>
          <p:nvPr/>
        </p:nvSpPr>
        <p:spPr>
          <a:xfrm>
            <a:off x="0" y="6542441"/>
            <a:ext cx="12192000" cy="315595"/>
          </a:xfrm>
          <a:custGeom>
            <a:avLst/>
            <a:gdLst/>
            <a:ahLst/>
            <a:cxnLst/>
            <a:rect l="l" t="t" r="r" b="b"/>
            <a:pathLst>
              <a:path w="12192000" h="315595">
                <a:moveTo>
                  <a:pt x="0" y="315556"/>
                </a:moveTo>
                <a:lnTo>
                  <a:pt x="12192000" y="315556"/>
                </a:lnTo>
                <a:lnTo>
                  <a:pt x="12192000" y="0"/>
                </a:lnTo>
                <a:lnTo>
                  <a:pt x="0" y="0"/>
                </a:lnTo>
                <a:lnTo>
                  <a:pt x="0" y="315556"/>
                </a:lnTo>
                <a:close/>
              </a:path>
            </a:pathLst>
          </a:custGeom>
          <a:ln w="25560">
            <a:solidFill>
              <a:srgbClr val="F79546"/>
            </a:solidFill>
          </a:ln>
        </p:spPr>
        <p:txBody>
          <a:bodyPr wrap="square" lIns="0" tIns="0" rIns="0" bIns="0" rtlCol="0"/>
          <a:lstStyle/>
          <a:p>
            <a:endParaRPr/>
          </a:p>
        </p:txBody>
      </p:sp>
      <p:sp>
        <p:nvSpPr>
          <p:cNvPr id="18" name="bk object 18"/>
          <p:cNvSpPr/>
          <p:nvPr/>
        </p:nvSpPr>
        <p:spPr>
          <a:xfrm>
            <a:off x="9988677" y="157556"/>
            <a:ext cx="2025523" cy="704519"/>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626465" y="232028"/>
            <a:ext cx="10939068" cy="647700"/>
          </a:xfrm>
          <a:prstGeom prst="rect">
            <a:avLst/>
          </a:prstGeom>
        </p:spPr>
        <p:txBody>
          <a:bodyPr wrap="square" lIns="0" tIns="0" rIns="0" bIns="0">
            <a:spAutoFit/>
          </a:bodyPr>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a:xfrm>
            <a:off x="531063" y="1311275"/>
            <a:ext cx="11129873" cy="171323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78739" y="6585686"/>
            <a:ext cx="5852160" cy="228600"/>
          </a:xfrm>
          <a:prstGeom prst="rect">
            <a:avLst/>
          </a:prstGeom>
        </p:spPr>
        <p:txBody>
          <a:bodyPr wrap="square" lIns="0" tIns="0" rIns="0" bIns="0">
            <a:spAutoFit/>
          </a:bodyPr>
          <a:lstStyle>
            <a:lvl1pPr>
              <a:defRPr sz="1600" b="0" i="0">
                <a:solidFill>
                  <a:schemeClr val="tx1"/>
                </a:solidFill>
                <a:latin typeface="Calibri"/>
                <a:cs typeface="Calibri"/>
              </a:defRPr>
            </a:lvl1pPr>
          </a:lstStyle>
          <a:p>
            <a:pPr marL="12700">
              <a:lnSpc>
                <a:spcPts val="1614"/>
              </a:lnSpc>
            </a:pPr>
            <a:r>
              <a:rPr spc="-5" dirty="0"/>
              <a:t>© </a:t>
            </a:r>
            <a:r>
              <a:rPr spc="-10" dirty="0"/>
              <a:t>Copyright, Intellipaat Software </a:t>
            </a:r>
            <a:r>
              <a:rPr spc="-5" dirty="0"/>
              <a:t>Solutions </a:t>
            </a:r>
            <a:r>
              <a:rPr dirty="0"/>
              <a:t>Pvt. </a:t>
            </a:r>
            <a:r>
              <a:rPr spc="-15" dirty="0"/>
              <a:t>Ltd. </a:t>
            </a:r>
            <a:r>
              <a:rPr spc="-5" dirty="0"/>
              <a:t>All rights</a:t>
            </a:r>
            <a:r>
              <a:rPr spc="65" dirty="0"/>
              <a:t> </a:t>
            </a:r>
            <a:r>
              <a:rPr spc="-10" dirty="0"/>
              <a:t>reserved.</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12/24/2017</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hyperlink" Target="mailto:support@intellipaat.com"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28025" y="6542441"/>
            <a:ext cx="0" cy="315595"/>
          </a:xfrm>
          <a:custGeom>
            <a:avLst/>
            <a:gdLst/>
            <a:ahLst/>
            <a:cxnLst/>
            <a:rect l="l" t="t" r="r" b="b"/>
            <a:pathLst>
              <a:path h="315595">
                <a:moveTo>
                  <a:pt x="0" y="315556"/>
                </a:moveTo>
                <a:lnTo>
                  <a:pt x="0" y="0"/>
                </a:lnTo>
                <a:lnTo>
                  <a:pt x="0" y="315556"/>
                </a:lnTo>
                <a:close/>
              </a:path>
            </a:pathLst>
          </a:custGeom>
          <a:solidFill>
            <a:srgbClr val="F68423"/>
          </a:solidFill>
        </p:spPr>
        <p:txBody>
          <a:bodyPr wrap="square" lIns="0" tIns="0" rIns="0" bIns="0" rtlCol="0"/>
          <a:lstStyle/>
          <a:p>
            <a:endParaRPr/>
          </a:p>
        </p:txBody>
      </p:sp>
      <p:sp>
        <p:nvSpPr>
          <p:cNvPr id="3" name="object 3"/>
          <p:cNvSpPr/>
          <p:nvPr/>
        </p:nvSpPr>
        <p:spPr>
          <a:xfrm>
            <a:off x="0" y="6542441"/>
            <a:ext cx="12192000" cy="315595"/>
          </a:xfrm>
          <a:custGeom>
            <a:avLst/>
            <a:gdLst/>
            <a:ahLst/>
            <a:cxnLst/>
            <a:rect l="l" t="t" r="r" b="b"/>
            <a:pathLst>
              <a:path w="12192000" h="315595">
                <a:moveTo>
                  <a:pt x="0" y="315556"/>
                </a:moveTo>
                <a:lnTo>
                  <a:pt x="12192000" y="315556"/>
                </a:lnTo>
                <a:lnTo>
                  <a:pt x="12192000" y="0"/>
                </a:lnTo>
                <a:lnTo>
                  <a:pt x="0" y="0"/>
                </a:lnTo>
                <a:lnTo>
                  <a:pt x="0" y="315556"/>
                </a:lnTo>
                <a:close/>
              </a:path>
            </a:pathLst>
          </a:custGeom>
          <a:ln w="25560">
            <a:solidFill>
              <a:srgbClr val="F79546"/>
            </a:solidFill>
          </a:ln>
        </p:spPr>
        <p:txBody>
          <a:bodyPr wrap="square" lIns="0" tIns="0" rIns="0" bIns="0" rtlCol="0"/>
          <a:lstStyle/>
          <a:p>
            <a:endParaRPr/>
          </a:p>
        </p:txBody>
      </p:sp>
      <p:sp>
        <p:nvSpPr>
          <p:cNvPr id="4" name="object 4"/>
          <p:cNvSpPr/>
          <p:nvPr/>
        </p:nvSpPr>
        <p:spPr>
          <a:xfrm>
            <a:off x="9988677" y="157556"/>
            <a:ext cx="2025523" cy="70451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0" y="0"/>
            <a:ext cx="8328025" cy="6858000"/>
          </a:xfrm>
          <a:prstGeom prst="rect">
            <a:avLst/>
          </a:prstGeom>
        </p:spPr>
        <p:txBody>
          <a:bodyPr vert="horz" wrap="square" lIns="0" tIns="0" rIns="0" bIns="0" rtlCol="0">
            <a:spAutoFit/>
          </a:bodyPr>
          <a:lstStyle/>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spcBef>
                <a:spcPts val="35"/>
              </a:spcBef>
            </a:pPr>
            <a:endParaRPr sz="1600">
              <a:latin typeface="Times New Roman"/>
              <a:cs typeface="Times New Roman"/>
            </a:endParaRPr>
          </a:p>
          <a:p>
            <a:pPr marL="91440">
              <a:lnSpc>
                <a:spcPct val="100000"/>
              </a:lnSpc>
            </a:pPr>
            <a:r>
              <a:rPr sz="1600" spc="-5" dirty="0">
                <a:latin typeface="Calibri"/>
                <a:cs typeface="Calibri"/>
              </a:rPr>
              <a:t>© </a:t>
            </a:r>
            <a:r>
              <a:rPr sz="1600" spc="-10" dirty="0">
                <a:latin typeface="Calibri"/>
                <a:cs typeface="Calibri"/>
              </a:rPr>
              <a:t>Copyright, Intellipaat Software </a:t>
            </a:r>
            <a:r>
              <a:rPr sz="1600" spc="-5" dirty="0">
                <a:latin typeface="Calibri"/>
                <a:cs typeface="Calibri"/>
              </a:rPr>
              <a:t>Solutions </a:t>
            </a:r>
            <a:r>
              <a:rPr sz="1600" dirty="0">
                <a:latin typeface="Calibri"/>
                <a:cs typeface="Calibri"/>
              </a:rPr>
              <a:t>Pvt. </a:t>
            </a:r>
            <a:r>
              <a:rPr sz="1600" spc="-15" dirty="0">
                <a:latin typeface="Calibri"/>
                <a:cs typeface="Calibri"/>
              </a:rPr>
              <a:t>Ltd. </a:t>
            </a:r>
            <a:r>
              <a:rPr sz="1600" spc="-5" dirty="0">
                <a:latin typeface="Calibri"/>
                <a:cs typeface="Calibri"/>
              </a:rPr>
              <a:t>All rights</a:t>
            </a:r>
            <a:r>
              <a:rPr sz="1600" spc="65" dirty="0">
                <a:latin typeface="Calibri"/>
                <a:cs typeface="Calibri"/>
              </a:rPr>
              <a:t> </a:t>
            </a:r>
            <a:r>
              <a:rPr sz="1600" spc="-10" dirty="0">
                <a:latin typeface="Calibri"/>
                <a:cs typeface="Calibri"/>
              </a:rPr>
              <a:t>reserved.</a:t>
            </a:r>
            <a:endParaRPr sz="1600">
              <a:latin typeface="Calibri"/>
              <a:cs typeface="Calibri"/>
            </a:endParaRPr>
          </a:p>
        </p:txBody>
      </p:sp>
      <p:sp>
        <p:nvSpPr>
          <p:cNvPr id="6" name="object 6"/>
          <p:cNvSpPr/>
          <p:nvPr/>
        </p:nvSpPr>
        <p:spPr>
          <a:xfrm>
            <a:off x="8328025" y="895170"/>
            <a:ext cx="725805" cy="94615"/>
          </a:xfrm>
          <a:custGeom>
            <a:avLst/>
            <a:gdLst/>
            <a:ahLst/>
            <a:cxnLst/>
            <a:rect l="l" t="t" r="r" b="b"/>
            <a:pathLst>
              <a:path w="725804" h="94615">
                <a:moveTo>
                  <a:pt x="0" y="94032"/>
                </a:moveTo>
                <a:lnTo>
                  <a:pt x="725424" y="94032"/>
                </a:lnTo>
                <a:lnTo>
                  <a:pt x="725424" y="0"/>
                </a:lnTo>
                <a:lnTo>
                  <a:pt x="0" y="0"/>
                </a:lnTo>
                <a:lnTo>
                  <a:pt x="0" y="94032"/>
                </a:lnTo>
                <a:close/>
              </a:path>
            </a:pathLst>
          </a:custGeom>
          <a:solidFill>
            <a:srgbClr val="F68423"/>
          </a:solidFill>
        </p:spPr>
        <p:txBody>
          <a:bodyPr wrap="square" lIns="0" tIns="0" rIns="0" bIns="0" rtlCol="0"/>
          <a:lstStyle/>
          <a:p>
            <a:endParaRPr/>
          </a:p>
        </p:txBody>
      </p:sp>
      <p:sp>
        <p:nvSpPr>
          <p:cNvPr id="7" name="object 7"/>
          <p:cNvSpPr/>
          <p:nvPr/>
        </p:nvSpPr>
        <p:spPr>
          <a:xfrm>
            <a:off x="0" y="0"/>
            <a:ext cx="8328025" cy="6858000"/>
          </a:xfrm>
          <a:custGeom>
            <a:avLst/>
            <a:gdLst/>
            <a:ahLst/>
            <a:cxnLst/>
            <a:rect l="l" t="t" r="r" b="b"/>
            <a:pathLst>
              <a:path w="8328025" h="6858000">
                <a:moveTo>
                  <a:pt x="0" y="6858000"/>
                </a:moveTo>
                <a:lnTo>
                  <a:pt x="8328025" y="6858000"/>
                </a:lnTo>
                <a:lnTo>
                  <a:pt x="8328025" y="0"/>
                </a:lnTo>
                <a:lnTo>
                  <a:pt x="0" y="0"/>
                </a:lnTo>
                <a:lnTo>
                  <a:pt x="0" y="6858000"/>
                </a:lnTo>
                <a:close/>
              </a:path>
            </a:pathLst>
          </a:custGeom>
          <a:solidFill>
            <a:srgbClr val="FFFFFF"/>
          </a:solidFill>
        </p:spPr>
        <p:txBody>
          <a:bodyPr wrap="square" lIns="0" tIns="0" rIns="0" bIns="0" rtlCol="0"/>
          <a:lstStyle/>
          <a:p>
            <a:endParaRPr/>
          </a:p>
        </p:txBody>
      </p:sp>
      <p:sp>
        <p:nvSpPr>
          <p:cNvPr id="8" name="object 8"/>
          <p:cNvSpPr/>
          <p:nvPr/>
        </p:nvSpPr>
        <p:spPr>
          <a:xfrm>
            <a:off x="0" y="0"/>
            <a:ext cx="8328025" cy="6858000"/>
          </a:xfrm>
          <a:custGeom>
            <a:avLst/>
            <a:gdLst/>
            <a:ahLst/>
            <a:cxnLst/>
            <a:rect l="l" t="t" r="r" b="b"/>
            <a:pathLst>
              <a:path w="8328025" h="6858000">
                <a:moveTo>
                  <a:pt x="0" y="6858000"/>
                </a:moveTo>
                <a:lnTo>
                  <a:pt x="8328025" y="6858000"/>
                </a:lnTo>
                <a:lnTo>
                  <a:pt x="8328025" y="0"/>
                </a:lnTo>
                <a:lnTo>
                  <a:pt x="0" y="0"/>
                </a:lnTo>
                <a:lnTo>
                  <a:pt x="0" y="6858000"/>
                </a:lnTo>
                <a:close/>
              </a:path>
            </a:pathLst>
          </a:custGeom>
          <a:ln w="12700">
            <a:solidFill>
              <a:srgbClr val="A75F09"/>
            </a:solidFill>
          </a:ln>
        </p:spPr>
        <p:txBody>
          <a:bodyPr wrap="square" lIns="0" tIns="0" rIns="0" bIns="0" rtlCol="0"/>
          <a:lstStyle/>
          <a:p>
            <a:endParaRPr/>
          </a:p>
        </p:txBody>
      </p:sp>
      <p:sp>
        <p:nvSpPr>
          <p:cNvPr id="10" name="object 10"/>
          <p:cNvSpPr/>
          <p:nvPr/>
        </p:nvSpPr>
        <p:spPr>
          <a:xfrm>
            <a:off x="8328025" y="0"/>
            <a:ext cx="3863975" cy="6858000"/>
          </a:xfrm>
          <a:custGeom>
            <a:avLst/>
            <a:gdLst/>
            <a:ahLst/>
            <a:cxnLst/>
            <a:rect l="l" t="t" r="r" b="b"/>
            <a:pathLst>
              <a:path w="3863975" h="6858000">
                <a:moveTo>
                  <a:pt x="0" y="6858000"/>
                </a:moveTo>
                <a:lnTo>
                  <a:pt x="3863975" y="6858000"/>
                </a:lnTo>
                <a:lnTo>
                  <a:pt x="3863975" y="0"/>
                </a:lnTo>
                <a:lnTo>
                  <a:pt x="0" y="0"/>
                </a:lnTo>
                <a:lnTo>
                  <a:pt x="0" y="6858000"/>
                </a:lnTo>
                <a:close/>
              </a:path>
            </a:pathLst>
          </a:custGeom>
          <a:solidFill>
            <a:srgbClr val="F6882C"/>
          </a:solidFill>
        </p:spPr>
        <p:txBody>
          <a:bodyPr wrap="square" lIns="0" tIns="0" rIns="0" bIns="0" rtlCol="0"/>
          <a:lstStyle/>
          <a:p>
            <a:endParaRPr/>
          </a:p>
        </p:txBody>
      </p:sp>
      <p:sp>
        <p:nvSpPr>
          <p:cNvPr id="11" name="object 11"/>
          <p:cNvSpPr/>
          <p:nvPr/>
        </p:nvSpPr>
        <p:spPr>
          <a:xfrm>
            <a:off x="8328025" y="0"/>
            <a:ext cx="3863975" cy="6858000"/>
          </a:xfrm>
          <a:custGeom>
            <a:avLst/>
            <a:gdLst/>
            <a:ahLst/>
            <a:cxnLst/>
            <a:rect l="l" t="t" r="r" b="b"/>
            <a:pathLst>
              <a:path w="3863975" h="6858000">
                <a:moveTo>
                  <a:pt x="0" y="6858000"/>
                </a:moveTo>
                <a:lnTo>
                  <a:pt x="3863975" y="6858000"/>
                </a:lnTo>
                <a:lnTo>
                  <a:pt x="3863975" y="0"/>
                </a:lnTo>
                <a:lnTo>
                  <a:pt x="0" y="0"/>
                </a:lnTo>
                <a:lnTo>
                  <a:pt x="0" y="6858000"/>
                </a:lnTo>
                <a:close/>
              </a:path>
            </a:pathLst>
          </a:custGeom>
          <a:ln w="12700">
            <a:solidFill>
              <a:srgbClr val="F6882C"/>
            </a:solidFill>
          </a:ln>
        </p:spPr>
        <p:txBody>
          <a:bodyPr wrap="square" lIns="0" tIns="0" rIns="0" bIns="0" rtlCol="0"/>
          <a:lstStyle/>
          <a:p>
            <a:endParaRPr/>
          </a:p>
        </p:txBody>
      </p:sp>
      <p:sp>
        <p:nvSpPr>
          <p:cNvPr id="12" name="object 12"/>
          <p:cNvSpPr/>
          <p:nvPr/>
        </p:nvSpPr>
        <p:spPr>
          <a:xfrm>
            <a:off x="2504058" y="0"/>
            <a:ext cx="5824220" cy="6858000"/>
          </a:xfrm>
          <a:custGeom>
            <a:avLst/>
            <a:gdLst/>
            <a:ahLst/>
            <a:cxnLst/>
            <a:rect l="l" t="t" r="r" b="b"/>
            <a:pathLst>
              <a:path w="5824220" h="6858000">
                <a:moveTo>
                  <a:pt x="5823966" y="0"/>
                </a:moveTo>
                <a:lnTo>
                  <a:pt x="0" y="0"/>
                </a:lnTo>
                <a:lnTo>
                  <a:pt x="5823966" y="6857999"/>
                </a:lnTo>
                <a:lnTo>
                  <a:pt x="5823966" y="0"/>
                </a:lnTo>
                <a:close/>
              </a:path>
            </a:pathLst>
          </a:custGeom>
          <a:solidFill>
            <a:srgbClr val="F6882C"/>
          </a:solidFill>
        </p:spPr>
        <p:txBody>
          <a:bodyPr wrap="square" lIns="0" tIns="0" rIns="0" bIns="0" rtlCol="0"/>
          <a:lstStyle/>
          <a:p>
            <a:endParaRPr/>
          </a:p>
        </p:txBody>
      </p:sp>
      <p:sp>
        <p:nvSpPr>
          <p:cNvPr id="13" name="object 13"/>
          <p:cNvSpPr/>
          <p:nvPr/>
        </p:nvSpPr>
        <p:spPr>
          <a:xfrm>
            <a:off x="2504058" y="0"/>
            <a:ext cx="5824220" cy="6858000"/>
          </a:xfrm>
          <a:custGeom>
            <a:avLst/>
            <a:gdLst/>
            <a:ahLst/>
            <a:cxnLst/>
            <a:rect l="l" t="t" r="r" b="b"/>
            <a:pathLst>
              <a:path w="5824220" h="6858000">
                <a:moveTo>
                  <a:pt x="5823966" y="0"/>
                </a:moveTo>
                <a:lnTo>
                  <a:pt x="5823966" y="6857999"/>
                </a:lnTo>
                <a:lnTo>
                  <a:pt x="0" y="0"/>
                </a:lnTo>
                <a:lnTo>
                  <a:pt x="5823966" y="0"/>
                </a:lnTo>
                <a:close/>
              </a:path>
            </a:pathLst>
          </a:custGeom>
          <a:ln w="12700">
            <a:solidFill>
              <a:srgbClr val="F6882C"/>
            </a:solidFill>
          </a:ln>
        </p:spPr>
        <p:txBody>
          <a:bodyPr wrap="square" lIns="0" tIns="0" rIns="0" bIns="0" rtlCol="0"/>
          <a:lstStyle/>
          <a:p>
            <a:endParaRPr/>
          </a:p>
        </p:txBody>
      </p:sp>
      <p:sp>
        <p:nvSpPr>
          <p:cNvPr id="14" name="object 14"/>
          <p:cNvSpPr txBox="1"/>
          <p:nvPr/>
        </p:nvSpPr>
        <p:spPr>
          <a:xfrm>
            <a:off x="5886240" y="2174113"/>
            <a:ext cx="5536013" cy="1477328"/>
          </a:xfrm>
          <a:prstGeom prst="rect">
            <a:avLst/>
          </a:prstGeom>
        </p:spPr>
        <p:txBody>
          <a:bodyPr vert="horz" wrap="square" lIns="0" tIns="0" rIns="0" bIns="0" rtlCol="0">
            <a:spAutoFit/>
          </a:bodyPr>
          <a:lstStyle/>
          <a:p>
            <a:pPr marL="635" algn="ctr">
              <a:lnSpc>
                <a:spcPct val="100000"/>
              </a:lnSpc>
            </a:pPr>
            <a:r>
              <a:rPr lang="en-US" sz="4800" b="1" dirty="0" err="1" smtClean="0">
                <a:latin typeface="Calibri"/>
                <a:cs typeface="Calibri"/>
              </a:rPr>
              <a:t>Continous</a:t>
            </a:r>
            <a:r>
              <a:rPr lang="en-US" sz="4800" b="1" dirty="0" smtClean="0">
                <a:latin typeface="Calibri"/>
                <a:cs typeface="Calibri"/>
              </a:rPr>
              <a:t> Integration - Jenkins</a:t>
            </a:r>
            <a:endParaRPr lang="en-US" sz="4800" b="1" dirty="0">
              <a:latin typeface="Calibri"/>
              <a:cs typeface="Calibri"/>
            </a:endParaRPr>
          </a:p>
        </p:txBody>
      </p:sp>
      <p:sp>
        <p:nvSpPr>
          <p:cNvPr id="15" name="object 15"/>
          <p:cNvSpPr/>
          <p:nvPr/>
        </p:nvSpPr>
        <p:spPr>
          <a:xfrm>
            <a:off x="126883" y="51307"/>
            <a:ext cx="2250313" cy="782701"/>
          </a:xfrm>
          <a:prstGeom prst="rect">
            <a:avLst/>
          </a:prstGeom>
          <a:blipFill>
            <a:blip r:embed="rId2" cstate="print"/>
            <a:stretch>
              <a:fillRect/>
            </a:stretch>
          </a:blipFill>
        </p:spPr>
        <p:txBody>
          <a:bodyPr wrap="square" lIns="0" tIns="0" rIns="0" bIns="0" rtlCol="0"/>
          <a:lstStyle/>
          <a:p>
            <a:endParaRPr/>
          </a:p>
        </p:txBody>
      </p:sp>
      <p:pic>
        <p:nvPicPr>
          <p:cNvPr id="16" name="Picture 2" descr="Image result for devo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870" y="3502585"/>
            <a:ext cx="4762500" cy="27241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5616" y="3261995"/>
            <a:ext cx="2635885" cy="774700"/>
          </a:xfrm>
          <a:prstGeom prst="rect">
            <a:avLst/>
          </a:prstGeom>
        </p:spPr>
        <p:txBody>
          <a:bodyPr vert="horz" wrap="square" lIns="0" tIns="0" rIns="0" bIns="0" rtlCol="0">
            <a:spAutoFit/>
          </a:bodyPr>
          <a:lstStyle/>
          <a:p>
            <a:pPr marL="12700">
              <a:lnSpc>
                <a:spcPct val="100000"/>
              </a:lnSpc>
            </a:pPr>
            <a:r>
              <a:rPr sz="4800" b="1" spc="-5" dirty="0">
                <a:latin typeface="Calibri"/>
                <a:cs typeface="Calibri"/>
              </a:rPr>
              <a:t>Thank</a:t>
            </a:r>
            <a:r>
              <a:rPr sz="4800" b="1" spc="-80" dirty="0">
                <a:latin typeface="Calibri"/>
                <a:cs typeface="Calibri"/>
              </a:rPr>
              <a:t> </a:t>
            </a:r>
            <a:r>
              <a:rPr sz="4800" b="1" spc="-135" dirty="0">
                <a:latin typeface="Calibri"/>
                <a:cs typeface="Calibri"/>
              </a:rPr>
              <a:t>You</a:t>
            </a:r>
            <a:endParaRPr sz="4800">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14"/>
              </a:lnSpc>
            </a:pPr>
            <a:r>
              <a:rPr spc="-5" dirty="0"/>
              <a:t>© </a:t>
            </a:r>
            <a:r>
              <a:rPr spc="-10" dirty="0"/>
              <a:t>Copyright, Intellipaat Software </a:t>
            </a:r>
            <a:r>
              <a:rPr spc="-5" dirty="0"/>
              <a:t>Solutions </a:t>
            </a:r>
            <a:r>
              <a:rPr dirty="0"/>
              <a:t>Pvt. </a:t>
            </a:r>
            <a:r>
              <a:rPr spc="-15" dirty="0"/>
              <a:t>Ltd. </a:t>
            </a:r>
            <a:r>
              <a:rPr spc="-5" dirty="0"/>
              <a:t>All rights</a:t>
            </a:r>
            <a:r>
              <a:rPr spc="65" dirty="0"/>
              <a:t> </a:t>
            </a:r>
            <a:r>
              <a:rPr spc="-10" dirty="0"/>
              <a:t>reserved.</a:t>
            </a:r>
          </a:p>
        </p:txBody>
      </p:sp>
      <p:sp>
        <p:nvSpPr>
          <p:cNvPr id="3" name="object 3"/>
          <p:cNvSpPr txBox="1"/>
          <p:nvPr/>
        </p:nvSpPr>
        <p:spPr>
          <a:xfrm>
            <a:off x="845616" y="4699127"/>
            <a:ext cx="3399154" cy="847090"/>
          </a:xfrm>
          <a:prstGeom prst="rect">
            <a:avLst/>
          </a:prstGeom>
        </p:spPr>
        <p:txBody>
          <a:bodyPr vert="horz" wrap="square" lIns="0" tIns="0" rIns="0" bIns="0" rtlCol="0">
            <a:spAutoFit/>
          </a:bodyPr>
          <a:lstStyle/>
          <a:p>
            <a:pPr marL="12700">
              <a:lnSpc>
                <a:spcPct val="100000"/>
              </a:lnSpc>
            </a:pPr>
            <a:r>
              <a:rPr sz="1800" b="1" dirty="0">
                <a:latin typeface="Calibri"/>
                <a:cs typeface="Calibri"/>
              </a:rPr>
              <a:t>Email us –</a:t>
            </a:r>
            <a:r>
              <a:rPr sz="1800" b="1" spc="-40" dirty="0">
                <a:latin typeface="Calibri"/>
                <a:cs typeface="Calibri"/>
              </a:rPr>
              <a:t> </a:t>
            </a:r>
            <a:r>
              <a:rPr sz="1800" b="1" spc="-10" dirty="0">
                <a:solidFill>
                  <a:srgbClr val="00AFEF"/>
                </a:solidFill>
                <a:latin typeface="Calibri"/>
                <a:cs typeface="Calibri"/>
                <a:hlinkClick r:id="rId2"/>
              </a:rPr>
              <a:t>support@intellipaat.com</a:t>
            </a:r>
            <a:endParaRPr sz="1800">
              <a:latin typeface="Calibri"/>
              <a:cs typeface="Calibri"/>
            </a:endParaRPr>
          </a:p>
          <a:p>
            <a:pPr>
              <a:lnSpc>
                <a:spcPct val="100000"/>
              </a:lnSpc>
              <a:spcBef>
                <a:spcPts val="30"/>
              </a:spcBef>
            </a:pPr>
            <a:endParaRPr sz="1850">
              <a:latin typeface="Times New Roman"/>
              <a:cs typeface="Times New Roman"/>
            </a:endParaRPr>
          </a:p>
          <a:p>
            <a:pPr marL="12700">
              <a:lnSpc>
                <a:spcPct val="100000"/>
              </a:lnSpc>
            </a:pPr>
            <a:r>
              <a:rPr sz="1800" b="1" spc="-5" dirty="0">
                <a:latin typeface="Calibri"/>
                <a:cs typeface="Calibri"/>
              </a:rPr>
              <a:t>Visit </a:t>
            </a:r>
            <a:r>
              <a:rPr sz="1800" b="1" dirty="0">
                <a:latin typeface="Calibri"/>
                <a:cs typeface="Calibri"/>
              </a:rPr>
              <a:t>us -</a:t>
            </a:r>
            <a:r>
              <a:rPr sz="1800" b="1" spc="-25" dirty="0">
                <a:latin typeface="Calibri"/>
                <a:cs typeface="Calibri"/>
              </a:rPr>
              <a:t> </a:t>
            </a:r>
            <a:r>
              <a:rPr sz="1800" b="1" spc="-10" dirty="0">
                <a:solidFill>
                  <a:srgbClr val="00AFEF"/>
                </a:solidFill>
                <a:latin typeface="Calibri"/>
                <a:cs typeface="Calibri"/>
              </a:rPr>
              <a:t>https://intellipaat.com</a:t>
            </a:r>
            <a:endParaRPr sz="1800">
              <a:latin typeface="Calibri"/>
              <a:cs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940496"/>
            <a:ext cx="11582400" cy="6093976"/>
          </a:xfrm>
        </p:spPr>
        <p:txBody>
          <a:bodyPr/>
          <a:lstStyle/>
          <a:p>
            <a:pPr marL="285750" indent="-285750">
              <a:buFont typeface="Arial" panose="020B0604020202020204" pitchFamily="34" charset="0"/>
              <a:buChar char="•"/>
            </a:pPr>
            <a:r>
              <a:rPr lang="en-US" sz="1800" dirty="0"/>
              <a:t>Continuous Integration is a development practice in which the developers are required to commit changes to the source code in a shared repository several times a day or more frequently. </a:t>
            </a:r>
            <a:endParaRPr lang="en-US" sz="1800" dirty="0" smtClean="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smtClean="0"/>
              <a:t>Every </a:t>
            </a:r>
            <a:r>
              <a:rPr lang="en-US" sz="1800" dirty="0"/>
              <a:t>commit made in the repository is then built. This allows the teams to detect the problems early</a:t>
            </a:r>
            <a:r>
              <a:rPr lang="en-US" sz="1800" dirty="0" smtClean="0"/>
              <a:t>.</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smtClean="0"/>
              <a:t> </a:t>
            </a:r>
            <a:r>
              <a:rPr lang="en-US" sz="1800" dirty="0"/>
              <a:t>Apart from this, depending on the Continuous Integration tool, there are several other functions like deploying the build application on the test server, providing the concerned teams with the build and test results etc</a:t>
            </a:r>
            <a:r>
              <a:rPr lang="en-US" sz="1800" dirty="0" smtClean="0"/>
              <a:t>.</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Jenkins is an open source automation tool written in Java with plugins built for Continuous Integration purpose. Jenkins is used to build and test your software projects continuously making it easier for developers to integrate changes to the project, and making it easier for users to obtain a fresh build. It also allows you to continuously deliver your software by integrating with a large number of testing and deployment technologies.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With Jenkins, organizations can accelerate the software development process through automation. Jenkins integrates development life-cycle processes of all kinds, including build, document, test, package, stage, deploy, static analysis and much more</a:t>
            </a:r>
            <a:r>
              <a:rPr lang="en-US" sz="1800" dirty="0" smtClean="0"/>
              <a:t>.</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Jenkins achieves Continuous Integration with the help of plugins. Plugins allows the integration of Various DevOps stages. If you want to integrate a particular tool, you need to install the plugins for that tool. For example: </a:t>
            </a:r>
            <a:r>
              <a:rPr lang="en-US" sz="1800" dirty="0" err="1"/>
              <a:t>Git</a:t>
            </a:r>
            <a:r>
              <a:rPr lang="en-US" sz="1800" dirty="0"/>
              <a:t>, Maven 2 project, Amazon EC2, HTML publisher etc.</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p:txBody>
      </p:sp>
      <p:sp>
        <p:nvSpPr>
          <p:cNvPr id="3" name="TextBox 2"/>
          <p:cNvSpPr txBox="1"/>
          <p:nvPr/>
        </p:nvSpPr>
        <p:spPr>
          <a:xfrm>
            <a:off x="609600" y="304800"/>
            <a:ext cx="7772400" cy="523220"/>
          </a:xfrm>
          <a:prstGeom prst="rect">
            <a:avLst/>
          </a:prstGeom>
          <a:noFill/>
        </p:spPr>
        <p:txBody>
          <a:bodyPr wrap="square" rtlCol="0">
            <a:spAutoFit/>
          </a:bodyPr>
          <a:lstStyle/>
          <a:p>
            <a:r>
              <a:rPr lang="en-US" sz="2800" dirty="0" smtClean="0"/>
              <a:t>Overview of Jenkins</a:t>
            </a:r>
            <a:endParaRPr lang="en-US" sz="2800" dirty="0"/>
          </a:p>
        </p:txBody>
      </p:sp>
    </p:spTree>
    <p:extLst>
      <p:ext uri="{BB962C8B-B14F-4D97-AF65-F5344CB8AC3E}">
        <p14:creationId xmlns:p14="http://schemas.microsoft.com/office/powerpoint/2010/main" val="2007162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304800"/>
            <a:ext cx="6629400" cy="584775"/>
          </a:xfrm>
          <a:prstGeom prst="rect">
            <a:avLst/>
          </a:prstGeom>
          <a:noFill/>
        </p:spPr>
        <p:txBody>
          <a:bodyPr wrap="square" rtlCol="0">
            <a:spAutoFit/>
          </a:bodyPr>
          <a:lstStyle/>
          <a:p>
            <a:r>
              <a:rPr lang="en-US" sz="3200" dirty="0" smtClean="0"/>
              <a:t>Why Jenkins ?</a:t>
            </a:r>
            <a:endParaRPr lang="en-US" sz="3200" dirty="0"/>
          </a:p>
        </p:txBody>
      </p:sp>
      <p:pic>
        <p:nvPicPr>
          <p:cNvPr id="1026" name="Picture 2" descr="Why Jenki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4200" y="1828800"/>
            <a:ext cx="3962400" cy="43839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5800" y="889575"/>
            <a:ext cx="9597788" cy="1477328"/>
          </a:xfrm>
          <a:prstGeom prst="rect">
            <a:avLst/>
          </a:prstGeom>
          <a:noFill/>
        </p:spPr>
        <p:txBody>
          <a:bodyPr wrap="square" rtlCol="0">
            <a:spAutoFit/>
          </a:bodyPr>
          <a:lstStyle/>
          <a:p>
            <a:r>
              <a:rPr lang="en-US" dirty="0"/>
              <a:t>Jenkins is a software that allows continuous integration. Jenkins will be installed on a server where the central build will take place. The following flowchart demonstrates a very simple workflow of how Jenkins works.</a:t>
            </a:r>
          </a:p>
          <a:p>
            <a:endParaRPr lang="en-US" dirty="0"/>
          </a:p>
          <a:p>
            <a:endParaRPr lang="en-US" dirty="0"/>
          </a:p>
        </p:txBody>
      </p:sp>
    </p:spTree>
    <p:extLst>
      <p:ext uri="{BB962C8B-B14F-4D97-AF65-F5344CB8AC3E}">
        <p14:creationId xmlns:p14="http://schemas.microsoft.com/office/powerpoint/2010/main" val="2674218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940496"/>
            <a:ext cx="11582400" cy="5847755"/>
          </a:xfrm>
        </p:spPr>
        <p:txBody>
          <a:bodyPr/>
          <a:lstStyle/>
          <a:p>
            <a:r>
              <a:rPr lang="en-US" sz="2000" b="1" dirty="0"/>
              <a:t>Advantages of Jenkins include</a:t>
            </a:r>
            <a:r>
              <a:rPr lang="en-US" sz="2000" b="1" dirty="0" smtClean="0"/>
              <a:t>:</a:t>
            </a:r>
          </a:p>
          <a:p>
            <a:endParaRPr lang="en-US" sz="2000" dirty="0"/>
          </a:p>
          <a:p>
            <a:pPr marL="285750" indent="-285750">
              <a:buFont typeface="Arial" panose="020B0604020202020204" pitchFamily="34" charset="0"/>
              <a:buChar char="•"/>
            </a:pPr>
            <a:r>
              <a:rPr lang="en-US" sz="2000" dirty="0"/>
              <a:t>It is an open source tool with great community support.</a:t>
            </a:r>
          </a:p>
          <a:p>
            <a:pPr marL="285750" indent="-285750">
              <a:buFont typeface="Arial" panose="020B0604020202020204" pitchFamily="34" charset="0"/>
              <a:buChar char="•"/>
            </a:pPr>
            <a:r>
              <a:rPr lang="en-US" sz="2000" dirty="0"/>
              <a:t>It is easy to install.</a:t>
            </a:r>
          </a:p>
          <a:p>
            <a:pPr marL="285750" indent="-285750">
              <a:buFont typeface="Arial" panose="020B0604020202020204" pitchFamily="34" charset="0"/>
              <a:buChar char="•"/>
            </a:pPr>
            <a:r>
              <a:rPr lang="en-US" sz="2000" dirty="0"/>
              <a:t>It has 1000+ plugins to ease your work. If a plugin does not exist, you can code it and share with the community.</a:t>
            </a:r>
          </a:p>
          <a:p>
            <a:pPr marL="285750" indent="-285750">
              <a:buFont typeface="Arial" panose="020B0604020202020204" pitchFamily="34" charset="0"/>
              <a:buChar char="•"/>
            </a:pPr>
            <a:r>
              <a:rPr lang="en-US" sz="2000" dirty="0"/>
              <a:t>It is free of cost.</a:t>
            </a:r>
          </a:p>
          <a:p>
            <a:pPr marL="285750" indent="-285750">
              <a:buFont typeface="Arial" panose="020B0604020202020204" pitchFamily="34" charset="0"/>
              <a:buChar char="•"/>
            </a:pPr>
            <a:r>
              <a:rPr lang="en-US" sz="2000" dirty="0"/>
              <a:t>It is built with Java and hence, it is portable to all the major platforms</a:t>
            </a:r>
            <a:r>
              <a:rPr lang="en-US" sz="2000" dirty="0" smtClean="0"/>
              <a:t>.</a:t>
            </a:r>
          </a:p>
          <a:p>
            <a:pPr marL="285750" indent="-285750">
              <a:buFont typeface="Arial" panose="020B0604020202020204" pitchFamily="34" charset="0"/>
              <a:buChar char="•"/>
            </a:pPr>
            <a:endParaRPr lang="en-US" sz="2000" dirty="0"/>
          </a:p>
          <a:p>
            <a:endParaRPr lang="en-US" sz="2000" dirty="0" smtClean="0"/>
          </a:p>
          <a:p>
            <a:r>
              <a:rPr lang="en-US" sz="2000" dirty="0"/>
              <a:t>Following are some facts about Jenkins that makes it better than other Continuous Integration tools</a:t>
            </a:r>
            <a:r>
              <a:rPr lang="en-US" sz="2000" dirty="0" smtClean="0"/>
              <a:t>:</a:t>
            </a:r>
          </a:p>
          <a:p>
            <a:endParaRPr lang="en-US" sz="2000" dirty="0"/>
          </a:p>
          <a:p>
            <a:pPr lvl="0"/>
            <a:r>
              <a:rPr lang="en-US" sz="2000" b="1" dirty="0"/>
              <a:t>Adoption:</a:t>
            </a:r>
            <a:r>
              <a:rPr lang="en-US" sz="2000" dirty="0"/>
              <a:t> Jenkins is widespread, with more than 147,000 active installations and over 1 million users around the world</a:t>
            </a:r>
            <a:r>
              <a:rPr lang="en-US" sz="2000" dirty="0" smtClean="0"/>
              <a:t>.</a:t>
            </a:r>
          </a:p>
          <a:p>
            <a:pPr lvl="0"/>
            <a:endParaRPr lang="en-US" sz="2000" dirty="0"/>
          </a:p>
          <a:p>
            <a:pPr lvl="0"/>
            <a:r>
              <a:rPr lang="en-US" sz="2000" b="1" dirty="0"/>
              <a:t>Plugins:</a:t>
            </a:r>
            <a:r>
              <a:rPr lang="en-US" sz="2000" dirty="0"/>
              <a:t> Jenkins is interconnected with well over 1,000 plugins that allow it to integrate with most of the development, testing and deployment tools.</a:t>
            </a:r>
          </a:p>
          <a:p>
            <a:endParaRPr lang="en-US" sz="2000" dirty="0"/>
          </a:p>
          <a:p>
            <a:endParaRPr lang="en-US" sz="2000" dirty="0"/>
          </a:p>
        </p:txBody>
      </p:sp>
      <p:sp>
        <p:nvSpPr>
          <p:cNvPr id="3" name="TextBox 2"/>
          <p:cNvSpPr txBox="1"/>
          <p:nvPr/>
        </p:nvSpPr>
        <p:spPr>
          <a:xfrm>
            <a:off x="914400" y="304800"/>
            <a:ext cx="5562600" cy="584775"/>
          </a:xfrm>
          <a:prstGeom prst="rect">
            <a:avLst/>
          </a:prstGeom>
          <a:noFill/>
        </p:spPr>
        <p:txBody>
          <a:bodyPr wrap="square" rtlCol="0">
            <a:spAutoFit/>
          </a:bodyPr>
          <a:lstStyle/>
          <a:p>
            <a:r>
              <a:rPr lang="en-US" sz="3200" dirty="0" smtClean="0"/>
              <a:t>Benefits of using Jenkins</a:t>
            </a:r>
            <a:endParaRPr lang="en-US" sz="3200" dirty="0"/>
          </a:p>
        </p:txBody>
      </p:sp>
    </p:spTree>
    <p:extLst>
      <p:ext uri="{BB962C8B-B14F-4D97-AF65-F5344CB8AC3E}">
        <p14:creationId xmlns:p14="http://schemas.microsoft.com/office/powerpoint/2010/main" val="19505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8177" y="939800"/>
            <a:ext cx="7378845" cy="5384800"/>
          </a:xfrm>
        </p:spPr>
      </p:pic>
      <p:sp>
        <p:nvSpPr>
          <p:cNvPr id="4" name="TextBox 3"/>
          <p:cNvSpPr txBox="1"/>
          <p:nvPr/>
        </p:nvSpPr>
        <p:spPr>
          <a:xfrm>
            <a:off x="838200" y="152400"/>
            <a:ext cx="6400800" cy="584775"/>
          </a:xfrm>
          <a:prstGeom prst="rect">
            <a:avLst/>
          </a:prstGeom>
          <a:noFill/>
        </p:spPr>
        <p:txBody>
          <a:bodyPr wrap="square" rtlCol="0">
            <a:spAutoFit/>
          </a:bodyPr>
          <a:lstStyle/>
          <a:p>
            <a:r>
              <a:rPr lang="en-US" sz="3200" dirty="0" smtClean="0"/>
              <a:t> Jenkins Integration</a:t>
            </a:r>
            <a:endParaRPr lang="en-US" sz="3200" dirty="0"/>
          </a:p>
        </p:txBody>
      </p:sp>
    </p:spTree>
    <p:extLst>
      <p:ext uri="{BB962C8B-B14F-4D97-AF65-F5344CB8AC3E}">
        <p14:creationId xmlns:p14="http://schemas.microsoft.com/office/powerpoint/2010/main" val="982543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914400"/>
            <a:ext cx="7602070" cy="5384800"/>
          </a:xfrm>
        </p:spPr>
      </p:pic>
      <p:sp>
        <p:nvSpPr>
          <p:cNvPr id="5" name="TextBox 4"/>
          <p:cNvSpPr txBox="1"/>
          <p:nvPr/>
        </p:nvSpPr>
        <p:spPr>
          <a:xfrm>
            <a:off x="990600" y="152400"/>
            <a:ext cx="6248400" cy="861774"/>
          </a:xfrm>
          <a:prstGeom prst="rect">
            <a:avLst/>
          </a:prstGeom>
          <a:noFill/>
        </p:spPr>
        <p:txBody>
          <a:bodyPr wrap="square" rtlCol="0">
            <a:spAutoFit/>
          </a:bodyPr>
          <a:lstStyle/>
          <a:p>
            <a:r>
              <a:rPr lang="en-US" sz="3200" b="1" dirty="0"/>
              <a:t>Jenkins Distributed Architecture</a:t>
            </a:r>
          </a:p>
          <a:p>
            <a:endParaRPr lang="en-US" dirty="0"/>
          </a:p>
        </p:txBody>
      </p:sp>
    </p:spTree>
    <p:extLst>
      <p:ext uri="{BB962C8B-B14F-4D97-AF65-F5344CB8AC3E}">
        <p14:creationId xmlns:p14="http://schemas.microsoft.com/office/powerpoint/2010/main" val="4248593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940496"/>
            <a:ext cx="11582400" cy="5539978"/>
          </a:xfrm>
        </p:spPr>
        <p:txBody>
          <a:bodyPr/>
          <a:lstStyle/>
          <a:p>
            <a:r>
              <a:rPr lang="en-US" sz="1800" b="1" dirty="0"/>
              <a:t>Jenkins </a:t>
            </a:r>
            <a:r>
              <a:rPr lang="en-US" sz="1800" b="1" dirty="0" smtClean="0"/>
              <a:t>Master</a:t>
            </a:r>
          </a:p>
          <a:p>
            <a:endParaRPr lang="en-US" sz="1800" dirty="0"/>
          </a:p>
          <a:p>
            <a:r>
              <a:rPr lang="en-US" sz="1800" dirty="0" smtClean="0"/>
              <a:t>Main </a:t>
            </a:r>
            <a:r>
              <a:rPr lang="en-US" sz="1800" dirty="0"/>
              <a:t>Jenkins server is the Master. The Master’s job is to handle:</a:t>
            </a:r>
          </a:p>
          <a:p>
            <a:pPr marL="285750" lvl="0" indent="-285750">
              <a:buFont typeface="Arial" panose="020B0604020202020204" pitchFamily="34" charset="0"/>
              <a:buChar char="•"/>
            </a:pPr>
            <a:r>
              <a:rPr lang="en-US" sz="1800" dirty="0"/>
              <a:t>Scheduling build jobs.</a:t>
            </a:r>
          </a:p>
          <a:p>
            <a:pPr marL="285750" lvl="0" indent="-285750">
              <a:buFont typeface="Arial" panose="020B0604020202020204" pitchFamily="34" charset="0"/>
              <a:buChar char="•"/>
            </a:pPr>
            <a:r>
              <a:rPr lang="en-US" sz="1800" dirty="0"/>
              <a:t>Dispatching builds to the slaves for the actual execution.</a:t>
            </a:r>
          </a:p>
          <a:p>
            <a:pPr marL="285750" lvl="0" indent="-285750">
              <a:buFont typeface="Arial" panose="020B0604020202020204" pitchFamily="34" charset="0"/>
              <a:buChar char="•"/>
            </a:pPr>
            <a:r>
              <a:rPr lang="en-US" sz="1800" dirty="0"/>
              <a:t>Monitor the slaves (possibly taking them online and offline as required).</a:t>
            </a:r>
          </a:p>
          <a:p>
            <a:pPr marL="285750" lvl="0" indent="-285750">
              <a:buFont typeface="Arial" panose="020B0604020202020204" pitchFamily="34" charset="0"/>
              <a:buChar char="•"/>
            </a:pPr>
            <a:r>
              <a:rPr lang="en-US" sz="1800" dirty="0"/>
              <a:t>Recording and presenting the build results.</a:t>
            </a:r>
          </a:p>
          <a:p>
            <a:pPr marL="285750" lvl="0" indent="-285750">
              <a:buFont typeface="Arial" panose="020B0604020202020204" pitchFamily="34" charset="0"/>
              <a:buChar char="•"/>
            </a:pPr>
            <a:r>
              <a:rPr lang="en-US" sz="1800" dirty="0"/>
              <a:t>A Master instance of Jenkins can also execute build jobs directly.</a:t>
            </a:r>
          </a:p>
          <a:p>
            <a:endParaRPr lang="en-US" sz="1800" b="1" dirty="0" smtClean="0"/>
          </a:p>
          <a:p>
            <a:endParaRPr lang="en-US" sz="1800" b="1" dirty="0"/>
          </a:p>
          <a:p>
            <a:r>
              <a:rPr lang="en-US" sz="1800" b="1" dirty="0" smtClean="0"/>
              <a:t> Jenkins </a:t>
            </a:r>
            <a:r>
              <a:rPr lang="en-US" sz="1800" b="1" dirty="0"/>
              <a:t>Slave</a:t>
            </a:r>
            <a:endParaRPr lang="en-US" sz="1800" dirty="0"/>
          </a:p>
          <a:p>
            <a:pPr marL="285750" indent="-285750">
              <a:buFont typeface="Arial" panose="020B0604020202020204" pitchFamily="34" charset="0"/>
              <a:buChar char="•"/>
            </a:pPr>
            <a:r>
              <a:rPr lang="en-US" sz="1800" dirty="0"/>
              <a:t>A Slave is a Java executable that runs on a remote machine. Following are the characteristics of Jenkins Slaves:</a:t>
            </a:r>
          </a:p>
          <a:p>
            <a:pPr marL="285750" lvl="0" indent="-285750">
              <a:buFont typeface="Arial" panose="020B0604020202020204" pitchFamily="34" charset="0"/>
              <a:buChar char="•"/>
            </a:pPr>
            <a:r>
              <a:rPr lang="en-US" sz="1800" dirty="0"/>
              <a:t>It hears requests from the Jenkins Master instance.</a:t>
            </a:r>
          </a:p>
          <a:p>
            <a:pPr marL="285750" lvl="0" indent="-285750">
              <a:buFont typeface="Arial" panose="020B0604020202020204" pitchFamily="34" charset="0"/>
              <a:buChar char="•"/>
            </a:pPr>
            <a:r>
              <a:rPr lang="en-US" sz="1800" dirty="0"/>
              <a:t>Slaves can run on a variety of operating systems.</a:t>
            </a:r>
          </a:p>
          <a:p>
            <a:pPr marL="285750" lvl="0" indent="-285750">
              <a:buFont typeface="Arial" panose="020B0604020202020204" pitchFamily="34" charset="0"/>
              <a:buChar char="•"/>
            </a:pPr>
            <a:r>
              <a:rPr lang="en-US" sz="1800" dirty="0"/>
              <a:t>The job of a Slave is to do as they are told to, which involves executing build jobs dispatched by the Master.</a:t>
            </a:r>
          </a:p>
          <a:p>
            <a:pPr marL="285750" lvl="0" indent="-285750">
              <a:buFont typeface="Arial" panose="020B0604020202020204" pitchFamily="34" charset="0"/>
              <a:buChar char="•"/>
            </a:pPr>
            <a:r>
              <a:rPr lang="en-US" sz="1800" dirty="0"/>
              <a:t>You can configure a project to always run on a particular Slave machine, or a particular type of Slave machine, or simply let Jenkins pick the next available Slave.</a:t>
            </a:r>
          </a:p>
          <a:p>
            <a:pPr marL="285750" indent="-285750">
              <a:buFont typeface="Arial" panose="020B0604020202020204" pitchFamily="34" charset="0"/>
              <a:buChar char="•"/>
            </a:pPr>
            <a:r>
              <a:rPr lang="en-US" sz="1800" dirty="0"/>
              <a:t> </a:t>
            </a:r>
          </a:p>
          <a:p>
            <a:endParaRPr lang="en-US" sz="1800" dirty="0"/>
          </a:p>
        </p:txBody>
      </p:sp>
      <p:sp>
        <p:nvSpPr>
          <p:cNvPr id="3" name="TextBox 2"/>
          <p:cNvSpPr txBox="1"/>
          <p:nvPr/>
        </p:nvSpPr>
        <p:spPr>
          <a:xfrm>
            <a:off x="838200" y="228600"/>
            <a:ext cx="5638800" cy="861774"/>
          </a:xfrm>
          <a:prstGeom prst="rect">
            <a:avLst/>
          </a:prstGeom>
          <a:noFill/>
        </p:spPr>
        <p:txBody>
          <a:bodyPr wrap="square" rtlCol="0">
            <a:spAutoFit/>
          </a:bodyPr>
          <a:lstStyle/>
          <a:p>
            <a:r>
              <a:rPr lang="en-US" sz="3200" b="1" dirty="0"/>
              <a:t>Jenkins Distributed Architecture</a:t>
            </a:r>
          </a:p>
          <a:p>
            <a:endParaRPr lang="en-US" dirty="0"/>
          </a:p>
        </p:txBody>
      </p:sp>
    </p:spTree>
    <p:extLst>
      <p:ext uri="{BB962C8B-B14F-4D97-AF65-F5344CB8AC3E}">
        <p14:creationId xmlns:p14="http://schemas.microsoft.com/office/powerpoint/2010/main" val="940513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457200" y="1066800"/>
            <a:ext cx="10058400" cy="4724400"/>
          </a:xfrm>
          <a:prstGeom prst="rect">
            <a:avLst/>
          </a:prstGeom>
        </p:spPr>
      </p:pic>
      <p:sp>
        <p:nvSpPr>
          <p:cNvPr id="4" name="TextBox 3"/>
          <p:cNvSpPr txBox="1"/>
          <p:nvPr/>
        </p:nvSpPr>
        <p:spPr>
          <a:xfrm>
            <a:off x="1524000" y="228600"/>
            <a:ext cx="6400800" cy="584775"/>
          </a:xfrm>
          <a:prstGeom prst="rect">
            <a:avLst/>
          </a:prstGeom>
          <a:noFill/>
        </p:spPr>
        <p:txBody>
          <a:bodyPr wrap="square" rtlCol="0">
            <a:spAutoFit/>
          </a:bodyPr>
          <a:lstStyle/>
          <a:p>
            <a:r>
              <a:rPr lang="en-US" sz="3200" dirty="0" smtClean="0"/>
              <a:t> Jenkins Build Pipeline</a:t>
            </a:r>
            <a:endParaRPr lang="en-US" sz="3200" dirty="0"/>
          </a:p>
        </p:txBody>
      </p:sp>
    </p:spTree>
    <p:extLst>
      <p:ext uri="{BB962C8B-B14F-4D97-AF65-F5344CB8AC3E}">
        <p14:creationId xmlns:p14="http://schemas.microsoft.com/office/powerpoint/2010/main" val="1305478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940496"/>
            <a:ext cx="11582400" cy="3693319"/>
          </a:xfrm>
        </p:spPr>
        <p:txBody>
          <a:bodyPr/>
          <a:lstStyle/>
          <a:p>
            <a:pPr marL="342900" indent="-342900">
              <a:buFont typeface="Arial" panose="020B0604020202020204" pitchFamily="34" charset="0"/>
              <a:buChar char="•"/>
            </a:pPr>
            <a:r>
              <a:rPr lang="en-US" sz="2000" dirty="0"/>
              <a:t>It is used to know which task Jenkins is currently executing</a:t>
            </a:r>
            <a:r>
              <a:rPr lang="en-US" sz="2000" dirty="0" smtClean="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Often </a:t>
            </a:r>
            <a:r>
              <a:rPr lang="en-US" sz="2000" dirty="0"/>
              <a:t>several different changes are made by several developers at once, so it is useful to know which change is getting tested or which change is sitting in the queue or which build is broken. This is where pipeline comes into picture</a:t>
            </a:r>
            <a:r>
              <a:rPr lang="en-US" sz="2000" dirty="0" smtClean="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 </a:t>
            </a:r>
            <a:r>
              <a:rPr lang="en-US" sz="2000" dirty="0"/>
              <a:t>The Jenkins Pipeline gives you an overview of where tests are up to. In build pipeline the build as a whole is broken down into sections, such as the unit test, acceptance test, packaging, reporting and deployment phases. </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The </a:t>
            </a:r>
            <a:r>
              <a:rPr lang="en-US" sz="2000" dirty="0"/>
              <a:t>pipeline phases can be executed in series or parallel, and if one phase is successful, it automatically moves on to the next phase (hence the relevance of the name “pipeline</a:t>
            </a:r>
            <a:r>
              <a:rPr lang="en-US" sz="2000" dirty="0" smtClean="0"/>
              <a:t>”)</a:t>
            </a:r>
            <a:endParaRPr lang="en-US" sz="2000" dirty="0"/>
          </a:p>
        </p:txBody>
      </p:sp>
      <p:sp>
        <p:nvSpPr>
          <p:cNvPr id="3" name="TextBox 2"/>
          <p:cNvSpPr txBox="1"/>
          <p:nvPr/>
        </p:nvSpPr>
        <p:spPr>
          <a:xfrm>
            <a:off x="1295400" y="228600"/>
            <a:ext cx="6858000" cy="861774"/>
          </a:xfrm>
          <a:prstGeom prst="rect">
            <a:avLst/>
          </a:prstGeom>
          <a:noFill/>
        </p:spPr>
        <p:txBody>
          <a:bodyPr wrap="square" rtlCol="0">
            <a:spAutoFit/>
          </a:bodyPr>
          <a:lstStyle/>
          <a:p>
            <a:r>
              <a:rPr lang="en-US" sz="3200" dirty="0"/>
              <a:t> Jenkins Build Pipeline</a:t>
            </a:r>
          </a:p>
          <a:p>
            <a:endParaRPr lang="en-US" dirty="0"/>
          </a:p>
        </p:txBody>
      </p:sp>
    </p:spTree>
    <p:extLst>
      <p:ext uri="{BB962C8B-B14F-4D97-AF65-F5344CB8AC3E}">
        <p14:creationId xmlns:p14="http://schemas.microsoft.com/office/powerpoint/2010/main" val="3784278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AFE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1769</TotalTime>
  <Words>638</Words>
  <Application>Microsoft Office PowerPoint</Application>
  <PresentationFormat>Widescreen</PresentationFormat>
  <Paragraphs>93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Chaitanya R Gaajula</cp:lastModifiedBy>
  <cp:revision>102</cp:revision>
  <dcterms:created xsi:type="dcterms:W3CDTF">2017-05-17T13:10:06Z</dcterms:created>
  <dcterms:modified xsi:type="dcterms:W3CDTF">2017-12-24T14:27:13Z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2017-03-10T00:00:00Z</vt:filetime>
  </property>
  <property fmtid="{D5CDD505-2E9C-101B-9397-08002B2CF9AE}" pid="3" name="Creator">
    <vt:lpwstr>Microsoft® PowerPoint® 2010</vt:lpwstr>
  </property>
  <property fmtid="{D5CDD505-2E9C-101B-9397-08002B2CF9AE}" pid="4" name="LastSaved">
    <vt:filetime>2017-05-17T00:00:00Z</vt:filetime>
  </property>
</Properties>
</file>