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51" r:id="rId3"/>
    <p:sldId id="353" r:id="rId4"/>
    <p:sldId id="354" r:id="rId5"/>
    <p:sldId id="277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660"/>
  </p:normalViewPr>
  <p:slideViewPr>
    <p:cSldViewPr>
      <p:cViewPr varScale="1">
        <p:scale>
          <a:sx n="70" d="100"/>
          <a:sy n="70" d="100"/>
        </p:scale>
        <p:origin x="10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5A380-B9F3-49F9-AB1B-B94B362CCBDD}" type="datetimeFigureOut">
              <a:rPr lang="en-IN" smtClean="0"/>
              <a:pPr/>
              <a:t>24-12-2017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8F134-29C8-4065-8DE2-523326C76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8F134-29C8-4065-8DE2-523326C76F3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solidFill>
            <a:srgbClr val="F68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ln w="2556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677" y="157556"/>
            <a:ext cx="2025523" cy="70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08953" y="895170"/>
            <a:ext cx="283845" cy="94615"/>
          </a:xfrm>
          <a:custGeom>
            <a:avLst/>
            <a:gdLst/>
            <a:ahLst/>
            <a:cxnLst/>
            <a:rect l="l" t="t" r="r" b="b"/>
            <a:pathLst>
              <a:path w="283845" h="94615">
                <a:moveTo>
                  <a:pt x="0" y="94032"/>
                </a:moveTo>
                <a:lnTo>
                  <a:pt x="283425" y="94032"/>
                </a:lnTo>
                <a:lnTo>
                  <a:pt x="283425" y="0"/>
                </a:lnTo>
                <a:lnTo>
                  <a:pt x="0" y="0"/>
                </a:lnTo>
                <a:lnTo>
                  <a:pt x="0" y="94032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56221" y="895170"/>
            <a:ext cx="8497570" cy="94615"/>
          </a:xfrm>
          <a:custGeom>
            <a:avLst/>
            <a:gdLst/>
            <a:ahLst/>
            <a:cxnLst/>
            <a:rect l="l" t="t" r="r" b="b"/>
            <a:pathLst>
              <a:path w="8497570" h="94615">
                <a:moveTo>
                  <a:pt x="0" y="94032"/>
                </a:moveTo>
                <a:lnTo>
                  <a:pt x="8497189" y="94032"/>
                </a:lnTo>
                <a:lnTo>
                  <a:pt x="8497189" y="0"/>
                </a:lnTo>
                <a:lnTo>
                  <a:pt x="0" y="0"/>
                </a:lnTo>
                <a:lnTo>
                  <a:pt x="0" y="94032"/>
                </a:lnTo>
                <a:close/>
              </a:path>
            </a:pathLst>
          </a:custGeom>
          <a:solidFill>
            <a:srgbClr val="817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53448" y="895170"/>
            <a:ext cx="3138805" cy="94615"/>
          </a:xfrm>
          <a:custGeom>
            <a:avLst/>
            <a:gdLst/>
            <a:ahLst/>
            <a:cxnLst/>
            <a:rect l="l" t="t" r="r" b="b"/>
            <a:pathLst>
              <a:path w="3138804" h="94615">
                <a:moveTo>
                  <a:pt x="0" y="94032"/>
                </a:moveTo>
                <a:lnTo>
                  <a:pt x="3138551" y="94032"/>
                </a:lnTo>
                <a:lnTo>
                  <a:pt x="3138551" y="0"/>
                </a:lnTo>
                <a:lnTo>
                  <a:pt x="0" y="0"/>
                </a:lnTo>
                <a:lnTo>
                  <a:pt x="0" y="94032"/>
                </a:lnTo>
                <a:close/>
              </a:path>
            </a:pathLst>
          </a:custGeom>
          <a:solidFill>
            <a:srgbClr val="F68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solidFill>
            <a:srgbClr val="F68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ln w="2556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677" y="157556"/>
            <a:ext cx="2025523" cy="70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802635"/>
            <a:ext cx="9572244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878201"/>
            <a:ext cx="9458960" cy="1563370"/>
          </a:xfrm>
          <a:custGeom>
            <a:avLst/>
            <a:gdLst/>
            <a:ahLst/>
            <a:cxnLst/>
            <a:rect l="l" t="t" r="r" b="b"/>
            <a:pathLst>
              <a:path w="9458960" h="1563370">
                <a:moveTo>
                  <a:pt x="0" y="1562862"/>
                </a:moveTo>
                <a:lnTo>
                  <a:pt x="9458833" y="1562862"/>
                </a:lnTo>
                <a:lnTo>
                  <a:pt x="9458833" y="0"/>
                </a:lnTo>
                <a:lnTo>
                  <a:pt x="0" y="0"/>
                </a:lnTo>
                <a:lnTo>
                  <a:pt x="0" y="1562862"/>
                </a:lnTo>
                <a:close/>
              </a:path>
            </a:pathLst>
          </a:custGeom>
          <a:solidFill>
            <a:srgbClr val="F6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878201"/>
            <a:ext cx="9458960" cy="1563370"/>
          </a:xfrm>
          <a:custGeom>
            <a:avLst/>
            <a:gdLst/>
            <a:ahLst/>
            <a:cxnLst/>
            <a:rect l="l" t="t" r="r" b="b"/>
            <a:pathLst>
              <a:path w="9458960" h="1563370">
                <a:moveTo>
                  <a:pt x="0" y="1562862"/>
                </a:moveTo>
                <a:lnTo>
                  <a:pt x="9458833" y="1562862"/>
                </a:lnTo>
                <a:lnTo>
                  <a:pt x="9458833" y="0"/>
                </a:lnTo>
                <a:lnTo>
                  <a:pt x="0" y="0"/>
                </a:lnTo>
                <a:lnTo>
                  <a:pt x="0" y="1562862"/>
                </a:lnTo>
                <a:close/>
              </a:path>
            </a:pathLst>
          </a:custGeom>
          <a:ln w="44450">
            <a:solidFill>
              <a:srgbClr val="F687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40496"/>
            <a:ext cx="11582400" cy="5384104"/>
          </a:xfrm>
        </p:spPr>
        <p:txBody>
          <a:bodyPr/>
          <a:lstStyle>
            <a:lvl1pPr>
              <a:defRPr sz="15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1"/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02784" y="6447368"/>
            <a:ext cx="2497667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2012 Infosys Technologies Ltd.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871634" y="6447368"/>
            <a:ext cx="448733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CB56C-2C7F-482B-9BE5-04E27D1080CB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4493" y="838200"/>
            <a:ext cx="11338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solidFill>
            <a:srgbClr val="F68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ln w="2556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677" y="157556"/>
            <a:ext cx="2025523" cy="704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465" y="232028"/>
            <a:ext cx="10939068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063" y="1311275"/>
            <a:ext cx="11129873" cy="171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85686"/>
            <a:ext cx="58521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intellipaat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8025" y="6542441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5">
                <a:moveTo>
                  <a:pt x="0" y="315556"/>
                </a:move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solidFill>
            <a:srgbClr val="F68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2441"/>
            <a:ext cx="12192000" cy="315595"/>
          </a:xfrm>
          <a:custGeom>
            <a:avLst/>
            <a:gdLst/>
            <a:ahLst/>
            <a:cxnLst/>
            <a:rect l="l" t="t" r="r" b="b"/>
            <a:pathLst>
              <a:path w="12192000" h="315595">
                <a:moveTo>
                  <a:pt x="0" y="315556"/>
                </a:moveTo>
                <a:lnTo>
                  <a:pt x="12192000" y="315556"/>
                </a:lnTo>
                <a:lnTo>
                  <a:pt x="12192000" y="0"/>
                </a:lnTo>
                <a:lnTo>
                  <a:pt x="0" y="0"/>
                </a:lnTo>
                <a:lnTo>
                  <a:pt x="0" y="315556"/>
                </a:lnTo>
                <a:close/>
              </a:path>
            </a:pathLst>
          </a:custGeom>
          <a:ln w="2556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8677" y="157556"/>
            <a:ext cx="2025523" cy="70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8328025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© </a:t>
            </a:r>
            <a:r>
              <a:rPr sz="1600" spc="-10" dirty="0">
                <a:latin typeface="Calibri"/>
                <a:cs typeface="Calibri"/>
              </a:rPr>
              <a:t>Copyright, Intellipaat Software </a:t>
            </a:r>
            <a:r>
              <a:rPr sz="1600" spc="-5" dirty="0">
                <a:latin typeface="Calibri"/>
                <a:cs typeface="Calibri"/>
              </a:rPr>
              <a:t>Solutions </a:t>
            </a:r>
            <a:r>
              <a:rPr sz="1600" dirty="0">
                <a:latin typeface="Calibri"/>
                <a:cs typeface="Calibri"/>
              </a:rPr>
              <a:t>Pvt. </a:t>
            </a:r>
            <a:r>
              <a:rPr sz="1600" spc="-15" dirty="0">
                <a:latin typeface="Calibri"/>
                <a:cs typeface="Calibri"/>
              </a:rPr>
              <a:t>Ltd. </a:t>
            </a:r>
            <a:r>
              <a:rPr sz="1600" spc="-5" dirty="0">
                <a:latin typeface="Calibri"/>
                <a:cs typeface="Calibri"/>
              </a:rPr>
              <a:t>All rights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reserved.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28025" y="895170"/>
            <a:ext cx="725805" cy="94615"/>
          </a:xfrm>
          <a:custGeom>
            <a:avLst/>
            <a:gdLst/>
            <a:ahLst/>
            <a:cxnLst/>
            <a:rect l="l" t="t" r="r" b="b"/>
            <a:pathLst>
              <a:path w="725804" h="94615">
                <a:moveTo>
                  <a:pt x="0" y="94032"/>
                </a:moveTo>
                <a:lnTo>
                  <a:pt x="725424" y="94032"/>
                </a:lnTo>
                <a:lnTo>
                  <a:pt x="725424" y="0"/>
                </a:lnTo>
                <a:lnTo>
                  <a:pt x="0" y="0"/>
                </a:lnTo>
                <a:lnTo>
                  <a:pt x="0" y="94032"/>
                </a:lnTo>
                <a:close/>
              </a:path>
            </a:pathLst>
          </a:custGeom>
          <a:solidFill>
            <a:srgbClr val="F68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8328025" cy="6858000"/>
          </a:xfrm>
          <a:custGeom>
            <a:avLst/>
            <a:gdLst/>
            <a:ahLst/>
            <a:cxnLst/>
            <a:rect l="l" t="t" r="r" b="b"/>
            <a:pathLst>
              <a:path w="8328025" h="6858000">
                <a:moveTo>
                  <a:pt x="0" y="6858000"/>
                </a:moveTo>
                <a:lnTo>
                  <a:pt x="8328025" y="6858000"/>
                </a:lnTo>
                <a:lnTo>
                  <a:pt x="83280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8328025" cy="6858000"/>
          </a:xfrm>
          <a:custGeom>
            <a:avLst/>
            <a:gdLst/>
            <a:ahLst/>
            <a:cxnLst/>
            <a:rect l="l" t="t" r="r" b="b"/>
            <a:pathLst>
              <a:path w="8328025" h="6858000">
                <a:moveTo>
                  <a:pt x="0" y="6858000"/>
                </a:moveTo>
                <a:lnTo>
                  <a:pt x="8328025" y="6858000"/>
                </a:lnTo>
                <a:lnTo>
                  <a:pt x="83280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8025" y="0"/>
            <a:ext cx="3863975" cy="6858000"/>
          </a:xfrm>
          <a:custGeom>
            <a:avLst/>
            <a:gdLst/>
            <a:ahLst/>
            <a:cxnLst/>
            <a:rect l="l" t="t" r="r" b="b"/>
            <a:pathLst>
              <a:path w="3863975" h="6858000">
                <a:moveTo>
                  <a:pt x="0" y="6858000"/>
                </a:moveTo>
                <a:lnTo>
                  <a:pt x="3863975" y="6858000"/>
                </a:lnTo>
                <a:lnTo>
                  <a:pt x="3863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28025" y="0"/>
            <a:ext cx="3863975" cy="6858000"/>
          </a:xfrm>
          <a:custGeom>
            <a:avLst/>
            <a:gdLst/>
            <a:ahLst/>
            <a:cxnLst/>
            <a:rect l="l" t="t" r="r" b="b"/>
            <a:pathLst>
              <a:path w="3863975" h="6858000">
                <a:moveTo>
                  <a:pt x="0" y="6858000"/>
                </a:moveTo>
                <a:lnTo>
                  <a:pt x="3863975" y="6858000"/>
                </a:lnTo>
                <a:lnTo>
                  <a:pt x="38639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68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4058" y="0"/>
            <a:ext cx="5824220" cy="6858000"/>
          </a:xfrm>
          <a:custGeom>
            <a:avLst/>
            <a:gdLst/>
            <a:ahLst/>
            <a:cxnLst/>
            <a:rect l="l" t="t" r="r" b="b"/>
            <a:pathLst>
              <a:path w="5824220" h="6858000">
                <a:moveTo>
                  <a:pt x="5823966" y="0"/>
                </a:moveTo>
                <a:lnTo>
                  <a:pt x="0" y="0"/>
                </a:lnTo>
                <a:lnTo>
                  <a:pt x="5823966" y="6857999"/>
                </a:lnTo>
                <a:lnTo>
                  <a:pt x="5823966" y="0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4058" y="0"/>
            <a:ext cx="5824220" cy="6858000"/>
          </a:xfrm>
          <a:custGeom>
            <a:avLst/>
            <a:gdLst/>
            <a:ahLst/>
            <a:cxnLst/>
            <a:rect l="l" t="t" r="r" b="b"/>
            <a:pathLst>
              <a:path w="5824220" h="6858000">
                <a:moveTo>
                  <a:pt x="5823966" y="0"/>
                </a:moveTo>
                <a:lnTo>
                  <a:pt x="5823966" y="6857999"/>
                </a:lnTo>
                <a:lnTo>
                  <a:pt x="0" y="0"/>
                </a:lnTo>
                <a:lnTo>
                  <a:pt x="5823966" y="0"/>
                </a:lnTo>
                <a:close/>
              </a:path>
            </a:pathLst>
          </a:custGeom>
          <a:ln w="12700">
            <a:solidFill>
              <a:srgbClr val="F68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14338" y="2174113"/>
            <a:ext cx="49079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4800" b="1" dirty="0" smtClean="0">
                <a:latin typeface="Calibri"/>
                <a:cs typeface="Calibri"/>
              </a:rPr>
              <a:t>Nginx</a:t>
            </a:r>
            <a:endParaRPr lang="en-US" sz="4800" b="1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883" y="51307"/>
            <a:ext cx="2250313" cy="78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2" descr="Image result for dev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0" y="3502585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940496"/>
            <a:ext cx="11582400" cy="1938992"/>
          </a:xfrm>
        </p:spPr>
        <p:txBody>
          <a:bodyPr/>
          <a:lstStyle/>
          <a:p>
            <a:r>
              <a:rPr lang="en-US" sz="1800" dirty="0"/>
              <a:t>Basically, a Web proxy acts as a shield between you and the site you're looking at; in other words, it's a way to access sites that give users a reason to keep their identity concealed. When you use a Web proxy, you are not actually connecting to your intended site, instead, the Web proxy is connecting to the site, therefore hiding any trace of your presence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800"/>
            <a:ext cx="5502765" cy="2063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9" y="2338163"/>
            <a:ext cx="38100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28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What is Web Proxy Server 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5029200"/>
            <a:ext cx="1087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computer networks, a reverse proxy is a type of proxy server that retrieves resources on behalf of a client from one or more servers. These resources are then returned to the client as if they originated from the Web server itself</a:t>
            </a:r>
            <a:r>
              <a:rPr lang="en-US" dirty="0" smtClean="0"/>
              <a:t>. Contrary </a:t>
            </a:r>
            <a:r>
              <a:rPr lang="en-US" dirty="0"/>
              <a:t>to a forward proxy, which is an intermediary for its associated clients to contact any server, a reverse proxy is an intermediary for its associated servers to be contacted by any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1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940496"/>
            <a:ext cx="11582400" cy="5262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dirty="0"/>
              <a:t>Reverse proxies can hide the existence and characteristics of an </a:t>
            </a:r>
            <a:r>
              <a:rPr lang="en-US" sz="1800" u="sng" dirty="0"/>
              <a:t>origin server</a:t>
            </a:r>
            <a:r>
              <a:rPr lang="en-US" sz="1800" dirty="0"/>
              <a:t> or servers.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· </a:t>
            </a:r>
            <a:r>
              <a:rPr lang="en-US" sz="1800" u="sng" dirty="0" smtClean="0"/>
              <a:t>Application </a:t>
            </a:r>
            <a:r>
              <a:rPr lang="en-US" sz="1800" u="sng" dirty="0"/>
              <a:t>firewall</a:t>
            </a:r>
            <a:r>
              <a:rPr lang="en-US" sz="1800" dirty="0"/>
              <a:t> features can protect against common web-based attacks, like </a:t>
            </a:r>
            <a:r>
              <a:rPr lang="en-US" sz="1800" dirty="0" err="1"/>
              <a:t>DoS</a:t>
            </a:r>
            <a:r>
              <a:rPr lang="en-US" sz="1800" dirty="0"/>
              <a:t> or </a:t>
            </a:r>
            <a:r>
              <a:rPr lang="en-US" sz="1800" dirty="0" err="1"/>
              <a:t>DDoS</a:t>
            </a:r>
            <a:r>
              <a:rPr lang="en-US" sz="1800" dirty="0"/>
              <a:t>. Without a reverse proxy, removing malware or initiating </a:t>
            </a:r>
            <a:r>
              <a:rPr lang="en-US" sz="1800" u="sng" dirty="0"/>
              <a:t>takedowns</a:t>
            </a:r>
            <a:r>
              <a:rPr lang="en-US" sz="1800" dirty="0"/>
              <a:t>, for example, can become difficult.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dirty="0"/>
              <a:t>In the case of </a:t>
            </a:r>
            <a:r>
              <a:rPr lang="en-US" sz="1800" u="sng" dirty="0"/>
              <a:t>secure websites</a:t>
            </a:r>
            <a:r>
              <a:rPr lang="en-US" sz="1800" dirty="0"/>
              <a:t>, a web server may not perform </a:t>
            </a:r>
            <a:r>
              <a:rPr lang="en-US" sz="1800" u="sng" dirty="0"/>
              <a:t>SSL</a:t>
            </a:r>
            <a:r>
              <a:rPr lang="en-US" sz="1800" dirty="0"/>
              <a:t> </a:t>
            </a:r>
            <a:r>
              <a:rPr lang="en-US" sz="1800" u="sng" dirty="0"/>
              <a:t>encryption</a:t>
            </a:r>
            <a:r>
              <a:rPr lang="en-US" sz="1800" dirty="0"/>
              <a:t> itself, but instead offloads the task to a reverse proxy that may be equipped with </a:t>
            </a:r>
            <a:r>
              <a:rPr lang="en-US" sz="1800" u="sng" dirty="0"/>
              <a:t>SSL acceleration</a:t>
            </a:r>
            <a:r>
              <a:rPr lang="en-US" sz="1800" dirty="0"/>
              <a:t> hardware.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dirty="0"/>
              <a:t>A reverse proxy can </a:t>
            </a:r>
            <a:r>
              <a:rPr lang="en-US" sz="1800" u="sng" dirty="0"/>
              <a:t>distribute the load</a:t>
            </a:r>
            <a:r>
              <a:rPr lang="en-US" sz="1800" dirty="0"/>
              <a:t> from incoming requests to several servers, with each server serving its own application area.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· </a:t>
            </a:r>
            <a:r>
              <a:rPr lang="en-US" sz="1800" dirty="0"/>
              <a:t>A reverse proxy can reduce load on its origin servers by </a:t>
            </a:r>
            <a:r>
              <a:rPr lang="en-US" sz="1800" u="sng" dirty="0"/>
              <a:t>caching</a:t>
            </a:r>
            <a:r>
              <a:rPr lang="en-US" sz="1800" dirty="0"/>
              <a:t> </a:t>
            </a:r>
            <a:r>
              <a:rPr lang="en-US" sz="1800" u="sng" dirty="0"/>
              <a:t>static content</a:t>
            </a:r>
            <a:r>
              <a:rPr lang="en-US" sz="1800" dirty="0"/>
              <a:t>, as well as </a:t>
            </a:r>
            <a:r>
              <a:rPr lang="en-US" sz="1800" u="sng" dirty="0"/>
              <a:t>dynamic content</a:t>
            </a:r>
            <a:r>
              <a:rPr lang="en-US" sz="1800" dirty="0"/>
              <a:t> </a:t>
            </a:r>
            <a:r>
              <a:rPr lang="en-US" sz="1800" dirty="0" smtClean="0"/>
              <a:t>Proxy </a:t>
            </a:r>
            <a:r>
              <a:rPr lang="en-US" sz="1800" dirty="0"/>
              <a:t>caches of this sort can often satisfy a considerable number of website requests, greatly reducing the load on the origin server(s).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A </a:t>
            </a:r>
            <a:r>
              <a:rPr lang="en-US" sz="1800" dirty="0"/>
              <a:t>reverse proxy can optimize content by </a:t>
            </a:r>
            <a:r>
              <a:rPr lang="en-US" sz="1800" u="sng" dirty="0"/>
              <a:t>compressing</a:t>
            </a:r>
            <a:r>
              <a:rPr lang="en-US" sz="1800" dirty="0"/>
              <a:t> it in order to speed up loading times.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Reverse proxies can operate wherever multiple web-servers must be accessible via a single public IP address.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0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Benefits of Reverse Proxies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10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940496"/>
            <a:ext cx="115824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Nginx (pronounced "Engine X") is a high performance web server.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/>
              <a:t>was originally developed to tackle the 10K problem which means serving 10.000 concurrent connections.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Nginx </a:t>
            </a:r>
            <a:r>
              <a:rPr lang="en-US" sz="1800" dirty="0"/>
              <a:t>can be used as a standalone web server, or serve in front of other web servers as a reverse proxy.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serving as a reverse proxy, Nginx is acting as a front web server which passes the incoming requests on to web servers on the back, on different ports etc. Nginx can then handle aspects like SSL / HTTPS, </a:t>
            </a:r>
            <a:r>
              <a:rPr lang="en-US" sz="1800" dirty="0" err="1"/>
              <a:t>GZip</a:t>
            </a:r>
            <a:r>
              <a:rPr lang="en-US" sz="1800" dirty="0"/>
              <a:t>, cache headers, load balancing and a lot of other stuff. The web servers on the back then do not need to know how to handle this. And - you only have one web server for which you need to learn how to configure SSL / HTTPS, </a:t>
            </a:r>
            <a:r>
              <a:rPr lang="en-US" sz="1800" dirty="0" err="1"/>
              <a:t>GZip</a:t>
            </a:r>
            <a:r>
              <a:rPr lang="en-US" sz="1800" dirty="0"/>
              <a:t> etc. - and that is Nginx.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86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Overview of Nginx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61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616" y="3261995"/>
            <a:ext cx="263588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latin typeface="Calibri"/>
                <a:cs typeface="Calibri"/>
              </a:rPr>
              <a:t>Thank</a:t>
            </a:r>
            <a:r>
              <a:rPr sz="4800" b="1" spc="-80" dirty="0">
                <a:latin typeface="Calibri"/>
                <a:cs typeface="Calibri"/>
              </a:rPr>
              <a:t> </a:t>
            </a:r>
            <a:r>
              <a:rPr sz="4800" b="1" spc="-135" dirty="0">
                <a:latin typeface="Calibri"/>
                <a:cs typeface="Calibri"/>
              </a:rPr>
              <a:t>You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© </a:t>
            </a:r>
            <a:r>
              <a:rPr spc="-10" dirty="0"/>
              <a:t>Copyright, Intellipaat Software </a:t>
            </a:r>
            <a:r>
              <a:rPr spc="-5" dirty="0"/>
              <a:t>Solutions </a:t>
            </a:r>
            <a:r>
              <a:rPr dirty="0"/>
              <a:t>Pvt. </a:t>
            </a:r>
            <a:r>
              <a:rPr spc="-15" dirty="0"/>
              <a:t>Ltd. </a:t>
            </a:r>
            <a:r>
              <a:rPr spc="-5" dirty="0"/>
              <a:t>All rights</a:t>
            </a:r>
            <a:r>
              <a:rPr spc="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616" y="4699127"/>
            <a:ext cx="3399154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Email us –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support@intellipaat.com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Visit </a:t>
            </a:r>
            <a:r>
              <a:rPr sz="1800" b="1" dirty="0">
                <a:latin typeface="Calibri"/>
                <a:cs typeface="Calibri"/>
              </a:rPr>
              <a:t>us -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https://intellipaat.com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563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Chaitanya R Gaajula</cp:lastModifiedBy>
  <cp:revision>99</cp:revision>
  <dcterms:created xsi:type="dcterms:W3CDTF">2017-05-17T13:10:06Z</dcterms:created>
  <dcterms:modified xsi:type="dcterms:W3CDTF">2017-12-24T14:08:19Z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2017-05-17T00:00:00Z</vt:filetime>
  </property>
</Properties>
</file>