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0" r:id="rId8"/>
    <p:sldId id="267" r:id="rId9"/>
    <p:sldId id="268" r:id="rId10"/>
    <p:sldId id="274" r:id="rId11"/>
    <p:sldId id="275" r:id="rId12"/>
    <p:sldId id="276" r:id="rId13"/>
    <p:sldId id="261" r:id="rId14"/>
    <p:sldId id="280" r:id="rId15"/>
    <p:sldId id="278" r:id="rId16"/>
    <p:sldId id="279" r:id="rId17"/>
    <p:sldId id="262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anth Lazarus" initials="SL" lastIdx="1" clrIdx="0">
    <p:extLst>
      <p:ext uri="{19B8F6BF-5375-455C-9EA6-DF929625EA0E}">
        <p15:presenceInfo xmlns:p15="http://schemas.microsoft.com/office/powerpoint/2012/main" userId="272d44ee67684a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8CCC0-0E4C-4119-82D4-9747FA37044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CD3401E-B93B-4011-A955-84C1B54DB74D}">
      <dgm:prSet phldrT="[Text]"/>
      <dgm:spPr/>
      <dgm:t>
        <a:bodyPr/>
        <a:lstStyle/>
        <a:p>
          <a:r>
            <a:rPr lang="en-US" dirty="0"/>
            <a:t>1</a:t>
          </a:r>
          <a:endParaRPr lang="en-IN" dirty="0"/>
        </a:p>
      </dgm:t>
    </dgm:pt>
    <dgm:pt modelId="{0F09535E-5E44-4A0F-AF56-11BA06722E8C}" type="parTrans" cxnId="{1F7503DA-B2A0-4F5D-B051-4985CC040064}">
      <dgm:prSet/>
      <dgm:spPr/>
      <dgm:t>
        <a:bodyPr/>
        <a:lstStyle/>
        <a:p>
          <a:endParaRPr lang="en-IN"/>
        </a:p>
      </dgm:t>
    </dgm:pt>
    <dgm:pt modelId="{B98B406B-D7BD-43BD-9678-68CEA3CA8B97}" type="sibTrans" cxnId="{1F7503DA-B2A0-4F5D-B051-4985CC040064}">
      <dgm:prSet/>
      <dgm:spPr/>
      <dgm:t>
        <a:bodyPr/>
        <a:lstStyle/>
        <a:p>
          <a:endParaRPr lang="en-IN"/>
        </a:p>
      </dgm:t>
    </dgm:pt>
    <dgm:pt modelId="{2A19A37F-B87E-4D45-9850-87C3CB973738}">
      <dgm:prSet phldrT="[Text]" custT="1"/>
      <dgm:spPr/>
      <dgm:t>
        <a:bodyPr/>
        <a:lstStyle/>
        <a:p>
          <a:r>
            <a:rPr lang="en-US" sz="1600" dirty="0"/>
            <a:t>Standardization of Num </a:t>
          </a:r>
          <a:r>
            <a:rPr lang="en-US" sz="1600" dirty="0" err="1"/>
            <a:t>attr</a:t>
          </a:r>
          <a:endParaRPr lang="en-IN" sz="1600" dirty="0"/>
        </a:p>
      </dgm:t>
    </dgm:pt>
    <dgm:pt modelId="{24DD98B2-F106-453A-94C9-54F15A2E9705}" type="parTrans" cxnId="{89493070-B4BA-4298-9667-A337D5C4BA21}">
      <dgm:prSet/>
      <dgm:spPr/>
      <dgm:t>
        <a:bodyPr/>
        <a:lstStyle/>
        <a:p>
          <a:endParaRPr lang="en-IN"/>
        </a:p>
      </dgm:t>
    </dgm:pt>
    <dgm:pt modelId="{94A4C66C-D06B-475C-A1F3-70BA1C9B0C2C}" type="sibTrans" cxnId="{89493070-B4BA-4298-9667-A337D5C4BA21}">
      <dgm:prSet/>
      <dgm:spPr/>
      <dgm:t>
        <a:bodyPr/>
        <a:lstStyle/>
        <a:p>
          <a:endParaRPr lang="en-IN"/>
        </a:p>
      </dgm:t>
    </dgm:pt>
    <dgm:pt modelId="{CCA1C959-E861-4A4C-9441-C8A58C493F0A}">
      <dgm:prSet phldrT="[Text]"/>
      <dgm:spPr/>
      <dgm:t>
        <a:bodyPr/>
        <a:lstStyle/>
        <a:p>
          <a:r>
            <a:rPr lang="en-US" dirty="0"/>
            <a:t>2</a:t>
          </a:r>
          <a:endParaRPr lang="en-IN" dirty="0"/>
        </a:p>
      </dgm:t>
    </dgm:pt>
    <dgm:pt modelId="{C25D9BD9-0389-4060-9CB3-1F0170C64DE1}" type="parTrans" cxnId="{E756E3C8-8B46-4652-B4F3-8EC08AF7A3F6}">
      <dgm:prSet/>
      <dgm:spPr/>
      <dgm:t>
        <a:bodyPr/>
        <a:lstStyle/>
        <a:p>
          <a:endParaRPr lang="en-IN"/>
        </a:p>
      </dgm:t>
    </dgm:pt>
    <dgm:pt modelId="{9D6D668C-AA11-4C82-8478-3266976B93F2}" type="sibTrans" cxnId="{E756E3C8-8B46-4652-B4F3-8EC08AF7A3F6}">
      <dgm:prSet/>
      <dgm:spPr/>
      <dgm:t>
        <a:bodyPr/>
        <a:lstStyle/>
        <a:p>
          <a:endParaRPr lang="en-IN"/>
        </a:p>
      </dgm:t>
    </dgm:pt>
    <dgm:pt modelId="{C0312CAF-F4A3-41A6-A048-6F3FE24794C7}">
      <dgm:prSet phldrT="[Text]" custT="1"/>
      <dgm:spPr/>
      <dgm:t>
        <a:bodyPr/>
        <a:lstStyle/>
        <a:p>
          <a:r>
            <a:rPr lang="en-US" sz="1600" dirty="0" err="1"/>
            <a:t>Dummification</a:t>
          </a:r>
          <a:r>
            <a:rPr lang="en-US" sz="1600" dirty="0"/>
            <a:t> of Cat </a:t>
          </a:r>
          <a:r>
            <a:rPr lang="en-US" sz="1600" dirty="0" err="1"/>
            <a:t>attr</a:t>
          </a:r>
          <a:endParaRPr lang="en-IN" sz="1600" dirty="0"/>
        </a:p>
      </dgm:t>
    </dgm:pt>
    <dgm:pt modelId="{A4133EFF-38FF-49CC-BBF0-314D80AB2857}" type="parTrans" cxnId="{67644211-603A-4B81-B1C1-1D3CE6EF9DB6}">
      <dgm:prSet/>
      <dgm:spPr/>
      <dgm:t>
        <a:bodyPr/>
        <a:lstStyle/>
        <a:p>
          <a:endParaRPr lang="en-IN"/>
        </a:p>
      </dgm:t>
    </dgm:pt>
    <dgm:pt modelId="{21F0BBD2-D695-4040-A420-D042D3CFE005}" type="sibTrans" cxnId="{67644211-603A-4B81-B1C1-1D3CE6EF9DB6}">
      <dgm:prSet/>
      <dgm:spPr/>
      <dgm:t>
        <a:bodyPr/>
        <a:lstStyle/>
        <a:p>
          <a:endParaRPr lang="en-IN"/>
        </a:p>
      </dgm:t>
    </dgm:pt>
    <dgm:pt modelId="{318EBC9B-4876-4F9A-97EB-B2F06573DFBC}">
      <dgm:prSet phldrT="[Text]"/>
      <dgm:spPr/>
      <dgm:t>
        <a:bodyPr/>
        <a:lstStyle/>
        <a:p>
          <a:r>
            <a:rPr lang="en-US" dirty="0"/>
            <a:t>3</a:t>
          </a:r>
          <a:endParaRPr lang="en-IN" dirty="0"/>
        </a:p>
      </dgm:t>
    </dgm:pt>
    <dgm:pt modelId="{3E9EEE38-A078-4422-A8B7-4D7F507B84A3}" type="parTrans" cxnId="{723564C4-2E64-4B48-B306-7B430E7EF3C6}">
      <dgm:prSet/>
      <dgm:spPr/>
      <dgm:t>
        <a:bodyPr/>
        <a:lstStyle/>
        <a:p>
          <a:endParaRPr lang="en-IN"/>
        </a:p>
      </dgm:t>
    </dgm:pt>
    <dgm:pt modelId="{23D9F6DF-0535-4B5F-B393-A6917A401D35}" type="sibTrans" cxnId="{723564C4-2E64-4B48-B306-7B430E7EF3C6}">
      <dgm:prSet/>
      <dgm:spPr/>
      <dgm:t>
        <a:bodyPr/>
        <a:lstStyle/>
        <a:p>
          <a:endParaRPr lang="en-IN"/>
        </a:p>
      </dgm:t>
    </dgm:pt>
    <dgm:pt modelId="{CF525295-CB49-47DA-B610-BC237A1372FE}">
      <dgm:prSet phldrT="[Text]" custT="1"/>
      <dgm:spPr/>
      <dgm:t>
        <a:bodyPr/>
        <a:lstStyle/>
        <a:p>
          <a:r>
            <a:rPr lang="en-US" sz="1600" dirty="0"/>
            <a:t>Fit &amp; Predict/Transform of Model on </a:t>
          </a:r>
          <a:r>
            <a:rPr lang="en-US" sz="1600" dirty="0" err="1"/>
            <a:t>X_test</a:t>
          </a:r>
          <a:endParaRPr lang="en-IN" sz="1600" dirty="0"/>
        </a:p>
      </dgm:t>
    </dgm:pt>
    <dgm:pt modelId="{77817BFD-FAFC-4BCD-829C-38278E82F918}" type="parTrans" cxnId="{D4C79501-095F-4813-9098-AEF7068AD400}">
      <dgm:prSet/>
      <dgm:spPr/>
      <dgm:t>
        <a:bodyPr/>
        <a:lstStyle/>
        <a:p>
          <a:endParaRPr lang="en-IN"/>
        </a:p>
      </dgm:t>
    </dgm:pt>
    <dgm:pt modelId="{13644A2D-0736-4D5C-B3E0-5F7F7AC6F5A0}" type="sibTrans" cxnId="{D4C79501-095F-4813-9098-AEF7068AD400}">
      <dgm:prSet/>
      <dgm:spPr/>
      <dgm:t>
        <a:bodyPr/>
        <a:lstStyle/>
        <a:p>
          <a:endParaRPr lang="en-IN"/>
        </a:p>
      </dgm:t>
    </dgm:pt>
    <dgm:pt modelId="{A4D32BF8-511C-49F4-90B8-BAC69054F464}" type="pres">
      <dgm:prSet presAssocID="{F768CCC0-0E4C-4119-82D4-9747FA37044A}" presName="theList" presStyleCnt="0">
        <dgm:presLayoutVars>
          <dgm:dir/>
          <dgm:animLvl val="lvl"/>
          <dgm:resizeHandles val="exact"/>
        </dgm:presLayoutVars>
      </dgm:prSet>
      <dgm:spPr/>
    </dgm:pt>
    <dgm:pt modelId="{06E437AF-4805-434A-9655-78E1AD7E0BF9}" type="pres">
      <dgm:prSet presAssocID="{DCD3401E-B93B-4011-A955-84C1B54DB74D}" presName="compNode" presStyleCnt="0"/>
      <dgm:spPr/>
    </dgm:pt>
    <dgm:pt modelId="{E73BC9C9-E691-488E-AD62-0AF23D2C6745}" type="pres">
      <dgm:prSet presAssocID="{DCD3401E-B93B-4011-A955-84C1B54DB74D}" presName="noGeometry" presStyleCnt="0"/>
      <dgm:spPr/>
    </dgm:pt>
    <dgm:pt modelId="{79A51279-9A84-477F-B766-D655BD4A18BE}" type="pres">
      <dgm:prSet presAssocID="{DCD3401E-B93B-4011-A955-84C1B54DB74D}" presName="childTextVisible" presStyleLbl="bgAccFollowNode1" presStyleIdx="0" presStyleCnt="3">
        <dgm:presLayoutVars>
          <dgm:bulletEnabled val="1"/>
        </dgm:presLayoutVars>
      </dgm:prSet>
      <dgm:spPr/>
    </dgm:pt>
    <dgm:pt modelId="{B71AF4E5-1456-42AD-8BDA-589C243D79A8}" type="pres">
      <dgm:prSet presAssocID="{DCD3401E-B93B-4011-A955-84C1B54DB74D}" presName="childTextHidden" presStyleLbl="bgAccFollowNode1" presStyleIdx="0" presStyleCnt="3"/>
      <dgm:spPr/>
    </dgm:pt>
    <dgm:pt modelId="{DD1E18F8-F8CA-4157-9632-2587695D47B8}" type="pres">
      <dgm:prSet presAssocID="{DCD3401E-B93B-4011-A955-84C1B54DB74D}" presName="parentText" presStyleLbl="node1" presStyleIdx="0" presStyleCnt="3" custScaleX="59475" custScaleY="54971">
        <dgm:presLayoutVars>
          <dgm:chMax val="1"/>
          <dgm:bulletEnabled val="1"/>
        </dgm:presLayoutVars>
      </dgm:prSet>
      <dgm:spPr/>
    </dgm:pt>
    <dgm:pt modelId="{23ABB6D4-5AE0-46D6-B7D6-E1E483566907}" type="pres">
      <dgm:prSet presAssocID="{DCD3401E-B93B-4011-A955-84C1B54DB74D}" presName="aSpace" presStyleCnt="0"/>
      <dgm:spPr/>
    </dgm:pt>
    <dgm:pt modelId="{CB165A4B-9AE3-4B0F-A12E-571E1B8BACA2}" type="pres">
      <dgm:prSet presAssocID="{CCA1C959-E861-4A4C-9441-C8A58C493F0A}" presName="compNode" presStyleCnt="0"/>
      <dgm:spPr/>
    </dgm:pt>
    <dgm:pt modelId="{F0808367-46B5-455F-9310-E7C7F5C03EEE}" type="pres">
      <dgm:prSet presAssocID="{CCA1C959-E861-4A4C-9441-C8A58C493F0A}" presName="noGeometry" presStyleCnt="0"/>
      <dgm:spPr/>
    </dgm:pt>
    <dgm:pt modelId="{3EDBCC9D-4595-4AE1-B33B-A4B392713B0B}" type="pres">
      <dgm:prSet presAssocID="{CCA1C959-E861-4A4C-9441-C8A58C493F0A}" presName="childTextVisible" presStyleLbl="bgAccFollowNode1" presStyleIdx="1" presStyleCnt="3">
        <dgm:presLayoutVars>
          <dgm:bulletEnabled val="1"/>
        </dgm:presLayoutVars>
      </dgm:prSet>
      <dgm:spPr/>
    </dgm:pt>
    <dgm:pt modelId="{D3E5E951-7436-4B76-BBB2-E7D39D033B60}" type="pres">
      <dgm:prSet presAssocID="{CCA1C959-E861-4A4C-9441-C8A58C493F0A}" presName="childTextHidden" presStyleLbl="bgAccFollowNode1" presStyleIdx="1" presStyleCnt="3"/>
      <dgm:spPr/>
    </dgm:pt>
    <dgm:pt modelId="{3A513BC5-B8BE-458C-81C8-8D9F5D651712}" type="pres">
      <dgm:prSet presAssocID="{CCA1C959-E861-4A4C-9441-C8A58C493F0A}" presName="parentText" presStyleLbl="node1" presStyleIdx="1" presStyleCnt="3" custScaleX="59475" custScaleY="54971">
        <dgm:presLayoutVars>
          <dgm:chMax val="1"/>
          <dgm:bulletEnabled val="1"/>
        </dgm:presLayoutVars>
      </dgm:prSet>
      <dgm:spPr/>
    </dgm:pt>
    <dgm:pt modelId="{BA0F211F-169E-42A9-A5E6-E654CC047E46}" type="pres">
      <dgm:prSet presAssocID="{CCA1C959-E861-4A4C-9441-C8A58C493F0A}" presName="aSpace" presStyleCnt="0"/>
      <dgm:spPr/>
    </dgm:pt>
    <dgm:pt modelId="{B0940512-1225-4031-B045-A58206D1B0E7}" type="pres">
      <dgm:prSet presAssocID="{318EBC9B-4876-4F9A-97EB-B2F06573DFBC}" presName="compNode" presStyleCnt="0"/>
      <dgm:spPr/>
    </dgm:pt>
    <dgm:pt modelId="{F35A6684-4845-4825-82B2-2DA77CDBD572}" type="pres">
      <dgm:prSet presAssocID="{318EBC9B-4876-4F9A-97EB-B2F06573DFBC}" presName="noGeometry" presStyleCnt="0"/>
      <dgm:spPr/>
    </dgm:pt>
    <dgm:pt modelId="{615C8F67-D8B1-443D-9BF3-519090B6CF05}" type="pres">
      <dgm:prSet presAssocID="{318EBC9B-4876-4F9A-97EB-B2F06573DFBC}" presName="childTextVisible" presStyleLbl="bgAccFollowNode1" presStyleIdx="2" presStyleCnt="3">
        <dgm:presLayoutVars>
          <dgm:bulletEnabled val="1"/>
        </dgm:presLayoutVars>
      </dgm:prSet>
      <dgm:spPr/>
    </dgm:pt>
    <dgm:pt modelId="{83145173-A456-4872-BC0A-D47CA0E2E123}" type="pres">
      <dgm:prSet presAssocID="{318EBC9B-4876-4F9A-97EB-B2F06573DFBC}" presName="childTextHidden" presStyleLbl="bgAccFollowNode1" presStyleIdx="2" presStyleCnt="3"/>
      <dgm:spPr/>
    </dgm:pt>
    <dgm:pt modelId="{27984477-0FB8-4EAA-A956-D0B487617D86}" type="pres">
      <dgm:prSet presAssocID="{318EBC9B-4876-4F9A-97EB-B2F06573DFBC}" presName="parentText" presStyleLbl="node1" presStyleIdx="2" presStyleCnt="3" custScaleX="59475" custScaleY="54971">
        <dgm:presLayoutVars>
          <dgm:chMax val="1"/>
          <dgm:bulletEnabled val="1"/>
        </dgm:presLayoutVars>
      </dgm:prSet>
      <dgm:spPr/>
    </dgm:pt>
  </dgm:ptLst>
  <dgm:cxnLst>
    <dgm:cxn modelId="{D4C79501-095F-4813-9098-AEF7068AD400}" srcId="{318EBC9B-4876-4F9A-97EB-B2F06573DFBC}" destId="{CF525295-CB49-47DA-B610-BC237A1372FE}" srcOrd="0" destOrd="0" parTransId="{77817BFD-FAFC-4BCD-829C-38278E82F918}" sibTransId="{13644A2D-0736-4D5C-B3E0-5F7F7AC6F5A0}"/>
    <dgm:cxn modelId="{67644211-603A-4B81-B1C1-1D3CE6EF9DB6}" srcId="{CCA1C959-E861-4A4C-9441-C8A58C493F0A}" destId="{C0312CAF-F4A3-41A6-A048-6F3FE24794C7}" srcOrd="0" destOrd="0" parTransId="{A4133EFF-38FF-49CC-BBF0-314D80AB2857}" sibTransId="{21F0BBD2-D695-4040-A420-D042D3CFE005}"/>
    <dgm:cxn modelId="{EA109325-CEAC-4EC7-999D-3F5B8A0D0B40}" type="presOf" srcId="{F768CCC0-0E4C-4119-82D4-9747FA37044A}" destId="{A4D32BF8-511C-49F4-90B8-BAC69054F464}" srcOrd="0" destOrd="0" presId="urn:microsoft.com/office/officeart/2005/8/layout/hProcess6"/>
    <dgm:cxn modelId="{E98BC239-B870-4A6B-933F-AEE06D7E0350}" type="presOf" srcId="{2A19A37F-B87E-4D45-9850-87C3CB973738}" destId="{79A51279-9A84-477F-B766-D655BD4A18BE}" srcOrd="0" destOrd="0" presId="urn:microsoft.com/office/officeart/2005/8/layout/hProcess6"/>
    <dgm:cxn modelId="{C82EE960-CC2B-40C4-9729-39386FC4A29E}" type="presOf" srcId="{CF525295-CB49-47DA-B610-BC237A1372FE}" destId="{83145173-A456-4872-BC0A-D47CA0E2E123}" srcOrd="1" destOrd="0" presId="urn:microsoft.com/office/officeart/2005/8/layout/hProcess6"/>
    <dgm:cxn modelId="{E1072243-5DD4-4AD9-807D-B7DF675E9402}" type="presOf" srcId="{CCA1C959-E861-4A4C-9441-C8A58C493F0A}" destId="{3A513BC5-B8BE-458C-81C8-8D9F5D651712}" srcOrd="0" destOrd="0" presId="urn:microsoft.com/office/officeart/2005/8/layout/hProcess6"/>
    <dgm:cxn modelId="{89493070-B4BA-4298-9667-A337D5C4BA21}" srcId="{DCD3401E-B93B-4011-A955-84C1B54DB74D}" destId="{2A19A37F-B87E-4D45-9850-87C3CB973738}" srcOrd="0" destOrd="0" parTransId="{24DD98B2-F106-453A-94C9-54F15A2E9705}" sibTransId="{94A4C66C-D06B-475C-A1F3-70BA1C9B0C2C}"/>
    <dgm:cxn modelId="{20D39C50-C425-4F38-824B-8E59AF3F6930}" type="presOf" srcId="{C0312CAF-F4A3-41A6-A048-6F3FE24794C7}" destId="{3EDBCC9D-4595-4AE1-B33B-A4B392713B0B}" srcOrd="0" destOrd="0" presId="urn:microsoft.com/office/officeart/2005/8/layout/hProcess6"/>
    <dgm:cxn modelId="{5DE12576-D612-4C14-8948-61B0988AB2C8}" type="presOf" srcId="{C0312CAF-F4A3-41A6-A048-6F3FE24794C7}" destId="{D3E5E951-7436-4B76-BBB2-E7D39D033B60}" srcOrd="1" destOrd="0" presId="urn:microsoft.com/office/officeart/2005/8/layout/hProcess6"/>
    <dgm:cxn modelId="{8E18FF7B-F5C7-4163-8683-AF6D6A621C12}" type="presOf" srcId="{CF525295-CB49-47DA-B610-BC237A1372FE}" destId="{615C8F67-D8B1-443D-9BF3-519090B6CF05}" srcOrd="0" destOrd="0" presId="urn:microsoft.com/office/officeart/2005/8/layout/hProcess6"/>
    <dgm:cxn modelId="{2FB2E599-19AA-44BE-9A43-CA02052EC1EC}" type="presOf" srcId="{2A19A37F-B87E-4D45-9850-87C3CB973738}" destId="{B71AF4E5-1456-42AD-8BDA-589C243D79A8}" srcOrd="1" destOrd="0" presId="urn:microsoft.com/office/officeart/2005/8/layout/hProcess6"/>
    <dgm:cxn modelId="{CBB451B0-54FD-4E61-B666-4B49156090F6}" type="presOf" srcId="{318EBC9B-4876-4F9A-97EB-B2F06573DFBC}" destId="{27984477-0FB8-4EAA-A956-D0B487617D86}" srcOrd="0" destOrd="0" presId="urn:microsoft.com/office/officeart/2005/8/layout/hProcess6"/>
    <dgm:cxn modelId="{723564C4-2E64-4B48-B306-7B430E7EF3C6}" srcId="{F768CCC0-0E4C-4119-82D4-9747FA37044A}" destId="{318EBC9B-4876-4F9A-97EB-B2F06573DFBC}" srcOrd="2" destOrd="0" parTransId="{3E9EEE38-A078-4422-A8B7-4D7F507B84A3}" sibTransId="{23D9F6DF-0535-4B5F-B393-A6917A401D35}"/>
    <dgm:cxn modelId="{E756E3C8-8B46-4652-B4F3-8EC08AF7A3F6}" srcId="{F768CCC0-0E4C-4119-82D4-9747FA37044A}" destId="{CCA1C959-E861-4A4C-9441-C8A58C493F0A}" srcOrd="1" destOrd="0" parTransId="{C25D9BD9-0389-4060-9CB3-1F0170C64DE1}" sibTransId="{9D6D668C-AA11-4C82-8478-3266976B93F2}"/>
    <dgm:cxn modelId="{179E7BCF-6D57-49DC-885F-E546BD9B3BBC}" type="presOf" srcId="{DCD3401E-B93B-4011-A955-84C1B54DB74D}" destId="{DD1E18F8-F8CA-4157-9632-2587695D47B8}" srcOrd="0" destOrd="0" presId="urn:microsoft.com/office/officeart/2005/8/layout/hProcess6"/>
    <dgm:cxn modelId="{1F7503DA-B2A0-4F5D-B051-4985CC040064}" srcId="{F768CCC0-0E4C-4119-82D4-9747FA37044A}" destId="{DCD3401E-B93B-4011-A955-84C1B54DB74D}" srcOrd="0" destOrd="0" parTransId="{0F09535E-5E44-4A0F-AF56-11BA06722E8C}" sibTransId="{B98B406B-D7BD-43BD-9678-68CEA3CA8B97}"/>
    <dgm:cxn modelId="{14BD393E-7BEE-4A99-8019-05E1E823C417}" type="presParOf" srcId="{A4D32BF8-511C-49F4-90B8-BAC69054F464}" destId="{06E437AF-4805-434A-9655-78E1AD7E0BF9}" srcOrd="0" destOrd="0" presId="urn:microsoft.com/office/officeart/2005/8/layout/hProcess6"/>
    <dgm:cxn modelId="{D9624234-8521-4494-80E3-37706666E766}" type="presParOf" srcId="{06E437AF-4805-434A-9655-78E1AD7E0BF9}" destId="{E73BC9C9-E691-488E-AD62-0AF23D2C6745}" srcOrd="0" destOrd="0" presId="urn:microsoft.com/office/officeart/2005/8/layout/hProcess6"/>
    <dgm:cxn modelId="{5423B71C-A74A-402C-8F5B-5DDDA54F5303}" type="presParOf" srcId="{06E437AF-4805-434A-9655-78E1AD7E0BF9}" destId="{79A51279-9A84-477F-B766-D655BD4A18BE}" srcOrd="1" destOrd="0" presId="urn:microsoft.com/office/officeart/2005/8/layout/hProcess6"/>
    <dgm:cxn modelId="{F0079B7C-B80E-411D-A2C3-F5A1FC7DC725}" type="presParOf" srcId="{06E437AF-4805-434A-9655-78E1AD7E0BF9}" destId="{B71AF4E5-1456-42AD-8BDA-589C243D79A8}" srcOrd="2" destOrd="0" presId="urn:microsoft.com/office/officeart/2005/8/layout/hProcess6"/>
    <dgm:cxn modelId="{46F45285-3FEB-4CB2-A5C6-4DD56D16EC0E}" type="presParOf" srcId="{06E437AF-4805-434A-9655-78E1AD7E0BF9}" destId="{DD1E18F8-F8CA-4157-9632-2587695D47B8}" srcOrd="3" destOrd="0" presId="urn:microsoft.com/office/officeart/2005/8/layout/hProcess6"/>
    <dgm:cxn modelId="{8376875D-4EB3-4EB4-9639-629C721B70C6}" type="presParOf" srcId="{A4D32BF8-511C-49F4-90B8-BAC69054F464}" destId="{23ABB6D4-5AE0-46D6-B7D6-E1E483566907}" srcOrd="1" destOrd="0" presId="urn:microsoft.com/office/officeart/2005/8/layout/hProcess6"/>
    <dgm:cxn modelId="{E198B9B8-8EB1-441E-9069-F5D8F6572528}" type="presParOf" srcId="{A4D32BF8-511C-49F4-90B8-BAC69054F464}" destId="{CB165A4B-9AE3-4B0F-A12E-571E1B8BACA2}" srcOrd="2" destOrd="0" presId="urn:microsoft.com/office/officeart/2005/8/layout/hProcess6"/>
    <dgm:cxn modelId="{F9CA5C65-B941-4801-9E2C-160851862D02}" type="presParOf" srcId="{CB165A4B-9AE3-4B0F-A12E-571E1B8BACA2}" destId="{F0808367-46B5-455F-9310-E7C7F5C03EEE}" srcOrd="0" destOrd="0" presId="urn:microsoft.com/office/officeart/2005/8/layout/hProcess6"/>
    <dgm:cxn modelId="{EE6E0FAB-998C-4747-8279-CC91FCCEAF0C}" type="presParOf" srcId="{CB165A4B-9AE3-4B0F-A12E-571E1B8BACA2}" destId="{3EDBCC9D-4595-4AE1-B33B-A4B392713B0B}" srcOrd="1" destOrd="0" presId="urn:microsoft.com/office/officeart/2005/8/layout/hProcess6"/>
    <dgm:cxn modelId="{51093FEF-AFDD-455C-A537-87761CB7953A}" type="presParOf" srcId="{CB165A4B-9AE3-4B0F-A12E-571E1B8BACA2}" destId="{D3E5E951-7436-4B76-BBB2-E7D39D033B60}" srcOrd="2" destOrd="0" presId="urn:microsoft.com/office/officeart/2005/8/layout/hProcess6"/>
    <dgm:cxn modelId="{D79522AC-6EE4-40BF-9911-374387AA1F9C}" type="presParOf" srcId="{CB165A4B-9AE3-4B0F-A12E-571E1B8BACA2}" destId="{3A513BC5-B8BE-458C-81C8-8D9F5D651712}" srcOrd="3" destOrd="0" presId="urn:microsoft.com/office/officeart/2005/8/layout/hProcess6"/>
    <dgm:cxn modelId="{8CAC49E6-8774-48E5-BD7D-6E063E440DB9}" type="presParOf" srcId="{A4D32BF8-511C-49F4-90B8-BAC69054F464}" destId="{BA0F211F-169E-42A9-A5E6-E654CC047E46}" srcOrd="3" destOrd="0" presId="urn:microsoft.com/office/officeart/2005/8/layout/hProcess6"/>
    <dgm:cxn modelId="{6C0AE374-3CD6-4DA5-9173-D6B647A7C79C}" type="presParOf" srcId="{A4D32BF8-511C-49F4-90B8-BAC69054F464}" destId="{B0940512-1225-4031-B045-A58206D1B0E7}" srcOrd="4" destOrd="0" presId="urn:microsoft.com/office/officeart/2005/8/layout/hProcess6"/>
    <dgm:cxn modelId="{109EECF9-3FEA-47BA-A260-C80CB38088B4}" type="presParOf" srcId="{B0940512-1225-4031-B045-A58206D1B0E7}" destId="{F35A6684-4845-4825-82B2-2DA77CDBD572}" srcOrd="0" destOrd="0" presId="urn:microsoft.com/office/officeart/2005/8/layout/hProcess6"/>
    <dgm:cxn modelId="{874D8287-0C7D-4219-85D3-1233D8F75622}" type="presParOf" srcId="{B0940512-1225-4031-B045-A58206D1B0E7}" destId="{615C8F67-D8B1-443D-9BF3-519090B6CF05}" srcOrd="1" destOrd="0" presId="urn:microsoft.com/office/officeart/2005/8/layout/hProcess6"/>
    <dgm:cxn modelId="{30DB3C19-FCEA-4A11-B9A1-BC097962E203}" type="presParOf" srcId="{B0940512-1225-4031-B045-A58206D1B0E7}" destId="{83145173-A456-4872-BC0A-D47CA0E2E123}" srcOrd="2" destOrd="0" presId="urn:microsoft.com/office/officeart/2005/8/layout/hProcess6"/>
    <dgm:cxn modelId="{06F11B82-D2D7-4E79-BF03-B0E5B8DA5E1C}" type="presParOf" srcId="{B0940512-1225-4031-B045-A58206D1B0E7}" destId="{27984477-0FB8-4EAA-A956-D0B487617D8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51279-9A84-477F-B766-D655BD4A18BE}">
      <dsp:nvSpPr>
        <dsp:cNvPr id="0" name=""/>
        <dsp:cNvSpPr/>
      </dsp:nvSpPr>
      <dsp:spPr>
        <a:xfrm>
          <a:off x="628217" y="1619308"/>
          <a:ext cx="2493976" cy="218004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Standardization of Num </a:t>
          </a:r>
          <a:r>
            <a:rPr lang="en-US" sz="1600" kern="1200" dirty="0" err="1"/>
            <a:t>attr</a:t>
          </a:r>
          <a:endParaRPr lang="en-IN" sz="1600" kern="1200" dirty="0"/>
        </a:p>
      </dsp:txBody>
      <dsp:txXfrm>
        <a:off x="1251711" y="1946315"/>
        <a:ext cx="1215813" cy="1526035"/>
      </dsp:txXfrm>
    </dsp:sp>
    <dsp:sp modelId="{DD1E18F8-F8CA-4157-9632-2587695D47B8}">
      <dsp:nvSpPr>
        <dsp:cNvPr id="0" name=""/>
        <dsp:cNvSpPr/>
      </dsp:nvSpPr>
      <dsp:spPr>
        <a:xfrm>
          <a:off x="257394" y="2366592"/>
          <a:ext cx="741646" cy="685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</a:t>
          </a:r>
          <a:endParaRPr lang="en-IN" sz="3100" kern="1200" dirty="0"/>
        </a:p>
      </dsp:txBody>
      <dsp:txXfrm>
        <a:off x="366006" y="2466978"/>
        <a:ext cx="524422" cy="484709"/>
      </dsp:txXfrm>
    </dsp:sp>
    <dsp:sp modelId="{3EDBCC9D-4595-4AE1-B33B-A4B392713B0B}">
      <dsp:nvSpPr>
        <dsp:cNvPr id="0" name=""/>
        <dsp:cNvSpPr/>
      </dsp:nvSpPr>
      <dsp:spPr>
        <a:xfrm>
          <a:off x="3901562" y="1619308"/>
          <a:ext cx="2493976" cy="218004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Dummification</a:t>
          </a:r>
          <a:r>
            <a:rPr lang="en-US" sz="1600" kern="1200" dirty="0"/>
            <a:t> of Cat </a:t>
          </a:r>
          <a:r>
            <a:rPr lang="en-US" sz="1600" kern="1200" dirty="0" err="1"/>
            <a:t>attr</a:t>
          </a:r>
          <a:endParaRPr lang="en-IN" sz="1600" kern="1200" dirty="0"/>
        </a:p>
      </dsp:txBody>
      <dsp:txXfrm>
        <a:off x="4525056" y="1946315"/>
        <a:ext cx="1215813" cy="1526035"/>
      </dsp:txXfrm>
    </dsp:sp>
    <dsp:sp modelId="{3A513BC5-B8BE-458C-81C8-8D9F5D651712}">
      <dsp:nvSpPr>
        <dsp:cNvPr id="0" name=""/>
        <dsp:cNvSpPr/>
      </dsp:nvSpPr>
      <dsp:spPr>
        <a:xfrm>
          <a:off x="3530739" y="2366592"/>
          <a:ext cx="741646" cy="685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</a:t>
          </a:r>
          <a:endParaRPr lang="en-IN" sz="3100" kern="1200" dirty="0"/>
        </a:p>
      </dsp:txBody>
      <dsp:txXfrm>
        <a:off x="3639351" y="2466978"/>
        <a:ext cx="524422" cy="484709"/>
      </dsp:txXfrm>
    </dsp:sp>
    <dsp:sp modelId="{615C8F67-D8B1-443D-9BF3-519090B6CF05}">
      <dsp:nvSpPr>
        <dsp:cNvPr id="0" name=""/>
        <dsp:cNvSpPr/>
      </dsp:nvSpPr>
      <dsp:spPr>
        <a:xfrm>
          <a:off x="7174906" y="1619308"/>
          <a:ext cx="2493976" cy="218004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Fit &amp; Predict/Transform of Model on </a:t>
          </a:r>
          <a:r>
            <a:rPr lang="en-US" sz="1600" kern="1200" dirty="0" err="1"/>
            <a:t>X_test</a:t>
          </a:r>
          <a:endParaRPr lang="en-IN" sz="1600" kern="1200" dirty="0"/>
        </a:p>
      </dsp:txBody>
      <dsp:txXfrm>
        <a:off x="7798400" y="1946315"/>
        <a:ext cx="1215813" cy="1526035"/>
      </dsp:txXfrm>
    </dsp:sp>
    <dsp:sp modelId="{27984477-0FB8-4EAA-A956-D0B487617D86}">
      <dsp:nvSpPr>
        <dsp:cNvPr id="0" name=""/>
        <dsp:cNvSpPr/>
      </dsp:nvSpPr>
      <dsp:spPr>
        <a:xfrm>
          <a:off x="6804083" y="2366592"/>
          <a:ext cx="741646" cy="685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3</a:t>
          </a:r>
          <a:endParaRPr lang="en-IN" sz="3100" kern="1200" dirty="0"/>
        </a:p>
      </dsp:txBody>
      <dsp:txXfrm>
        <a:off x="6912695" y="2466978"/>
        <a:ext cx="524422" cy="484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28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59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525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26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5044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7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004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25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59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7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36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51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43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35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25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27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9403-4367-41C1-8503-D88713B00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MiTH</a:t>
            </a:r>
            <a:r>
              <a:rPr lang="en-US" dirty="0"/>
              <a:t> - Merchant Fraud Detection in E-commerce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2098E-C677-4A5F-AC3B-3CC146A82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Sumanth William Lazarus</a:t>
            </a:r>
          </a:p>
          <a:p>
            <a:r>
              <a:rPr lang="en-US" dirty="0"/>
              <a:t>Student ID: 2856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47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19D1-BEAD-4963-94AA-D70D7E72C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4743"/>
            <a:ext cx="8915400" cy="5426480"/>
          </a:xfrm>
        </p:spPr>
        <p:txBody>
          <a:bodyPr/>
          <a:lstStyle/>
          <a:p>
            <a:r>
              <a:rPr lang="en-US" dirty="0"/>
              <a:t>1. Extraction of Country label from ‘</a:t>
            </a:r>
            <a:r>
              <a:rPr lang="en-US" dirty="0" err="1"/>
              <a:t>IP_Address</a:t>
            </a:r>
            <a:r>
              <a:rPr lang="en-US" dirty="0"/>
              <a:t>’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AF57E-E32C-4E5C-A0A3-486B5CF58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79" y="1031366"/>
            <a:ext cx="4844748" cy="52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8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19D1-BEAD-4963-94AA-D70D7E72C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4743"/>
            <a:ext cx="8915400" cy="5426480"/>
          </a:xfrm>
        </p:spPr>
        <p:txBody>
          <a:bodyPr/>
          <a:lstStyle/>
          <a:p>
            <a:r>
              <a:rPr lang="en-US" dirty="0"/>
              <a:t>2. Extraction of Country Label using List Comprehension and embedded If-statement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C18AE-19AC-422C-A93E-1F9A28ACD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31" y="1075704"/>
            <a:ext cx="5170462" cy="2353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C72391-5738-4523-9D58-2BCEEDAB0DAD}"/>
              </a:ext>
            </a:extLst>
          </p:cNvPr>
          <p:cNvSpPr txBox="1"/>
          <p:nvPr/>
        </p:nvSpPr>
        <p:spPr>
          <a:xfrm>
            <a:off x="502417" y="1929186"/>
            <a:ext cx="321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IP Address </a:t>
            </a:r>
            <a:r>
              <a:rPr lang="en-US" dirty="0">
                <a:sym typeface="Wingdings" panose="05000000000000000000" pitchFamily="2" charset="2"/>
              </a:rPr>
              <a:t> Decimal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31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9F453C-3FAE-4B9E-8053-E229E0C2C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4" y="1051786"/>
            <a:ext cx="7097115" cy="286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92BE5D-3D11-421D-A65A-9FF7B9F25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4" y="4077774"/>
            <a:ext cx="11358563" cy="2060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6F92F0-7FC3-41FD-9AFB-D54A8051E06D}"/>
              </a:ext>
            </a:extLst>
          </p:cNvPr>
          <p:cNvSpPr txBox="1"/>
          <p:nvPr/>
        </p:nvSpPr>
        <p:spPr>
          <a:xfrm>
            <a:off x="1740752" y="128456"/>
            <a:ext cx="3214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‘Country Label’ using Lookup/List Comprehension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6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D2B2-1065-41B7-9CE2-4AD318C5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Stage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2D9E1-B3DB-4690-92CE-AEBD010F5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72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0C22-6C5A-404C-8DFB-9374B619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Pipeline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8A06-CD13-4FD5-BEB0-C5F35BC9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1. Grouped ‘Transformers’ applied on Data in a modular/streamlined fashion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3074" name="Picture 2" descr="Image result for python  pipeline()">
            <a:extLst>
              <a:ext uri="{FF2B5EF4-FFF2-40B4-BE49-F238E27FC236}">
                <a16:creationId xmlns:a16="http://schemas.microsoft.com/office/drawing/2014/main" id="{A357D27C-D197-4AB7-BC00-4A9AF3D81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94" y="2973651"/>
            <a:ext cx="5899211" cy="33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25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1EA120F-04BD-4092-BF57-D9B94D6D5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8" y="1474564"/>
            <a:ext cx="11545286" cy="2729301"/>
          </a:xfr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1F7D467-A687-4CEF-A20A-2167F1E4F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3305108"/>
              </p:ext>
            </p:extLst>
          </p:nvPr>
        </p:nvGraphicFramePr>
        <p:xfrm>
          <a:off x="1434108" y="2720460"/>
          <a:ext cx="96736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2B8672-1BC9-4439-AF84-D5092CC4E1E3}"/>
              </a:ext>
            </a:extLst>
          </p:cNvPr>
          <p:cNvSpPr txBox="1"/>
          <p:nvPr/>
        </p:nvSpPr>
        <p:spPr>
          <a:xfrm>
            <a:off x="1434108" y="320634"/>
            <a:ext cx="389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 : Logistic Regression (Linear)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336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112F4-A4B7-43AF-8AF4-556BE0671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451" y="224370"/>
            <a:ext cx="8915400" cy="5507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Model 2: Decision Tree Classifier with </a:t>
            </a:r>
            <a:r>
              <a:rPr lang="en-US" dirty="0" err="1"/>
              <a:t>GridSearchCV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1200D-8FDD-45FA-8E86-68F9DEEE1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" y="640274"/>
            <a:ext cx="11482760" cy="331520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E373BF3-0FAA-4FA3-AFC2-DEB62FEA7BB2}"/>
              </a:ext>
            </a:extLst>
          </p:cNvPr>
          <p:cNvGrpSpPr/>
          <p:nvPr/>
        </p:nvGrpSpPr>
        <p:grpSpPr>
          <a:xfrm>
            <a:off x="1461971" y="4560125"/>
            <a:ext cx="3284773" cy="1670470"/>
            <a:chOff x="628217" y="1619308"/>
            <a:chExt cx="2493976" cy="2180049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F3D2FB1A-9278-4BA8-B7DD-3AD55966E820}"/>
                </a:ext>
              </a:extLst>
            </p:cNvPr>
            <p:cNvSpPr/>
            <p:nvPr/>
          </p:nvSpPr>
          <p:spPr>
            <a:xfrm>
              <a:off x="628217" y="1619308"/>
              <a:ext cx="2493976" cy="2180049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Arrow: Right 4">
              <a:extLst>
                <a:ext uri="{FF2B5EF4-FFF2-40B4-BE49-F238E27FC236}">
                  <a16:creationId xmlns:a16="http://schemas.microsoft.com/office/drawing/2014/main" id="{4E107881-A653-419D-8D9D-7DD9D3BCCD54}"/>
                </a:ext>
              </a:extLst>
            </p:cNvPr>
            <p:cNvSpPr txBox="1"/>
            <p:nvPr/>
          </p:nvSpPr>
          <p:spPr>
            <a:xfrm>
              <a:off x="1251711" y="1946315"/>
              <a:ext cx="1215813" cy="15260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10160" rIns="2032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Pre-processing</a:t>
              </a:r>
              <a:endParaRPr lang="en-IN" sz="16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581DD2B-BE12-48AA-B99F-B09CA3794E0D}"/>
              </a:ext>
            </a:extLst>
          </p:cNvPr>
          <p:cNvGrpSpPr/>
          <p:nvPr/>
        </p:nvGrpSpPr>
        <p:grpSpPr>
          <a:xfrm>
            <a:off x="1091148" y="4958059"/>
            <a:ext cx="976809" cy="525252"/>
            <a:chOff x="257394" y="2366592"/>
            <a:chExt cx="741646" cy="6854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1D345C8-E142-4A09-A902-2F65B5CC84CD}"/>
                </a:ext>
              </a:extLst>
            </p:cNvPr>
            <p:cNvSpPr/>
            <p:nvPr/>
          </p:nvSpPr>
          <p:spPr>
            <a:xfrm>
              <a:off x="257394" y="2366592"/>
              <a:ext cx="741646" cy="68548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9A54887D-CED4-4661-B1FF-ECB15CAF2FEF}"/>
                </a:ext>
              </a:extLst>
            </p:cNvPr>
            <p:cNvSpPr txBox="1"/>
            <p:nvPr/>
          </p:nvSpPr>
          <p:spPr>
            <a:xfrm>
              <a:off x="366006" y="2466978"/>
              <a:ext cx="524422" cy="4847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1</a:t>
              </a:r>
              <a:endParaRPr lang="en-IN" sz="31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D9C50D-5129-4AB0-B1CA-5BA19D35ADCB}"/>
              </a:ext>
            </a:extLst>
          </p:cNvPr>
          <p:cNvGrpSpPr/>
          <p:nvPr/>
        </p:nvGrpSpPr>
        <p:grpSpPr>
          <a:xfrm>
            <a:off x="4735316" y="4560125"/>
            <a:ext cx="3284773" cy="1670470"/>
            <a:chOff x="3901562" y="1619308"/>
            <a:chExt cx="2493976" cy="2180049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CDAD943A-795F-47FE-9529-659FD58A06B7}"/>
                </a:ext>
              </a:extLst>
            </p:cNvPr>
            <p:cNvSpPr/>
            <p:nvPr/>
          </p:nvSpPr>
          <p:spPr>
            <a:xfrm>
              <a:off x="3901562" y="1619308"/>
              <a:ext cx="2493976" cy="2180049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rrow: Right 8">
              <a:extLst>
                <a:ext uri="{FF2B5EF4-FFF2-40B4-BE49-F238E27FC236}">
                  <a16:creationId xmlns:a16="http://schemas.microsoft.com/office/drawing/2014/main" id="{CFC57741-2297-44DD-9C05-21E18B04BFA7}"/>
                </a:ext>
              </a:extLst>
            </p:cNvPr>
            <p:cNvSpPr txBox="1"/>
            <p:nvPr/>
          </p:nvSpPr>
          <p:spPr>
            <a:xfrm>
              <a:off x="4525056" y="1946315"/>
              <a:ext cx="1215813" cy="15260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10160" rIns="2032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Modeling</a:t>
              </a:r>
              <a:endParaRPr lang="en-IN" sz="16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F0F821B-CC6D-4CEF-AF0C-E05C73F254EE}"/>
              </a:ext>
            </a:extLst>
          </p:cNvPr>
          <p:cNvGrpSpPr/>
          <p:nvPr/>
        </p:nvGrpSpPr>
        <p:grpSpPr>
          <a:xfrm>
            <a:off x="4364493" y="4958059"/>
            <a:ext cx="976809" cy="525252"/>
            <a:chOff x="3530739" y="2366592"/>
            <a:chExt cx="741646" cy="68548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BD7FEA-300E-4D4E-9525-3344640C751D}"/>
                </a:ext>
              </a:extLst>
            </p:cNvPr>
            <p:cNvSpPr/>
            <p:nvPr/>
          </p:nvSpPr>
          <p:spPr>
            <a:xfrm>
              <a:off x="3530739" y="2366592"/>
              <a:ext cx="741646" cy="68548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A7BB9CD8-1073-47FA-AD4B-6F2FEF9EADC1}"/>
                </a:ext>
              </a:extLst>
            </p:cNvPr>
            <p:cNvSpPr txBox="1"/>
            <p:nvPr/>
          </p:nvSpPr>
          <p:spPr>
            <a:xfrm>
              <a:off x="3639351" y="2466978"/>
              <a:ext cx="524422" cy="4847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2</a:t>
              </a:r>
              <a:endParaRPr lang="en-IN" sz="31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73BCB4-0DF0-4E3C-BE4C-A905E33F6586}"/>
              </a:ext>
            </a:extLst>
          </p:cNvPr>
          <p:cNvGrpSpPr/>
          <p:nvPr/>
        </p:nvGrpSpPr>
        <p:grpSpPr>
          <a:xfrm>
            <a:off x="8008660" y="4560125"/>
            <a:ext cx="3284773" cy="1670470"/>
            <a:chOff x="7174906" y="1619308"/>
            <a:chExt cx="2493976" cy="2180049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ACE5E172-FEE2-48C1-A98F-9ED358A14517}"/>
                </a:ext>
              </a:extLst>
            </p:cNvPr>
            <p:cNvSpPr/>
            <p:nvPr/>
          </p:nvSpPr>
          <p:spPr>
            <a:xfrm>
              <a:off x="7174906" y="1619308"/>
              <a:ext cx="2493976" cy="2180049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rrow: Right 12">
              <a:extLst>
                <a:ext uri="{FF2B5EF4-FFF2-40B4-BE49-F238E27FC236}">
                  <a16:creationId xmlns:a16="http://schemas.microsoft.com/office/drawing/2014/main" id="{6883B7C5-72DD-46A2-9C6B-6DB4ED191082}"/>
                </a:ext>
              </a:extLst>
            </p:cNvPr>
            <p:cNvSpPr txBox="1"/>
            <p:nvPr/>
          </p:nvSpPr>
          <p:spPr>
            <a:xfrm>
              <a:off x="7798400" y="1946315"/>
              <a:ext cx="1215813" cy="15260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10160" rIns="2032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Hyperparameter Tuning</a:t>
              </a:r>
              <a:endParaRPr lang="en-IN" sz="16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2CDD36-63EB-4763-8FA4-D7241AB24046}"/>
              </a:ext>
            </a:extLst>
          </p:cNvPr>
          <p:cNvGrpSpPr/>
          <p:nvPr/>
        </p:nvGrpSpPr>
        <p:grpSpPr>
          <a:xfrm>
            <a:off x="7637837" y="4958059"/>
            <a:ext cx="976809" cy="525252"/>
            <a:chOff x="6804083" y="2366592"/>
            <a:chExt cx="741646" cy="68548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9BEBAA-3EA2-437A-888C-309A95EE7344}"/>
                </a:ext>
              </a:extLst>
            </p:cNvPr>
            <p:cNvSpPr/>
            <p:nvPr/>
          </p:nvSpPr>
          <p:spPr>
            <a:xfrm>
              <a:off x="6804083" y="2366592"/>
              <a:ext cx="741646" cy="68548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67A3B10D-FAD9-4886-82AC-27FC8BCAD92C}"/>
                </a:ext>
              </a:extLst>
            </p:cNvPr>
            <p:cNvSpPr txBox="1"/>
            <p:nvPr/>
          </p:nvSpPr>
          <p:spPr>
            <a:xfrm>
              <a:off x="6912695" y="2466978"/>
              <a:ext cx="524422" cy="4847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3</a:t>
              </a:r>
              <a:endParaRPr lang="en-IN" sz="3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07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D2B2-1065-41B7-9CE2-4AD318C5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Performance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2D9E1-B3DB-4690-92CE-AEBD010F5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715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2B8672-1BC9-4439-AF84-D5092CC4E1E3}"/>
              </a:ext>
            </a:extLst>
          </p:cNvPr>
          <p:cNvSpPr txBox="1"/>
          <p:nvPr/>
        </p:nvSpPr>
        <p:spPr>
          <a:xfrm>
            <a:off x="1434108" y="320634"/>
            <a:ext cx="389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 : Logistic Regression (Linear)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1183C6-CB4B-49FC-BB68-018FBA3E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2021" y="172193"/>
            <a:ext cx="9572006" cy="5074722"/>
          </a:xfrm>
        </p:spPr>
        <p:txBody>
          <a:bodyPr/>
          <a:lstStyle/>
          <a:p>
            <a:r>
              <a:rPr lang="en-US" dirty="0"/>
              <a:t>Evaluation Metrics used:</a:t>
            </a:r>
          </a:p>
          <a:p>
            <a:r>
              <a:rPr lang="en-US" dirty="0"/>
              <a:t>1. f1_score()</a:t>
            </a:r>
          </a:p>
          <a:p>
            <a:r>
              <a:rPr lang="en-US" dirty="0"/>
              <a:t>2. Precision &amp; Recall</a:t>
            </a:r>
          </a:p>
          <a:p>
            <a:r>
              <a:rPr lang="en-US" dirty="0"/>
              <a:t>3. Accuracy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14CF3F-8BE7-4699-BAE5-53CDA39A1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2" y="1783278"/>
            <a:ext cx="11370635" cy="507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47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2B8672-1BC9-4439-AF84-D5092CC4E1E3}"/>
              </a:ext>
            </a:extLst>
          </p:cNvPr>
          <p:cNvSpPr txBox="1"/>
          <p:nvPr/>
        </p:nvSpPr>
        <p:spPr>
          <a:xfrm>
            <a:off x="1624113" y="205285"/>
            <a:ext cx="389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2 : Decision Tree Classifier with </a:t>
            </a:r>
            <a:r>
              <a:rPr lang="en-US" dirty="0" err="1"/>
              <a:t>GridSearchCV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6EA936-1888-4E86-874B-30F5379CF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9" y="851616"/>
            <a:ext cx="11127002" cy="5483936"/>
          </a:xfrm>
        </p:spPr>
      </p:pic>
    </p:spTree>
    <p:extLst>
      <p:ext uri="{BB962C8B-B14F-4D97-AF65-F5344CB8AC3E}">
        <p14:creationId xmlns:p14="http://schemas.microsoft.com/office/powerpoint/2010/main" val="404246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30AE-8CCD-4150-BC40-ED1466C5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Libraries and Functions: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FEC3-DCD6-4684-B54A-C958168E9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 err="1"/>
              <a:t>StandardScaler</a:t>
            </a:r>
            <a:endParaRPr lang="en-US" dirty="0"/>
          </a:p>
          <a:p>
            <a:r>
              <a:rPr lang="en-US" dirty="0" err="1"/>
              <a:t>OneHotEncoder</a:t>
            </a:r>
            <a:endParaRPr lang="en-US" dirty="0"/>
          </a:p>
          <a:p>
            <a:r>
              <a:rPr lang="en-US" dirty="0"/>
              <a:t>Pipeline</a:t>
            </a:r>
          </a:p>
          <a:p>
            <a:r>
              <a:rPr lang="en-US" dirty="0" err="1"/>
              <a:t>GridSearchCV</a:t>
            </a:r>
            <a:endParaRPr lang="en-US" dirty="0"/>
          </a:p>
          <a:p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 err="1"/>
              <a:t>DecisionTreeClassifier</a:t>
            </a:r>
            <a:endParaRPr lang="en-US" dirty="0"/>
          </a:p>
          <a:p>
            <a:r>
              <a:rPr lang="en-US" dirty="0" err="1"/>
              <a:t>sklearn.metrics</a:t>
            </a:r>
            <a:r>
              <a:rPr lang="en-US" dirty="0"/>
              <a:t>: </a:t>
            </a:r>
            <a:r>
              <a:rPr lang="en-US" dirty="0" err="1"/>
              <a:t>confusion_matrix</a:t>
            </a:r>
            <a:r>
              <a:rPr lang="en-US" dirty="0"/>
              <a:t>, f1_score, </a:t>
            </a:r>
            <a:r>
              <a:rPr lang="en-US" dirty="0" err="1"/>
              <a:t>accuracy_score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 descr="Image result for sklearn">
            <a:extLst>
              <a:ext uri="{FF2B5EF4-FFF2-40B4-BE49-F238E27FC236}">
                <a16:creationId xmlns:a16="http://schemas.microsoft.com/office/drawing/2014/main" id="{AEE40F60-01CB-45EE-B432-333669A23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7" y="1347787"/>
            <a:ext cx="1457326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tplotlib">
            <a:extLst>
              <a:ext uri="{FF2B5EF4-FFF2-40B4-BE49-F238E27FC236}">
                <a16:creationId xmlns:a16="http://schemas.microsoft.com/office/drawing/2014/main" id="{6CAC3160-171C-4C15-A2AD-502FA52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0" y="2537243"/>
            <a:ext cx="2668588" cy="64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14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D2B2-1065-41B7-9CE2-4AD318C5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Pre-Processing Data &amp; Exploratory Data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2D9E1-B3DB-4690-92CE-AEBD010F5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02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3EB6-5339-4DE6-9A5A-42726E67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Steps: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004B-3A5E-42A4-A6CD-ADFDD8627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Reading .csv files into </a:t>
            </a:r>
            <a:r>
              <a:rPr lang="en-US" dirty="0" err="1"/>
              <a:t>pandas.DataFrame</a:t>
            </a:r>
            <a:r>
              <a:rPr lang="en-US" dirty="0"/>
              <a:t>.</a:t>
            </a:r>
          </a:p>
          <a:p>
            <a:r>
              <a:rPr lang="en-US" dirty="0"/>
              <a:t>2. Merging Merchant &amp; Order Data along ‘</a:t>
            </a:r>
            <a:r>
              <a:rPr lang="en-US" dirty="0" err="1"/>
              <a:t>Merchant_ID</a:t>
            </a:r>
            <a:r>
              <a:rPr lang="en-US" dirty="0"/>
              <a:t>’, </a:t>
            </a:r>
            <a:r>
              <a:rPr lang="en-US" dirty="0" err="1"/>
              <a:t>X_train-X_test</a:t>
            </a:r>
            <a:r>
              <a:rPr lang="en-US" dirty="0"/>
              <a:t> treatment.</a:t>
            </a:r>
          </a:p>
          <a:p>
            <a:r>
              <a:rPr lang="en-US" dirty="0"/>
              <a:t>3. Joining ‘</a:t>
            </a:r>
            <a:r>
              <a:rPr lang="en-US" dirty="0" err="1"/>
              <a:t>y_train</a:t>
            </a:r>
            <a:r>
              <a:rPr lang="en-US" dirty="0"/>
              <a:t>’ along ‘</a:t>
            </a:r>
            <a:r>
              <a:rPr lang="en-US" dirty="0" err="1"/>
              <a:t>Merchant_ID</a:t>
            </a:r>
            <a:r>
              <a:rPr lang="en-US" dirty="0"/>
              <a:t>’.</a:t>
            </a:r>
          </a:p>
          <a:p>
            <a:r>
              <a:rPr lang="en-US" dirty="0"/>
              <a:t>4. </a:t>
            </a:r>
            <a:r>
              <a:rPr lang="en-US" dirty="0" err="1"/>
              <a:t>df.shape</a:t>
            </a:r>
            <a:r>
              <a:rPr lang="en-US" dirty="0"/>
              <a:t>, </a:t>
            </a:r>
            <a:r>
              <a:rPr lang="en-US" dirty="0" err="1"/>
              <a:t>df.describe</a:t>
            </a:r>
            <a:r>
              <a:rPr lang="en-US" dirty="0"/>
              <a:t>( ) : uncovering insights into data spread/distribution.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36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004B-3A5E-42A4-A6CD-ADFDD8627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142" y="391881"/>
            <a:ext cx="8915400" cy="3777622"/>
          </a:xfrm>
        </p:spPr>
        <p:txBody>
          <a:bodyPr/>
          <a:lstStyle/>
          <a:p>
            <a:r>
              <a:rPr lang="en-US" dirty="0"/>
              <a:t>Description of Data:</a:t>
            </a:r>
          </a:p>
          <a:p>
            <a:r>
              <a:rPr lang="en-US" dirty="0"/>
              <a:t>1. '</a:t>
            </a:r>
            <a:r>
              <a:rPr lang="en-US" dirty="0" err="1"/>
              <a:t>Merchant_ID</a:t>
            </a:r>
            <a:r>
              <a:rPr lang="en-US" dirty="0"/>
              <a:t>', '</a:t>
            </a:r>
            <a:r>
              <a:rPr lang="en-US" dirty="0" err="1"/>
              <a:t>Customer_ID</a:t>
            </a:r>
            <a:r>
              <a:rPr lang="en-US" dirty="0"/>
              <a:t>' will be converted to </a:t>
            </a:r>
            <a:r>
              <a:rPr lang="en-US" dirty="0" err="1"/>
              <a:t>dtype</a:t>
            </a:r>
            <a:r>
              <a:rPr lang="en-US" dirty="0"/>
              <a:t> 'object’.</a:t>
            </a:r>
          </a:p>
          <a:p>
            <a:r>
              <a:rPr lang="en-US" dirty="0"/>
              <a:t>2. '</a:t>
            </a:r>
            <a:r>
              <a:rPr lang="en-US" dirty="0" err="1"/>
              <a:t>Ecommerce_Provider_ID</a:t>
            </a:r>
            <a:r>
              <a:rPr lang="en-US" dirty="0"/>
              <a:t>' will be dropped due to No Information Gain.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00627-DC84-49D8-8FF3-6B97E42DC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" y="2086088"/>
            <a:ext cx="11846191" cy="416682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F98D52-CAE2-4329-9C38-4909799047DE}"/>
              </a:ext>
            </a:extLst>
          </p:cNvPr>
          <p:cNvSpPr/>
          <p:nvPr/>
        </p:nvSpPr>
        <p:spPr>
          <a:xfrm>
            <a:off x="2278743" y="3091543"/>
            <a:ext cx="1654628" cy="30334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49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3EB6-5339-4DE6-9A5A-42726E67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</a:t>
            </a:r>
            <a:r>
              <a:rPr lang="en-US"/>
              <a:t>of Categorical </a:t>
            </a:r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004B-3A5E-42A4-A6CD-ADFDD8627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 of ‘</a:t>
            </a:r>
            <a:r>
              <a:rPr lang="en-US" dirty="0" err="1"/>
              <a:t>Order_Source</a:t>
            </a:r>
            <a:r>
              <a:rPr lang="en-US" dirty="0"/>
              <a:t>’ &amp; ‘</a:t>
            </a:r>
            <a:r>
              <a:rPr lang="en-US" dirty="0" err="1"/>
              <a:t>Order_Payment_Method</a:t>
            </a:r>
            <a:r>
              <a:rPr lang="en-US" dirty="0"/>
              <a:t>’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3F604-2C61-4727-B8BC-2A5450E92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76" y="2823216"/>
            <a:ext cx="5068071" cy="3316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CCC3B2-2D2C-47AE-A30D-56BFD39E5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3216"/>
            <a:ext cx="5659526" cy="358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3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D2B2-1065-41B7-9CE2-4AD318C5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195" y="2080784"/>
            <a:ext cx="8915399" cy="1468800"/>
          </a:xfrm>
        </p:spPr>
        <p:txBody>
          <a:bodyPr/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2D9E1-B3DB-4690-92CE-AEBD010F5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5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51DE-B27C-45E9-B8E7-D19D8032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‘object’ Datatype to ‘categorical’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93DA-DD7D-453A-9433-F3B12101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</a:t>
            </a:r>
            <a:r>
              <a:rPr lang="en-US" dirty="0" err="1"/>
              <a:t>Order_Source</a:t>
            </a:r>
            <a:r>
              <a:rPr lang="en-US" dirty="0"/>
              <a:t>': Has 3 Levels - SEO, Ads, Direct</a:t>
            </a:r>
          </a:p>
          <a:p>
            <a:r>
              <a:rPr lang="en-US" dirty="0"/>
              <a:t>'</a:t>
            </a:r>
            <a:r>
              <a:rPr lang="en-US" dirty="0" err="1"/>
              <a:t>Order_Payment_Method</a:t>
            </a:r>
            <a:r>
              <a:rPr lang="en-US" dirty="0"/>
              <a:t>': Has 5 Levels - Credit Card, Internet Banking, Debit Card, E-wallet, Cash On Delivery</a:t>
            </a:r>
          </a:p>
          <a:p>
            <a:r>
              <a:rPr lang="en-US" dirty="0"/>
              <a:t>'</a:t>
            </a:r>
            <a:r>
              <a:rPr lang="en-US" dirty="0" err="1"/>
              <a:t>Order_Source</a:t>
            </a:r>
            <a:r>
              <a:rPr lang="en-US" dirty="0"/>
              <a:t>', '</a:t>
            </a:r>
            <a:r>
              <a:rPr lang="en-US" dirty="0" err="1"/>
              <a:t>Order_Payment_Method</a:t>
            </a:r>
            <a:r>
              <a:rPr lang="en-US" dirty="0"/>
              <a:t>', 'Gender': Can be converted to 'category' </a:t>
            </a:r>
            <a:r>
              <a:rPr lang="en-US" dirty="0" err="1"/>
              <a:t>dtype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64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19D1-BEAD-4963-94AA-D70D7E72C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4743"/>
            <a:ext cx="8915400" cy="5426480"/>
          </a:xfrm>
        </p:spPr>
        <p:txBody>
          <a:bodyPr/>
          <a:lstStyle/>
          <a:p>
            <a:r>
              <a:rPr lang="en-US" dirty="0"/>
              <a:t>'</a:t>
            </a:r>
            <a:r>
              <a:rPr lang="en-US" dirty="0" err="1"/>
              <a:t>IP_Address</a:t>
            </a:r>
            <a:r>
              <a:rPr lang="en-US" dirty="0"/>
              <a:t>': Should be converted to Human readable format (Decimal)</a:t>
            </a:r>
          </a:p>
          <a:p>
            <a:r>
              <a:rPr lang="en-US" dirty="0"/>
              <a:t>Extraction of info store in ‘</a:t>
            </a:r>
            <a:r>
              <a:rPr lang="en-US" dirty="0" err="1"/>
              <a:t>IP_Address</a:t>
            </a:r>
            <a:r>
              <a:rPr lang="en-US" dirty="0"/>
              <a:t>’</a:t>
            </a:r>
          </a:p>
          <a:p>
            <a:endParaRPr lang="en-US" dirty="0"/>
          </a:p>
        </p:txBody>
      </p:sp>
      <p:pic>
        <p:nvPicPr>
          <p:cNvPr id="2050" name="Picture 2" descr="Image result for ip address information breakdown">
            <a:extLst>
              <a:ext uri="{FF2B5EF4-FFF2-40B4-BE49-F238E27FC236}">
                <a16:creationId xmlns:a16="http://schemas.microsoft.com/office/drawing/2014/main" id="{209A4928-EE06-474B-8A20-520C57F9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655449"/>
            <a:ext cx="47815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9141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219</TotalTime>
  <Words>405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Wisp</vt:lpstr>
      <vt:lpstr>MiTH - Merchant Fraud Detection in E-commerce </vt:lpstr>
      <vt:lpstr>Basic Libraries and Functions:</vt:lpstr>
      <vt:lpstr>Pre-Processing Data &amp; Exploratory Data Analysis</vt:lpstr>
      <vt:lpstr>Basic Steps: </vt:lpstr>
      <vt:lpstr>PowerPoint Presentation</vt:lpstr>
      <vt:lpstr>Exploration of Categorical Features</vt:lpstr>
      <vt:lpstr>Feature Engineering</vt:lpstr>
      <vt:lpstr>‘object’ Datatype to ‘categorical’</vt:lpstr>
      <vt:lpstr>PowerPoint Presentation</vt:lpstr>
      <vt:lpstr>PowerPoint Presentation</vt:lpstr>
      <vt:lpstr>PowerPoint Presentation</vt:lpstr>
      <vt:lpstr>PowerPoint Presentation</vt:lpstr>
      <vt:lpstr>Modelling Stage</vt:lpstr>
      <vt:lpstr>Introducing Pipeline Object</vt:lpstr>
      <vt:lpstr>PowerPoint Presentation</vt:lpstr>
      <vt:lpstr>PowerPoint Presentation</vt:lpstr>
      <vt:lpstr>Evaluation and Performance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MiTH - Merchant Fraud Detection in E-commerce </dc:title>
  <dc:creator>Sumanth Lazarus</dc:creator>
  <cp:lastModifiedBy>Sumanth Lazarus</cp:lastModifiedBy>
  <cp:revision>16</cp:revision>
  <dcterms:created xsi:type="dcterms:W3CDTF">2019-07-06T19:19:52Z</dcterms:created>
  <dcterms:modified xsi:type="dcterms:W3CDTF">2019-07-07T05:38:54Z</dcterms:modified>
</cp:coreProperties>
</file>