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A1B8E5-9F97-1F4D-A7A4-BD2F816D9478}">
          <p14:sldIdLst>
            <p14:sldId id="256"/>
          </p14:sldIdLst>
        </p14:section>
        <p14:section name="prototype" id="{3B0F2679-E8CA-7349-B88B-8F842C95C3DC}">
          <p14:sldIdLst>
            <p14:sldId id="257"/>
            <p14:sldId id="258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73"/>
    <p:restoredTop sz="69357"/>
  </p:normalViewPr>
  <p:slideViewPr>
    <p:cSldViewPr snapToGrid="0" snapToObjects="1">
      <p:cViewPr varScale="1">
        <p:scale>
          <a:sx n="71" d="100"/>
          <a:sy n="71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D5D9-1E31-9349-AD4D-FADBEDD650AE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612C5-6A8B-3F44-953D-1F3DC4EDB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Participant</a:t>
            </a:r>
            <a:r>
              <a:rPr lang="en-US" baseline="0" dirty="0" smtClean="0"/>
              <a:t> steps: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Create AWS account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Get code from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and deploy (possibly using cloudformation)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Enter a few feedback using different names, and varying feedback.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Estimated time: 30 mins (for setting up AWS account,</a:t>
            </a:r>
            <a:r>
              <a:rPr lang="en-US" baseline="0" dirty="0" smtClean="0"/>
              <a:t> figuring out keys, S3, EC2, and foundational services</a:t>
            </a:r>
            <a:r>
              <a:rPr lang="en-US" dirty="0" smtClean="0"/>
              <a:t>) Usually</a:t>
            </a:r>
            <a:r>
              <a:rPr lang="en-US" baseline="0" dirty="0" smtClean="0"/>
              <a:t> takes longer because many participants might be new to AWS.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Learning objectives: Setting up</a:t>
            </a:r>
            <a:r>
              <a:rPr lang="en-US" baseline="0" dirty="0" smtClean="0"/>
              <a:t> basic AWS infrastructure and learning about the sample application we are building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12C5-6A8B-3F44-953D-1F3DC4EDB8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9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This</a:t>
            </a:r>
            <a:r>
              <a:rPr lang="en-US" baseline="0" dirty="0" smtClean="0"/>
              <a:t> is the internal application used by “customer success” team of Unicorn rentals. They will periodically view this and see how well they are doing.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12C5-6A8B-3F44-953D-1F3DC4EDB8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2:</a:t>
            </a:r>
            <a:r>
              <a:rPr lang="en-US" baseline="0" dirty="0" smtClean="0"/>
              <a:t> Insert simple keys/endpoint that can do sentiment prediction.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Estimate: 30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Objectives: Learn about native AWS sentiment analysis services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12C5-6A8B-3F44-953D-1F3DC4EDB8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0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2:</a:t>
            </a:r>
            <a:r>
              <a:rPr lang="en-US" baseline="0" dirty="0" smtClean="0"/>
              <a:t> Insert simple keys/endpoint that can translate text form many languages to English.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Estimate: 10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Objectives: Learn about native AWS translation service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12C5-6A8B-3F44-953D-1F3DC4EDB8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2:</a:t>
            </a:r>
            <a:r>
              <a:rPr lang="en-US" baseline="0" dirty="0" smtClean="0"/>
              <a:t> participants will have to build custom model to predict the gender of the customer. We will provide the dataset, and the notebook to run and create a model (character based LSTM). Deploy the model and get an endpoint. This endpoint must be inserted in the code.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Estimate: 60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Learning objectives: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Participants learn how to use </a:t>
            </a:r>
            <a:r>
              <a:rPr lang="en-US" baseline="0" dirty="0" err="1" smtClean="0"/>
              <a:t>mxnet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tensorflow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Participants learn how to use jupyter notebooks, train custom and deploy the model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12C5-6A8B-3F44-953D-1F3DC4EDB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-&gt; This is the coolest part of the workshop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Step 2:</a:t>
            </a:r>
            <a:r>
              <a:rPr lang="en-US" baseline="0" dirty="0" smtClean="0"/>
              <a:t> Participants will have to build custom model to predict the gender of the customer. We will provide the dataset, and the notebook to run and create a model (character based LSTM). Deploy the model and get an endpoint. This endpoint must be inserted in the code. We will provide dataset and sample notebook. </a:t>
            </a:r>
            <a:r>
              <a:rPr lang="en-US" baseline="0" dirty="0" smtClean="0">
                <a:sym typeface="Wingdings"/>
              </a:rPr>
              <a:t> TBD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Estimate: 60 mins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Learning objectives: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Participants learn how to create a more complex LSTM model to summarize the text.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612C5-6A8B-3F44-953D-1F3DC4EDB8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B36D-C081-F54C-93DA-4CB5C733AB16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5D1B-5161-0E4F-AA4F-39EFA039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 workshop - 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Pratap Ramamurthy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93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Please provide your feedback about the Unicorn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9807"/>
            <a:ext cx="2005012" cy="5032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Your Name: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35364"/>
            <a:ext cx="2005012" cy="50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/>
              <a:t>Review: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28963" y="3009807"/>
            <a:ext cx="328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Tom Anderson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8962" y="3535363"/>
            <a:ext cx="791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unicorn ride was very pleasant. The saddle was smooth and well polished. The unicorn was well behaved, and behaved well. The horn was radiant and it even had a rainbow shine. It was the most memorable unicorn ride ever.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43212" y="73210"/>
            <a:ext cx="7501218" cy="7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https://</a:t>
            </a:r>
            <a:r>
              <a:rPr lang="en-US" sz="2800" dirty="0" err="1" smtClean="0">
                <a:solidFill>
                  <a:schemeClr val="accent1"/>
                </a:solidFill>
              </a:rPr>
              <a:t>Unicornrentals.com</a:t>
            </a:r>
            <a:r>
              <a:rPr lang="en-US" sz="2800" dirty="0" smtClean="0">
                <a:solidFill>
                  <a:schemeClr val="accent1"/>
                </a:solidFill>
              </a:rPr>
              <a:t>/</a:t>
            </a:r>
            <a:r>
              <a:rPr lang="en-US" sz="2800" dirty="0" err="1" smtClean="0">
                <a:solidFill>
                  <a:schemeClr val="accent1"/>
                </a:solidFill>
              </a:rPr>
              <a:t>feedback.html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Rounded Rectangle 8">
            <a:hlinkClick r:id="" action="ppaction://hlinkshowjump?jump=nextslide"/>
          </p:cNvPr>
          <p:cNvSpPr/>
          <p:nvPr/>
        </p:nvSpPr>
        <p:spPr>
          <a:xfrm>
            <a:off x="4500283" y="5097681"/>
            <a:ext cx="2115670" cy="50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Feedback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45600" y="308164"/>
            <a:ext cx="2946400" cy="11932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page is visible after participant deploys baseline app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dirty="0" smtClean="0"/>
              <a:t>Estimated time: 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7" name="Right Arrow Callout 6"/>
          <p:cNvSpPr/>
          <p:nvPr/>
        </p:nvSpPr>
        <p:spPr>
          <a:xfrm>
            <a:off x="1430341" y="4995838"/>
            <a:ext cx="2825742" cy="685967"/>
          </a:xfrm>
          <a:prstGeom prst="right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2" y="1431038"/>
            <a:ext cx="62528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 for you feedback</a:t>
            </a:r>
            <a:endParaRPr lang="en-US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92201" y="55281"/>
            <a:ext cx="7501218" cy="7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https://</a:t>
            </a:r>
            <a:r>
              <a:rPr lang="en-US" sz="2800" dirty="0" err="1" smtClean="0">
                <a:solidFill>
                  <a:schemeClr val="accent1"/>
                </a:solidFill>
              </a:rPr>
              <a:t>Unicornrentals.com</a:t>
            </a:r>
            <a:r>
              <a:rPr lang="en-US" sz="2800" dirty="0" smtClean="0">
                <a:solidFill>
                  <a:schemeClr val="accent1"/>
                </a:solidFill>
              </a:rPr>
              <a:t>/feedback-</a:t>
            </a:r>
            <a:r>
              <a:rPr lang="en-US" sz="2800" dirty="0" err="1" smtClean="0">
                <a:solidFill>
                  <a:schemeClr val="accent1"/>
                </a:solidFill>
              </a:rPr>
              <a:t>response.html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2" y="495114"/>
            <a:ext cx="7215468" cy="84950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Voice of the Customer application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43212" y="0"/>
            <a:ext cx="7501218" cy="75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https://</a:t>
            </a:r>
            <a:r>
              <a:rPr lang="en-US" sz="2800" dirty="0" err="1" smtClean="0">
                <a:solidFill>
                  <a:schemeClr val="accent1"/>
                </a:solidFill>
              </a:rPr>
              <a:t>Unicornrentals.com</a:t>
            </a:r>
            <a:r>
              <a:rPr lang="en-US" sz="2800" dirty="0" smtClean="0">
                <a:solidFill>
                  <a:schemeClr val="accent1"/>
                </a:solidFill>
              </a:rPr>
              <a:t>/</a:t>
            </a:r>
            <a:r>
              <a:rPr lang="en-US" sz="2800" dirty="0" err="1" smtClean="0">
                <a:solidFill>
                  <a:schemeClr val="accent1"/>
                </a:solidFill>
              </a:rPr>
              <a:t>VOC.html</a:t>
            </a:r>
            <a:endParaRPr lang="en-US" sz="2800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90543"/>
              </p:ext>
            </p:extLst>
          </p:nvPr>
        </p:nvGraphicFramePr>
        <p:xfrm>
          <a:off x="770964" y="1236768"/>
          <a:ext cx="10703859" cy="3877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38"/>
                <a:gridCol w="2313680"/>
                <a:gridCol w="1810871"/>
                <a:gridCol w="1272988"/>
                <a:gridCol w="2665427"/>
                <a:gridCol w="1530055"/>
              </a:tblGrid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Feedback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Positive/Negative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Translation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Summarize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</a:t>
                      </a:r>
                      <a:r>
                        <a:rPr lang="en-US" sz="1600" baseline="0" dirty="0" smtClean="0"/>
                        <a:t> Anderson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unicorn ride was very pleasant. The saddle was smooth and well polished. The unicorn was well behaved, and </a:t>
                      </a:r>
                      <a:r>
                        <a:rPr lang="is-IS" sz="1600" dirty="0" smtClean="0"/>
                        <a:t>…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Pratap 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sure if it was a unicorn or a donkey. It was ridiculous, and made me go crazy. Why </a:t>
                      </a:r>
                      <a:r>
                        <a:rPr lang="is-IS" sz="1600" baseline="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Jing Li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这是一个非常简单的旅程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ounded Rectangle 12">
            <a:hlinkClick r:id="" action="ppaction://hlinkshowjump?jump=nextslide"/>
          </p:cNvPr>
          <p:cNvSpPr/>
          <p:nvPr/>
        </p:nvSpPr>
        <p:spPr>
          <a:xfrm>
            <a:off x="2599762" y="6203576"/>
            <a:ext cx="1757082" cy="6030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sentiment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00280" y="6203577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to English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33842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Gender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17818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Summarize</a:t>
            </a:r>
          </a:p>
          <a:p>
            <a:pPr algn="ctr"/>
            <a:r>
              <a:rPr lang="en-US" dirty="0" smtClean="0"/>
              <a:t>All Feedback </a:t>
            </a:r>
            <a:endParaRPr lang="en-US" dirty="0"/>
          </a:p>
        </p:txBody>
      </p:sp>
      <p:sp>
        <p:nvSpPr>
          <p:cNvPr id="9" name="Right Arrow Callout 8"/>
          <p:cNvSpPr/>
          <p:nvPr/>
        </p:nvSpPr>
        <p:spPr>
          <a:xfrm>
            <a:off x="549646" y="6203576"/>
            <a:ext cx="1857094" cy="685967"/>
          </a:xfrm>
          <a:prstGeom prst="rightArrowCallout">
            <a:avLst>
              <a:gd name="adj1" fmla="val 14545"/>
              <a:gd name="adj2" fmla="val 27614"/>
              <a:gd name="adj3" fmla="val 32841"/>
              <a:gd name="adj4" fmla="val 766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670" y="513043"/>
            <a:ext cx="7179329" cy="5850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Voice of the Customer application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23734" y="0"/>
            <a:ext cx="5834624" cy="616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1"/>
                </a:solidFill>
              </a:rPr>
              <a:t>https://</a:t>
            </a:r>
            <a:r>
              <a:rPr lang="en-US" sz="2400" dirty="0" err="1" smtClean="0">
                <a:solidFill>
                  <a:schemeClr val="accent1"/>
                </a:solidFill>
              </a:rPr>
              <a:t>Unicornrentals.com</a:t>
            </a:r>
            <a:r>
              <a:rPr lang="en-US" sz="2400" dirty="0" smtClean="0">
                <a:solidFill>
                  <a:schemeClr val="accent1"/>
                </a:solidFill>
              </a:rPr>
              <a:t>/</a:t>
            </a:r>
            <a:r>
              <a:rPr lang="en-US" sz="2400" dirty="0" err="1" smtClean="0">
                <a:solidFill>
                  <a:schemeClr val="accent1"/>
                </a:solidFill>
              </a:rPr>
              <a:t>VOC.html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96775"/>
              </p:ext>
            </p:extLst>
          </p:nvPr>
        </p:nvGraphicFramePr>
        <p:xfrm>
          <a:off x="770964" y="1236768"/>
          <a:ext cx="10703859" cy="385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38"/>
                <a:gridCol w="2313680"/>
                <a:gridCol w="1810871"/>
                <a:gridCol w="1272988"/>
                <a:gridCol w="2665427"/>
                <a:gridCol w="1530055"/>
              </a:tblGrid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Feedback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Positive/Negative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Translation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Summarize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</a:t>
                      </a:r>
                      <a:r>
                        <a:rPr lang="en-US" sz="1600" baseline="0" dirty="0" smtClean="0"/>
                        <a:t> Anderson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unicorn ride was very pleasant. The saddle was smooth and well polished. The unicorn was well behaved, and </a:t>
                      </a:r>
                      <a:r>
                        <a:rPr lang="is-IS" sz="1600" dirty="0" smtClean="0"/>
                        <a:t>…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Pratap 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sure if it was a unicorn or a donkey. It was ridiculous, and made me go crazy. Why </a:t>
                      </a:r>
                      <a:r>
                        <a:rPr lang="is-IS" sz="1600" baseline="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Jing Li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这是一个非常简单的旅程</a:t>
                      </a:r>
                      <a:endParaRPr lang="zh-CN" altLang="en-US" sz="16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599762" y="6203576"/>
            <a:ext cx="1757082" cy="6030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sentiment</a:t>
            </a:r>
            <a:endParaRPr lang="en-US" dirty="0"/>
          </a:p>
        </p:txBody>
      </p:sp>
      <p:sp>
        <p:nvSpPr>
          <p:cNvPr id="14" name="Rounded Rectangle 13">
            <a:hlinkClick r:id="" action="ppaction://hlinkshowjump?jump=nextslide"/>
          </p:cNvPr>
          <p:cNvSpPr/>
          <p:nvPr/>
        </p:nvSpPr>
        <p:spPr>
          <a:xfrm>
            <a:off x="4500280" y="6203577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to English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33842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Gender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17818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87435" y="0"/>
            <a:ext cx="2904565" cy="1098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this step to work, participant must have inserted simple code to predict sentiment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4403769" y="5270057"/>
            <a:ext cx="1833562" cy="753035"/>
          </a:xfrm>
          <a:prstGeom prst="down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670" y="513043"/>
            <a:ext cx="7179329" cy="5850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Voice of the Customer application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23734" y="0"/>
            <a:ext cx="5834624" cy="616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1"/>
                </a:solidFill>
              </a:rPr>
              <a:t>https://</a:t>
            </a:r>
            <a:r>
              <a:rPr lang="en-US" sz="2400" dirty="0" err="1" smtClean="0">
                <a:solidFill>
                  <a:schemeClr val="accent1"/>
                </a:solidFill>
              </a:rPr>
              <a:t>Unicornrentals.com</a:t>
            </a:r>
            <a:r>
              <a:rPr lang="en-US" sz="2400" dirty="0" smtClean="0">
                <a:solidFill>
                  <a:schemeClr val="accent1"/>
                </a:solidFill>
              </a:rPr>
              <a:t>/</a:t>
            </a:r>
            <a:r>
              <a:rPr lang="en-US" sz="2400" dirty="0" err="1" smtClean="0">
                <a:solidFill>
                  <a:schemeClr val="accent1"/>
                </a:solidFill>
              </a:rPr>
              <a:t>VOC.html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06883"/>
              </p:ext>
            </p:extLst>
          </p:nvPr>
        </p:nvGraphicFramePr>
        <p:xfrm>
          <a:off x="770964" y="1236768"/>
          <a:ext cx="10703859" cy="3877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38"/>
                <a:gridCol w="2313680"/>
                <a:gridCol w="1810871"/>
                <a:gridCol w="1272988"/>
                <a:gridCol w="2665427"/>
                <a:gridCol w="1530055"/>
              </a:tblGrid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Feedback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Positive/Negative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Summarize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</a:t>
                      </a:r>
                      <a:r>
                        <a:rPr lang="en-US" sz="1600" baseline="0" dirty="0" smtClean="0"/>
                        <a:t> Anderson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unicorn ride was very pleasant. The saddle was smooth and well polished. The unicorn was well behaved, and </a:t>
                      </a:r>
                      <a:r>
                        <a:rPr lang="is-IS" sz="1600" dirty="0" smtClean="0"/>
                        <a:t>…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Pratap 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sure if it was a unicorn or a donkey. It was ridiculous, and made me go crazy. Why </a:t>
                      </a:r>
                      <a:r>
                        <a:rPr lang="is-IS" sz="1600" baseline="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Jing Li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这是一个非常简单的旅程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was a very ordinary ride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599762" y="6203576"/>
            <a:ext cx="1757082" cy="6030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sentiment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00280" y="6203577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to English</a:t>
            </a:r>
            <a:endParaRPr lang="en-US" dirty="0"/>
          </a:p>
        </p:txBody>
      </p:sp>
      <p:sp>
        <p:nvSpPr>
          <p:cNvPr id="15" name="Rounded Rectangle 14">
            <a:hlinkClick r:id="" action="ppaction://hlinkshowjump?jump=nextslide"/>
          </p:cNvPr>
          <p:cNvSpPr/>
          <p:nvPr/>
        </p:nvSpPr>
        <p:spPr>
          <a:xfrm>
            <a:off x="6333842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Gender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17818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87435" y="0"/>
            <a:ext cx="2904565" cy="1098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this step to work, </a:t>
            </a:r>
            <a:r>
              <a:rPr lang="en-US" dirty="0" smtClean="0"/>
              <a:t>must use AWS translation service</a:t>
            </a:r>
            <a:endParaRPr lang="en-US" dirty="0"/>
          </a:p>
        </p:txBody>
      </p:sp>
      <p:sp>
        <p:nvSpPr>
          <p:cNvPr id="10" name="Down Arrow Callout 9"/>
          <p:cNvSpPr/>
          <p:nvPr/>
        </p:nvSpPr>
        <p:spPr>
          <a:xfrm>
            <a:off x="6237331" y="5270057"/>
            <a:ext cx="1833562" cy="753035"/>
          </a:xfrm>
          <a:prstGeom prst="down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670" y="513043"/>
            <a:ext cx="7179329" cy="5850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Voice of the Customer application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23734" y="0"/>
            <a:ext cx="5834624" cy="616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1"/>
                </a:solidFill>
              </a:rPr>
              <a:t>https://</a:t>
            </a:r>
            <a:r>
              <a:rPr lang="en-US" sz="2400" dirty="0" err="1" smtClean="0">
                <a:solidFill>
                  <a:schemeClr val="accent1"/>
                </a:solidFill>
              </a:rPr>
              <a:t>Unicornrentals.com</a:t>
            </a:r>
            <a:r>
              <a:rPr lang="en-US" sz="2400" dirty="0" smtClean="0">
                <a:solidFill>
                  <a:schemeClr val="accent1"/>
                </a:solidFill>
              </a:rPr>
              <a:t>/</a:t>
            </a:r>
            <a:r>
              <a:rPr lang="en-US" sz="2400" dirty="0" err="1" smtClean="0">
                <a:solidFill>
                  <a:schemeClr val="accent1"/>
                </a:solidFill>
              </a:rPr>
              <a:t>VOC.html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47119"/>
              </p:ext>
            </p:extLst>
          </p:nvPr>
        </p:nvGraphicFramePr>
        <p:xfrm>
          <a:off x="770964" y="1236768"/>
          <a:ext cx="10703859" cy="3877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38"/>
                <a:gridCol w="2313680"/>
                <a:gridCol w="1810871"/>
                <a:gridCol w="1272988"/>
                <a:gridCol w="2665427"/>
                <a:gridCol w="1530055"/>
              </a:tblGrid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Feedback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Positive/Negative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Summarize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</a:t>
                      </a:r>
                      <a:r>
                        <a:rPr lang="en-US" sz="1600" baseline="0" dirty="0" smtClean="0"/>
                        <a:t> Anderson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unicorn ride was very pleasant. The saddle was smooth and well polished. The unicorn was well behaved, and </a:t>
                      </a:r>
                      <a:r>
                        <a:rPr lang="is-IS" sz="1600" dirty="0" smtClean="0"/>
                        <a:t>…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Pratap 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sure if it was a unicorn or a donkey. It was ridiculous, and made me go crazy. Why </a:t>
                      </a:r>
                      <a:r>
                        <a:rPr lang="is-IS" sz="1600" baseline="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Jing Li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这是一个非常简单的旅程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was a very ordinary ride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Female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599762" y="6203576"/>
            <a:ext cx="1757082" cy="6030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sentiment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00280" y="6203577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to English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33842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Gender</a:t>
            </a:r>
            <a:endParaRPr lang="en-US" dirty="0"/>
          </a:p>
        </p:txBody>
      </p:sp>
      <p:sp>
        <p:nvSpPr>
          <p:cNvPr id="16" name="Rounded Rectangle 15">
            <a:hlinkClick r:id="" action="ppaction://hlinkshowjump?jump=nextslide"/>
          </p:cNvPr>
          <p:cNvSpPr/>
          <p:nvPr/>
        </p:nvSpPr>
        <p:spPr>
          <a:xfrm>
            <a:off x="8117818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87435" y="0"/>
            <a:ext cx="2904565" cy="1098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this step to work, must create a custom model to </a:t>
            </a:r>
            <a:r>
              <a:rPr lang="en-US" dirty="0" smtClean="0"/>
              <a:t>for gender identification and </a:t>
            </a:r>
            <a:r>
              <a:rPr lang="en-US" dirty="0" smtClean="0"/>
              <a:t>deploy the model</a:t>
            </a:r>
            <a:endParaRPr lang="en-US" dirty="0"/>
          </a:p>
        </p:txBody>
      </p:sp>
      <p:sp>
        <p:nvSpPr>
          <p:cNvPr id="10" name="Down Arrow Callout 9"/>
          <p:cNvSpPr/>
          <p:nvPr/>
        </p:nvSpPr>
        <p:spPr>
          <a:xfrm>
            <a:off x="8021307" y="5270057"/>
            <a:ext cx="1833562" cy="753035"/>
          </a:xfrm>
          <a:prstGeom prst="downArrow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670" y="513043"/>
            <a:ext cx="7179329" cy="5850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Voice of the Customer application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23734" y="0"/>
            <a:ext cx="5834624" cy="616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accent1"/>
                </a:solidFill>
              </a:rPr>
              <a:t>https://</a:t>
            </a:r>
            <a:r>
              <a:rPr lang="en-US" sz="2400" dirty="0" err="1" smtClean="0">
                <a:solidFill>
                  <a:schemeClr val="accent1"/>
                </a:solidFill>
              </a:rPr>
              <a:t>Unicornrentals.com</a:t>
            </a:r>
            <a:r>
              <a:rPr lang="en-US" sz="2400" dirty="0" smtClean="0">
                <a:solidFill>
                  <a:schemeClr val="accent1"/>
                </a:solidFill>
              </a:rPr>
              <a:t>/</a:t>
            </a:r>
            <a:r>
              <a:rPr lang="en-US" sz="2400" dirty="0" err="1" smtClean="0">
                <a:solidFill>
                  <a:schemeClr val="accent1"/>
                </a:solidFill>
              </a:rPr>
              <a:t>VOC.html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75053"/>
              </p:ext>
            </p:extLst>
          </p:nvPr>
        </p:nvGraphicFramePr>
        <p:xfrm>
          <a:off x="770964" y="1236768"/>
          <a:ext cx="10703859" cy="3877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38"/>
                <a:gridCol w="2313680"/>
                <a:gridCol w="1810871"/>
                <a:gridCol w="1272988"/>
                <a:gridCol w="2665427"/>
                <a:gridCol w="1530055"/>
              </a:tblGrid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Feedback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Positive/Negative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Translation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Summarize</a:t>
                      </a:r>
                      <a:endParaRPr lang="en-US" sz="1600" dirty="0"/>
                    </a:p>
                  </a:txBody>
                  <a:tcPr/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</a:t>
                      </a:r>
                      <a:r>
                        <a:rPr lang="en-US" sz="1600" baseline="0" dirty="0" smtClean="0"/>
                        <a:t> Anderson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unicorn ride was very pleasant. The saddle was smooth and well polished. The unicorn was well behaved, and </a:t>
                      </a:r>
                      <a:r>
                        <a:rPr lang="is-IS" sz="1600" dirty="0" smtClean="0"/>
                        <a:t>…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unicorn ride was very pleasant. </a:t>
                      </a:r>
                      <a:endParaRPr lang="en-US" sz="1600" dirty="0"/>
                    </a:p>
                  </a:txBody>
                  <a:tcPr/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Pratap 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sure if it was a unicorn or a donkey. It was ridiculous, and made me go crazy. Why </a:t>
                      </a:r>
                      <a:r>
                        <a:rPr lang="is-IS" sz="1600" baseline="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It was ridiculous</a:t>
                      </a:r>
                      <a:endParaRPr lang="en-US" sz="1600" dirty="0"/>
                    </a:p>
                  </a:txBody>
                  <a:tcPr/>
                </a:tc>
              </a:tr>
              <a:tr h="615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Jing Li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这是一个非常简单的旅程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was a very ordinary ride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Female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was a very ordinary ride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599762" y="6203576"/>
            <a:ext cx="1757082" cy="6030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sentiment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00280" y="6203577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to English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33842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 Gender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117818" y="6203576"/>
            <a:ext cx="1640540" cy="60301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87435" y="0"/>
            <a:ext cx="2904565" cy="1098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credit: custom model to summarize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1020</Words>
  <Application>Microsoft Macintosh PowerPoint</Application>
  <PresentationFormat>Widescreen</PresentationFormat>
  <Paragraphs>215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Wingdings</vt:lpstr>
      <vt:lpstr>Arial</vt:lpstr>
      <vt:lpstr>Office Theme</vt:lpstr>
      <vt:lpstr>NLP workshop - prototype</vt:lpstr>
      <vt:lpstr>Please provide your feedback about the Unicorn</vt:lpstr>
      <vt:lpstr>Thank you for you feedback</vt:lpstr>
      <vt:lpstr>Voice of the Customer application</vt:lpstr>
      <vt:lpstr>Voice of the Customer application</vt:lpstr>
      <vt:lpstr>Voice of the Customer application</vt:lpstr>
      <vt:lpstr>Voice of the Customer application</vt:lpstr>
      <vt:lpstr>Voice of the Customer application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workshop - prototype</dc:title>
  <dc:creator>Pratap Ramamurthy</dc:creator>
  <cp:lastModifiedBy>Pratap Ramamurthy</cp:lastModifiedBy>
  <cp:revision>9</cp:revision>
  <dcterms:created xsi:type="dcterms:W3CDTF">2017-11-15T01:14:19Z</dcterms:created>
  <dcterms:modified xsi:type="dcterms:W3CDTF">2017-11-16T17:21:51Z</dcterms:modified>
</cp:coreProperties>
</file>