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31"/>
  </p:notesMasterIdLst>
  <p:sldIdLst>
    <p:sldId id="285" r:id="rId5"/>
    <p:sldId id="293" r:id="rId6"/>
    <p:sldId id="310" r:id="rId7"/>
    <p:sldId id="291" r:id="rId8"/>
    <p:sldId id="315" r:id="rId9"/>
    <p:sldId id="316" r:id="rId10"/>
    <p:sldId id="317" r:id="rId11"/>
    <p:sldId id="318" r:id="rId12"/>
    <p:sldId id="319" r:id="rId13"/>
    <p:sldId id="294" r:id="rId14"/>
    <p:sldId id="325" r:id="rId15"/>
    <p:sldId id="298" r:id="rId16"/>
    <p:sldId id="313" r:id="rId17"/>
    <p:sldId id="326" r:id="rId18"/>
    <p:sldId id="327" r:id="rId19"/>
    <p:sldId id="328" r:id="rId20"/>
    <p:sldId id="329" r:id="rId21"/>
    <p:sldId id="301" r:id="rId22"/>
    <p:sldId id="331" r:id="rId23"/>
    <p:sldId id="330" r:id="rId24"/>
    <p:sldId id="302" r:id="rId25"/>
    <p:sldId id="304" r:id="rId26"/>
    <p:sldId id="305" r:id="rId27"/>
    <p:sldId id="324" r:id="rId28"/>
    <p:sldId id="299" r:id="rId29"/>
    <p:sldId id="290" r:id="rId3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042"/>
    <a:srgbClr val="595A5D"/>
    <a:srgbClr val="DCDCDC"/>
    <a:srgbClr val="4F81BD"/>
    <a:srgbClr val="0C9B2E"/>
    <a:srgbClr val="FFFAD0"/>
    <a:srgbClr val="FFF8AE"/>
    <a:srgbClr val="FCB64C"/>
    <a:srgbClr val="FEC46F"/>
    <a:srgbClr val="FFE17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036" autoAdjust="0"/>
    <p:restoredTop sz="73551" autoAdjust="0"/>
  </p:normalViewPr>
  <p:slideViewPr>
    <p:cSldViewPr snapToGrid="0" showGuides="1">
      <p:cViewPr varScale="1">
        <p:scale>
          <a:sx n="90" d="100"/>
          <a:sy n="90" d="100"/>
        </p:scale>
        <p:origin x="880" y="184"/>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7" d="100"/>
          <a:sy n="87" d="100"/>
        </p:scale>
        <p:origin x="3762"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E33093-E2CD-E646-8C2D-61BED8D04169}" type="doc">
      <dgm:prSet loTypeId="urn:microsoft.com/office/officeart/2005/8/layout/cycle1" loCatId="" qsTypeId="urn:microsoft.com/office/officeart/2005/8/quickstyle/3D1" qsCatId="3D" csTypeId="urn:microsoft.com/office/officeart/2005/8/colors/accent4_5" csCatId="accent4" phldr="1"/>
      <dgm:spPr/>
      <dgm:t>
        <a:bodyPr/>
        <a:lstStyle/>
        <a:p>
          <a:endParaRPr lang="en-US"/>
        </a:p>
      </dgm:t>
    </dgm:pt>
    <dgm:pt modelId="{1E2D2FA4-36D3-244B-A772-5D1285421059}">
      <dgm:prSet phldrT="[Text]"/>
      <dgm:spPr>
        <a:xfrm>
          <a:off x="1224605" y="13949"/>
          <a:ext cx="456753" cy="456753"/>
        </a:xfrm>
        <a:noFill/>
        <a:ln>
          <a:noFill/>
        </a:ln>
        <a:effectLst/>
      </dgm:spPr>
      <dgm:t>
        <a:bodyPr/>
        <a:lstStyle/>
        <a:p>
          <a:endParaRPr lang="en-US" dirty="0">
            <a:solidFill>
              <a:srgbClr val="000000">
                <a:hueOff val="0"/>
                <a:satOff val="0"/>
                <a:lumOff val="0"/>
                <a:alphaOff val="0"/>
              </a:srgbClr>
            </a:solidFill>
            <a:latin typeface="Helvetica Neue"/>
            <a:ea typeface="Helvetica Neue"/>
            <a:cs typeface="Helvetica Neue"/>
          </a:endParaRPr>
        </a:p>
      </dgm:t>
    </dgm:pt>
    <dgm:pt modelId="{5A3A3E91-656A-5845-B738-4E3D867DAFD9}" type="parTrans" cxnId="{8779A3CA-0546-4A46-8021-218EF2353FFB}">
      <dgm:prSet/>
      <dgm:spPr/>
      <dgm:t>
        <a:bodyPr/>
        <a:lstStyle/>
        <a:p>
          <a:endParaRPr lang="en-US"/>
        </a:p>
      </dgm:t>
    </dgm:pt>
    <dgm:pt modelId="{AB9C67A3-3C05-A744-9A8E-77150C595418}" type="sibTrans" cxnId="{8779A3CA-0546-4A46-8021-218EF2353FFB}">
      <dgm:prSet/>
      <dgm:spPr>
        <a:xfrm>
          <a:off x="148626" y="551"/>
          <a:ext cx="1714426" cy="1714426"/>
        </a:xfrm>
        <a:gradFill rotWithShape="0">
          <a:gsLst>
            <a:gs pos="0">
              <a:srgbClr val="BC8027">
                <a:alpha val="90000"/>
                <a:hueOff val="0"/>
                <a:satOff val="0"/>
                <a:lumOff val="0"/>
                <a:alphaOff val="0"/>
                <a:tint val="100000"/>
                <a:shade val="100000"/>
                <a:satMod val="129999"/>
              </a:srgbClr>
            </a:gs>
            <a:gs pos="100000">
              <a:srgbClr val="BC8027">
                <a:alpha val="90000"/>
                <a:hueOff val="0"/>
                <a:satOff val="0"/>
                <a:lumOff val="0"/>
                <a:alphaOff val="0"/>
                <a:tint val="50000"/>
                <a:shade val="100000"/>
                <a:satMod val="350000"/>
              </a:srgbClr>
            </a:gs>
          </a:gsLst>
          <a:lin ang="16200000" scaled="0"/>
        </a:gradFill>
        <a:ln>
          <a:noFill/>
        </a:ln>
        <a:effectLst/>
        <a:scene3d>
          <a:camera prst="orthographicFront"/>
          <a:lightRig rig="flat" dir="t"/>
        </a:scene3d>
        <a:sp3d prstMaterial="plastic">
          <a:bevelT w="120900" h="88900"/>
          <a:bevelB w="88900" h="31750" prst="angle"/>
        </a:sp3d>
      </dgm:spPr>
      <dgm:t>
        <a:bodyPr/>
        <a:lstStyle/>
        <a:p>
          <a:endParaRPr lang="en-US"/>
        </a:p>
      </dgm:t>
    </dgm:pt>
    <dgm:pt modelId="{35FEA102-5B53-7A4C-A608-88B59EAB07FB}">
      <dgm:prSet phldrT="[Text]"/>
      <dgm:spPr>
        <a:xfrm>
          <a:off x="1500955" y="864464"/>
          <a:ext cx="456753" cy="456753"/>
        </a:xfrm>
        <a:noFill/>
        <a:ln>
          <a:noFill/>
        </a:ln>
        <a:effectLst/>
      </dgm:spPr>
      <dgm:t>
        <a:bodyPr/>
        <a:lstStyle/>
        <a:p>
          <a:endParaRPr lang="en-US" dirty="0">
            <a:solidFill>
              <a:srgbClr val="000000">
                <a:hueOff val="0"/>
                <a:satOff val="0"/>
                <a:lumOff val="0"/>
                <a:alphaOff val="0"/>
              </a:srgbClr>
            </a:solidFill>
            <a:latin typeface="Helvetica Neue"/>
            <a:ea typeface="Helvetica Neue"/>
            <a:cs typeface="Helvetica Neue"/>
          </a:endParaRPr>
        </a:p>
      </dgm:t>
    </dgm:pt>
    <dgm:pt modelId="{6B7036E1-F8F6-A847-8FF4-A67CC1E4D988}" type="parTrans" cxnId="{9468D467-F38E-A74F-88E0-8B39920BE590}">
      <dgm:prSet/>
      <dgm:spPr/>
      <dgm:t>
        <a:bodyPr/>
        <a:lstStyle/>
        <a:p>
          <a:endParaRPr lang="en-US"/>
        </a:p>
      </dgm:t>
    </dgm:pt>
    <dgm:pt modelId="{A261C99D-B882-0D49-99C5-E860AD54D66B}" type="sibTrans" cxnId="{9468D467-F38E-A74F-88E0-8B39920BE590}">
      <dgm:prSet/>
      <dgm:spPr>
        <a:xfrm>
          <a:off x="148626" y="551"/>
          <a:ext cx="1714426" cy="1714426"/>
        </a:xfrm>
        <a:gradFill rotWithShape="0">
          <a:gsLst>
            <a:gs pos="0">
              <a:srgbClr val="BC8027">
                <a:alpha val="90000"/>
                <a:hueOff val="0"/>
                <a:satOff val="0"/>
                <a:lumOff val="0"/>
                <a:alphaOff val="-10000"/>
                <a:tint val="100000"/>
                <a:shade val="100000"/>
                <a:satMod val="129999"/>
              </a:srgbClr>
            </a:gs>
            <a:gs pos="100000">
              <a:srgbClr val="BC8027">
                <a:alpha val="90000"/>
                <a:hueOff val="0"/>
                <a:satOff val="0"/>
                <a:lumOff val="0"/>
                <a:alphaOff val="-10000"/>
                <a:tint val="50000"/>
                <a:shade val="100000"/>
                <a:satMod val="350000"/>
              </a:srgbClr>
            </a:gs>
          </a:gsLst>
          <a:lin ang="16200000" scaled="0"/>
        </a:gradFill>
        <a:ln>
          <a:noFill/>
        </a:ln>
        <a:effectLst/>
        <a:scene3d>
          <a:camera prst="orthographicFront"/>
          <a:lightRig rig="flat" dir="t"/>
        </a:scene3d>
        <a:sp3d prstMaterial="plastic">
          <a:bevelT w="120900" h="88900"/>
          <a:bevelB w="88900" h="31750" prst="angle"/>
        </a:sp3d>
      </dgm:spPr>
      <dgm:t>
        <a:bodyPr/>
        <a:lstStyle/>
        <a:p>
          <a:endParaRPr lang="en-US"/>
        </a:p>
      </dgm:t>
    </dgm:pt>
    <dgm:pt modelId="{4AA57AB5-773C-B44B-9B6E-969946EA0D43}">
      <dgm:prSet phldrT="[Text]"/>
      <dgm:spPr>
        <a:xfrm>
          <a:off x="777463" y="1390112"/>
          <a:ext cx="456753" cy="456753"/>
        </a:xfrm>
        <a:noFill/>
        <a:ln>
          <a:noFill/>
        </a:ln>
        <a:effectLst/>
      </dgm:spPr>
      <dgm:t>
        <a:bodyPr/>
        <a:lstStyle/>
        <a:p>
          <a:endParaRPr lang="en-US" dirty="0">
            <a:solidFill>
              <a:srgbClr val="000000">
                <a:hueOff val="0"/>
                <a:satOff val="0"/>
                <a:lumOff val="0"/>
                <a:alphaOff val="0"/>
              </a:srgbClr>
            </a:solidFill>
            <a:latin typeface="Helvetica Neue"/>
            <a:ea typeface="Helvetica Neue"/>
            <a:cs typeface="Helvetica Neue"/>
          </a:endParaRPr>
        </a:p>
      </dgm:t>
    </dgm:pt>
    <dgm:pt modelId="{33F196E8-009B-8846-A524-15E88167F083}" type="parTrans" cxnId="{938C444A-DD23-CE4F-AA09-26051AE07B3D}">
      <dgm:prSet/>
      <dgm:spPr/>
      <dgm:t>
        <a:bodyPr/>
        <a:lstStyle/>
        <a:p>
          <a:endParaRPr lang="en-US"/>
        </a:p>
      </dgm:t>
    </dgm:pt>
    <dgm:pt modelId="{19C5531D-A71D-4D4C-9A9D-420B3E0D7E2C}" type="sibTrans" cxnId="{938C444A-DD23-CE4F-AA09-26051AE07B3D}">
      <dgm:prSet/>
      <dgm:spPr>
        <a:xfrm>
          <a:off x="148626" y="551"/>
          <a:ext cx="1714426" cy="1714426"/>
        </a:xfrm>
        <a:gradFill rotWithShape="0">
          <a:gsLst>
            <a:gs pos="0">
              <a:srgbClr val="BC8027">
                <a:alpha val="90000"/>
                <a:hueOff val="0"/>
                <a:satOff val="0"/>
                <a:lumOff val="0"/>
                <a:alphaOff val="-20000"/>
                <a:tint val="100000"/>
                <a:shade val="100000"/>
                <a:satMod val="129999"/>
              </a:srgbClr>
            </a:gs>
            <a:gs pos="100000">
              <a:srgbClr val="BC8027">
                <a:alpha val="90000"/>
                <a:hueOff val="0"/>
                <a:satOff val="0"/>
                <a:lumOff val="0"/>
                <a:alphaOff val="-20000"/>
                <a:tint val="50000"/>
                <a:shade val="100000"/>
                <a:satMod val="350000"/>
              </a:srgbClr>
            </a:gs>
          </a:gsLst>
          <a:lin ang="16200000" scaled="0"/>
        </a:gradFill>
        <a:ln>
          <a:noFill/>
        </a:ln>
        <a:effectLst/>
        <a:scene3d>
          <a:camera prst="orthographicFront"/>
          <a:lightRig rig="flat" dir="t"/>
        </a:scene3d>
        <a:sp3d prstMaterial="plastic">
          <a:bevelT w="120900" h="88900"/>
          <a:bevelB w="88900" h="31750" prst="angle"/>
        </a:sp3d>
      </dgm:spPr>
      <dgm:t>
        <a:bodyPr/>
        <a:lstStyle/>
        <a:p>
          <a:endParaRPr lang="en-US"/>
        </a:p>
      </dgm:t>
    </dgm:pt>
    <dgm:pt modelId="{8CEA2C35-0774-BE43-8ADF-372C0A395BE7}">
      <dgm:prSet phldrT="[Text]"/>
      <dgm:spPr>
        <a:xfrm>
          <a:off x="53971" y="864464"/>
          <a:ext cx="456753" cy="456753"/>
        </a:xfrm>
        <a:noFill/>
        <a:ln>
          <a:noFill/>
        </a:ln>
        <a:effectLst/>
      </dgm:spPr>
      <dgm:t>
        <a:bodyPr/>
        <a:lstStyle/>
        <a:p>
          <a:endParaRPr lang="en-US" dirty="0">
            <a:solidFill>
              <a:srgbClr val="000000">
                <a:hueOff val="0"/>
                <a:satOff val="0"/>
                <a:lumOff val="0"/>
                <a:alphaOff val="0"/>
              </a:srgbClr>
            </a:solidFill>
            <a:latin typeface="Helvetica Neue"/>
            <a:ea typeface="Helvetica Neue"/>
            <a:cs typeface="Helvetica Neue"/>
          </a:endParaRPr>
        </a:p>
      </dgm:t>
    </dgm:pt>
    <dgm:pt modelId="{3D526615-192E-5C4F-AE2C-F52B8611FAE6}" type="parTrans" cxnId="{D47544DD-7E75-BE41-BA69-5CE6CDE497C9}">
      <dgm:prSet/>
      <dgm:spPr/>
      <dgm:t>
        <a:bodyPr/>
        <a:lstStyle/>
        <a:p>
          <a:endParaRPr lang="en-US"/>
        </a:p>
      </dgm:t>
    </dgm:pt>
    <dgm:pt modelId="{4FEB82CC-12B6-E341-89C1-80C98831FB9A}" type="sibTrans" cxnId="{D47544DD-7E75-BE41-BA69-5CE6CDE497C9}">
      <dgm:prSet/>
      <dgm:spPr>
        <a:xfrm>
          <a:off x="148626" y="551"/>
          <a:ext cx="1714426" cy="1714426"/>
        </a:xfrm>
        <a:gradFill rotWithShape="0">
          <a:gsLst>
            <a:gs pos="0">
              <a:srgbClr val="BC8027">
                <a:alpha val="90000"/>
                <a:hueOff val="0"/>
                <a:satOff val="0"/>
                <a:lumOff val="0"/>
                <a:alphaOff val="-30000"/>
                <a:tint val="100000"/>
                <a:shade val="100000"/>
                <a:satMod val="129999"/>
              </a:srgbClr>
            </a:gs>
            <a:gs pos="100000">
              <a:srgbClr val="BC8027">
                <a:alpha val="90000"/>
                <a:hueOff val="0"/>
                <a:satOff val="0"/>
                <a:lumOff val="0"/>
                <a:alphaOff val="-30000"/>
                <a:tint val="50000"/>
                <a:shade val="100000"/>
                <a:satMod val="350000"/>
              </a:srgbClr>
            </a:gs>
          </a:gsLst>
          <a:lin ang="16200000" scaled="0"/>
        </a:gradFill>
        <a:ln>
          <a:noFill/>
        </a:ln>
        <a:effectLst/>
        <a:scene3d>
          <a:camera prst="orthographicFront"/>
          <a:lightRig rig="flat" dir="t"/>
        </a:scene3d>
        <a:sp3d prstMaterial="plastic">
          <a:bevelT w="120900" h="88900"/>
          <a:bevelB w="88900" h="31750" prst="angle"/>
        </a:sp3d>
      </dgm:spPr>
      <dgm:t>
        <a:bodyPr/>
        <a:lstStyle/>
        <a:p>
          <a:endParaRPr lang="en-US"/>
        </a:p>
      </dgm:t>
    </dgm:pt>
    <dgm:pt modelId="{5C1C90D3-2171-5345-9A4B-4790457AC992}">
      <dgm:prSet phldrT="[Text]"/>
      <dgm:spPr>
        <a:xfrm>
          <a:off x="330320" y="13949"/>
          <a:ext cx="456753" cy="456753"/>
        </a:xfrm>
        <a:noFill/>
        <a:ln>
          <a:noFill/>
        </a:ln>
        <a:effectLst/>
      </dgm:spPr>
      <dgm:t>
        <a:bodyPr/>
        <a:lstStyle/>
        <a:p>
          <a:endParaRPr lang="en-US" dirty="0">
            <a:solidFill>
              <a:srgbClr val="000000">
                <a:hueOff val="0"/>
                <a:satOff val="0"/>
                <a:lumOff val="0"/>
                <a:alphaOff val="0"/>
              </a:srgbClr>
            </a:solidFill>
            <a:latin typeface="Helvetica Neue"/>
            <a:ea typeface="Helvetica Neue"/>
            <a:cs typeface="Helvetica Neue"/>
          </a:endParaRPr>
        </a:p>
      </dgm:t>
    </dgm:pt>
    <dgm:pt modelId="{D614D42E-35B9-C440-8E85-2460B2FA62C9}" type="parTrans" cxnId="{783DE017-989F-5E4A-8722-C173BF91A035}">
      <dgm:prSet/>
      <dgm:spPr/>
      <dgm:t>
        <a:bodyPr/>
        <a:lstStyle/>
        <a:p>
          <a:endParaRPr lang="en-US"/>
        </a:p>
      </dgm:t>
    </dgm:pt>
    <dgm:pt modelId="{1AF5E0D1-6701-A346-9169-A8C002BAB561}" type="sibTrans" cxnId="{783DE017-989F-5E4A-8722-C173BF91A035}">
      <dgm:prSet/>
      <dgm:spPr>
        <a:xfrm>
          <a:off x="148626" y="551"/>
          <a:ext cx="1714426" cy="1714426"/>
        </a:xfrm>
        <a:gradFill rotWithShape="0">
          <a:gsLst>
            <a:gs pos="0">
              <a:srgbClr val="BC8027">
                <a:alpha val="90000"/>
                <a:hueOff val="0"/>
                <a:satOff val="0"/>
                <a:lumOff val="0"/>
                <a:alphaOff val="-40000"/>
                <a:tint val="100000"/>
                <a:shade val="100000"/>
                <a:satMod val="129999"/>
              </a:srgbClr>
            </a:gs>
            <a:gs pos="100000">
              <a:srgbClr val="BC8027">
                <a:alpha val="90000"/>
                <a:hueOff val="0"/>
                <a:satOff val="0"/>
                <a:lumOff val="0"/>
                <a:alphaOff val="-40000"/>
                <a:tint val="50000"/>
                <a:shade val="100000"/>
                <a:satMod val="350000"/>
              </a:srgbClr>
            </a:gs>
          </a:gsLst>
          <a:lin ang="16200000" scaled="0"/>
        </a:gradFill>
        <a:ln>
          <a:noFill/>
        </a:ln>
        <a:effectLst/>
        <a:scene3d>
          <a:camera prst="orthographicFront"/>
          <a:lightRig rig="flat" dir="t"/>
        </a:scene3d>
        <a:sp3d prstMaterial="plastic">
          <a:bevelT w="120900" h="88900"/>
          <a:bevelB w="88900" h="31750" prst="angle"/>
        </a:sp3d>
      </dgm:spPr>
      <dgm:t>
        <a:bodyPr/>
        <a:lstStyle/>
        <a:p>
          <a:endParaRPr lang="en-US"/>
        </a:p>
      </dgm:t>
    </dgm:pt>
    <dgm:pt modelId="{93C4186F-7E9E-1A4A-BC83-D5498E54393F}" type="pres">
      <dgm:prSet presAssocID="{88E33093-E2CD-E646-8C2D-61BED8D04169}" presName="cycle" presStyleCnt="0">
        <dgm:presLayoutVars>
          <dgm:dir/>
          <dgm:resizeHandles val="exact"/>
        </dgm:presLayoutVars>
      </dgm:prSet>
      <dgm:spPr/>
    </dgm:pt>
    <dgm:pt modelId="{D61957E7-743B-3145-A812-46BB867D608A}" type="pres">
      <dgm:prSet presAssocID="{1E2D2FA4-36D3-244B-A772-5D1285421059}" presName="dummy" presStyleCnt="0"/>
      <dgm:spPr/>
    </dgm:pt>
    <dgm:pt modelId="{7B1288D2-9B21-884E-91E1-939ED351FF94}" type="pres">
      <dgm:prSet presAssocID="{1E2D2FA4-36D3-244B-A772-5D1285421059}" presName="node" presStyleLbl="revTx" presStyleIdx="0" presStyleCnt="5">
        <dgm:presLayoutVars>
          <dgm:bulletEnabled val="1"/>
        </dgm:presLayoutVars>
      </dgm:prSet>
      <dgm:spPr>
        <a:prstGeom prst="rect">
          <a:avLst/>
        </a:prstGeom>
      </dgm:spPr>
    </dgm:pt>
    <dgm:pt modelId="{BDACE3E8-F829-2D4D-81A1-728B7C061E15}" type="pres">
      <dgm:prSet presAssocID="{AB9C67A3-3C05-A744-9A8E-77150C595418}" presName="sibTrans" presStyleLbl="node1" presStyleIdx="0" presStyleCnt="5"/>
      <dgm:spPr>
        <a:prstGeom prst="circularArrow">
          <a:avLst>
            <a:gd name="adj1" fmla="val 5195"/>
            <a:gd name="adj2" fmla="val 335548"/>
            <a:gd name="adj3" fmla="val 21294730"/>
            <a:gd name="adj4" fmla="val 19764935"/>
            <a:gd name="adj5" fmla="val 6061"/>
          </a:avLst>
        </a:prstGeom>
      </dgm:spPr>
    </dgm:pt>
    <dgm:pt modelId="{1723261B-F05A-2E43-B898-DD23A65AA86E}" type="pres">
      <dgm:prSet presAssocID="{35FEA102-5B53-7A4C-A608-88B59EAB07FB}" presName="dummy" presStyleCnt="0"/>
      <dgm:spPr/>
    </dgm:pt>
    <dgm:pt modelId="{EEF085F5-3467-9B47-B661-9BC1E94798E2}" type="pres">
      <dgm:prSet presAssocID="{35FEA102-5B53-7A4C-A608-88B59EAB07FB}" presName="node" presStyleLbl="revTx" presStyleIdx="1" presStyleCnt="5">
        <dgm:presLayoutVars>
          <dgm:bulletEnabled val="1"/>
        </dgm:presLayoutVars>
      </dgm:prSet>
      <dgm:spPr>
        <a:prstGeom prst="rect">
          <a:avLst/>
        </a:prstGeom>
      </dgm:spPr>
    </dgm:pt>
    <dgm:pt modelId="{730E9FDA-E027-A546-90EF-6D539727D1E5}" type="pres">
      <dgm:prSet presAssocID="{A261C99D-B882-0D49-99C5-E860AD54D66B}" presName="sibTrans" presStyleLbl="node1" presStyleIdx="1" presStyleCnt="5"/>
      <dgm:spPr>
        <a:prstGeom prst="circularArrow">
          <a:avLst>
            <a:gd name="adj1" fmla="val 5195"/>
            <a:gd name="adj2" fmla="val 335548"/>
            <a:gd name="adj3" fmla="val 4016241"/>
            <a:gd name="adj4" fmla="val 2252016"/>
            <a:gd name="adj5" fmla="val 6061"/>
          </a:avLst>
        </a:prstGeom>
      </dgm:spPr>
    </dgm:pt>
    <dgm:pt modelId="{23DA14D1-8B61-4A47-B10B-08E3ACDE562E}" type="pres">
      <dgm:prSet presAssocID="{4AA57AB5-773C-B44B-9B6E-969946EA0D43}" presName="dummy" presStyleCnt="0"/>
      <dgm:spPr/>
    </dgm:pt>
    <dgm:pt modelId="{FDC2BA97-E289-674C-93A1-5B6CD5E2D038}" type="pres">
      <dgm:prSet presAssocID="{4AA57AB5-773C-B44B-9B6E-969946EA0D43}" presName="node" presStyleLbl="revTx" presStyleIdx="2" presStyleCnt="5">
        <dgm:presLayoutVars>
          <dgm:bulletEnabled val="1"/>
        </dgm:presLayoutVars>
      </dgm:prSet>
      <dgm:spPr>
        <a:prstGeom prst="rect">
          <a:avLst/>
        </a:prstGeom>
      </dgm:spPr>
    </dgm:pt>
    <dgm:pt modelId="{3E02F9F9-0E7E-4843-B26F-72200D5BA5D7}" type="pres">
      <dgm:prSet presAssocID="{19C5531D-A71D-4D4C-9A9D-420B3E0D7E2C}" presName="sibTrans" presStyleLbl="node1" presStyleIdx="2" presStyleCnt="5"/>
      <dgm:spPr>
        <a:prstGeom prst="circularArrow">
          <a:avLst>
            <a:gd name="adj1" fmla="val 5195"/>
            <a:gd name="adj2" fmla="val 335548"/>
            <a:gd name="adj3" fmla="val 8212436"/>
            <a:gd name="adj4" fmla="val 6448212"/>
            <a:gd name="adj5" fmla="val 6061"/>
          </a:avLst>
        </a:prstGeom>
      </dgm:spPr>
    </dgm:pt>
    <dgm:pt modelId="{DA53E554-06F2-BF4B-90D2-0DCB57E63D86}" type="pres">
      <dgm:prSet presAssocID="{8CEA2C35-0774-BE43-8ADF-372C0A395BE7}" presName="dummy" presStyleCnt="0"/>
      <dgm:spPr/>
    </dgm:pt>
    <dgm:pt modelId="{3766753A-ADA7-9144-956E-EDE764270DEE}" type="pres">
      <dgm:prSet presAssocID="{8CEA2C35-0774-BE43-8ADF-372C0A395BE7}" presName="node" presStyleLbl="revTx" presStyleIdx="3" presStyleCnt="5">
        <dgm:presLayoutVars>
          <dgm:bulletEnabled val="1"/>
        </dgm:presLayoutVars>
      </dgm:prSet>
      <dgm:spPr>
        <a:prstGeom prst="rect">
          <a:avLst/>
        </a:prstGeom>
      </dgm:spPr>
    </dgm:pt>
    <dgm:pt modelId="{1B3D7A0B-F81C-6443-ABE1-1493FF2BEE46}" type="pres">
      <dgm:prSet presAssocID="{4FEB82CC-12B6-E341-89C1-80C98831FB9A}" presName="sibTrans" presStyleLbl="node1" presStyleIdx="3" presStyleCnt="5"/>
      <dgm:spPr>
        <a:prstGeom prst="circularArrow">
          <a:avLst>
            <a:gd name="adj1" fmla="val 5195"/>
            <a:gd name="adj2" fmla="val 335548"/>
            <a:gd name="adj3" fmla="val 12299518"/>
            <a:gd name="adj4" fmla="val 10769722"/>
            <a:gd name="adj5" fmla="val 6061"/>
          </a:avLst>
        </a:prstGeom>
      </dgm:spPr>
    </dgm:pt>
    <dgm:pt modelId="{50572329-0086-0C46-A01B-F9CD60D254DB}" type="pres">
      <dgm:prSet presAssocID="{5C1C90D3-2171-5345-9A4B-4790457AC992}" presName="dummy" presStyleCnt="0"/>
      <dgm:spPr/>
    </dgm:pt>
    <dgm:pt modelId="{6E37CDF1-8458-DA40-B9FE-04F2FA41A9C8}" type="pres">
      <dgm:prSet presAssocID="{5C1C90D3-2171-5345-9A4B-4790457AC992}" presName="node" presStyleLbl="revTx" presStyleIdx="4" presStyleCnt="5">
        <dgm:presLayoutVars>
          <dgm:bulletEnabled val="1"/>
        </dgm:presLayoutVars>
      </dgm:prSet>
      <dgm:spPr>
        <a:prstGeom prst="rect">
          <a:avLst/>
        </a:prstGeom>
      </dgm:spPr>
    </dgm:pt>
    <dgm:pt modelId="{512D9E47-DB1C-6D41-A248-D1048F741040}" type="pres">
      <dgm:prSet presAssocID="{1AF5E0D1-6701-A346-9169-A8C002BAB561}" presName="sibTrans" presStyleLbl="node1" presStyleIdx="4" presStyleCnt="5"/>
      <dgm:spPr>
        <a:prstGeom prst="circularArrow">
          <a:avLst>
            <a:gd name="adj1" fmla="val 5195"/>
            <a:gd name="adj2" fmla="val 335548"/>
            <a:gd name="adj3" fmla="val 16867224"/>
            <a:gd name="adj4" fmla="val 15197228"/>
            <a:gd name="adj5" fmla="val 6061"/>
          </a:avLst>
        </a:prstGeom>
      </dgm:spPr>
    </dgm:pt>
  </dgm:ptLst>
  <dgm:cxnLst>
    <dgm:cxn modelId="{3F494207-A2E7-8242-A477-7EF4B826FEE7}" type="presOf" srcId="{1AF5E0D1-6701-A346-9169-A8C002BAB561}" destId="{512D9E47-DB1C-6D41-A248-D1048F741040}" srcOrd="0" destOrd="0" presId="urn:microsoft.com/office/officeart/2005/8/layout/cycle1"/>
    <dgm:cxn modelId="{783DE017-989F-5E4A-8722-C173BF91A035}" srcId="{88E33093-E2CD-E646-8C2D-61BED8D04169}" destId="{5C1C90D3-2171-5345-9A4B-4790457AC992}" srcOrd="4" destOrd="0" parTransId="{D614D42E-35B9-C440-8E85-2460B2FA62C9}" sibTransId="{1AF5E0D1-6701-A346-9169-A8C002BAB561}"/>
    <dgm:cxn modelId="{3595403E-401A-6842-96D2-C07DE3C9A3F1}" type="presOf" srcId="{4FEB82CC-12B6-E341-89C1-80C98831FB9A}" destId="{1B3D7A0B-F81C-6443-ABE1-1493FF2BEE46}" srcOrd="0" destOrd="0" presId="urn:microsoft.com/office/officeart/2005/8/layout/cycle1"/>
    <dgm:cxn modelId="{A94B613F-3541-CB42-9311-A4BA70C03028}" type="presOf" srcId="{35FEA102-5B53-7A4C-A608-88B59EAB07FB}" destId="{EEF085F5-3467-9B47-B661-9BC1E94798E2}" srcOrd="0" destOrd="0" presId="urn:microsoft.com/office/officeart/2005/8/layout/cycle1"/>
    <dgm:cxn modelId="{938C444A-DD23-CE4F-AA09-26051AE07B3D}" srcId="{88E33093-E2CD-E646-8C2D-61BED8D04169}" destId="{4AA57AB5-773C-B44B-9B6E-969946EA0D43}" srcOrd="2" destOrd="0" parTransId="{33F196E8-009B-8846-A524-15E88167F083}" sibTransId="{19C5531D-A71D-4D4C-9A9D-420B3E0D7E2C}"/>
    <dgm:cxn modelId="{5B34525C-2D09-6F42-8379-252E5093C55B}" type="presOf" srcId="{4AA57AB5-773C-B44B-9B6E-969946EA0D43}" destId="{FDC2BA97-E289-674C-93A1-5B6CD5E2D038}" srcOrd="0" destOrd="0" presId="urn:microsoft.com/office/officeart/2005/8/layout/cycle1"/>
    <dgm:cxn modelId="{9468D467-F38E-A74F-88E0-8B39920BE590}" srcId="{88E33093-E2CD-E646-8C2D-61BED8D04169}" destId="{35FEA102-5B53-7A4C-A608-88B59EAB07FB}" srcOrd="1" destOrd="0" parTransId="{6B7036E1-F8F6-A847-8FF4-A67CC1E4D988}" sibTransId="{A261C99D-B882-0D49-99C5-E860AD54D66B}"/>
    <dgm:cxn modelId="{0DD1BC6A-8954-CF40-9F43-913FCB5F48BC}" type="presOf" srcId="{8CEA2C35-0774-BE43-8ADF-372C0A395BE7}" destId="{3766753A-ADA7-9144-956E-EDE764270DEE}" srcOrd="0" destOrd="0" presId="urn:microsoft.com/office/officeart/2005/8/layout/cycle1"/>
    <dgm:cxn modelId="{7D3FE772-7AD5-E543-A65C-B5E010224DFC}" type="presOf" srcId="{88E33093-E2CD-E646-8C2D-61BED8D04169}" destId="{93C4186F-7E9E-1A4A-BC83-D5498E54393F}" srcOrd="0" destOrd="0" presId="urn:microsoft.com/office/officeart/2005/8/layout/cycle1"/>
    <dgm:cxn modelId="{1CCFC874-F323-324E-AB45-22F557999910}" type="presOf" srcId="{19C5531D-A71D-4D4C-9A9D-420B3E0D7E2C}" destId="{3E02F9F9-0E7E-4843-B26F-72200D5BA5D7}" srcOrd="0" destOrd="0" presId="urn:microsoft.com/office/officeart/2005/8/layout/cycle1"/>
    <dgm:cxn modelId="{9CC11E78-1BC0-D847-88B8-4A0130EB9024}" type="presOf" srcId="{AB9C67A3-3C05-A744-9A8E-77150C595418}" destId="{BDACE3E8-F829-2D4D-81A1-728B7C061E15}" srcOrd="0" destOrd="0" presId="urn:microsoft.com/office/officeart/2005/8/layout/cycle1"/>
    <dgm:cxn modelId="{883FB19D-9206-A347-8E09-F6DBF979AC11}" type="presOf" srcId="{A261C99D-B882-0D49-99C5-E860AD54D66B}" destId="{730E9FDA-E027-A546-90EF-6D539727D1E5}" srcOrd="0" destOrd="0" presId="urn:microsoft.com/office/officeart/2005/8/layout/cycle1"/>
    <dgm:cxn modelId="{525E4FC4-A830-B04B-9557-5330ADF70DE9}" type="presOf" srcId="{1E2D2FA4-36D3-244B-A772-5D1285421059}" destId="{7B1288D2-9B21-884E-91E1-939ED351FF94}" srcOrd="0" destOrd="0" presId="urn:microsoft.com/office/officeart/2005/8/layout/cycle1"/>
    <dgm:cxn modelId="{8779A3CA-0546-4A46-8021-218EF2353FFB}" srcId="{88E33093-E2CD-E646-8C2D-61BED8D04169}" destId="{1E2D2FA4-36D3-244B-A772-5D1285421059}" srcOrd="0" destOrd="0" parTransId="{5A3A3E91-656A-5845-B738-4E3D867DAFD9}" sibTransId="{AB9C67A3-3C05-A744-9A8E-77150C595418}"/>
    <dgm:cxn modelId="{A3C2C3D6-F211-C341-93AE-266E0EC55389}" type="presOf" srcId="{5C1C90D3-2171-5345-9A4B-4790457AC992}" destId="{6E37CDF1-8458-DA40-B9FE-04F2FA41A9C8}" srcOrd="0" destOrd="0" presId="urn:microsoft.com/office/officeart/2005/8/layout/cycle1"/>
    <dgm:cxn modelId="{D47544DD-7E75-BE41-BA69-5CE6CDE497C9}" srcId="{88E33093-E2CD-E646-8C2D-61BED8D04169}" destId="{8CEA2C35-0774-BE43-8ADF-372C0A395BE7}" srcOrd="3" destOrd="0" parTransId="{3D526615-192E-5C4F-AE2C-F52B8611FAE6}" sibTransId="{4FEB82CC-12B6-E341-89C1-80C98831FB9A}"/>
    <dgm:cxn modelId="{22F9AFA3-7EEE-B746-A036-9AE50E74FCE3}" type="presParOf" srcId="{93C4186F-7E9E-1A4A-BC83-D5498E54393F}" destId="{D61957E7-743B-3145-A812-46BB867D608A}" srcOrd="0" destOrd="0" presId="urn:microsoft.com/office/officeart/2005/8/layout/cycle1"/>
    <dgm:cxn modelId="{2A7A4D61-9E7A-7B4F-A5E8-0F36B4B6FF79}" type="presParOf" srcId="{93C4186F-7E9E-1A4A-BC83-D5498E54393F}" destId="{7B1288D2-9B21-884E-91E1-939ED351FF94}" srcOrd="1" destOrd="0" presId="urn:microsoft.com/office/officeart/2005/8/layout/cycle1"/>
    <dgm:cxn modelId="{70425523-00EE-A84A-BE73-EB7808FE52FC}" type="presParOf" srcId="{93C4186F-7E9E-1A4A-BC83-D5498E54393F}" destId="{BDACE3E8-F829-2D4D-81A1-728B7C061E15}" srcOrd="2" destOrd="0" presId="urn:microsoft.com/office/officeart/2005/8/layout/cycle1"/>
    <dgm:cxn modelId="{C91B2879-3A45-A64F-9633-CB186D47DFF2}" type="presParOf" srcId="{93C4186F-7E9E-1A4A-BC83-D5498E54393F}" destId="{1723261B-F05A-2E43-B898-DD23A65AA86E}" srcOrd="3" destOrd="0" presId="urn:microsoft.com/office/officeart/2005/8/layout/cycle1"/>
    <dgm:cxn modelId="{8BCC1A92-119B-E14F-915D-F206C2AECC2F}" type="presParOf" srcId="{93C4186F-7E9E-1A4A-BC83-D5498E54393F}" destId="{EEF085F5-3467-9B47-B661-9BC1E94798E2}" srcOrd="4" destOrd="0" presId="urn:microsoft.com/office/officeart/2005/8/layout/cycle1"/>
    <dgm:cxn modelId="{66D9D63B-9613-9548-8F99-A064EAA2046E}" type="presParOf" srcId="{93C4186F-7E9E-1A4A-BC83-D5498E54393F}" destId="{730E9FDA-E027-A546-90EF-6D539727D1E5}" srcOrd="5" destOrd="0" presId="urn:microsoft.com/office/officeart/2005/8/layout/cycle1"/>
    <dgm:cxn modelId="{B9C0E927-32D9-984B-B945-370D3EB7C4E2}" type="presParOf" srcId="{93C4186F-7E9E-1A4A-BC83-D5498E54393F}" destId="{23DA14D1-8B61-4A47-B10B-08E3ACDE562E}" srcOrd="6" destOrd="0" presId="urn:microsoft.com/office/officeart/2005/8/layout/cycle1"/>
    <dgm:cxn modelId="{8E32015C-EC01-4E44-95CB-64815452650E}" type="presParOf" srcId="{93C4186F-7E9E-1A4A-BC83-D5498E54393F}" destId="{FDC2BA97-E289-674C-93A1-5B6CD5E2D038}" srcOrd="7" destOrd="0" presId="urn:microsoft.com/office/officeart/2005/8/layout/cycle1"/>
    <dgm:cxn modelId="{2E3C479B-C82A-564E-B7B9-4802E3F299BB}" type="presParOf" srcId="{93C4186F-7E9E-1A4A-BC83-D5498E54393F}" destId="{3E02F9F9-0E7E-4843-B26F-72200D5BA5D7}" srcOrd="8" destOrd="0" presId="urn:microsoft.com/office/officeart/2005/8/layout/cycle1"/>
    <dgm:cxn modelId="{60487980-E358-D942-82CB-7BDC17FD7F5C}" type="presParOf" srcId="{93C4186F-7E9E-1A4A-BC83-D5498E54393F}" destId="{DA53E554-06F2-BF4B-90D2-0DCB57E63D86}" srcOrd="9" destOrd="0" presId="urn:microsoft.com/office/officeart/2005/8/layout/cycle1"/>
    <dgm:cxn modelId="{23653423-F9A4-7B49-901E-60FA8DFCAF56}" type="presParOf" srcId="{93C4186F-7E9E-1A4A-BC83-D5498E54393F}" destId="{3766753A-ADA7-9144-956E-EDE764270DEE}" srcOrd="10" destOrd="0" presId="urn:microsoft.com/office/officeart/2005/8/layout/cycle1"/>
    <dgm:cxn modelId="{DA38A342-978D-214F-A038-A521DA8BB827}" type="presParOf" srcId="{93C4186F-7E9E-1A4A-BC83-D5498E54393F}" destId="{1B3D7A0B-F81C-6443-ABE1-1493FF2BEE46}" srcOrd="11" destOrd="0" presId="urn:microsoft.com/office/officeart/2005/8/layout/cycle1"/>
    <dgm:cxn modelId="{ABE9A6E4-A721-854F-A374-C53A5908485F}" type="presParOf" srcId="{93C4186F-7E9E-1A4A-BC83-D5498E54393F}" destId="{50572329-0086-0C46-A01B-F9CD60D254DB}" srcOrd="12" destOrd="0" presId="urn:microsoft.com/office/officeart/2005/8/layout/cycle1"/>
    <dgm:cxn modelId="{D65FCA02-BF17-FE4C-8ABB-2E171E3093A7}" type="presParOf" srcId="{93C4186F-7E9E-1A4A-BC83-D5498E54393F}" destId="{6E37CDF1-8458-DA40-B9FE-04F2FA41A9C8}" srcOrd="13" destOrd="0" presId="urn:microsoft.com/office/officeart/2005/8/layout/cycle1"/>
    <dgm:cxn modelId="{DCAF4C9C-E521-2F49-ABFF-2BCD7F305B7C}" type="presParOf" srcId="{93C4186F-7E9E-1A4A-BC83-D5498E54393F}" destId="{512D9E47-DB1C-6D41-A248-D1048F741040}" srcOrd="14" destOrd="0" presId="urn:microsoft.com/office/officeart/2005/8/layout/cycle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288D2-9B21-884E-91E1-939ED351FF94}">
      <dsp:nvSpPr>
        <dsp:cNvPr id="0" name=""/>
        <dsp:cNvSpPr/>
      </dsp:nvSpPr>
      <dsp:spPr>
        <a:xfrm>
          <a:off x="1224605" y="13949"/>
          <a:ext cx="456753" cy="456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dirty="0">
            <a:solidFill>
              <a:srgbClr val="000000">
                <a:hueOff val="0"/>
                <a:satOff val="0"/>
                <a:lumOff val="0"/>
                <a:alphaOff val="0"/>
              </a:srgbClr>
            </a:solidFill>
            <a:latin typeface="Helvetica Neue"/>
            <a:ea typeface="Helvetica Neue"/>
            <a:cs typeface="Helvetica Neue"/>
          </a:endParaRPr>
        </a:p>
      </dsp:txBody>
      <dsp:txXfrm>
        <a:off x="1224605" y="13949"/>
        <a:ext cx="456753" cy="456753"/>
      </dsp:txXfrm>
    </dsp:sp>
    <dsp:sp modelId="{BDACE3E8-F829-2D4D-81A1-728B7C061E15}">
      <dsp:nvSpPr>
        <dsp:cNvPr id="0" name=""/>
        <dsp:cNvSpPr/>
      </dsp:nvSpPr>
      <dsp:spPr>
        <a:xfrm>
          <a:off x="148626" y="551"/>
          <a:ext cx="1714426" cy="1714426"/>
        </a:xfrm>
        <a:prstGeom prst="circularArrow">
          <a:avLst>
            <a:gd name="adj1" fmla="val 5195"/>
            <a:gd name="adj2" fmla="val 335548"/>
            <a:gd name="adj3" fmla="val 21294730"/>
            <a:gd name="adj4" fmla="val 19764935"/>
            <a:gd name="adj5" fmla="val 6061"/>
          </a:avLst>
        </a:prstGeom>
        <a:gradFill rotWithShape="0">
          <a:gsLst>
            <a:gs pos="0">
              <a:srgbClr val="BC8027">
                <a:alpha val="90000"/>
                <a:hueOff val="0"/>
                <a:satOff val="0"/>
                <a:lumOff val="0"/>
                <a:alphaOff val="0"/>
                <a:tint val="100000"/>
                <a:shade val="100000"/>
                <a:satMod val="129999"/>
              </a:srgbClr>
            </a:gs>
            <a:gs pos="100000">
              <a:srgbClr val="BC8027">
                <a:alpha val="90000"/>
                <a:hueOff val="0"/>
                <a:satOff val="0"/>
                <a:lumOff val="0"/>
                <a:alphaOff val="0"/>
                <a:tint val="50000"/>
                <a:shade val="100000"/>
                <a:satMod val="350000"/>
              </a:srgbClr>
            </a:gs>
          </a:gsLst>
          <a:lin ang="162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EEF085F5-3467-9B47-B661-9BC1E94798E2}">
      <dsp:nvSpPr>
        <dsp:cNvPr id="0" name=""/>
        <dsp:cNvSpPr/>
      </dsp:nvSpPr>
      <dsp:spPr>
        <a:xfrm>
          <a:off x="1500955" y="864464"/>
          <a:ext cx="456753" cy="456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dirty="0">
            <a:solidFill>
              <a:srgbClr val="000000">
                <a:hueOff val="0"/>
                <a:satOff val="0"/>
                <a:lumOff val="0"/>
                <a:alphaOff val="0"/>
              </a:srgbClr>
            </a:solidFill>
            <a:latin typeface="Helvetica Neue"/>
            <a:ea typeface="Helvetica Neue"/>
            <a:cs typeface="Helvetica Neue"/>
          </a:endParaRPr>
        </a:p>
      </dsp:txBody>
      <dsp:txXfrm>
        <a:off x="1500955" y="864464"/>
        <a:ext cx="456753" cy="456753"/>
      </dsp:txXfrm>
    </dsp:sp>
    <dsp:sp modelId="{730E9FDA-E027-A546-90EF-6D539727D1E5}">
      <dsp:nvSpPr>
        <dsp:cNvPr id="0" name=""/>
        <dsp:cNvSpPr/>
      </dsp:nvSpPr>
      <dsp:spPr>
        <a:xfrm>
          <a:off x="148626" y="551"/>
          <a:ext cx="1714426" cy="1714426"/>
        </a:xfrm>
        <a:prstGeom prst="circularArrow">
          <a:avLst>
            <a:gd name="adj1" fmla="val 5195"/>
            <a:gd name="adj2" fmla="val 335548"/>
            <a:gd name="adj3" fmla="val 4016241"/>
            <a:gd name="adj4" fmla="val 2252016"/>
            <a:gd name="adj5" fmla="val 6061"/>
          </a:avLst>
        </a:prstGeom>
        <a:gradFill rotWithShape="0">
          <a:gsLst>
            <a:gs pos="0">
              <a:srgbClr val="BC8027">
                <a:alpha val="90000"/>
                <a:hueOff val="0"/>
                <a:satOff val="0"/>
                <a:lumOff val="0"/>
                <a:alphaOff val="-10000"/>
                <a:tint val="100000"/>
                <a:shade val="100000"/>
                <a:satMod val="129999"/>
              </a:srgbClr>
            </a:gs>
            <a:gs pos="100000">
              <a:srgbClr val="BC8027">
                <a:alpha val="90000"/>
                <a:hueOff val="0"/>
                <a:satOff val="0"/>
                <a:lumOff val="0"/>
                <a:alphaOff val="-10000"/>
                <a:tint val="50000"/>
                <a:shade val="100000"/>
                <a:satMod val="350000"/>
              </a:srgbClr>
            </a:gs>
          </a:gsLst>
          <a:lin ang="162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DC2BA97-E289-674C-93A1-5B6CD5E2D038}">
      <dsp:nvSpPr>
        <dsp:cNvPr id="0" name=""/>
        <dsp:cNvSpPr/>
      </dsp:nvSpPr>
      <dsp:spPr>
        <a:xfrm>
          <a:off x="777463" y="1390112"/>
          <a:ext cx="456753" cy="456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dirty="0">
            <a:solidFill>
              <a:srgbClr val="000000">
                <a:hueOff val="0"/>
                <a:satOff val="0"/>
                <a:lumOff val="0"/>
                <a:alphaOff val="0"/>
              </a:srgbClr>
            </a:solidFill>
            <a:latin typeface="Helvetica Neue"/>
            <a:ea typeface="Helvetica Neue"/>
            <a:cs typeface="Helvetica Neue"/>
          </a:endParaRPr>
        </a:p>
      </dsp:txBody>
      <dsp:txXfrm>
        <a:off x="777463" y="1390112"/>
        <a:ext cx="456753" cy="456753"/>
      </dsp:txXfrm>
    </dsp:sp>
    <dsp:sp modelId="{3E02F9F9-0E7E-4843-B26F-72200D5BA5D7}">
      <dsp:nvSpPr>
        <dsp:cNvPr id="0" name=""/>
        <dsp:cNvSpPr/>
      </dsp:nvSpPr>
      <dsp:spPr>
        <a:xfrm>
          <a:off x="148626" y="551"/>
          <a:ext cx="1714426" cy="1714426"/>
        </a:xfrm>
        <a:prstGeom prst="circularArrow">
          <a:avLst>
            <a:gd name="adj1" fmla="val 5195"/>
            <a:gd name="adj2" fmla="val 335548"/>
            <a:gd name="adj3" fmla="val 8212436"/>
            <a:gd name="adj4" fmla="val 6448212"/>
            <a:gd name="adj5" fmla="val 6061"/>
          </a:avLst>
        </a:prstGeom>
        <a:gradFill rotWithShape="0">
          <a:gsLst>
            <a:gs pos="0">
              <a:srgbClr val="BC8027">
                <a:alpha val="90000"/>
                <a:hueOff val="0"/>
                <a:satOff val="0"/>
                <a:lumOff val="0"/>
                <a:alphaOff val="-20000"/>
                <a:tint val="100000"/>
                <a:shade val="100000"/>
                <a:satMod val="129999"/>
              </a:srgbClr>
            </a:gs>
            <a:gs pos="100000">
              <a:srgbClr val="BC8027">
                <a:alpha val="90000"/>
                <a:hueOff val="0"/>
                <a:satOff val="0"/>
                <a:lumOff val="0"/>
                <a:alphaOff val="-20000"/>
                <a:tint val="50000"/>
                <a:shade val="100000"/>
                <a:satMod val="350000"/>
              </a:srgbClr>
            </a:gs>
          </a:gsLst>
          <a:lin ang="162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3766753A-ADA7-9144-956E-EDE764270DEE}">
      <dsp:nvSpPr>
        <dsp:cNvPr id="0" name=""/>
        <dsp:cNvSpPr/>
      </dsp:nvSpPr>
      <dsp:spPr>
        <a:xfrm>
          <a:off x="53971" y="864464"/>
          <a:ext cx="456753" cy="456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dirty="0">
            <a:solidFill>
              <a:srgbClr val="000000">
                <a:hueOff val="0"/>
                <a:satOff val="0"/>
                <a:lumOff val="0"/>
                <a:alphaOff val="0"/>
              </a:srgbClr>
            </a:solidFill>
            <a:latin typeface="Helvetica Neue"/>
            <a:ea typeface="Helvetica Neue"/>
            <a:cs typeface="Helvetica Neue"/>
          </a:endParaRPr>
        </a:p>
      </dsp:txBody>
      <dsp:txXfrm>
        <a:off x="53971" y="864464"/>
        <a:ext cx="456753" cy="456753"/>
      </dsp:txXfrm>
    </dsp:sp>
    <dsp:sp modelId="{1B3D7A0B-F81C-6443-ABE1-1493FF2BEE46}">
      <dsp:nvSpPr>
        <dsp:cNvPr id="0" name=""/>
        <dsp:cNvSpPr/>
      </dsp:nvSpPr>
      <dsp:spPr>
        <a:xfrm>
          <a:off x="148626" y="551"/>
          <a:ext cx="1714426" cy="1714426"/>
        </a:xfrm>
        <a:prstGeom prst="circularArrow">
          <a:avLst>
            <a:gd name="adj1" fmla="val 5195"/>
            <a:gd name="adj2" fmla="val 335548"/>
            <a:gd name="adj3" fmla="val 12299518"/>
            <a:gd name="adj4" fmla="val 10769722"/>
            <a:gd name="adj5" fmla="val 6061"/>
          </a:avLst>
        </a:prstGeom>
        <a:gradFill rotWithShape="0">
          <a:gsLst>
            <a:gs pos="0">
              <a:srgbClr val="BC8027">
                <a:alpha val="90000"/>
                <a:hueOff val="0"/>
                <a:satOff val="0"/>
                <a:lumOff val="0"/>
                <a:alphaOff val="-30000"/>
                <a:tint val="100000"/>
                <a:shade val="100000"/>
                <a:satMod val="129999"/>
              </a:srgbClr>
            </a:gs>
            <a:gs pos="100000">
              <a:srgbClr val="BC8027">
                <a:alpha val="90000"/>
                <a:hueOff val="0"/>
                <a:satOff val="0"/>
                <a:lumOff val="0"/>
                <a:alphaOff val="-30000"/>
                <a:tint val="50000"/>
                <a:shade val="100000"/>
                <a:satMod val="350000"/>
              </a:srgbClr>
            </a:gs>
          </a:gsLst>
          <a:lin ang="162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E37CDF1-8458-DA40-B9FE-04F2FA41A9C8}">
      <dsp:nvSpPr>
        <dsp:cNvPr id="0" name=""/>
        <dsp:cNvSpPr/>
      </dsp:nvSpPr>
      <dsp:spPr>
        <a:xfrm>
          <a:off x="330320" y="13949"/>
          <a:ext cx="456753" cy="456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dirty="0">
            <a:solidFill>
              <a:srgbClr val="000000">
                <a:hueOff val="0"/>
                <a:satOff val="0"/>
                <a:lumOff val="0"/>
                <a:alphaOff val="0"/>
              </a:srgbClr>
            </a:solidFill>
            <a:latin typeface="Helvetica Neue"/>
            <a:ea typeface="Helvetica Neue"/>
            <a:cs typeface="Helvetica Neue"/>
          </a:endParaRPr>
        </a:p>
      </dsp:txBody>
      <dsp:txXfrm>
        <a:off x="330320" y="13949"/>
        <a:ext cx="456753" cy="456753"/>
      </dsp:txXfrm>
    </dsp:sp>
    <dsp:sp modelId="{512D9E47-DB1C-6D41-A248-D1048F741040}">
      <dsp:nvSpPr>
        <dsp:cNvPr id="0" name=""/>
        <dsp:cNvSpPr/>
      </dsp:nvSpPr>
      <dsp:spPr>
        <a:xfrm>
          <a:off x="148626" y="551"/>
          <a:ext cx="1714426" cy="1714426"/>
        </a:xfrm>
        <a:prstGeom prst="circularArrow">
          <a:avLst>
            <a:gd name="adj1" fmla="val 5195"/>
            <a:gd name="adj2" fmla="val 335548"/>
            <a:gd name="adj3" fmla="val 16867224"/>
            <a:gd name="adj4" fmla="val 15197228"/>
            <a:gd name="adj5" fmla="val 6061"/>
          </a:avLst>
        </a:prstGeom>
        <a:gradFill rotWithShape="0">
          <a:gsLst>
            <a:gs pos="0">
              <a:srgbClr val="BC8027">
                <a:alpha val="90000"/>
                <a:hueOff val="0"/>
                <a:satOff val="0"/>
                <a:lumOff val="0"/>
                <a:alphaOff val="-40000"/>
                <a:tint val="100000"/>
                <a:shade val="100000"/>
                <a:satMod val="129999"/>
              </a:srgbClr>
            </a:gs>
            <a:gs pos="100000">
              <a:srgbClr val="BC8027">
                <a:alpha val="90000"/>
                <a:hueOff val="0"/>
                <a:satOff val="0"/>
                <a:lumOff val="0"/>
                <a:alphaOff val="-40000"/>
                <a:tint val="50000"/>
                <a:shade val="100000"/>
                <a:satMod val="350000"/>
              </a:srgbClr>
            </a:gs>
          </a:gsLst>
          <a:lin ang="162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4/22/18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b="0" i="0" kern="1200">
        <a:solidFill>
          <a:schemeClr val="tx1"/>
        </a:solidFill>
        <a:latin typeface="Amazon Ember Regular" charset="0"/>
        <a:ea typeface="+mn-ea"/>
        <a:cs typeface="+mn-cs"/>
      </a:defRPr>
    </a:lvl1pPr>
    <a:lvl2pPr marL="457200" algn="l" defTabSz="457200" rtl="0" eaLnBrk="1" latinLnBrk="0" hangingPunct="1">
      <a:defRPr sz="1200" b="0" i="0" kern="1200">
        <a:solidFill>
          <a:schemeClr val="tx1"/>
        </a:solidFill>
        <a:latin typeface="Amazon Ember Regular" charset="0"/>
        <a:ea typeface="+mn-ea"/>
        <a:cs typeface="+mn-cs"/>
      </a:defRPr>
    </a:lvl2pPr>
    <a:lvl3pPr marL="914400" algn="l" defTabSz="457200" rtl="0" eaLnBrk="1" latinLnBrk="0" hangingPunct="1">
      <a:defRPr sz="1200" b="0" i="0" kern="1200">
        <a:solidFill>
          <a:schemeClr val="tx1"/>
        </a:solidFill>
        <a:latin typeface="Amazon Ember Regular" charset="0"/>
        <a:ea typeface="+mn-ea"/>
        <a:cs typeface="+mn-cs"/>
      </a:defRPr>
    </a:lvl3pPr>
    <a:lvl4pPr marL="1371600" algn="l" defTabSz="457200" rtl="0" eaLnBrk="1" latinLnBrk="0" hangingPunct="1">
      <a:defRPr sz="1200" b="0" i="0" kern="1200">
        <a:solidFill>
          <a:schemeClr val="tx1"/>
        </a:solidFill>
        <a:latin typeface="Amazon Ember Regular" charset="0"/>
        <a:ea typeface="+mn-ea"/>
        <a:cs typeface="+mn-cs"/>
      </a:defRPr>
    </a:lvl4pPr>
    <a:lvl5pPr marL="1828800" algn="l" defTabSz="457200" rtl="0" eaLnBrk="1" latinLnBrk="0" hangingPunct="1">
      <a:defRPr sz="1200" b="0" i="0" kern="1200">
        <a:solidFill>
          <a:schemeClr val="tx1"/>
        </a:solidFill>
        <a:latin typeface="Amazon Ember Regular"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what the completed architecture for our website will look like when complete.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17257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Words buckets</a:t>
            </a:r>
            <a:r>
              <a:rPr lang="en-US" baseline="0" dirty="0"/>
              <a:t> mapping to a topic cluster</a:t>
            </a:r>
          </a:p>
          <a:p>
            <a:endParaRPr lang="en-US" baseline="0" dirty="0"/>
          </a:p>
          <a:p>
            <a:r>
              <a:rPr lang="en-US" baseline="0" dirty="0"/>
              <a:t>Documents that contain a high proportion of words within a topic cluster, contained with that document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1538485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24</a:t>
            </a:fld>
            <a:endParaRPr lang="en-US" dirty="0"/>
          </a:p>
        </p:txBody>
      </p:sp>
    </p:spTree>
    <p:extLst>
      <p:ext uri="{BB962C8B-B14F-4D97-AF65-F5344CB8AC3E}">
        <p14:creationId xmlns:p14="http://schemas.microsoft.com/office/powerpoint/2010/main" val="53319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1357698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1574032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763265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1345620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4096FC-1E29-4575-A38A-419CCBC5623D}"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241797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 out OSS frameworks specifically.   Stress</a:t>
            </a:r>
            <a:r>
              <a:rPr lang="en-US" baseline="0" dirty="0"/>
              <a:t> more on our deep learning based approach.  Statements on deep learning value over time.  Finding the right algorithm is hard.</a:t>
            </a:r>
            <a:endParaRPr lang="en-US" dirty="0"/>
          </a:p>
          <a:p>
            <a:endParaRPr lang="en-US" dirty="0"/>
          </a:p>
          <a:p>
            <a:r>
              <a:rPr lang="en-US" dirty="0"/>
              <a:t>Whether</a:t>
            </a:r>
            <a:r>
              <a:rPr lang="en-US" baseline="0" dirty="0"/>
              <a:t> you take a custom approach or start with an open source NLP model, training an NLP model for your use case and quality bar is time consuming and expensive.   Let’s dive in</a:t>
            </a:r>
            <a:r>
              <a:rPr lang="mr-IN" baseline="0" dirty="0"/>
              <a:t>…</a:t>
            </a:r>
            <a:endParaRPr lang="en-US" baseline="0" dirty="0"/>
          </a:p>
          <a:p>
            <a:endParaRPr lang="en-US" baseline="0" dirty="0"/>
          </a:p>
          <a:p>
            <a:r>
              <a:rPr lang="en-US" baseline="0" dirty="0"/>
              <a:t>Say you want to train a service to look for geopolitically sensitive events that could impact your regional offices or supply routes.  This would take months of understanding the right data set, cleaning it, preparing it for processing.   Annotating it will take expertise of going through the data to label what is an event vs a product vs a city.   Then a single or team of data scientists has to pick the right ML platform, design a model, then continuously train that model </a:t>
            </a:r>
            <a:r>
              <a:rPr lang="mr-IN" baseline="0" dirty="0"/>
              <a:t>–</a:t>
            </a:r>
            <a:r>
              <a:rPr lang="en-US" baseline="0" dirty="0"/>
              <a:t> this is ongoing in </a:t>
            </a:r>
            <a:r>
              <a:rPr lang="en-US" baseline="0" dirty="0" err="1"/>
              <a:t>perpetiuity</a:t>
            </a:r>
            <a:r>
              <a:rPr lang="en-US" baseline="0" dirty="0"/>
              <a:t>.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1866601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 out that we support</a:t>
            </a:r>
            <a:r>
              <a:rPr lang="en-US" baseline="0" dirty="0"/>
              <a:t> </a:t>
            </a:r>
            <a:r>
              <a:rPr lang="en-US" baseline="0" dirty="0" err="1"/>
              <a:t>english</a:t>
            </a:r>
            <a:r>
              <a:rPr lang="en-US" baseline="0" dirty="0"/>
              <a:t> and </a:t>
            </a:r>
            <a:r>
              <a:rPr lang="en-US" baseline="0" dirty="0" err="1"/>
              <a:t>spanish</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425356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2016003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a:t>Click to edit Master text styles</a:t>
            </a: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45030" r="11511"/>
          <a:stretch/>
        </p:blipFill>
        <p:spPr>
          <a:xfrm>
            <a:off x="0" y="0"/>
            <a:ext cx="9144000" cy="51435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
        <p:nvSpPr>
          <p:cNvPr id="5" name="TextBox 4"/>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
        <p:nvSpPr>
          <p:cNvPr id="6" name="Title 1"/>
          <p:cNvSpPr>
            <a:spLocks noGrp="1"/>
          </p:cNvSpPr>
          <p:nvPr>
            <p:ph type="title"/>
          </p:nvPr>
        </p:nvSpPr>
        <p:spPr>
          <a:xfrm>
            <a:off x="411647" y="1582279"/>
            <a:ext cx="6069541" cy="1250668"/>
          </a:xfrm>
        </p:spPr>
        <p:txBody>
          <a:bodyPr anchor="ctr" anchorCtr="0">
            <a:noAutofit/>
          </a:bodyPr>
          <a:lstStyle>
            <a:lvl1pPr algn="l">
              <a:defRPr sz="3000"/>
            </a:lvl1pPr>
          </a:lstStyle>
          <a:p>
            <a:r>
              <a:rPr lang="en-US" dirty="0"/>
              <a:t>Click to edit Master title style</a:t>
            </a:r>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 No Log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2005"/>
          </a:xfrm>
          <a:prstGeom prst="rect">
            <a:avLst/>
          </a:prstGeom>
        </p:spPr>
      </p:pic>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dirty="0"/>
          </a:p>
        </p:txBody>
      </p:sp>
      <p:sp>
        <p:nvSpPr>
          <p:cNvPr id="9" name="TextBox 8"/>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
        <p:nvSpPr>
          <p:cNvPr id="11"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899" y="2572387"/>
            <a:ext cx="3683000" cy="433387"/>
          </a:xfrm>
        </p:spPr>
        <p:txBody>
          <a:bodyPr>
            <a:normAutofit/>
          </a:bodyPr>
          <a:lstStyle>
            <a:lvl1pPr marL="0" indent="0" algn="l">
              <a:buNone/>
              <a:defRPr sz="1600" baseline="0"/>
            </a:lvl1pPr>
          </a:lstStyle>
          <a:p>
            <a:pPr lvl="0"/>
            <a:r>
              <a:rPr lang="en-US"/>
              <a:t>Click to edit Master text styles</a:t>
            </a:r>
          </a:p>
        </p:txBody>
      </p:sp>
    </p:spTree>
    <p:extLst>
      <p:ext uri="{BB962C8B-B14F-4D97-AF65-F5344CB8AC3E}">
        <p14:creationId xmlns:p14="http://schemas.microsoft.com/office/powerpoint/2010/main" val="2124837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4" name="Text Placeholder 8"/>
          <p:cNvSpPr>
            <a:spLocks noGrp="1"/>
          </p:cNvSpPr>
          <p:nvPr>
            <p:ph type="body" sz="quarter" idx="12" hasCustomPrompt="1"/>
          </p:nvPr>
        </p:nvSpPr>
        <p:spPr>
          <a:xfrm>
            <a:off x="909506" y="1460825"/>
            <a:ext cx="7311627" cy="1928759"/>
          </a:xfrm>
        </p:spPr>
        <p:txBody>
          <a:bodyPr anchor="ctr">
            <a:noAutofit/>
          </a:bodyPr>
          <a:lstStyle>
            <a:lvl1pPr marL="0" indent="0" algn="ctr">
              <a:buNone/>
              <a:defRPr sz="3200" b="0" i="0" baseline="0">
                <a:solidFill>
                  <a:schemeClr val="bg1"/>
                </a:solidFill>
                <a:latin typeface="Amazon Ember Light"/>
                <a:ea typeface="Arial" charset="0"/>
                <a:cs typeface="Amazon Ember Light"/>
              </a:defRPr>
            </a:lvl1pPr>
          </a:lstStyle>
          <a:p>
            <a:pPr lvl="0"/>
            <a:r>
              <a:rPr lang="en-US" dirty="0"/>
              <a:t>Section Page</a:t>
            </a:r>
          </a:p>
        </p:txBody>
      </p:sp>
    </p:spTree>
    <p:extLst>
      <p:ext uri="{BB962C8B-B14F-4D97-AF65-F5344CB8AC3E}">
        <p14:creationId xmlns:p14="http://schemas.microsoft.com/office/powerpoint/2010/main" val="41013342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mp; Content Orange">
    <p:spTree>
      <p:nvGrpSpPr>
        <p:cNvPr id="1" name=""/>
        <p:cNvGrpSpPr/>
        <p:nvPr/>
      </p:nvGrpSpPr>
      <p:grpSpPr>
        <a:xfrm>
          <a:off x="0" y="0"/>
          <a:ext cx="0" cy="0"/>
          <a:chOff x="0" y="0"/>
          <a:chExt cx="0" cy="0"/>
        </a:xfrm>
      </p:grpSpPr>
      <p:sp>
        <p:nvSpPr>
          <p:cNvPr id="10" name="TextBox 3"/>
          <p:cNvSpPr txBox="1">
            <a:spLocks noChangeArrowheads="1"/>
          </p:cNvSpPr>
          <p:nvPr userDrawn="1"/>
        </p:nvSpPr>
        <p:spPr bwMode="auto">
          <a:xfrm>
            <a:off x="382630" y="4917710"/>
            <a:ext cx="30273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eaLnBrk="1" hangingPunct="1"/>
            <a:r>
              <a:rPr lang="en-US" altLang="x-none" sz="700" b="0" i="0" dirty="0">
                <a:solidFill>
                  <a:srgbClr val="7F7F7F"/>
                </a:solidFill>
                <a:latin typeface="Amazon Ember" charset="0"/>
                <a:ea typeface="Amazon Ember" charset="0"/>
                <a:cs typeface="Amazon Ember" charset="0"/>
              </a:rPr>
              <a:t>© 2017, Amazon Web Services, Inc. or its Affiliates. All rights reserved.</a:t>
            </a:r>
          </a:p>
        </p:txBody>
      </p:sp>
      <p:sp>
        <p:nvSpPr>
          <p:cNvPr id="2" name="Title 1"/>
          <p:cNvSpPr>
            <a:spLocks noGrp="1"/>
          </p:cNvSpPr>
          <p:nvPr>
            <p:ph type="title" hasCustomPrompt="1"/>
          </p:nvPr>
        </p:nvSpPr>
        <p:spPr>
          <a:xfrm>
            <a:off x="356615" y="347472"/>
            <a:ext cx="8449056" cy="469830"/>
          </a:xfrm>
        </p:spPr>
        <p:txBody>
          <a:bodyPr lIns="91440" tIns="45720" rIns="91440" bIns="45720"/>
          <a:lstStyle>
            <a:lvl1pPr>
              <a:defRPr b="0" i="0" spc="300">
                <a:latin typeface="Amazon Ember Light" charset="0"/>
                <a:ea typeface="Amazon Ember Light" charset="0"/>
                <a:cs typeface="Amazon Ember Light" charset="0"/>
              </a:defRPr>
            </a:lvl1pPr>
          </a:lstStyle>
          <a:p>
            <a:r>
              <a:rPr lang="en-US" dirty="0"/>
              <a:t>CLICK TO EDIT MASTER TITLE STYLE</a:t>
            </a:r>
          </a:p>
        </p:txBody>
      </p:sp>
      <p:sp>
        <p:nvSpPr>
          <p:cNvPr id="7" name="Content Placeholder 6"/>
          <p:cNvSpPr>
            <a:spLocks noGrp="1"/>
          </p:cNvSpPr>
          <p:nvPr>
            <p:ph sz="quarter" idx="10"/>
          </p:nvPr>
        </p:nvSpPr>
        <p:spPr>
          <a:xfrm>
            <a:off x="356615" y="978195"/>
            <a:ext cx="8449055" cy="3232297"/>
          </a:xfrm>
        </p:spPr>
        <p:txBody>
          <a:bodyPr/>
          <a:lstStyle>
            <a:lvl1pPr>
              <a:defRPr sz="1200" b="0" i="0" spc="50" baseline="0">
                <a:latin typeface="Amazon Ember" charset="0"/>
                <a:ea typeface="Amazon Ember" charset="0"/>
                <a:cs typeface="Amazon Ember" charset="0"/>
              </a:defRPr>
            </a:lvl1pPr>
            <a:lvl2pPr>
              <a:defRPr sz="1200" b="0" i="0" spc="50" baseline="0">
                <a:latin typeface="Amazon Ember" charset="0"/>
                <a:ea typeface="Amazon Ember" charset="0"/>
                <a:cs typeface="Amazon Ember" charset="0"/>
              </a:defRPr>
            </a:lvl2pPr>
            <a:lvl3pPr>
              <a:defRPr sz="1200" b="0" i="0" spc="50" baseline="0">
                <a:latin typeface="Amazon Ember" charset="0"/>
                <a:ea typeface="Amazon Ember" charset="0"/>
                <a:cs typeface="Amazon Ember" charset="0"/>
              </a:defRPr>
            </a:lvl3pPr>
            <a:lvl4pPr>
              <a:defRPr sz="1200" b="0" i="0" spc="50" baseline="0">
                <a:latin typeface="Amazon Ember" charset="0"/>
                <a:ea typeface="Amazon Ember" charset="0"/>
                <a:cs typeface="Amazon Ember" charset="0"/>
              </a:defRPr>
            </a:lvl4pPr>
            <a:lvl5pPr>
              <a:defRPr sz="1200" b="0" i="0" spc="50" baseline="0">
                <a:latin typeface="Amazon Ember" charset="0"/>
                <a:ea typeface="Amazon Ember" charset="0"/>
                <a:cs typeface="Amazon Embe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1638952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mp; 2 Content Orange">
    <p:spTree>
      <p:nvGrpSpPr>
        <p:cNvPr id="1" name=""/>
        <p:cNvGrpSpPr/>
        <p:nvPr/>
      </p:nvGrpSpPr>
      <p:grpSpPr>
        <a:xfrm>
          <a:off x="0" y="0"/>
          <a:ext cx="0" cy="0"/>
          <a:chOff x="0" y="0"/>
          <a:chExt cx="0" cy="0"/>
        </a:xfrm>
      </p:grpSpPr>
      <p:sp>
        <p:nvSpPr>
          <p:cNvPr id="13" name="TextBox 3"/>
          <p:cNvSpPr txBox="1">
            <a:spLocks noChangeArrowheads="1"/>
          </p:cNvSpPr>
          <p:nvPr userDrawn="1"/>
        </p:nvSpPr>
        <p:spPr bwMode="auto">
          <a:xfrm>
            <a:off x="382630" y="4917710"/>
            <a:ext cx="30273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eaLnBrk="1" hangingPunct="1"/>
            <a:r>
              <a:rPr lang="en-US" altLang="x-none" sz="700" b="0" i="0" dirty="0">
                <a:solidFill>
                  <a:srgbClr val="7F7F7F"/>
                </a:solidFill>
                <a:latin typeface="Amazon Ember" charset="0"/>
                <a:ea typeface="Amazon Ember" charset="0"/>
                <a:cs typeface="Amazon Ember" charset="0"/>
              </a:rPr>
              <a:t>© 2017, Amazon Web Services, Inc. or its Affiliates. All rights reserved.</a:t>
            </a:r>
          </a:p>
        </p:txBody>
      </p:sp>
      <p:sp>
        <p:nvSpPr>
          <p:cNvPr id="7" name="Content Placeholder 6"/>
          <p:cNvSpPr>
            <a:spLocks noGrp="1"/>
          </p:cNvSpPr>
          <p:nvPr>
            <p:ph sz="quarter" idx="10"/>
          </p:nvPr>
        </p:nvSpPr>
        <p:spPr>
          <a:xfrm>
            <a:off x="356615" y="978407"/>
            <a:ext cx="4171299" cy="3227832"/>
          </a:xfrm>
        </p:spPr>
        <p:txBody>
          <a:bodyPr/>
          <a:lstStyle>
            <a:lvl1pPr>
              <a:defRPr sz="1200" b="0" i="0" spc="50" baseline="0">
                <a:latin typeface="Amazon Ember" charset="0"/>
                <a:ea typeface="Amazon Ember" charset="0"/>
                <a:cs typeface="Amazon Ember" charset="0"/>
              </a:defRPr>
            </a:lvl1pPr>
            <a:lvl2pPr>
              <a:defRPr sz="1200" b="0" i="0" spc="50" baseline="0">
                <a:latin typeface="Amazon Ember" charset="0"/>
                <a:ea typeface="Amazon Ember" charset="0"/>
                <a:cs typeface="Amazon Ember" charset="0"/>
              </a:defRPr>
            </a:lvl2pPr>
            <a:lvl3pPr>
              <a:defRPr sz="1200" b="0" i="0" spc="50" baseline="0">
                <a:latin typeface="Amazon Ember" charset="0"/>
                <a:ea typeface="Amazon Ember" charset="0"/>
                <a:cs typeface="Amazon Ember" charset="0"/>
              </a:defRPr>
            </a:lvl3pPr>
            <a:lvl4pPr>
              <a:defRPr sz="1200" b="0" i="0" spc="50" baseline="0">
                <a:latin typeface="Amazon Ember" charset="0"/>
                <a:ea typeface="Amazon Ember" charset="0"/>
                <a:cs typeface="Amazon Ember" charset="0"/>
              </a:defRPr>
            </a:lvl4pPr>
            <a:lvl5pPr>
              <a:defRPr sz="1200" b="0" i="0" spc="50" baseline="0">
                <a:latin typeface="Amazon Ember" charset="0"/>
                <a:ea typeface="Amazon Ember" charset="0"/>
                <a:cs typeface="Amazon Embe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6"/>
          <p:cNvSpPr>
            <a:spLocks noGrp="1"/>
          </p:cNvSpPr>
          <p:nvPr>
            <p:ph sz="quarter" idx="11"/>
          </p:nvPr>
        </p:nvSpPr>
        <p:spPr>
          <a:xfrm>
            <a:off x="4592177" y="978407"/>
            <a:ext cx="4213493" cy="3232085"/>
          </a:xfrm>
        </p:spPr>
        <p:txBody>
          <a:bodyPr/>
          <a:lstStyle>
            <a:lvl1pPr>
              <a:defRPr sz="1200" b="0" i="0" spc="50" baseline="0">
                <a:latin typeface="Amazon Ember" charset="0"/>
                <a:ea typeface="Amazon Ember" charset="0"/>
                <a:cs typeface="Amazon Ember" charset="0"/>
              </a:defRPr>
            </a:lvl1pPr>
            <a:lvl2pPr>
              <a:defRPr sz="1200" b="0" i="0" spc="50" baseline="0">
                <a:latin typeface="Amazon Ember" charset="0"/>
                <a:ea typeface="Amazon Ember" charset="0"/>
                <a:cs typeface="Amazon Ember" charset="0"/>
              </a:defRPr>
            </a:lvl2pPr>
            <a:lvl3pPr>
              <a:defRPr sz="1200" b="0" i="0" spc="50" baseline="0">
                <a:latin typeface="Amazon Ember" charset="0"/>
                <a:ea typeface="Amazon Ember" charset="0"/>
                <a:cs typeface="Amazon Ember" charset="0"/>
              </a:defRPr>
            </a:lvl3pPr>
            <a:lvl4pPr>
              <a:defRPr sz="1200" b="0" i="0" spc="50" baseline="0">
                <a:latin typeface="Amazon Ember" charset="0"/>
                <a:ea typeface="Amazon Ember" charset="0"/>
                <a:cs typeface="Amazon Ember" charset="0"/>
              </a:defRPr>
            </a:lvl4pPr>
            <a:lvl5pPr>
              <a:defRPr sz="1200" b="0" i="0" spc="50" baseline="0">
                <a:latin typeface="Amazon Ember" charset="0"/>
                <a:ea typeface="Amazon Ember" charset="0"/>
                <a:cs typeface="Amazon Embe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hasCustomPrompt="1"/>
          </p:nvPr>
        </p:nvSpPr>
        <p:spPr>
          <a:xfrm>
            <a:off x="356615" y="347472"/>
            <a:ext cx="8449056" cy="469830"/>
          </a:xfrm>
        </p:spPr>
        <p:txBody>
          <a:bodyPr lIns="91440" tIns="45720" rIns="91440" bIns="45720"/>
          <a:lstStyle>
            <a:lvl1pPr>
              <a:defRPr b="0" i="0" spc="300">
                <a:latin typeface="Amazon Ember Light" charset="0"/>
                <a:ea typeface="Amazon Ember Light" charset="0"/>
                <a:cs typeface="Amazon Ember Light" charset="0"/>
              </a:defRPr>
            </a:lvl1pPr>
          </a:lstStyle>
          <a:p>
            <a:r>
              <a:rPr lang="en-US" dirty="0"/>
              <a:t>CLICK TO EDIT MASTER TITLE STYLE</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140244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dirty="0"/>
              <a:t>Drag picture to placeholder or click icon to add</a:t>
            </a:r>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dirty="0"/>
              <a:t>Drag picture to placeholder or click icon to add</a:t>
            </a:r>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dirty="0"/>
              <a:t>Drag picture to placeholder or click icon to add</a:t>
            </a:r>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dirty="0"/>
              <a:t>Drag picture to placeholder or click icon to add</a:t>
            </a:r>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dirty="0"/>
              <a:t>Drag picture to placeholder or click icon to add</a:t>
            </a:r>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dirty="0"/>
              <a:t>Drag picture to placeholder or click icon to add</a:t>
            </a:r>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dirty="0"/>
              <a:t>Drag picture to placeholder or click icon to add</a:t>
            </a:r>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dirty="0"/>
              <a:t>Drag picture to placeholder or click icon to add</a:t>
            </a:r>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
        <p:nvSpPr>
          <p:cNvPr id="6" name="TextBox 5"/>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2018, Amazon Web Services, Inc. or its Affiliates. All rights reserved.</a:t>
            </a:r>
          </a:p>
        </p:txBody>
      </p:sp>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93" r:id="rId13"/>
    <p:sldLayoutId id="2147483686" r:id="rId14"/>
    <p:sldLayoutId id="2147483687" r:id="rId15"/>
    <p:sldLayoutId id="2147483694" r:id="rId16"/>
    <p:sldLayoutId id="2147483695" r:id="rId17"/>
    <p:sldLayoutId id="2147483696" r:id="rId18"/>
  </p:sldLayoutIdLst>
  <p:txStyles>
    <p:titleStyle>
      <a:lvl1pPr algn="l" defTabSz="457200" rtl="0" eaLnBrk="1" latinLnBrk="0" hangingPunct="1">
        <a:spcBef>
          <a:spcPct val="0"/>
        </a:spcBef>
        <a:buNone/>
        <a:defRPr sz="2800" b="0" i="0" kern="1200">
          <a:solidFill>
            <a:schemeClr val="accent6">
              <a:lumMod val="50000"/>
            </a:schemeClr>
          </a:solidFill>
          <a:latin typeface="Amazon Ember Regular" charset="0"/>
          <a:ea typeface="+mj-ea"/>
          <a:cs typeface="Amazon Ember Regular" charset="0"/>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1.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Layout" Target="../diagrams/layout1.xml"/><Relationship Id="rId7" Type="http://schemas.openxmlformats.org/officeDocument/2006/relationships/image" Target="../media/image28.png"/><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11" Type="http://schemas.openxmlformats.org/officeDocument/2006/relationships/image" Target="../media/image32.tiff"/><Relationship Id="rId5" Type="http://schemas.openxmlformats.org/officeDocument/2006/relationships/diagramColors" Target="../diagrams/colors1.xml"/><Relationship Id="rId10" Type="http://schemas.openxmlformats.org/officeDocument/2006/relationships/image" Target="../media/image31.tiff"/><Relationship Id="rId4" Type="http://schemas.openxmlformats.org/officeDocument/2006/relationships/diagramQuickStyle" Target="../diagrams/quickStyle1.xml"/><Relationship Id="rId9"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aws.amazon.com/sagemaker/" TargetMode="External"/><Relationship Id="rId2" Type="http://schemas.openxmlformats.org/officeDocument/2006/relationships/hyperlink" Target="https://aws.amazon.com/comprehend" TargetMode="Externa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87898" y="3482770"/>
            <a:ext cx="4587021" cy="662510"/>
          </a:xfrm>
        </p:spPr>
        <p:txBody>
          <a:bodyPr>
            <a:normAutofit/>
          </a:bodyPr>
          <a:lstStyle/>
          <a:p>
            <a:endParaRPr lang="en-US" dirty="0"/>
          </a:p>
        </p:txBody>
      </p:sp>
      <p:sp>
        <p:nvSpPr>
          <p:cNvPr id="4" name="Text Placeholder 3"/>
          <p:cNvSpPr>
            <a:spLocks noGrp="1"/>
          </p:cNvSpPr>
          <p:nvPr>
            <p:ph type="body" sz="quarter" idx="12"/>
          </p:nvPr>
        </p:nvSpPr>
        <p:spPr>
          <a:xfrm>
            <a:off x="487898" y="1189480"/>
            <a:ext cx="8235478" cy="1905670"/>
          </a:xfrm>
        </p:spPr>
        <p:txBody>
          <a:bodyPr/>
          <a:lstStyle/>
          <a:p>
            <a:pPr algn="ctr"/>
            <a:r>
              <a:rPr lang="en-US" dirty="0"/>
              <a:t>AWS </a:t>
            </a:r>
            <a:r>
              <a:rPr lang="en-US" dirty="0" err="1"/>
              <a:t>serverless</a:t>
            </a:r>
            <a:r>
              <a:rPr lang="en-US" dirty="0"/>
              <a:t> NLP workshop</a:t>
            </a:r>
          </a:p>
        </p:txBody>
      </p:sp>
    </p:spTree>
    <p:extLst>
      <p:ext uri="{BB962C8B-B14F-4D97-AF65-F5344CB8AC3E}">
        <p14:creationId xmlns:p14="http://schemas.microsoft.com/office/powerpoint/2010/main" val="3303444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Serverless</a:t>
            </a:r>
            <a:r>
              <a:rPr lang="en-US" dirty="0"/>
              <a:t> NLP application</a:t>
            </a:r>
          </a:p>
        </p:txBody>
      </p:sp>
    </p:spTree>
    <p:extLst>
      <p:ext uri="{BB962C8B-B14F-4D97-AF65-F5344CB8AC3E}">
        <p14:creationId xmlns:p14="http://schemas.microsoft.com/office/powerpoint/2010/main" val="478642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1"/>
          <p:cNvSpPr txBox="1">
            <a:spLocks/>
          </p:cNvSpPr>
          <p:nvPr/>
        </p:nvSpPr>
        <p:spPr>
          <a:xfrm>
            <a:off x="154100" y="182204"/>
            <a:ext cx="7886700" cy="480060"/>
          </a:xfrm>
          <a:prstGeom prst="rect">
            <a:avLst/>
          </a:prstGeom>
        </p:spPr>
        <p:txBody>
          <a:bodyPr>
            <a:noAutofit/>
          </a:bodyPr>
          <a:lstStyle>
            <a:lvl1pPr algn="l" defTabSz="457200" rtl="0" eaLnBrk="1" latinLnBrk="0" hangingPunct="1">
              <a:spcBef>
                <a:spcPct val="0"/>
              </a:spcBef>
              <a:buNone/>
              <a:defRPr sz="2800" b="1" i="0" kern="1200">
                <a:solidFill>
                  <a:schemeClr val="tx1">
                    <a:lumMod val="95000"/>
                  </a:schemeClr>
                </a:solidFill>
                <a:latin typeface="Amazon Ember" charset="0"/>
                <a:ea typeface="Amazon Ember" charset="0"/>
                <a:cs typeface="Amazon Ember" charset="0"/>
              </a:defRPr>
            </a:lvl1pPr>
          </a:lstStyle>
          <a:p>
            <a:r>
              <a:rPr lang="en-US" b="0" spc="300" dirty="0">
                <a:solidFill>
                  <a:srgbClr val="414042"/>
                </a:solidFill>
              </a:rPr>
              <a:t>NLP on AWS</a:t>
            </a:r>
          </a:p>
        </p:txBody>
      </p:sp>
      <p:sp>
        <p:nvSpPr>
          <p:cNvPr id="4" name="Rectangle 3"/>
          <p:cNvSpPr/>
          <p:nvPr/>
        </p:nvSpPr>
        <p:spPr>
          <a:xfrm>
            <a:off x="226624" y="3180079"/>
            <a:ext cx="8667994" cy="174817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414042"/>
              </a:solidFill>
            </a:endParaRPr>
          </a:p>
        </p:txBody>
      </p:sp>
      <p:sp>
        <p:nvSpPr>
          <p:cNvPr id="5" name="Rectangle 4"/>
          <p:cNvSpPr/>
          <p:nvPr/>
        </p:nvSpPr>
        <p:spPr>
          <a:xfrm>
            <a:off x="226624" y="2101350"/>
            <a:ext cx="8667994" cy="91688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414042"/>
              </a:solidFill>
            </a:endParaRPr>
          </a:p>
        </p:txBody>
      </p:sp>
      <p:sp>
        <p:nvSpPr>
          <p:cNvPr id="6" name="Rectangle 5"/>
          <p:cNvSpPr/>
          <p:nvPr/>
        </p:nvSpPr>
        <p:spPr>
          <a:xfrm>
            <a:off x="226624" y="792515"/>
            <a:ext cx="8667994" cy="1150577"/>
          </a:xfrm>
          <a:prstGeom prst="rect">
            <a:avLst/>
          </a:prstGeom>
          <a:noFill/>
          <a:ln w="28575">
            <a:solidFill>
              <a:srgbClr val="FAA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414042"/>
              </a:solidFill>
            </a:endParaRPr>
          </a:p>
        </p:txBody>
      </p:sp>
      <p:sp>
        <p:nvSpPr>
          <p:cNvPr id="9" name="TextBox 8"/>
          <p:cNvSpPr txBox="1"/>
          <p:nvPr/>
        </p:nvSpPr>
        <p:spPr>
          <a:xfrm>
            <a:off x="274953" y="3252996"/>
            <a:ext cx="8561473" cy="338554"/>
          </a:xfrm>
          <a:prstGeom prst="rect">
            <a:avLst/>
          </a:prstGeom>
          <a:noFill/>
          <a:ln w="19050">
            <a:noFill/>
          </a:ln>
        </p:spPr>
        <p:txBody>
          <a:bodyPr wrap="square" rtlCol="0">
            <a:spAutoFit/>
          </a:bodyPr>
          <a:lstStyle/>
          <a:p>
            <a:pPr algn="ctr"/>
            <a:r>
              <a:rPr lang="en-US" sz="1600" b="1" dirty="0">
                <a:solidFill>
                  <a:srgbClr val="414042"/>
                </a:solidFill>
              </a:rPr>
              <a:t>Frameworks &amp; Interfaces</a:t>
            </a:r>
          </a:p>
        </p:txBody>
      </p:sp>
      <p:sp>
        <p:nvSpPr>
          <p:cNvPr id="19" name="Rectangle 18"/>
          <p:cNvSpPr/>
          <p:nvPr/>
        </p:nvSpPr>
        <p:spPr>
          <a:xfrm>
            <a:off x="335280" y="3648225"/>
            <a:ext cx="8440821" cy="230774"/>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414042"/>
                </a:solidFill>
              </a:rPr>
              <a:t>AWS Deep Learning AMI</a:t>
            </a:r>
          </a:p>
        </p:txBody>
      </p:sp>
      <p:sp>
        <p:nvSpPr>
          <p:cNvPr id="30" name="Rectangle 29"/>
          <p:cNvSpPr/>
          <p:nvPr/>
        </p:nvSpPr>
        <p:spPr>
          <a:xfrm>
            <a:off x="538480" y="1281278"/>
            <a:ext cx="3558970" cy="548054"/>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414042"/>
                </a:solidFill>
              </a:rPr>
              <a:t>Vision Services:</a:t>
            </a:r>
          </a:p>
          <a:p>
            <a:pPr algn="ctr"/>
            <a:r>
              <a:rPr lang="en-US" sz="1050" dirty="0">
                <a:solidFill>
                  <a:srgbClr val="414042"/>
                </a:solidFill>
              </a:rPr>
              <a:t>Amazon Rekognition Image</a:t>
            </a:r>
          </a:p>
          <a:p>
            <a:pPr algn="ctr"/>
            <a:r>
              <a:rPr lang="en-US" sz="1050" dirty="0">
                <a:solidFill>
                  <a:srgbClr val="414042"/>
                </a:solidFill>
              </a:rPr>
              <a:t>Amazon Rekognition Video</a:t>
            </a:r>
          </a:p>
        </p:txBody>
      </p:sp>
      <p:sp>
        <p:nvSpPr>
          <p:cNvPr id="32" name="Rectangle 31"/>
          <p:cNvSpPr/>
          <p:nvPr/>
        </p:nvSpPr>
        <p:spPr>
          <a:xfrm>
            <a:off x="4246880" y="1252339"/>
            <a:ext cx="4575035" cy="576994"/>
          </a:xfrm>
          <a:prstGeom prst="rect">
            <a:avLst/>
          </a:prstGeom>
          <a:noFill/>
          <a:ln w="38100">
            <a:solidFill>
              <a:srgbClr val="FAA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414042"/>
              </a:solidFill>
            </a:endParaRPr>
          </a:p>
        </p:txBody>
      </p:sp>
      <p:sp>
        <p:nvSpPr>
          <p:cNvPr id="54" name="TextBox 53"/>
          <p:cNvSpPr txBox="1"/>
          <p:nvPr/>
        </p:nvSpPr>
        <p:spPr>
          <a:xfrm>
            <a:off x="4275010" y="1277362"/>
            <a:ext cx="4539382" cy="577081"/>
          </a:xfrm>
          <a:prstGeom prst="rect">
            <a:avLst/>
          </a:prstGeom>
          <a:noFill/>
        </p:spPr>
        <p:txBody>
          <a:bodyPr wrap="square" rtlCol="0">
            <a:spAutoFit/>
          </a:bodyPr>
          <a:lstStyle/>
          <a:p>
            <a:pPr algn="ctr"/>
            <a:r>
              <a:rPr lang="en-US" sz="1050" b="1" dirty="0">
                <a:solidFill>
                  <a:srgbClr val="414042"/>
                </a:solidFill>
              </a:rPr>
              <a:t>Language Services:</a:t>
            </a:r>
          </a:p>
          <a:p>
            <a:pPr algn="ctr"/>
            <a:r>
              <a:rPr lang="en-US" sz="1050" b="1" dirty="0">
                <a:solidFill>
                  <a:srgbClr val="414042"/>
                </a:solidFill>
              </a:rPr>
              <a:t>Amazon Comprehend, Amazon Lex, Amazon Polly, Amazon Translate, Amazon Transcribe</a:t>
            </a:r>
          </a:p>
        </p:txBody>
      </p:sp>
      <p:sp>
        <p:nvSpPr>
          <p:cNvPr id="70" name="Rectangle 69"/>
          <p:cNvSpPr/>
          <p:nvPr/>
        </p:nvSpPr>
        <p:spPr>
          <a:xfrm>
            <a:off x="1433249" y="3996788"/>
            <a:ext cx="1012686" cy="500119"/>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414042"/>
                </a:solidFill>
              </a:rPr>
              <a:t>Apache MXNet</a:t>
            </a:r>
          </a:p>
        </p:txBody>
      </p:sp>
      <p:sp>
        <p:nvSpPr>
          <p:cNvPr id="71" name="Rectangle 70"/>
          <p:cNvSpPr/>
          <p:nvPr/>
        </p:nvSpPr>
        <p:spPr>
          <a:xfrm>
            <a:off x="5673300" y="3995689"/>
            <a:ext cx="953936" cy="500119"/>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414042"/>
                </a:solidFill>
              </a:rPr>
              <a:t>Theano</a:t>
            </a:r>
          </a:p>
        </p:txBody>
      </p:sp>
      <p:sp>
        <p:nvSpPr>
          <p:cNvPr id="72" name="Rectangle 71"/>
          <p:cNvSpPr/>
          <p:nvPr/>
        </p:nvSpPr>
        <p:spPr>
          <a:xfrm>
            <a:off x="2559246" y="3996755"/>
            <a:ext cx="983143" cy="500119"/>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414042"/>
                </a:solidFill>
              </a:rPr>
              <a:t>Microsoft Cognitive Toolkit</a:t>
            </a:r>
          </a:p>
        </p:txBody>
      </p:sp>
      <p:sp>
        <p:nvSpPr>
          <p:cNvPr id="73" name="Rectangle 72"/>
          <p:cNvSpPr/>
          <p:nvPr/>
        </p:nvSpPr>
        <p:spPr>
          <a:xfrm>
            <a:off x="7020652" y="3988581"/>
            <a:ext cx="763219" cy="500119"/>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414042"/>
                </a:solidFill>
              </a:rPr>
              <a:t>Keras</a:t>
            </a:r>
          </a:p>
        </p:txBody>
      </p:sp>
      <p:sp>
        <p:nvSpPr>
          <p:cNvPr id="74" name="Rectangle 73"/>
          <p:cNvSpPr/>
          <p:nvPr/>
        </p:nvSpPr>
        <p:spPr>
          <a:xfrm>
            <a:off x="3648260" y="3988581"/>
            <a:ext cx="848085" cy="500119"/>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414042"/>
                </a:solidFill>
              </a:rPr>
              <a:t>Caffe2 </a:t>
            </a:r>
            <a:br>
              <a:rPr lang="en-US" sz="1050" dirty="0">
                <a:solidFill>
                  <a:srgbClr val="414042"/>
                </a:solidFill>
              </a:rPr>
            </a:br>
            <a:r>
              <a:rPr lang="en-US" sz="1050" dirty="0">
                <a:solidFill>
                  <a:srgbClr val="414042"/>
                </a:solidFill>
              </a:rPr>
              <a:t>&amp; Caffe</a:t>
            </a:r>
          </a:p>
        </p:txBody>
      </p:sp>
      <p:sp>
        <p:nvSpPr>
          <p:cNvPr id="75" name="Rectangle 74"/>
          <p:cNvSpPr/>
          <p:nvPr/>
        </p:nvSpPr>
        <p:spPr>
          <a:xfrm>
            <a:off x="335280" y="3988582"/>
            <a:ext cx="989313" cy="500119"/>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414042"/>
                </a:solidFill>
              </a:rPr>
              <a:t>TensorFlow</a:t>
            </a:r>
          </a:p>
        </p:txBody>
      </p:sp>
      <p:sp>
        <p:nvSpPr>
          <p:cNvPr id="76" name="Rectangle 75"/>
          <p:cNvSpPr/>
          <p:nvPr/>
        </p:nvSpPr>
        <p:spPr>
          <a:xfrm>
            <a:off x="7907845" y="3990314"/>
            <a:ext cx="853473" cy="500119"/>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414042"/>
                </a:solidFill>
              </a:rPr>
              <a:t>Gluon</a:t>
            </a:r>
          </a:p>
        </p:txBody>
      </p:sp>
      <p:sp>
        <p:nvSpPr>
          <p:cNvPr id="41" name="TextBox 40"/>
          <p:cNvSpPr txBox="1"/>
          <p:nvPr/>
        </p:nvSpPr>
        <p:spPr>
          <a:xfrm>
            <a:off x="226624" y="893371"/>
            <a:ext cx="8667994" cy="338554"/>
          </a:xfrm>
          <a:prstGeom prst="rect">
            <a:avLst/>
          </a:prstGeom>
          <a:noFill/>
          <a:ln w="19050">
            <a:noFill/>
          </a:ln>
        </p:spPr>
        <p:txBody>
          <a:bodyPr wrap="square" rtlCol="0">
            <a:spAutoFit/>
          </a:bodyPr>
          <a:lstStyle/>
          <a:p>
            <a:pPr algn="ctr"/>
            <a:r>
              <a:rPr lang="en-US" sz="1600" b="1" dirty="0">
                <a:solidFill>
                  <a:srgbClr val="414042"/>
                </a:solidFill>
              </a:rPr>
              <a:t>Application Services</a:t>
            </a:r>
          </a:p>
        </p:txBody>
      </p:sp>
      <p:sp>
        <p:nvSpPr>
          <p:cNvPr id="42" name="TextBox 41"/>
          <p:cNvSpPr txBox="1"/>
          <p:nvPr/>
        </p:nvSpPr>
        <p:spPr>
          <a:xfrm>
            <a:off x="260441" y="2129223"/>
            <a:ext cx="8561473" cy="338554"/>
          </a:xfrm>
          <a:prstGeom prst="rect">
            <a:avLst/>
          </a:prstGeom>
          <a:noFill/>
          <a:ln w="19050">
            <a:noFill/>
          </a:ln>
        </p:spPr>
        <p:txBody>
          <a:bodyPr wrap="square" rtlCol="0">
            <a:spAutoFit/>
          </a:bodyPr>
          <a:lstStyle/>
          <a:p>
            <a:pPr algn="ctr"/>
            <a:r>
              <a:rPr lang="en-US" sz="1600" b="1" dirty="0">
                <a:solidFill>
                  <a:srgbClr val="414042"/>
                </a:solidFill>
              </a:rPr>
              <a:t>Platform Services</a:t>
            </a:r>
          </a:p>
        </p:txBody>
      </p:sp>
      <p:sp>
        <p:nvSpPr>
          <p:cNvPr id="44" name="Rectangle 43"/>
          <p:cNvSpPr/>
          <p:nvPr/>
        </p:nvSpPr>
        <p:spPr>
          <a:xfrm>
            <a:off x="2460818" y="2484650"/>
            <a:ext cx="2035527" cy="382149"/>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414042"/>
                </a:solidFill>
              </a:rPr>
              <a:t>Amazon SageMaker</a:t>
            </a:r>
          </a:p>
        </p:txBody>
      </p:sp>
      <p:sp>
        <p:nvSpPr>
          <p:cNvPr id="46" name="Rectangle 45"/>
          <p:cNvSpPr/>
          <p:nvPr/>
        </p:nvSpPr>
        <p:spPr>
          <a:xfrm>
            <a:off x="4735132" y="2484650"/>
            <a:ext cx="2082228" cy="382149"/>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414042"/>
                </a:solidFill>
              </a:rPr>
              <a:t>AWS DeepLens</a:t>
            </a:r>
          </a:p>
        </p:txBody>
      </p:sp>
      <p:sp>
        <p:nvSpPr>
          <p:cNvPr id="33" name="Rectangle 32"/>
          <p:cNvSpPr/>
          <p:nvPr/>
        </p:nvSpPr>
        <p:spPr>
          <a:xfrm>
            <a:off x="4605951" y="3996755"/>
            <a:ext cx="953936" cy="500119"/>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414042"/>
                </a:solidFill>
              </a:rPr>
              <a:t>PyTorch</a:t>
            </a:r>
          </a:p>
        </p:txBody>
      </p:sp>
      <p:cxnSp>
        <p:nvCxnSpPr>
          <p:cNvPr id="3" name="Straight Connector 2"/>
          <p:cNvCxnSpPr/>
          <p:nvPr/>
        </p:nvCxnSpPr>
        <p:spPr>
          <a:xfrm>
            <a:off x="6817360" y="3995689"/>
            <a:ext cx="0" cy="500119"/>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0681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Serverless VOC architecture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4966" y="1931995"/>
            <a:ext cx="521366" cy="625640"/>
          </a:xfrm>
          <a:prstGeom prst="rect">
            <a:avLst/>
          </a:prstGeom>
        </p:spPr>
      </p:pic>
      <p:sp>
        <p:nvSpPr>
          <p:cNvPr id="10" name="TextBox 9"/>
          <p:cNvSpPr txBox="1"/>
          <p:nvPr/>
        </p:nvSpPr>
        <p:spPr>
          <a:xfrm>
            <a:off x="2717364" y="2565016"/>
            <a:ext cx="1476569" cy="276999"/>
          </a:xfrm>
          <a:prstGeom prst="rect">
            <a:avLst/>
          </a:prstGeom>
          <a:noFill/>
        </p:spPr>
        <p:txBody>
          <a:bodyPr wrap="square" rtlCol="0">
            <a:spAutoFit/>
          </a:bodyPr>
          <a:lstStyle/>
          <a:p>
            <a:pPr algn="ctr"/>
            <a:r>
              <a:rPr lang="en-US" sz="1200" dirty="0"/>
              <a:t>API Gateway</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8453" y="844820"/>
            <a:ext cx="508416" cy="531353"/>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6563" y="731746"/>
            <a:ext cx="543466" cy="601994"/>
          </a:xfrm>
          <a:prstGeom prst="rect">
            <a:avLst/>
          </a:prstGeom>
        </p:spPr>
      </p:pic>
      <p:cxnSp>
        <p:nvCxnSpPr>
          <p:cNvPr id="13" name="Straight Connector 12"/>
          <p:cNvCxnSpPr/>
          <p:nvPr/>
        </p:nvCxnSpPr>
        <p:spPr>
          <a:xfrm>
            <a:off x="5774224" y="1110496"/>
            <a:ext cx="10185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3853830" y="1110496"/>
            <a:ext cx="1196043" cy="909341"/>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8453" y="1880134"/>
            <a:ext cx="508416" cy="531353"/>
          </a:xfrm>
          <a:prstGeom prst="rect">
            <a:avLst/>
          </a:prstGeom>
        </p:spPr>
      </p:pic>
      <p:cxnSp>
        <p:nvCxnSpPr>
          <p:cNvPr id="17" name="Straight Connector 16"/>
          <p:cNvCxnSpPr/>
          <p:nvPr/>
        </p:nvCxnSpPr>
        <p:spPr>
          <a:xfrm>
            <a:off x="5774224" y="2145810"/>
            <a:ext cx="1018572" cy="0"/>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8453" y="2964608"/>
            <a:ext cx="508416" cy="531353"/>
          </a:xfrm>
          <a:prstGeom prst="rect">
            <a:avLst/>
          </a:prstGeom>
        </p:spPr>
      </p:pic>
      <p:cxnSp>
        <p:nvCxnSpPr>
          <p:cNvPr id="20" name="Straight Connector 19"/>
          <p:cNvCxnSpPr/>
          <p:nvPr/>
        </p:nvCxnSpPr>
        <p:spPr>
          <a:xfrm>
            <a:off x="5774224" y="3230284"/>
            <a:ext cx="1018572" cy="0"/>
          </a:xfrm>
          <a:prstGeom prst="line">
            <a:avLst/>
          </a:prstGeom>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8453" y="4084136"/>
            <a:ext cx="508416" cy="531353"/>
          </a:xfrm>
          <a:prstGeom prst="rect">
            <a:avLst/>
          </a:prstGeom>
        </p:spPr>
      </p:pic>
      <p:cxnSp>
        <p:nvCxnSpPr>
          <p:cNvPr id="23" name="Straight Connector 22"/>
          <p:cNvCxnSpPr/>
          <p:nvPr/>
        </p:nvCxnSpPr>
        <p:spPr>
          <a:xfrm>
            <a:off x="5774224" y="4349812"/>
            <a:ext cx="10185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3901777" y="2152266"/>
            <a:ext cx="1148096" cy="1807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012452" y="2333015"/>
            <a:ext cx="10532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954293" y="2610014"/>
            <a:ext cx="1042332" cy="6202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853830" y="2902975"/>
            <a:ext cx="1142795" cy="1319024"/>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943154" y="1266309"/>
            <a:ext cx="1230284" cy="276999"/>
          </a:xfrm>
          <a:prstGeom prst="rect">
            <a:avLst/>
          </a:prstGeom>
          <a:noFill/>
        </p:spPr>
        <p:txBody>
          <a:bodyPr wrap="square" rtlCol="0">
            <a:spAutoFit/>
          </a:bodyPr>
          <a:lstStyle/>
          <a:p>
            <a:pPr algn="ctr"/>
            <a:r>
              <a:rPr lang="en-US" sz="1200" dirty="0"/>
              <a:t>Dynamo</a:t>
            </a:r>
          </a:p>
        </p:txBody>
      </p:sp>
      <p:pic>
        <p:nvPicPr>
          <p:cNvPr id="33" name="Picture 3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86563" y="1805559"/>
            <a:ext cx="565819" cy="553518"/>
          </a:xfrm>
          <a:prstGeom prst="rect">
            <a:avLst/>
          </a:prstGeom>
        </p:spPr>
      </p:pic>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0042" y="2867993"/>
            <a:ext cx="565819" cy="553518"/>
          </a:xfrm>
          <a:prstGeom prst="rect">
            <a:avLst/>
          </a:prstGeom>
        </p:spPr>
      </p:pic>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89328" y="3930427"/>
            <a:ext cx="565819" cy="553518"/>
          </a:xfrm>
          <a:prstGeom prst="rect">
            <a:avLst/>
          </a:prstGeom>
        </p:spPr>
      </p:pic>
      <p:sp>
        <p:nvSpPr>
          <p:cNvPr id="37" name="TextBox 36"/>
          <p:cNvSpPr txBox="1"/>
          <p:nvPr/>
        </p:nvSpPr>
        <p:spPr>
          <a:xfrm>
            <a:off x="6943154" y="2333015"/>
            <a:ext cx="1230284" cy="461665"/>
          </a:xfrm>
          <a:prstGeom prst="rect">
            <a:avLst/>
          </a:prstGeom>
          <a:noFill/>
        </p:spPr>
        <p:txBody>
          <a:bodyPr wrap="square" rtlCol="0">
            <a:spAutoFit/>
          </a:bodyPr>
          <a:lstStyle/>
          <a:p>
            <a:pPr algn="ctr"/>
            <a:r>
              <a:rPr lang="en-US" sz="1200" dirty="0"/>
              <a:t>Amazon Comprehend</a:t>
            </a:r>
          </a:p>
        </p:txBody>
      </p:sp>
      <p:sp>
        <p:nvSpPr>
          <p:cNvPr id="38" name="TextBox 37"/>
          <p:cNvSpPr txBox="1"/>
          <p:nvPr/>
        </p:nvSpPr>
        <p:spPr>
          <a:xfrm>
            <a:off x="6967809" y="3423987"/>
            <a:ext cx="1230284" cy="461665"/>
          </a:xfrm>
          <a:prstGeom prst="rect">
            <a:avLst/>
          </a:prstGeom>
          <a:noFill/>
        </p:spPr>
        <p:txBody>
          <a:bodyPr wrap="square" rtlCol="0">
            <a:spAutoFit/>
          </a:bodyPr>
          <a:lstStyle/>
          <a:p>
            <a:pPr algn="ctr"/>
            <a:r>
              <a:rPr lang="en-US" sz="1200" dirty="0"/>
              <a:t>Amazon Translate</a:t>
            </a:r>
          </a:p>
        </p:txBody>
      </p:sp>
      <p:sp>
        <p:nvSpPr>
          <p:cNvPr id="39" name="TextBox 38"/>
          <p:cNvSpPr txBox="1"/>
          <p:nvPr/>
        </p:nvSpPr>
        <p:spPr>
          <a:xfrm>
            <a:off x="6954330" y="4514959"/>
            <a:ext cx="1230284" cy="461665"/>
          </a:xfrm>
          <a:prstGeom prst="rect">
            <a:avLst/>
          </a:prstGeom>
          <a:noFill/>
        </p:spPr>
        <p:txBody>
          <a:bodyPr wrap="square" rtlCol="0">
            <a:spAutoFit/>
          </a:bodyPr>
          <a:lstStyle/>
          <a:p>
            <a:pPr algn="ctr"/>
            <a:r>
              <a:rPr lang="en-US" sz="1200" dirty="0"/>
              <a:t>Amazon Sagemaker</a:t>
            </a:r>
          </a:p>
        </p:txBody>
      </p:sp>
      <p:pic>
        <p:nvPicPr>
          <p:cNvPr id="40" name="Picture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7093" y="1786915"/>
            <a:ext cx="876300" cy="1092200"/>
          </a:xfrm>
          <a:prstGeom prst="rect">
            <a:avLst/>
          </a:prstGeom>
        </p:spPr>
      </p:pic>
    </p:spTree>
    <p:extLst>
      <p:ext uri="{BB962C8B-B14F-4D97-AF65-F5344CB8AC3E}">
        <p14:creationId xmlns:p14="http://schemas.microsoft.com/office/powerpoint/2010/main" val="68608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Sentiment analysis</a:t>
            </a:r>
          </a:p>
        </p:txBody>
      </p:sp>
      <p:sp>
        <p:nvSpPr>
          <p:cNvPr id="6" name="TextBox 5"/>
          <p:cNvSpPr txBox="1"/>
          <p:nvPr/>
        </p:nvSpPr>
        <p:spPr>
          <a:xfrm>
            <a:off x="1600200" y="1984927"/>
            <a:ext cx="2675732" cy="403957"/>
          </a:xfrm>
          <a:prstGeom prst="rect">
            <a:avLst/>
          </a:prstGeom>
          <a:noFill/>
        </p:spPr>
        <p:txBody>
          <a:bodyPr wrap="none" rtlCol="0">
            <a:spAutoFit/>
          </a:bodyPr>
          <a:lstStyle/>
          <a:p>
            <a:r>
              <a:rPr lang="en-US" sz="2025" b="1" dirty="0">
                <a:solidFill>
                  <a:prstClr val="black"/>
                </a:solidFill>
                <a:latin typeface="Bookman Old Style" panose="02050604050505020204" pitchFamily="18" charset="0"/>
                <a:cs typeface="Helvetica" panose="020B0604020202020204" pitchFamily="34" charset="0"/>
              </a:rPr>
              <a:t>I </a:t>
            </a:r>
            <a:r>
              <a:rPr lang="en-US" sz="2025" b="1" dirty="0">
                <a:solidFill>
                  <a:srgbClr val="00B050"/>
                </a:solidFill>
                <a:latin typeface="Bookman Old Style" panose="02050604050505020204" pitchFamily="18" charset="0"/>
                <a:cs typeface="Helvetica" panose="020B0604020202020204" pitchFamily="34" charset="0"/>
              </a:rPr>
              <a:t>love</a:t>
            </a:r>
            <a:r>
              <a:rPr lang="en-US" sz="2025" b="1" dirty="0">
                <a:solidFill>
                  <a:prstClr val="black"/>
                </a:solidFill>
                <a:latin typeface="Bookman Old Style" panose="02050604050505020204" pitchFamily="18" charset="0"/>
                <a:cs typeface="Helvetica" panose="020B0604020202020204" pitchFamily="34" charset="0"/>
              </a:rPr>
              <a:t> my </a:t>
            </a:r>
            <a:r>
              <a:rPr lang="en-US" sz="2025" b="1" u="sng" dirty="0">
                <a:solidFill>
                  <a:prstClr val="black"/>
                </a:solidFill>
                <a:latin typeface="Bookman Old Style" panose="02050604050505020204" pitchFamily="18" charset="0"/>
                <a:cs typeface="Helvetica" panose="020B0604020202020204" pitchFamily="34" charset="0"/>
              </a:rPr>
              <a:t>country</a:t>
            </a:r>
            <a:r>
              <a:rPr lang="en-US" sz="2025" b="1" dirty="0">
                <a:solidFill>
                  <a:prstClr val="black"/>
                </a:solidFill>
                <a:latin typeface="Bookman Old Style" panose="02050604050505020204" pitchFamily="18" charset="0"/>
                <a:cs typeface="Helvetica" panose="020B0604020202020204" pitchFamily="34" charset="0"/>
              </a:rPr>
              <a:t>.</a:t>
            </a:r>
          </a:p>
        </p:txBody>
      </p:sp>
      <p:sp>
        <p:nvSpPr>
          <p:cNvPr id="7" name="TextBox 6"/>
          <p:cNvSpPr txBox="1"/>
          <p:nvPr/>
        </p:nvSpPr>
        <p:spPr>
          <a:xfrm>
            <a:off x="1691416" y="2482757"/>
            <a:ext cx="2262158" cy="403957"/>
          </a:xfrm>
          <a:prstGeom prst="rect">
            <a:avLst/>
          </a:prstGeom>
          <a:noFill/>
        </p:spPr>
        <p:txBody>
          <a:bodyPr wrap="none" rtlCol="0">
            <a:spAutoFit/>
          </a:bodyPr>
          <a:lstStyle/>
          <a:p>
            <a:pPr algn="ctr"/>
            <a:r>
              <a:rPr lang="en-US" sz="2025" dirty="0">
                <a:solidFill>
                  <a:srgbClr val="00B050"/>
                </a:solidFill>
                <a:latin typeface="Helvetica" panose="020B0604020202020204" pitchFamily="34" charset="0"/>
                <a:cs typeface="Helvetica" panose="020B0604020202020204" pitchFamily="34" charset="0"/>
              </a:rPr>
              <a:t>positive sentiment</a:t>
            </a:r>
          </a:p>
        </p:txBody>
      </p:sp>
      <p:sp>
        <p:nvSpPr>
          <p:cNvPr id="8" name="TextBox 7"/>
          <p:cNvSpPr txBox="1"/>
          <p:nvPr/>
        </p:nvSpPr>
        <p:spPr>
          <a:xfrm>
            <a:off x="4163347" y="2482757"/>
            <a:ext cx="2363146" cy="715581"/>
          </a:xfrm>
          <a:prstGeom prst="rect">
            <a:avLst/>
          </a:prstGeom>
          <a:noFill/>
        </p:spPr>
        <p:txBody>
          <a:bodyPr wrap="none" rtlCol="0">
            <a:spAutoFit/>
          </a:bodyPr>
          <a:lstStyle/>
          <a:p>
            <a:pPr algn="ctr"/>
            <a:r>
              <a:rPr lang="en-US" sz="2025" dirty="0">
                <a:solidFill>
                  <a:srgbClr val="FF0000"/>
                </a:solidFill>
                <a:latin typeface="Helvetica" panose="020B0604020202020204" pitchFamily="34" charset="0"/>
                <a:cs typeface="Helvetica" panose="020B0604020202020204" pitchFamily="34" charset="0"/>
              </a:rPr>
              <a:t>negative sentiment</a:t>
            </a:r>
          </a:p>
          <a:p>
            <a:pPr algn="ctr"/>
            <a:endParaRPr lang="en-US" sz="2025" dirty="0">
              <a:latin typeface="Helvetica" panose="020B0604020202020204" pitchFamily="34" charset="0"/>
              <a:cs typeface="Helvetica" panose="020B0604020202020204" pitchFamily="34" charset="0"/>
            </a:endParaRPr>
          </a:p>
        </p:txBody>
      </p:sp>
      <p:sp>
        <p:nvSpPr>
          <p:cNvPr id="9" name="TextBox 8"/>
          <p:cNvSpPr txBox="1"/>
          <p:nvPr/>
        </p:nvSpPr>
        <p:spPr>
          <a:xfrm>
            <a:off x="4294458" y="1984926"/>
            <a:ext cx="2045753" cy="403957"/>
          </a:xfrm>
          <a:prstGeom prst="rect">
            <a:avLst/>
          </a:prstGeom>
          <a:noFill/>
        </p:spPr>
        <p:txBody>
          <a:bodyPr wrap="none" rtlCol="0">
            <a:spAutoFit/>
          </a:bodyPr>
          <a:lstStyle/>
          <a:p>
            <a:r>
              <a:rPr lang="en-US" sz="2025" b="1" dirty="0">
                <a:solidFill>
                  <a:prstClr val="black"/>
                </a:solidFill>
                <a:latin typeface="Bookman Old Style" panose="02050604050505020204" pitchFamily="18" charset="0"/>
                <a:cs typeface="Helvetica" panose="020B0604020202020204" pitchFamily="34" charset="0"/>
              </a:rPr>
              <a:t>I </a:t>
            </a:r>
            <a:r>
              <a:rPr lang="en-US" sz="2025" b="1" dirty="0">
                <a:solidFill>
                  <a:srgbClr val="FF0000"/>
                </a:solidFill>
                <a:latin typeface="Bookman Old Style" panose="02050604050505020204" pitchFamily="18" charset="0"/>
                <a:cs typeface="Helvetica" panose="020B0604020202020204" pitchFamily="34" charset="0"/>
              </a:rPr>
              <a:t>hate</a:t>
            </a:r>
            <a:r>
              <a:rPr lang="en-US" sz="2025" b="1" dirty="0">
                <a:solidFill>
                  <a:prstClr val="black"/>
                </a:solidFill>
                <a:latin typeface="Bookman Old Style" panose="02050604050505020204" pitchFamily="18" charset="0"/>
                <a:cs typeface="Helvetica" panose="020B0604020202020204" pitchFamily="34" charset="0"/>
              </a:rPr>
              <a:t> the </a:t>
            </a:r>
            <a:r>
              <a:rPr lang="en-US" sz="2025" b="1" u="sng" dirty="0">
                <a:solidFill>
                  <a:prstClr val="black"/>
                </a:solidFill>
                <a:latin typeface="Bookman Old Style" panose="02050604050505020204" pitchFamily="18" charset="0"/>
                <a:cs typeface="Helvetica" panose="020B0604020202020204" pitchFamily="34" charset="0"/>
              </a:rPr>
              <a:t>flu</a:t>
            </a:r>
            <a:r>
              <a:rPr lang="en-US" sz="2025" b="1" dirty="0">
                <a:solidFill>
                  <a:prstClr val="black"/>
                </a:solidFill>
                <a:latin typeface="Bookman Old Style" panose="02050604050505020204" pitchFamily="18" charset="0"/>
                <a:cs typeface="Helvetica" panose="020B0604020202020204" pitchFamily="34" charset="0"/>
              </a:rPr>
              <a:t>.</a:t>
            </a:r>
          </a:p>
        </p:txBody>
      </p:sp>
    </p:spTree>
    <p:extLst>
      <p:ext uri="{BB962C8B-B14F-4D97-AF65-F5344CB8AC3E}">
        <p14:creationId xmlns:p14="http://schemas.microsoft.com/office/powerpoint/2010/main" val="112893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190" y="306033"/>
            <a:ext cx="8449056" cy="469830"/>
          </a:xfrm>
        </p:spPr>
        <p:txBody>
          <a:bodyPr/>
          <a:lstStyle/>
          <a:p>
            <a:r>
              <a:rPr lang="en-US" dirty="0">
                <a:latin typeface="Amazon Ember" charset="0"/>
                <a:ea typeface="Amazon Ember" charset="0"/>
                <a:cs typeface="Amazon Ember" charset="0"/>
              </a:rPr>
              <a:t>Training NLP is Hard and Expensive</a:t>
            </a:r>
          </a:p>
        </p:txBody>
      </p:sp>
      <p:sp>
        <p:nvSpPr>
          <p:cNvPr id="4" name="Cube 3"/>
          <p:cNvSpPr/>
          <p:nvPr/>
        </p:nvSpPr>
        <p:spPr>
          <a:xfrm>
            <a:off x="4004729" y="3381756"/>
            <a:ext cx="725214" cy="614855"/>
          </a:xfrm>
          <a:prstGeom prst="cube">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mazon Ember" charset="0"/>
              <a:ea typeface="Amazon Ember" charset="0"/>
              <a:cs typeface="Amazon Ember" charset="0"/>
            </a:endParaRPr>
          </a:p>
        </p:txBody>
      </p:sp>
      <p:sp>
        <p:nvSpPr>
          <p:cNvPr id="5" name="TextBox 4"/>
          <p:cNvSpPr txBox="1"/>
          <p:nvPr/>
        </p:nvSpPr>
        <p:spPr>
          <a:xfrm>
            <a:off x="3706417" y="4122736"/>
            <a:ext cx="1321837" cy="369332"/>
          </a:xfrm>
          <a:prstGeom prst="rect">
            <a:avLst/>
          </a:prstGeom>
          <a:noFill/>
        </p:spPr>
        <p:txBody>
          <a:bodyPr wrap="none" rtlCol="0">
            <a:spAutoFit/>
          </a:bodyPr>
          <a:lstStyle/>
          <a:p>
            <a:r>
              <a:rPr lang="en-US" dirty="0">
                <a:latin typeface="Amazon Ember" charset="0"/>
                <a:ea typeface="Amazon Ember" charset="0"/>
                <a:cs typeface="Amazon Ember" charset="0"/>
              </a:rPr>
              <a:t>NLP Model</a:t>
            </a:r>
          </a:p>
        </p:txBody>
      </p:sp>
      <p:sp>
        <p:nvSpPr>
          <p:cNvPr id="6" name="Oval 5"/>
          <p:cNvSpPr/>
          <p:nvPr/>
        </p:nvSpPr>
        <p:spPr>
          <a:xfrm>
            <a:off x="1167222" y="2239967"/>
            <a:ext cx="299545" cy="283779"/>
          </a:xfrm>
          <a:prstGeom prst="ellipse">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mazon Ember" charset="0"/>
              <a:ea typeface="Amazon Ember" charset="0"/>
              <a:cs typeface="Amazon Ember" charset="0"/>
            </a:endParaRPr>
          </a:p>
        </p:txBody>
      </p:sp>
      <p:sp>
        <p:nvSpPr>
          <p:cNvPr id="7" name="Triangle 6"/>
          <p:cNvSpPr/>
          <p:nvPr/>
        </p:nvSpPr>
        <p:spPr>
          <a:xfrm>
            <a:off x="1127808" y="2527109"/>
            <a:ext cx="378372" cy="402021"/>
          </a:xfrm>
          <a:prstGeom prst="triangle">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mazon Ember" charset="0"/>
              <a:ea typeface="Amazon Ember" charset="0"/>
              <a:cs typeface="Amazon Ember" charset="0"/>
            </a:endParaRPr>
          </a:p>
        </p:txBody>
      </p:sp>
      <p:sp>
        <p:nvSpPr>
          <p:cNvPr id="8" name="Oval 7"/>
          <p:cNvSpPr/>
          <p:nvPr/>
        </p:nvSpPr>
        <p:spPr>
          <a:xfrm>
            <a:off x="7267905" y="2258989"/>
            <a:ext cx="299545" cy="283779"/>
          </a:xfrm>
          <a:prstGeom prst="ellipse">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mazon Ember" charset="0"/>
              <a:ea typeface="Amazon Ember" charset="0"/>
              <a:cs typeface="Amazon Ember" charset="0"/>
            </a:endParaRPr>
          </a:p>
        </p:txBody>
      </p:sp>
      <p:sp>
        <p:nvSpPr>
          <p:cNvPr id="9" name="Triangle 8"/>
          <p:cNvSpPr/>
          <p:nvPr/>
        </p:nvSpPr>
        <p:spPr>
          <a:xfrm>
            <a:off x="7228491" y="2546131"/>
            <a:ext cx="378372" cy="402021"/>
          </a:xfrm>
          <a:prstGeom prst="triangle">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mazon Ember" charset="0"/>
              <a:ea typeface="Amazon Ember" charset="0"/>
              <a:cs typeface="Amazon Ember" charset="0"/>
            </a:endParaRPr>
          </a:p>
        </p:txBody>
      </p:sp>
      <p:sp>
        <p:nvSpPr>
          <p:cNvPr id="10" name="Oval 9"/>
          <p:cNvSpPr/>
          <p:nvPr/>
        </p:nvSpPr>
        <p:spPr>
          <a:xfrm>
            <a:off x="4102895" y="1063270"/>
            <a:ext cx="299545" cy="283779"/>
          </a:xfrm>
          <a:prstGeom prst="ellipse">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mazon Ember" charset="0"/>
              <a:ea typeface="Amazon Ember" charset="0"/>
              <a:cs typeface="Amazon Ember" charset="0"/>
            </a:endParaRPr>
          </a:p>
        </p:txBody>
      </p:sp>
      <p:sp>
        <p:nvSpPr>
          <p:cNvPr id="11" name="Triangle 10"/>
          <p:cNvSpPr/>
          <p:nvPr/>
        </p:nvSpPr>
        <p:spPr>
          <a:xfrm>
            <a:off x="4063481" y="1350412"/>
            <a:ext cx="378372" cy="402021"/>
          </a:xfrm>
          <a:prstGeom prst="triangle">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mazon Ember" charset="0"/>
              <a:ea typeface="Amazon Ember" charset="0"/>
              <a:cs typeface="Amazon Ember" charset="0"/>
            </a:endParaRPr>
          </a:p>
        </p:txBody>
      </p:sp>
      <p:sp>
        <p:nvSpPr>
          <p:cNvPr id="12" name="TextBox 11"/>
          <p:cNvSpPr txBox="1"/>
          <p:nvPr/>
        </p:nvSpPr>
        <p:spPr>
          <a:xfrm>
            <a:off x="324190" y="3000519"/>
            <a:ext cx="1905737" cy="646331"/>
          </a:xfrm>
          <a:prstGeom prst="rect">
            <a:avLst/>
          </a:prstGeom>
          <a:noFill/>
        </p:spPr>
        <p:txBody>
          <a:bodyPr wrap="square" rtlCol="0">
            <a:spAutoFit/>
          </a:bodyPr>
          <a:lstStyle/>
          <a:p>
            <a:pPr algn="ctr"/>
            <a:r>
              <a:rPr lang="en-US" dirty="0">
                <a:latin typeface="Amazon Ember" charset="0"/>
                <a:ea typeface="Amazon Ember" charset="0"/>
                <a:cs typeface="Amazon Ember" charset="0"/>
              </a:rPr>
              <a:t>Data Collection and Prep</a:t>
            </a:r>
          </a:p>
        </p:txBody>
      </p:sp>
      <p:sp>
        <p:nvSpPr>
          <p:cNvPr id="13" name="TextBox 12"/>
          <p:cNvSpPr txBox="1"/>
          <p:nvPr/>
        </p:nvSpPr>
        <p:spPr>
          <a:xfrm>
            <a:off x="6464808" y="3000519"/>
            <a:ext cx="1905737" cy="646331"/>
          </a:xfrm>
          <a:prstGeom prst="rect">
            <a:avLst/>
          </a:prstGeom>
          <a:noFill/>
        </p:spPr>
        <p:txBody>
          <a:bodyPr wrap="square" rtlCol="0">
            <a:spAutoFit/>
          </a:bodyPr>
          <a:lstStyle/>
          <a:p>
            <a:pPr algn="ctr"/>
            <a:r>
              <a:rPr lang="en-US" dirty="0">
                <a:latin typeface="Amazon Ember" charset="0"/>
                <a:ea typeface="Amazon Ember" charset="0"/>
                <a:cs typeface="Amazon Ember" charset="0"/>
              </a:rPr>
              <a:t>Training the model</a:t>
            </a:r>
          </a:p>
        </p:txBody>
      </p:sp>
      <p:sp>
        <p:nvSpPr>
          <p:cNvPr id="14" name="TextBox 13"/>
          <p:cNvSpPr txBox="1"/>
          <p:nvPr/>
        </p:nvSpPr>
        <p:spPr>
          <a:xfrm>
            <a:off x="3295019" y="1843812"/>
            <a:ext cx="1905737" cy="369332"/>
          </a:xfrm>
          <a:prstGeom prst="rect">
            <a:avLst/>
          </a:prstGeom>
          <a:noFill/>
        </p:spPr>
        <p:txBody>
          <a:bodyPr wrap="square" rtlCol="0">
            <a:spAutoFit/>
          </a:bodyPr>
          <a:lstStyle/>
          <a:p>
            <a:r>
              <a:rPr lang="en-US">
                <a:latin typeface="Amazon Ember" charset="0"/>
                <a:ea typeface="Amazon Ember" charset="0"/>
                <a:cs typeface="Amazon Ember" charset="0"/>
              </a:rPr>
              <a:t>Data annotation</a:t>
            </a:r>
            <a:endParaRPr lang="en-US" dirty="0">
              <a:latin typeface="Amazon Ember" charset="0"/>
              <a:ea typeface="Amazon Ember" charset="0"/>
              <a:cs typeface="Amazon Ember" charset="0"/>
            </a:endParaRPr>
          </a:p>
        </p:txBody>
      </p:sp>
      <p:sp>
        <p:nvSpPr>
          <p:cNvPr id="15" name="Curved Left Arrow 14"/>
          <p:cNvSpPr/>
          <p:nvPr/>
        </p:nvSpPr>
        <p:spPr>
          <a:xfrm>
            <a:off x="4548718" y="2735466"/>
            <a:ext cx="449317" cy="772510"/>
          </a:xfrm>
          <a:prstGeom prst="curvedLeftArrow">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latin typeface="Amazon Ember" charset="0"/>
              <a:ea typeface="Amazon Ember" charset="0"/>
              <a:cs typeface="Amazon Ember" charset="0"/>
            </a:endParaRPr>
          </a:p>
        </p:txBody>
      </p:sp>
      <p:sp>
        <p:nvSpPr>
          <p:cNvPr id="16" name="Curved Left Arrow 15"/>
          <p:cNvSpPr/>
          <p:nvPr/>
        </p:nvSpPr>
        <p:spPr>
          <a:xfrm rot="10800000">
            <a:off x="3780070" y="2693993"/>
            <a:ext cx="449317" cy="772510"/>
          </a:xfrm>
          <a:prstGeom prst="curvedLeftArrow">
            <a:avLst>
              <a:gd name="adj1" fmla="val 25000"/>
              <a:gd name="adj2" fmla="val 48232"/>
              <a:gd name="adj3" fmla="val 25000"/>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latin typeface="Amazon Ember" charset="0"/>
              <a:ea typeface="Amazon Ember" charset="0"/>
              <a:cs typeface="Amazon Ember" charset="0"/>
            </a:endParaRPr>
          </a:p>
        </p:txBody>
      </p:sp>
    </p:spTree>
    <p:extLst>
      <p:ext uri="{BB962C8B-B14F-4D97-AF65-F5344CB8AC3E}">
        <p14:creationId xmlns:p14="http://schemas.microsoft.com/office/powerpoint/2010/main" val="158422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56615" y="347471"/>
            <a:ext cx="8449056" cy="777047"/>
          </a:xfrm>
        </p:spPr>
        <p:txBody>
          <a:bodyPr vert="horz" lIns="91440" tIns="45720" rIns="91440" bIns="45720" rtlCol="0" anchor="t">
            <a:noAutofit/>
          </a:bodyPr>
          <a:lstStyle/>
          <a:p>
            <a:r>
              <a:rPr lang="en-US" spc="300" dirty="0">
                <a:solidFill>
                  <a:srgbClr val="414042"/>
                </a:solidFill>
                <a:latin typeface="Amazon Ember" charset="0"/>
                <a:ea typeface="Amazon Ember" charset="0"/>
                <a:cs typeface="Amazon Ember" charset="0"/>
              </a:rPr>
              <a:t>Amazon Comprehend: </a:t>
            </a:r>
            <a:r>
              <a:rPr lang="en-US" b="0" spc="300" dirty="0">
                <a:solidFill>
                  <a:srgbClr val="414042"/>
                </a:solidFill>
                <a:latin typeface="Amazon Ember" charset="0"/>
                <a:ea typeface="Amazon Ember" charset="0"/>
                <a:cs typeface="Amazon Ember" charset="0"/>
              </a:rPr>
              <a:t>NLP</a:t>
            </a:r>
          </a:p>
        </p:txBody>
      </p:sp>
      <p:sp>
        <p:nvSpPr>
          <p:cNvPr id="12" name="Shape 2327"/>
          <p:cNvSpPr/>
          <p:nvPr/>
        </p:nvSpPr>
        <p:spPr>
          <a:xfrm>
            <a:off x="1124127" y="1616775"/>
            <a:ext cx="500137" cy="592470"/>
          </a:xfrm>
          <a:prstGeom prst="rect">
            <a:avLst/>
          </a:prstGeom>
          <a:ln w="12700">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lvl1pPr algn="l" defTabSz="457200">
              <a:defRPr sz="9600">
                <a:solidFill>
                  <a:srgbClr val="333333"/>
                </a:solidFill>
                <a:latin typeface="Times"/>
                <a:ea typeface="Times"/>
                <a:cs typeface="Times"/>
                <a:sym typeface="Times"/>
              </a:defRPr>
            </a:lvl1pPr>
          </a:lstStyle>
          <a:p>
            <a:r>
              <a:rPr sz="3600" dirty="0">
                <a:solidFill>
                  <a:srgbClr val="414042"/>
                </a:solidFill>
                <a:latin typeface="Amazon Ember" charset="0"/>
                <a:ea typeface="Amazon Ember" charset="0"/>
                <a:cs typeface="Amazon Ember" charset="0"/>
              </a:rPr>
              <a:t>😃</a:t>
            </a:r>
          </a:p>
        </p:txBody>
      </p:sp>
      <p:pic>
        <p:nvPicPr>
          <p:cNvPr id="13" name="Deck_Planet-Earth.png"/>
          <p:cNvPicPr>
            <a:picLocks noChangeAspect="1"/>
          </p:cNvPicPr>
          <p:nvPr/>
        </p:nvPicPr>
        <p:blipFill>
          <a:blip r:embed="rId3">
            <a:extLst/>
          </a:blip>
          <a:stretch>
            <a:fillRect/>
          </a:stretch>
        </p:blipFill>
        <p:spPr>
          <a:xfrm>
            <a:off x="3728695" y="1364560"/>
            <a:ext cx="1096901" cy="1096901"/>
          </a:xfrm>
          <a:prstGeom prst="rect">
            <a:avLst/>
          </a:prstGeom>
          <a:ln w="12700">
            <a:miter lim="400000"/>
          </a:ln>
        </p:spPr>
      </p:pic>
      <p:pic>
        <p:nvPicPr>
          <p:cNvPr id="14" name="Deck_People.png"/>
          <p:cNvPicPr>
            <a:picLocks noChangeAspect="1"/>
          </p:cNvPicPr>
          <p:nvPr/>
        </p:nvPicPr>
        <p:blipFill>
          <a:blip r:embed="rId4">
            <a:extLst/>
          </a:blip>
          <a:stretch>
            <a:fillRect/>
          </a:stretch>
        </p:blipFill>
        <p:spPr>
          <a:xfrm>
            <a:off x="2318337" y="1480835"/>
            <a:ext cx="864352" cy="864351"/>
          </a:xfrm>
          <a:prstGeom prst="rect">
            <a:avLst/>
          </a:prstGeom>
          <a:ln w="12700">
            <a:miter lim="400000"/>
          </a:ln>
        </p:spPr>
      </p:pic>
      <p:pic>
        <p:nvPicPr>
          <p:cNvPr id="15" name="image15.png"/>
          <p:cNvPicPr>
            <a:picLocks noChangeAspect="1"/>
          </p:cNvPicPr>
          <p:nvPr/>
        </p:nvPicPr>
        <p:blipFill>
          <a:blip r:embed="rId5">
            <a:extLst/>
          </a:blip>
          <a:stretch>
            <a:fillRect/>
          </a:stretch>
        </p:blipFill>
        <p:spPr>
          <a:xfrm>
            <a:off x="6723828" y="1457984"/>
            <a:ext cx="1134294" cy="1134294"/>
          </a:xfrm>
          <a:prstGeom prst="rect">
            <a:avLst/>
          </a:prstGeom>
          <a:ln w="12700">
            <a:miter lim="400000"/>
          </a:ln>
        </p:spPr>
      </p:pic>
      <p:pic>
        <p:nvPicPr>
          <p:cNvPr id="16" name="Deck_Keys1.png"/>
          <p:cNvPicPr>
            <a:picLocks noChangeAspect="1"/>
          </p:cNvPicPr>
          <p:nvPr/>
        </p:nvPicPr>
        <p:blipFill>
          <a:blip r:embed="rId6">
            <a:extLst/>
          </a:blip>
          <a:stretch>
            <a:fillRect/>
          </a:stretch>
        </p:blipFill>
        <p:spPr>
          <a:xfrm>
            <a:off x="5183714" y="1317062"/>
            <a:ext cx="1191899" cy="1191898"/>
          </a:xfrm>
          <a:prstGeom prst="rect">
            <a:avLst/>
          </a:prstGeom>
          <a:ln w="12700">
            <a:miter lim="400000"/>
          </a:ln>
        </p:spPr>
      </p:pic>
      <p:sp>
        <p:nvSpPr>
          <p:cNvPr id="17" name="Shape 2321"/>
          <p:cNvSpPr/>
          <p:nvPr/>
        </p:nvSpPr>
        <p:spPr>
          <a:xfrm>
            <a:off x="835587" y="2674189"/>
            <a:ext cx="1128514" cy="315471"/>
          </a:xfrm>
          <a:prstGeom prst="rect">
            <a:avLst/>
          </a:prstGeom>
          <a:ln w="12700">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lvl1pPr defTabSz="1216025">
              <a:spcBef>
                <a:spcPts val="3600"/>
              </a:spcBef>
              <a:defRPr sz="4800">
                <a:solidFill>
                  <a:srgbClr val="FFFFFF"/>
                </a:solidFill>
                <a:latin typeface="Century Gothic"/>
                <a:ea typeface="Century Gothic"/>
                <a:cs typeface="Century Gothic"/>
                <a:sym typeface="Century Gothic"/>
              </a:defRPr>
            </a:lvl1pPr>
          </a:lstStyle>
          <a:p>
            <a:r>
              <a:rPr sz="1800" dirty="0">
                <a:solidFill>
                  <a:srgbClr val="414042"/>
                </a:solidFill>
                <a:latin typeface="Amazon Ember" charset="0"/>
                <a:ea typeface="Amazon Ember" charset="0"/>
                <a:cs typeface="Amazon Ember" charset="0"/>
              </a:rPr>
              <a:t>Sentiment</a:t>
            </a:r>
          </a:p>
        </p:txBody>
      </p:sp>
      <p:sp>
        <p:nvSpPr>
          <p:cNvPr id="18" name="Shape 2322"/>
          <p:cNvSpPr/>
          <p:nvPr/>
        </p:nvSpPr>
        <p:spPr>
          <a:xfrm>
            <a:off x="2353769" y="2678651"/>
            <a:ext cx="820738" cy="315471"/>
          </a:xfrm>
          <a:prstGeom prst="rect">
            <a:avLst/>
          </a:prstGeom>
          <a:ln w="12700">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lvl1pPr defTabSz="1216025">
              <a:spcBef>
                <a:spcPts val="3600"/>
              </a:spcBef>
              <a:defRPr sz="4800">
                <a:solidFill>
                  <a:srgbClr val="FFFFFF"/>
                </a:solidFill>
                <a:latin typeface="Century Gothic"/>
                <a:ea typeface="Century Gothic"/>
                <a:cs typeface="Century Gothic"/>
                <a:sym typeface="Century Gothic"/>
              </a:defRPr>
            </a:lvl1pPr>
          </a:lstStyle>
          <a:p>
            <a:r>
              <a:rPr sz="1800" dirty="0">
                <a:solidFill>
                  <a:srgbClr val="414042"/>
                </a:solidFill>
                <a:latin typeface="Amazon Ember" charset="0"/>
                <a:ea typeface="Amazon Ember" charset="0"/>
                <a:cs typeface="Amazon Ember" charset="0"/>
              </a:rPr>
              <a:t>Entities</a:t>
            </a:r>
          </a:p>
        </p:txBody>
      </p:sp>
      <p:sp>
        <p:nvSpPr>
          <p:cNvPr id="19" name="Shape 2323"/>
          <p:cNvSpPr/>
          <p:nvPr/>
        </p:nvSpPr>
        <p:spPr>
          <a:xfrm>
            <a:off x="3687240" y="2689598"/>
            <a:ext cx="1179810" cy="315471"/>
          </a:xfrm>
          <a:prstGeom prst="rect">
            <a:avLst/>
          </a:prstGeom>
          <a:ln w="12700">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lvl1pPr defTabSz="1216025">
              <a:spcBef>
                <a:spcPts val="3600"/>
              </a:spcBef>
              <a:defRPr sz="4800">
                <a:solidFill>
                  <a:srgbClr val="FFFFFF"/>
                </a:solidFill>
                <a:latin typeface="Century Gothic"/>
                <a:ea typeface="Century Gothic"/>
                <a:cs typeface="Century Gothic"/>
                <a:sym typeface="Century Gothic"/>
              </a:defRPr>
            </a:lvl1pPr>
          </a:lstStyle>
          <a:p>
            <a:r>
              <a:rPr sz="1800" dirty="0">
                <a:solidFill>
                  <a:srgbClr val="414042"/>
                </a:solidFill>
                <a:latin typeface="Amazon Ember" charset="0"/>
                <a:ea typeface="Amazon Ember" charset="0"/>
                <a:cs typeface="Amazon Ember" charset="0"/>
              </a:rPr>
              <a:t>Languages</a:t>
            </a:r>
          </a:p>
        </p:txBody>
      </p:sp>
      <p:sp>
        <p:nvSpPr>
          <p:cNvPr id="22" name="Shape 2321"/>
          <p:cNvSpPr/>
          <p:nvPr/>
        </p:nvSpPr>
        <p:spPr>
          <a:xfrm>
            <a:off x="5106402" y="2689598"/>
            <a:ext cx="1320874" cy="315471"/>
          </a:xfrm>
          <a:prstGeom prst="rect">
            <a:avLst/>
          </a:prstGeom>
          <a:ln w="12700">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lvl1pPr defTabSz="1216025">
              <a:spcBef>
                <a:spcPts val="3600"/>
              </a:spcBef>
              <a:defRPr sz="4800">
                <a:solidFill>
                  <a:srgbClr val="FFFFFF"/>
                </a:solidFill>
                <a:latin typeface="Century Gothic"/>
                <a:ea typeface="Century Gothic"/>
                <a:cs typeface="Century Gothic"/>
                <a:sym typeface="Century Gothic"/>
              </a:defRPr>
            </a:lvl1pPr>
          </a:lstStyle>
          <a:p>
            <a:r>
              <a:rPr lang="en-US" sz="1800" dirty="0">
                <a:solidFill>
                  <a:srgbClr val="414042"/>
                </a:solidFill>
                <a:latin typeface="Amazon Ember" charset="0"/>
                <a:ea typeface="Amazon Ember" charset="0"/>
                <a:cs typeface="Amazon Ember" charset="0"/>
              </a:rPr>
              <a:t>Key phrases</a:t>
            </a:r>
            <a:endParaRPr sz="1800" dirty="0">
              <a:solidFill>
                <a:srgbClr val="414042"/>
              </a:solidFill>
              <a:latin typeface="Amazon Ember" charset="0"/>
              <a:ea typeface="Amazon Ember" charset="0"/>
              <a:cs typeface="Amazon Ember" charset="0"/>
            </a:endParaRPr>
          </a:p>
        </p:txBody>
      </p:sp>
      <p:sp>
        <p:nvSpPr>
          <p:cNvPr id="23" name="Shape 2321"/>
          <p:cNvSpPr/>
          <p:nvPr/>
        </p:nvSpPr>
        <p:spPr>
          <a:xfrm>
            <a:off x="6723828" y="2689598"/>
            <a:ext cx="1663917" cy="315471"/>
          </a:xfrm>
          <a:prstGeom prst="rect">
            <a:avLst/>
          </a:prstGeom>
          <a:ln w="12700">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lvl1pPr defTabSz="1216025">
              <a:spcBef>
                <a:spcPts val="3600"/>
              </a:spcBef>
              <a:defRPr sz="4800">
                <a:solidFill>
                  <a:srgbClr val="FFFFFF"/>
                </a:solidFill>
                <a:latin typeface="Century Gothic"/>
                <a:ea typeface="Century Gothic"/>
                <a:cs typeface="Century Gothic"/>
                <a:sym typeface="Century Gothic"/>
              </a:defRPr>
            </a:lvl1pPr>
          </a:lstStyle>
          <a:p>
            <a:r>
              <a:rPr lang="en-US" sz="1800" dirty="0">
                <a:solidFill>
                  <a:srgbClr val="414042"/>
                </a:solidFill>
                <a:latin typeface="Amazon Ember" charset="0"/>
                <a:ea typeface="Amazon Ember" charset="0"/>
                <a:cs typeface="Amazon Ember" charset="0"/>
              </a:rPr>
              <a:t>Topic modeling</a:t>
            </a:r>
            <a:endParaRPr sz="1800" dirty="0">
              <a:solidFill>
                <a:srgbClr val="414042"/>
              </a:solidFill>
              <a:latin typeface="Amazon Ember" charset="0"/>
              <a:ea typeface="Amazon Ember" charset="0"/>
              <a:cs typeface="Amazon Ember" charset="0"/>
            </a:endParaRPr>
          </a:p>
        </p:txBody>
      </p:sp>
      <p:sp>
        <p:nvSpPr>
          <p:cNvPr id="20" name="Content Placeholder 7"/>
          <p:cNvSpPr txBox="1">
            <a:spLocks/>
          </p:cNvSpPr>
          <p:nvPr/>
        </p:nvSpPr>
        <p:spPr>
          <a:xfrm>
            <a:off x="3182689" y="3927938"/>
            <a:ext cx="1947672" cy="299258"/>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mazon Ember" charset="0"/>
                <a:ea typeface="Amazon Ember" charset="0"/>
                <a:cs typeface="Amazon Ember" charset="0"/>
              </a:defRPr>
            </a:lvl1pPr>
            <a:lvl2pPr marL="742950" indent="-285750" algn="l" defTabSz="457200" rtl="0" eaLnBrk="1" latinLnBrk="0" hangingPunct="1">
              <a:spcBef>
                <a:spcPct val="20000"/>
              </a:spcBef>
              <a:buFont typeface="Arial"/>
              <a:buChar char="•"/>
              <a:defRPr sz="2000" b="0" i="0" kern="1200">
                <a:solidFill>
                  <a:schemeClr val="tx1"/>
                </a:solidFill>
                <a:latin typeface="Amazon Ember" charset="0"/>
                <a:ea typeface="Amazon Ember" charset="0"/>
                <a:cs typeface="Amazon Ember" charset="0"/>
              </a:defRPr>
            </a:lvl2pPr>
            <a:lvl3pPr marL="1143000" indent="-228600" algn="l" defTabSz="457200" rtl="0" eaLnBrk="1" latinLnBrk="0" hangingPunct="1">
              <a:spcBef>
                <a:spcPct val="20000"/>
              </a:spcBef>
              <a:buFont typeface="Arial"/>
              <a:buChar char="•"/>
              <a:defRPr sz="1800" b="0" i="0" kern="1200">
                <a:solidFill>
                  <a:schemeClr val="tx1"/>
                </a:solidFill>
                <a:latin typeface="Amazon Ember" charset="0"/>
                <a:ea typeface="Amazon Ember" charset="0"/>
                <a:cs typeface="Amazon Ember" charset="0"/>
              </a:defRPr>
            </a:lvl3pPr>
            <a:lvl4pPr marL="1600200" indent="-228600" algn="l" defTabSz="457200" rtl="0" eaLnBrk="1" latinLnBrk="0" hangingPunct="1">
              <a:spcBef>
                <a:spcPct val="20000"/>
              </a:spcBef>
              <a:buFont typeface="Arial"/>
              <a:buChar char="–"/>
              <a:defRPr sz="1600" b="0" i="0" kern="1200">
                <a:solidFill>
                  <a:schemeClr val="tx1"/>
                </a:solidFill>
                <a:latin typeface="Amazon Ember" charset="0"/>
                <a:ea typeface="Amazon Ember" charset="0"/>
                <a:cs typeface="Amazon Ember" charset="0"/>
              </a:defRPr>
            </a:lvl4pPr>
            <a:lvl5pPr marL="2057400" indent="-228600" algn="l" defTabSz="457200" rtl="0" eaLnBrk="1" latinLnBrk="0" hangingPunct="1">
              <a:spcBef>
                <a:spcPct val="20000"/>
              </a:spcBef>
              <a:buFont typeface="Arial"/>
              <a:buChar char="»"/>
              <a:defRPr sz="1600" b="0" i="0" kern="1200">
                <a:solidFill>
                  <a:schemeClr val="tx1"/>
                </a:solidFill>
                <a:latin typeface="Amazon Ember" charset="0"/>
                <a:ea typeface="Amazon Ember" charset="0"/>
                <a:cs typeface="Amazon Embe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100" dirty="0">
                <a:solidFill>
                  <a:srgbClr val="414042"/>
                </a:solidFill>
              </a:rPr>
              <a:t>POWERED BY DEEP LEARNING</a:t>
            </a:r>
          </a:p>
        </p:txBody>
      </p:sp>
      <p:pic>
        <p:nvPicPr>
          <p:cNvPr id="24" name="Picture Placeholder 11"/>
          <p:cNvPicPr>
            <a:picLocks noChangeAspect="1"/>
          </p:cNvPicPr>
          <p:nvPr/>
        </p:nvPicPr>
        <p:blipFill>
          <a:blip r:embed="rId7">
            <a:extLst>
              <a:ext uri="{BEBA8EAE-BF5A-486C-A8C5-ECC9F3942E4B}">
                <a14:imgProps xmlns:a14="http://schemas.microsoft.com/office/drawing/2010/main">
                  <a14:imgLayer r:embed="rId8">
                    <a14:imgEffect>
                      <a14:artisticPhotocopy/>
                    </a14:imgEffect>
                  </a14:imgLayer>
                </a14:imgProps>
              </a:ext>
              <a:ext uri="{28A0092B-C50C-407E-A947-70E740481C1C}">
                <a14:useLocalDpi xmlns:a14="http://schemas.microsoft.com/office/drawing/2010/main" val="0"/>
              </a:ext>
            </a:extLst>
          </a:blip>
          <a:stretch>
            <a:fillRect/>
          </a:stretch>
        </p:blipFill>
        <p:spPr>
          <a:xfrm>
            <a:off x="4672450" y="3582722"/>
            <a:ext cx="907713" cy="1069523"/>
          </a:xfrm>
          <a:prstGeom prst="rect">
            <a:avLst/>
          </a:prstGeom>
        </p:spPr>
      </p:pic>
    </p:spTree>
    <p:extLst>
      <p:ext uri="{BB962C8B-B14F-4D97-AF65-F5344CB8AC3E}">
        <p14:creationId xmlns:p14="http://schemas.microsoft.com/office/powerpoint/2010/main" val="152333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18" grpId="0" animBg="1"/>
      <p:bldP spid="19" grpId="0" animBg="1"/>
      <p:bldP spid="22" grpId="0" animBg="1"/>
      <p:bldP spid="23" grpId="0" animBg="1"/>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57266" y="1475232"/>
            <a:ext cx="3988704" cy="2948938"/>
          </a:xfrm>
        </p:spPr>
        <p:txBody>
          <a:bodyPr anchor="ctr">
            <a:normAutofit/>
          </a:bodyPr>
          <a:lstStyle/>
          <a:p>
            <a:r>
              <a:rPr lang="en-US" b="1" spc="300" dirty="0">
                <a:solidFill>
                  <a:srgbClr val="92D050"/>
                </a:solidFill>
              </a:rPr>
              <a:t>Amazon.com</a:t>
            </a:r>
            <a:r>
              <a:rPr lang="en-US" b="1" spc="300" dirty="0"/>
              <a:t>, Inc. is located in </a:t>
            </a:r>
            <a:r>
              <a:rPr lang="en-US" b="1" spc="300" dirty="0">
                <a:solidFill>
                  <a:srgbClr val="92D050"/>
                </a:solidFill>
              </a:rPr>
              <a:t>Seattle, WA </a:t>
            </a:r>
            <a:r>
              <a:rPr lang="en-US" b="1" spc="300" dirty="0"/>
              <a:t>and was founded </a:t>
            </a:r>
            <a:r>
              <a:rPr lang="en-US" b="1" spc="300" dirty="0">
                <a:solidFill>
                  <a:srgbClr val="92D050"/>
                </a:solidFill>
              </a:rPr>
              <a:t>July 5th, 1994</a:t>
            </a:r>
            <a:r>
              <a:rPr lang="en-US" b="1" spc="300" dirty="0"/>
              <a:t> by </a:t>
            </a:r>
            <a:r>
              <a:rPr lang="en-US" b="1" spc="300" dirty="0">
                <a:solidFill>
                  <a:srgbClr val="92D050"/>
                </a:solidFill>
              </a:rPr>
              <a:t>Jeff Bezos</a:t>
            </a:r>
            <a:r>
              <a:rPr lang="en-US" b="1" spc="300" dirty="0"/>
              <a:t>. </a:t>
            </a:r>
            <a:r>
              <a:rPr lang="en-US" b="1" spc="300" dirty="0">
                <a:solidFill>
                  <a:srgbClr val="FFC000"/>
                </a:solidFill>
              </a:rPr>
              <a:t>Our customers</a:t>
            </a:r>
            <a:r>
              <a:rPr lang="en-US" b="1" i="1" spc="300" dirty="0"/>
              <a:t> love buying everything </a:t>
            </a:r>
            <a:r>
              <a:rPr lang="en-US" b="1" spc="300" dirty="0"/>
              <a:t>from </a:t>
            </a:r>
            <a:r>
              <a:rPr lang="en-US" b="1" spc="300" dirty="0">
                <a:solidFill>
                  <a:srgbClr val="FFC000"/>
                </a:solidFill>
              </a:rPr>
              <a:t>books</a:t>
            </a:r>
            <a:r>
              <a:rPr lang="en-US" b="1" spc="300" dirty="0"/>
              <a:t> to </a:t>
            </a:r>
            <a:r>
              <a:rPr lang="en-US" b="1" spc="300" dirty="0">
                <a:solidFill>
                  <a:srgbClr val="FFC000"/>
                </a:solidFill>
              </a:rPr>
              <a:t>blenders</a:t>
            </a:r>
            <a:r>
              <a:rPr lang="en-US" b="1" spc="300" dirty="0"/>
              <a:t> at </a:t>
            </a:r>
            <a:r>
              <a:rPr lang="en-US" b="1" spc="300" dirty="0">
                <a:solidFill>
                  <a:srgbClr val="FFC000"/>
                </a:solidFill>
              </a:rPr>
              <a:t>great prices</a:t>
            </a:r>
          </a:p>
        </p:txBody>
      </p:sp>
      <p:sp>
        <p:nvSpPr>
          <p:cNvPr id="3" name="Content Placeholder 2"/>
          <p:cNvSpPr>
            <a:spLocks noGrp="1"/>
          </p:cNvSpPr>
          <p:nvPr>
            <p:ph sz="quarter" idx="11"/>
          </p:nvPr>
        </p:nvSpPr>
        <p:spPr>
          <a:xfrm>
            <a:off x="4902707" y="1290578"/>
            <a:ext cx="3732007" cy="3659666"/>
          </a:xfrm>
        </p:spPr>
        <p:txBody>
          <a:bodyPr vert="horz" lIns="91440" tIns="45720" rIns="91440" bIns="45720" rtlCol="0" anchor="ctr">
            <a:noAutofit/>
          </a:bodyPr>
          <a:lstStyle/>
          <a:p>
            <a:r>
              <a:rPr lang="en-US" b="1" spc="300" dirty="0">
                <a:solidFill>
                  <a:schemeClr val="tx1">
                    <a:lumMod val="95000"/>
                  </a:schemeClr>
                </a:solidFill>
              </a:rPr>
              <a:t>Named Entities</a:t>
            </a:r>
          </a:p>
          <a:p>
            <a:pPr lvl="1"/>
            <a:r>
              <a:rPr lang="en-US" b="1" spc="300" dirty="0">
                <a:solidFill>
                  <a:srgbClr val="92D050"/>
                </a:solidFill>
              </a:rPr>
              <a:t>Amazon.com: Organization</a:t>
            </a:r>
          </a:p>
          <a:p>
            <a:pPr lvl="1"/>
            <a:r>
              <a:rPr lang="en-US" b="1" spc="300" dirty="0">
                <a:solidFill>
                  <a:srgbClr val="92D050"/>
                </a:solidFill>
              </a:rPr>
              <a:t>Seattle, WA : Location</a:t>
            </a:r>
          </a:p>
          <a:p>
            <a:pPr lvl="1"/>
            <a:r>
              <a:rPr lang="en-US" b="1" spc="300" dirty="0">
                <a:solidFill>
                  <a:srgbClr val="92D050"/>
                </a:solidFill>
              </a:rPr>
              <a:t>July 5</a:t>
            </a:r>
            <a:r>
              <a:rPr lang="en-US" b="1" spc="300" baseline="30000" dirty="0">
                <a:solidFill>
                  <a:srgbClr val="92D050"/>
                </a:solidFill>
              </a:rPr>
              <a:t>th</a:t>
            </a:r>
            <a:r>
              <a:rPr lang="en-US" b="1" spc="300" dirty="0">
                <a:solidFill>
                  <a:srgbClr val="92D050"/>
                </a:solidFill>
              </a:rPr>
              <a:t>,1994: Date</a:t>
            </a:r>
          </a:p>
          <a:p>
            <a:pPr lvl="1"/>
            <a:r>
              <a:rPr lang="en-US" b="1" spc="300" dirty="0">
                <a:solidFill>
                  <a:srgbClr val="92D050"/>
                </a:solidFill>
              </a:rPr>
              <a:t>Jeff Bezos   : Person</a:t>
            </a:r>
          </a:p>
          <a:p>
            <a:pPr marL="342900" lvl="1" indent="0">
              <a:buNone/>
            </a:pPr>
            <a:endParaRPr lang="en-US" b="1" spc="300" dirty="0">
              <a:solidFill>
                <a:schemeClr val="tx1">
                  <a:lumMod val="95000"/>
                </a:schemeClr>
              </a:solidFill>
            </a:endParaRPr>
          </a:p>
          <a:p>
            <a:r>
              <a:rPr lang="en-US" b="1" spc="300" dirty="0">
                <a:solidFill>
                  <a:schemeClr val="tx1">
                    <a:lumMod val="95000"/>
                  </a:schemeClr>
                </a:solidFill>
              </a:rPr>
              <a:t>Keyphrases</a:t>
            </a:r>
          </a:p>
          <a:p>
            <a:pPr lvl="1"/>
            <a:r>
              <a:rPr lang="en-US" b="1" spc="300" dirty="0">
                <a:solidFill>
                  <a:srgbClr val="FFC000"/>
                </a:solidFill>
              </a:rPr>
              <a:t>Our customers</a:t>
            </a:r>
          </a:p>
          <a:p>
            <a:pPr lvl="1"/>
            <a:r>
              <a:rPr lang="en-US" b="1" spc="300" dirty="0">
                <a:solidFill>
                  <a:srgbClr val="FFC000"/>
                </a:solidFill>
              </a:rPr>
              <a:t>books</a:t>
            </a:r>
          </a:p>
          <a:p>
            <a:pPr lvl="1"/>
            <a:r>
              <a:rPr lang="en-US" b="1" spc="300" dirty="0">
                <a:solidFill>
                  <a:srgbClr val="FFC000"/>
                </a:solidFill>
              </a:rPr>
              <a:t>blenders</a:t>
            </a:r>
          </a:p>
          <a:p>
            <a:pPr lvl="1"/>
            <a:r>
              <a:rPr lang="en-US" b="1" spc="300" dirty="0">
                <a:solidFill>
                  <a:srgbClr val="FFC000"/>
                </a:solidFill>
              </a:rPr>
              <a:t>great prices  </a:t>
            </a:r>
          </a:p>
          <a:p>
            <a:pPr lvl="1"/>
            <a:endParaRPr lang="en-US" b="1" spc="300" dirty="0">
              <a:solidFill>
                <a:schemeClr val="tx1">
                  <a:lumMod val="95000"/>
                </a:schemeClr>
              </a:solidFill>
            </a:endParaRPr>
          </a:p>
          <a:p>
            <a:r>
              <a:rPr lang="en-US" b="1" spc="300" dirty="0">
                <a:solidFill>
                  <a:schemeClr val="tx1">
                    <a:lumMod val="95000"/>
                  </a:schemeClr>
                </a:solidFill>
              </a:rPr>
              <a:t>Sentiment</a:t>
            </a:r>
          </a:p>
          <a:p>
            <a:pPr lvl="1"/>
            <a:r>
              <a:rPr lang="en-US" b="1" i="1" spc="300" dirty="0">
                <a:solidFill>
                  <a:schemeClr val="tx1">
                    <a:lumMod val="95000"/>
                  </a:schemeClr>
                </a:solidFill>
              </a:rPr>
              <a:t>Positive</a:t>
            </a:r>
          </a:p>
          <a:p>
            <a:pPr marL="457189" lvl="1" indent="0">
              <a:buNone/>
            </a:pPr>
            <a:endParaRPr lang="en-US" b="1" i="1" spc="300" dirty="0">
              <a:solidFill>
                <a:schemeClr val="tx1">
                  <a:lumMod val="95000"/>
                </a:schemeClr>
              </a:solidFill>
            </a:endParaRPr>
          </a:p>
          <a:p>
            <a:r>
              <a:rPr lang="en-US" b="1" spc="300" dirty="0">
                <a:solidFill>
                  <a:schemeClr val="tx1">
                    <a:lumMod val="95000"/>
                  </a:schemeClr>
                </a:solidFill>
              </a:rPr>
              <a:t>Language</a:t>
            </a:r>
          </a:p>
          <a:p>
            <a:pPr lvl="1"/>
            <a:r>
              <a:rPr lang="en-US" b="1" spc="300" dirty="0">
                <a:solidFill>
                  <a:schemeClr val="tx1">
                    <a:lumMod val="95000"/>
                  </a:schemeClr>
                </a:solidFill>
              </a:rPr>
              <a:t>English</a:t>
            </a:r>
          </a:p>
          <a:p>
            <a:endParaRPr lang="en-US" b="1" spc="300" dirty="0">
              <a:solidFill>
                <a:schemeClr val="tx1">
                  <a:lumMod val="95000"/>
                </a:schemeClr>
              </a:solidFill>
            </a:endParaRPr>
          </a:p>
          <a:p>
            <a:endParaRPr lang="en-US" b="1" spc="300" dirty="0">
              <a:solidFill>
                <a:schemeClr val="tx1">
                  <a:lumMod val="95000"/>
                </a:schemeClr>
              </a:solidFill>
            </a:endParaRPr>
          </a:p>
          <a:p>
            <a:endParaRPr lang="en-US" b="1" spc="300" dirty="0">
              <a:solidFill>
                <a:schemeClr val="tx1">
                  <a:lumMod val="95000"/>
                </a:schemeClr>
              </a:solidFill>
            </a:endParaRPr>
          </a:p>
        </p:txBody>
      </p:sp>
      <p:sp>
        <p:nvSpPr>
          <p:cNvPr id="4" name="Left Brace 3"/>
          <p:cNvSpPr/>
          <p:nvPr/>
        </p:nvSpPr>
        <p:spPr>
          <a:xfrm>
            <a:off x="3995927" y="1025652"/>
            <a:ext cx="906780" cy="358902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b="1">
              <a:latin typeface="Amazon Ember" charset="0"/>
              <a:ea typeface="Amazon Ember" charset="0"/>
              <a:cs typeface="Amazon Ember" charset="0"/>
            </a:endParaRPr>
          </a:p>
        </p:txBody>
      </p:sp>
      <p:sp>
        <p:nvSpPr>
          <p:cNvPr id="6" name="Title 4"/>
          <p:cNvSpPr txBox="1">
            <a:spLocks/>
          </p:cNvSpPr>
          <p:nvPr/>
        </p:nvSpPr>
        <p:spPr>
          <a:xfrm>
            <a:off x="214468" y="185139"/>
            <a:ext cx="8449056" cy="469830"/>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0" i="0" kern="1200" spc="300">
                <a:solidFill>
                  <a:schemeClr val="tx1">
                    <a:lumMod val="95000"/>
                  </a:schemeClr>
                </a:solidFill>
                <a:latin typeface="Amazon Ember Light" charset="0"/>
                <a:ea typeface="Amazon Ember Light" charset="0"/>
                <a:cs typeface="Amazon Ember Light" charset="0"/>
              </a:defRPr>
            </a:lvl1pPr>
          </a:lstStyle>
          <a:p>
            <a:r>
              <a:rPr lang="en-US" dirty="0">
                <a:latin typeface="Amazon Ember" charset="0"/>
                <a:ea typeface="Amazon Ember" charset="0"/>
                <a:cs typeface="Amazon Ember" charset="0"/>
              </a:rPr>
              <a:t>Text Analysis</a:t>
            </a:r>
          </a:p>
        </p:txBody>
      </p:sp>
    </p:spTree>
    <p:extLst>
      <p:ext uri="{BB962C8B-B14F-4D97-AF65-F5344CB8AC3E}">
        <p14:creationId xmlns:p14="http://schemas.microsoft.com/office/powerpoint/2010/main" val="735198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charset="0"/>
                <a:ea typeface="Amazon Ember" charset="0"/>
                <a:cs typeface="Amazon Ember" charset="0"/>
              </a:rPr>
              <a:t>Topic Modeling</a:t>
            </a:r>
          </a:p>
        </p:txBody>
      </p:sp>
      <p:graphicFrame>
        <p:nvGraphicFramePr>
          <p:cNvPr id="8" name="Table 7"/>
          <p:cNvGraphicFramePr>
            <a:graphicFrameLocks noGrp="1"/>
          </p:cNvGraphicFramePr>
          <p:nvPr>
            <p:extLst/>
          </p:nvPr>
        </p:nvGraphicFramePr>
        <p:xfrm>
          <a:off x="4814056" y="2047145"/>
          <a:ext cx="3898623" cy="1097280"/>
        </p:xfrm>
        <a:graphic>
          <a:graphicData uri="http://schemas.openxmlformats.org/drawingml/2006/table">
            <a:tbl>
              <a:tblPr firstRow="1" bandRow="1">
                <a:tableStyleId>{3B4B98B0-60AC-42C2-AFA5-B58CD77FA1E5}</a:tableStyleId>
              </a:tblPr>
              <a:tblGrid>
                <a:gridCol w="1279867">
                  <a:extLst>
                    <a:ext uri="{9D8B030D-6E8A-4147-A177-3AD203B41FA5}">
                      <a16:colId xmlns:a16="http://schemas.microsoft.com/office/drawing/2014/main" val="20000"/>
                    </a:ext>
                  </a:extLst>
                </a:gridCol>
                <a:gridCol w="1279867">
                  <a:extLst>
                    <a:ext uri="{9D8B030D-6E8A-4147-A177-3AD203B41FA5}">
                      <a16:colId xmlns:a16="http://schemas.microsoft.com/office/drawing/2014/main" val="20001"/>
                    </a:ext>
                  </a:extLst>
                </a:gridCol>
                <a:gridCol w="1338889">
                  <a:extLst>
                    <a:ext uri="{9D8B030D-6E8A-4147-A177-3AD203B41FA5}">
                      <a16:colId xmlns:a16="http://schemas.microsoft.com/office/drawing/2014/main" val="20002"/>
                    </a:ext>
                  </a:extLst>
                </a:gridCol>
              </a:tblGrid>
              <a:tr h="0">
                <a:tc>
                  <a:txBody>
                    <a:bodyPr/>
                    <a:lstStyle/>
                    <a:p>
                      <a:r>
                        <a:rPr lang="en-US" sz="1200" dirty="0"/>
                        <a:t>Document</a:t>
                      </a:r>
                    </a:p>
                  </a:txBody>
                  <a:tcPr/>
                </a:tc>
                <a:tc>
                  <a:txBody>
                    <a:bodyPr/>
                    <a:lstStyle/>
                    <a:p>
                      <a:r>
                        <a:rPr lang="en-US" sz="1200" dirty="0"/>
                        <a:t>Topic</a:t>
                      </a:r>
                    </a:p>
                  </a:txBody>
                  <a:tcPr/>
                </a:tc>
                <a:tc>
                  <a:txBody>
                    <a:bodyPr/>
                    <a:lstStyle/>
                    <a:p>
                      <a:r>
                        <a:rPr lang="en-US" sz="1200" dirty="0"/>
                        <a:t>Proportion</a:t>
                      </a:r>
                    </a:p>
                  </a:txBody>
                  <a:tcPr/>
                </a:tc>
                <a:extLst>
                  <a:ext uri="{0D108BD9-81ED-4DB2-BD59-A6C34878D82A}">
                    <a16:rowId xmlns:a16="http://schemas.microsoft.com/office/drawing/2014/main" val="10000"/>
                  </a:ext>
                </a:extLst>
              </a:tr>
              <a:tr h="212393">
                <a:tc>
                  <a:txBody>
                    <a:bodyPr/>
                    <a:lstStyle/>
                    <a:p>
                      <a:r>
                        <a:rPr lang="en-US" sz="1200" dirty="0" err="1"/>
                        <a:t>Doc.txt</a:t>
                      </a:r>
                      <a:endParaRPr lang="en-US" sz="1200" dirty="0"/>
                    </a:p>
                  </a:txBody>
                  <a:tcPr/>
                </a:tc>
                <a:tc>
                  <a:txBody>
                    <a:bodyPr/>
                    <a:lstStyle/>
                    <a:p>
                      <a:r>
                        <a:rPr lang="en-US" sz="1200" dirty="0"/>
                        <a:t>0</a:t>
                      </a:r>
                    </a:p>
                  </a:txBody>
                  <a:tcPr/>
                </a:tc>
                <a:tc>
                  <a:txBody>
                    <a:bodyPr/>
                    <a:lstStyle/>
                    <a:p>
                      <a:r>
                        <a:rPr lang="en-US" sz="1200" dirty="0"/>
                        <a:t>.89</a:t>
                      </a:r>
                    </a:p>
                  </a:txBody>
                  <a:tcPr/>
                </a:tc>
                <a:extLst>
                  <a:ext uri="{0D108BD9-81ED-4DB2-BD59-A6C34878D82A}">
                    <a16:rowId xmlns:a16="http://schemas.microsoft.com/office/drawing/2014/main" val="10001"/>
                  </a:ext>
                </a:extLst>
              </a:tr>
              <a:tr h="199147">
                <a:tc>
                  <a:txBody>
                    <a:bodyPr/>
                    <a:lstStyle/>
                    <a:p>
                      <a:r>
                        <a:rPr lang="en-US" sz="1200" dirty="0" err="1"/>
                        <a:t>Doc.txt</a:t>
                      </a:r>
                      <a:endParaRPr lang="en-US" sz="1200" dirty="0"/>
                    </a:p>
                  </a:txBody>
                  <a:tcPr/>
                </a:tc>
                <a:tc>
                  <a:txBody>
                    <a:bodyPr/>
                    <a:lstStyle/>
                    <a:p>
                      <a:r>
                        <a:rPr lang="en-US" sz="1200" dirty="0"/>
                        <a:t>1</a:t>
                      </a:r>
                    </a:p>
                  </a:txBody>
                  <a:tcPr/>
                </a:tc>
                <a:tc>
                  <a:txBody>
                    <a:bodyPr/>
                    <a:lstStyle/>
                    <a:p>
                      <a:r>
                        <a:rPr lang="en-US" sz="1200" dirty="0"/>
                        <a:t>.67</a:t>
                      </a:r>
                    </a:p>
                  </a:txBody>
                  <a:tcPr/>
                </a:tc>
                <a:extLst>
                  <a:ext uri="{0D108BD9-81ED-4DB2-BD59-A6C34878D82A}">
                    <a16:rowId xmlns:a16="http://schemas.microsoft.com/office/drawing/2014/main" val="10002"/>
                  </a:ext>
                </a:extLst>
              </a:tr>
              <a:tr h="263489">
                <a:tc>
                  <a:txBody>
                    <a:bodyPr/>
                    <a:lstStyle/>
                    <a:p>
                      <a:r>
                        <a:rPr lang="en-US" sz="1200" dirty="0" err="1"/>
                        <a:t>Doc.txt</a:t>
                      </a:r>
                      <a:endParaRPr lang="en-US" sz="1200" dirty="0"/>
                    </a:p>
                  </a:txBody>
                  <a:tcPr/>
                </a:tc>
                <a:tc>
                  <a:txBody>
                    <a:bodyPr/>
                    <a:lstStyle/>
                    <a:p>
                      <a:r>
                        <a:rPr lang="en-US" sz="1200" dirty="0"/>
                        <a:t>2</a:t>
                      </a:r>
                    </a:p>
                  </a:txBody>
                  <a:tcPr/>
                </a:tc>
                <a:tc>
                  <a:txBody>
                    <a:bodyPr/>
                    <a:lstStyle/>
                    <a:p>
                      <a:r>
                        <a:rPr lang="en-US" sz="1200" dirty="0"/>
                        <a:t>.91</a:t>
                      </a:r>
                    </a:p>
                  </a:txBody>
                  <a:tcPr/>
                </a:tc>
                <a:extLst>
                  <a:ext uri="{0D108BD9-81ED-4DB2-BD59-A6C34878D82A}">
                    <a16:rowId xmlns:a16="http://schemas.microsoft.com/office/drawing/2014/main" val="10003"/>
                  </a:ext>
                </a:extLst>
              </a:tr>
            </a:tbl>
          </a:graphicData>
        </a:graphic>
      </p:graphicFrame>
      <p:graphicFrame>
        <p:nvGraphicFramePr>
          <p:cNvPr id="10" name="Table 9"/>
          <p:cNvGraphicFramePr>
            <a:graphicFrameLocks noGrp="1"/>
          </p:cNvGraphicFramePr>
          <p:nvPr>
            <p:extLst/>
          </p:nvPr>
        </p:nvGraphicFramePr>
        <p:xfrm>
          <a:off x="356615" y="2047145"/>
          <a:ext cx="3898623" cy="1097280"/>
        </p:xfrm>
        <a:graphic>
          <a:graphicData uri="http://schemas.openxmlformats.org/drawingml/2006/table">
            <a:tbl>
              <a:tblPr firstRow="1" bandRow="1">
                <a:tableStyleId>{3B4B98B0-60AC-42C2-AFA5-B58CD77FA1E5}</a:tableStyleId>
              </a:tblPr>
              <a:tblGrid>
                <a:gridCol w="1279867">
                  <a:extLst>
                    <a:ext uri="{9D8B030D-6E8A-4147-A177-3AD203B41FA5}">
                      <a16:colId xmlns:a16="http://schemas.microsoft.com/office/drawing/2014/main" val="20000"/>
                    </a:ext>
                  </a:extLst>
                </a:gridCol>
                <a:gridCol w="1279867">
                  <a:extLst>
                    <a:ext uri="{9D8B030D-6E8A-4147-A177-3AD203B41FA5}">
                      <a16:colId xmlns:a16="http://schemas.microsoft.com/office/drawing/2014/main" val="20001"/>
                    </a:ext>
                  </a:extLst>
                </a:gridCol>
                <a:gridCol w="1338889">
                  <a:extLst>
                    <a:ext uri="{9D8B030D-6E8A-4147-A177-3AD203B41FA5}">
                      <a16:colId xmlns:a16="http://schemas.microsoft.com/office/drawing/2014/main" val="20002"/>
                    </a:ext>
                  </a:extLst>
                </a:gridCol>
              </a:tblGrid>
              <a:tr h="0">
                <a:tc>
                  <a:txBody>
                    <a:bodyPr/>
                    <a:lstStyle/>
                    <a:p>
                      <a:r>
                        <a:rPr lang="en-US" sz="1200" dirty="0"/>
                        <a:t>Topic</a:t>
                      </a:r>
                    </a:p>
                  </a:txBody>
                  <a:tcPr/>
                </a:tc>
                <a:tc>
                  <a:txBody>
                    <a:bodyPr/>
                    <a:lstStyle/>
                    <a:p>
                      <a:r>
                        <a:rPr lang="en-US" sz="1200" dirty="0"/>
                        <a:t>Term</a:t>
                      </a:r>
                    </a:p>
                  </a:txBody>
                  <a:tcPr/>
                </a:tc>
                <a:tc>
                  <a:txBody>
                    <a:bodyPr/>
                    <a:lstStyle/>
                    <a:p>
                      <a:r>
                        <a:rPr lang="en-US" sz="1200" dirty="0"/>
                        <a:t>Weight</a:t>
                      </a:r>
                    </a:p>
                  </a:txBody>
                  <a:tcPr/>
                </a:tc>
                <a:extLst>
                  <a:ext uri="{0D108BD9-81ED-4DB2-BD59-A6C34878D82A}">
                    <a16:rowId xmlns:a16="http://schemas.microsoft.com/office/drawing/2014/main" val="10000"/>
                  </a:ext>
                </a:extLst>
              </a:tr>
              <a:tr h="212393">
                <a:tc>
                  <a:txBody>
                    <a:bodyPr/>
                    <a:lstStyle/>
                    <a:p>
                      <a:r>
                        <a:rPr lang="en-US" sz="1200" dirty="0"/>
                        <a:t>0</a:t>
                      </a:r>
                    </a:p>
                  </a:txBody>
                  <a:tcPr/>
                </a:tc>
                <a:tc>
                  <a:txBody>
                    <a:bodyPr/>
                    <a:lstStyle/>
                    <a:p>
                      <a:r>
                        <a:rPr lang="en-US" sz="1200" dirty="0"/>
                        <a:t>Washington</a:t>
                      </a:r>
                    </a:p>
                  </a:txBody>
                  <a:tcPr/>
                </a:tc>
                <a:tc>
                  <a:txBody>
                    <a:bodyPr/>
                    <a:lstStyle/>
                    <a:p>
                      <a:r>
                        <a:rPr lang="en-US" sz="1200" dirty="0"/>
                        <a:t>.89</a:t>
                      </a:r>
                    </a:p>
                  </a:txBody>
                  <a:tcPr/>
                </a:tc>
                <a:extLst>
                  <a:ext uri="{0D108BD9-81ED-4DB2-BD59-A6C34878D82A}">
                    <a16:rowId xmlns:a16="http://schemas.microsoft.com/office/drawing/2014/main" val="10001"/>
                  </a:ext>
                </a:extLst>
              </a:tr>
              <a:tr h="199147">
                <a:tc>
                  <a:txBody>
                    <a:bodyPr/>
                    <a:lstStyle/>
                    <a:p>
                      <a:r>
                        <a:rPr lang="en-US" sz="1200" dirty="0"/>
                        <a:t>1</a:t>
                      </a:r>
                    </a:p>
                  </a:txBody>
                  <a:tcPr/>
                </a:tc>
                <a:tc>
                  <a:txBody>
                    <a:bodyPr/>
                    <a:lstStyle/>
                    <a:p>
                      <a:r>
                        <a:rPr lang="en-US" sz="1200" dirty="0"/>
                        <a:t>Silicon</a:t>
                      </a:r>
                      <a:r>
                        <a:rPr lang="en-US" sz="1200" baseline="0" dirty="0"/>
                        <a:t> Valley</a:t>
                      </a:r>
                      <a:endParaRPr lang="en-US" sz="1200" dirty="0"/>
                    </a:p>
                  </a:txBody>
                  <a:tcPr/>
                </a:tc>
                <a:tc>
                  <a:txBody>
                    <a:bodyPr/>
                    <a:lstStyle/>
                    <a:p>
                      <a:r>
                        <a:rPr lang="en-US" sz="1200" dirty="0"/>
                        <a:t>.67</a:t>
                      </a:r>
                    </a:p>
                  </a:txBody>
                  <a:tcPr/>
                </a:tc>
                <a:extLst>
                  <a:ext uri="{0D108BD9-81ED-4DB2-BD59-A6C34878D82A}">
                    <a16:rowId xmlns:a16="http://schemas.microsoft.com/office/drawing/2014/main" val="10002"/>
                  </a:ext>
                </a:extLst>
              </a:tr>
              <a:tr h="169817">
                <a:tc>
                  <a:txBody>
                    <a:bodyPr/>
                    <a:lstStyle/>
                    <a:p>
                      <a:r>
                        <a:rPr lang="en-US" sz="1200" dirty="0"/>
                        <a:t>2</a:t>
                      </a:r>
                    </a:p>
                  </a:txBody>
                  <a:tcPr/>
                </a:tc>
                <a:tc>
                  <a:txBody>
                    <a:bodyPr/>
                    <a:lstStyle/>
                    <a:p>
                      <a:r>
                        <a:rPr lang="en-US" sz="1200" dirty="0"/>
                        <a:t>Roasting</a:t>
                      </a:r>
                    </a:p>
                  </a:txBody>
                  <a:tcPr/>
                </a:tc>
                <a:tc>
                  <a:txBody>
                    <a:bodyPr/>
                    <a:lstStyle/>
                    <a:p>
                      <a:r>
                        <a:rPr lang="en-US" sz="1200" dirty="0"/>
                        <a:t>.91</a:t>
                      </a:r>
                    </a:p>
                  </a:txBody>
                  <a:tcPr/>
                </a:tc>
                <a:extLst>
                  <a:ext uri="{0D108BD9-81ED-4DB2-BD59-A6C34878D82A}">
                    <a16:rowId xmlns:a16="http://schemas.microsoft.com/office/drawing/2014/main" val="10003"/>
                  </a:ext>
                </a:extLst>
              </a:tr>
            </a:tbl>
          </a:graphicData>
        </a:graphic>
      </p:graphicFrame>
      <p:sp>
        <p:nvSpPr>
          <p:cNvPr id="11" name="TextBox 10"/>
          <p:cNvSpPr txBox="1"/>
          <p:nvPr/>
        </p:nvSpPr>
        <p:spPr>
          <a:xfrm>
            <a:off x="250166" y="1508020"/>
            <a:ext cx="2617320" cy="369332"/>
          </a:xfrm>
          <a:prstGeom prst="rect">
            <a:avLst/>
          </a:prstGeom>
          <a:noFill/>
        </p:spPr>
        <p:txBody>
          <a:bodyPr wrap="none" rtlCol="0">
            <a:spAutoFit/>
          </a:bodyPr>
          <a:lstStyle/>
          <a:p>
            <a:r>
              <a:rPr lang="en-US"/>
              <a:t>Keywords Topic Groups</a:t>
            </a:r>
          </a:p>
        </p:txBody>
      </p:sp>
      <p:sp>
        <p:nvSpPr>
          <p:cNvPr id="12" name="TextBox 11"/>
          <p:cNvSpPr txBox="1"/>
          <p:nvPr/>
        </p:nvSpPr>
        <p:spPr>
          <a:xfrm>
            <a:off x="4681268" y="1509623"/>
            <a:ext cx="3540649" cy="369332"/>
          </a:xfrm>
          <a:prstGeom prst="rect">
            <a:avLst/>
          </a:prstGeom>
          <a:noFill/>
        </p:spPr>
        <p:txBody>
          <a:bodyPr wrap="none" rtlCol="0">
            <a:spAutoFit/>
          </a:bodyPr>
          <a:lstStyle/>
          <a:p>
            <a:r>
              <a:rPr lang="en-US" dirty="0"/>
              <a:t>Document Relationship to Topics</a:t>
            </a:r>
          </a:p>
        </p:txBody>
      </p:sp>
    </p:spTree>
    <p:extLst>
      <p:ext uri="{BB962C8B-B14F-4D97-AF65-F5344CB8AC3E}">
        <p14:creationId xmlns:p14="http://schemas.microsoft.com/office/powerpoint/2010/main" val="2125342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code for Comprehend (python)</a:t>
            </a:r>
          </a:p>
        </p:txBody>
      </p:sp>
      <p:sp>
        <p:nvSpPr>
          <p:cNvPr id="3" name="Content Placeholder 2"/>
          <p:cNvSpPr>
            <a:spLocks noGrp="1"/>
          </p:cNvSpPr>
          <p:nvPr>
            <p:ph sz="quarter" idx="11"/>
          </p:nvPr>
        </p:nvSpPr>
        <p:spPr>
          <a:xfrm>
            <a:off x="336613" y="1010408"/>
            <a:ext cx="7368732" cy="3641926"/>
          </a:xfrm>
        </p:spPr>
        <p:txBody>
          <a:bodyPr/>
          <a:lstStyle/>
          <a:p>
            <a:r>
              <a:rPr lang="en-US" sz="1400" dirty="0">
                <a:solidFill>
                  <a:schemeClr val="accent4">
                    <a:lumMod val="50000"/>
                  </a:schemeClr>
                </a:solidFill>
              </a:rPr>
              <a:t>import boto3</a:t>
            </a:r>
          </a:p>
          <a:p>
            <a:r>
              <a:rPr lang="en-US" sz="1400" dirty="0">
                <a:solidFill>
                  <a:schemeClr val="accent4">
                    <a:lumMod val="50000"/>
                  </a:schemeClr>
                </a:solidFill>
              </a:rPr>
              <a:t>import </a:t>
            </a:r>
            <a:r>
              <a:rPr lang="en-US" sz="1400" dirty="0" err="1">
                <a:solidFill>
                  <a:schemeClr val="accent4">
                    <a:lumMod val="50000"/>
                  </a:schemeClr>
                </a:solidFill>
              </a:rPr>
              <a:t>json</a:t>
            </a:r>
            <a:endParaRPr lang="en-US" sz="1400" dirty="0">
              <a:solidFill>
                <a:schemeClr val="accent4">
                  <a:lumMod val="50000"/>
                </a:schemeClr>
              </a:solidFill>
            </a:endParaRPr>
          </a:p>
          <a:p>
            <a:endParaRPr lang="en-US" sz="1400" dirty="0">
              <a:solidFill>
                <a:schemeClr val="accent4">
                  <a:lumMod val="50000"/>
                </a:schemeClr>
              </a:solidFill>
            </a:endParaRPr>
          </a:p>
          <a:p>
            <a:r>
              <a:rPr lang="en-US" sz="1400" dirty="0">
                <a:solidFill>
                  <a:schemeClr val="accent4">
                    <a:lumMod val="50000"/>
                  </a:schemeClr>
                </a:solidFill>
              </a:rPr>
              <a:t>comprehend = boto3.client(</a:t>
            </a:r>
            <a:r>
              <a:rPr lang="en-US" sz="1400" dirty="0" err="1">
                <a:solidFill>
                  <a:schemeClr val="accent4">
                    <a:lumMod val="50000"/>
                  </a:schemeClr>
                </a:solidFill>
              </a:rPr>
              <a:t>service_name</a:t>
            </a:r>
            <a:r>
              <a:rPr lang="en-US" sz="1400" dirty="0">
                <a:solidFill>
                  <a:schemeClr val="accent4">
                    <a:lumMod val="50000"/>
                  </a:schemeClr>
                </a:solidFill>
              </a:rPr>
              <a:t>='comprehend', \</a:t>
            </a:r>
          </a:p>
          <a:p>
            <a:r>
              <a:rPr lang="en-US" sz="1400" dirty="0">
                <a:solidFill>
                  <a:schemeClr val="accent4">
                    <a:lumMod val="50000"/>
                  </a:schemeClr>
                </a:solidFill>
              </a:rPr>
              <a:t>						</a:t>
            </a:r>
            <a:r>
              <a:rPr lang="en-US" sz="1400" dirty="0" err="1">
                <a:solidFill>
                  <a:schemeClr val="accent4">
                    <a:lumMod val="50000"/>
                  </a:schemeClr>
                </a:solidFill>
              </a:rPr>
              <a:t>region_name</a:t>
            </a:r>
            <a:r>
              <a:rPr lang="en-US" sz="1400" dirty="0">
                <a:solidFill>
                  <a:schemeClr val="accent4">
                    <a:lumMod val="50000"/>
                  </a:schemeClr>
                </a:solidFill>
              </a:rPr>
              <a:t>='us-east-1')</a:t>
            </a:r>
          </a:p>
          <a:p>
            <a:endParaRPr lang="en-US" sz="1400" dirty="0">
              <a:solidFill>
                <a:schemeClr val="accent4">
                  <a:lumMod val="50000"/>
                </a:schemeClr>
              </a:solidFill>
            </a:endParaRPr>
          </a:p>
          <a:p>
            <a:r>
              <a:rPr lang="en-US" sz="1400" dirty="0" err="1">
                <a:solidFill>
                  <a:schemeClr val="accent4">
                    <a:lumMod val="50000"/>
                  </a:schemeClr>
                </a:solidFill>
              </a:rPr>
              <a:t>def</a:t>
            </a:r>
            <a:r>
              <a:rPr lang="en-US" sz="1400" dirty="0">
                <a:solidFill>
                  <a:schemeClr val="accent4">
                    <a:lumMod val="50000"/>
                  </a:schemeClr>
                </a:solidFill>
              </a:rPr>
              <a:t> </a:t>
            </a:r>
            <a:r>
              <a:rPr lang="en-US" sz="1400" dirty="0" err="1">
                <a:solidFill>
                  <a:schemeClr val="accent4">
                    <a:lumMod val="50000"/>
                  </a:schemeClr>
                </a:solidFill>
              </a:rPr>
              <a:t>lambda_handler</a:t>
            </a:r>
            <a:r>
              <a:rPr lang="en-US" sz="1400" dirty="0">
                <a:solidFill>
                  <a:schemeClr val="accent4">
                    <a:lumMod val="50000"/>
                  </a:schemeClr>
                </a:solidFill>
              </a:rPr>
              <a:t>(event, context):    </a:t>
            </a:r>
          </a:p>
          <a:p>
            <a:r>
              <a:rPr lang="en-US" sz="1400" dirty="0">
                <a:solidFill>
                  <a:schemeClr val="accent4">
                    <a:lumMod val="50000"/>
                  </a:schemeClr>
                </a:solidFill>
              </a:rPr>
              <a:t>	text = format(event['review'])    </a:t>
            </a:r>
          </a:p>
          <a:p>
            <a:r>
              <a:rPr lang="en-US" sz="1400" dirty="0">
                <a:solidFill>
                  <a:schemeClr val="accent4">
                    <a:lumMod val="50000"/>
                  </a:schemeClr>
                </a:solidFill>
              </a:rPr>
              <a:t>	</a:t>
            </a:r>
            <a:r>
              <a:rPr lang="en-US" sz="1400" dirty="0" err="1">
                <a:solidFill>
                  <a:schemeClr val="accent4">
                    <a:lumMod val="50000"/>
                  </a:schemeClr>
                </a:solidFill>
              </a:rPr>
              <a:t>jsonstr</a:t>
            </a:r>
            <a:r>
              <a:rPr lang="en-US" sz="1400" dirty="0">
                <a:solidFill>
                  <a:schemeClr val="accent4">
                    <a:lumMod val="50000"/>
                  </a:schemeClr>
                </a:solidFill>
              </a:rPr>
              <a:t> = </a:t>
            </a:r>
            <a:r>
              <a:rPr lang="en-US" sz="1400" dirty="0" err="1">
                <a:solidFill>
                  <a:schemeClr val="accent4">
                    <a:lumMod val="50000"/>
                  </a:schemeClr>
                </a:solidFill>
              </a:rPr>
              <a:t>json.dumps</a:t>
            </a:r>
            <a:r>
              <a:rPr lang="en-US" sz="1400" dirty="0">
                <a:solidFill>
                  <a:schemeClr val="accent4">
                    <a:lumMod val="50000"/>
                  </a:schemeClr>
                </a:solidFill>
              </a:rPr>
              <a:t>(</a:t>
            </a:r>
            <a:r>
              <a:rPr lang="en-US" sz="1400" dirty="0" err="1">
                <a:solidFill>
                  <a:schemeClr val="accent4">
                    <a:lumMod val="50000"/>
                  </a:schemeClr>
                </a:solidFill>
              </a:rPr>
              <a:t>comprehend.detect_sentiment</a:t>
            </a:r>
            <a:r>
              <a:rPr lang="en-US" sz="1400" dirty="0">
                <a:solidFill>
                  <a:schemeClr val="accent4">
                    <a:lumMod val="50000"/>
                  </a:schemeClr>
                </a:solidFill>
              </a:rPr>
              <a:t>(\</a:t>
            </a:r>
          </a:p>
          <a:p>
            <a:r>
              <a:rPr lang="en-US" sz="1400" dirty="0">
                <a:solidFill>
                  <a:schemeClr val="accent4">
                    <a:lumMod val="50000"/>
                  </a:schemeClr>
                </a:solidFill>
              </a:rPr>
              <a:t>						(Text=text, </a:t>
            </a:r>
            <a:r>
              <a:rPr lang="en-US" sz="1400" dirty="0" err="1">
                <a:solidFill>
                  <a:schemeClr val="accent4">
                    <a:lumMod val="50000"/>
                  </a:schemeClr>
                </a:solidFill>
              </a:rPr>
              <a:t>LanguageCode</a:t>
            </a:r>
            <a:r>
              <a:rPr lang="en-US" sz="1400" dirty="0">
                <a:solidFill>
                  <a:schemeClr val="accent4">
                    <a:lumMod val="50000"/>
                  </a:schemeClr>
                </a:solidFill>
              </a:rPr>
              <a:t>='</a:t>
            </a:r>
            <a:r>
              <a:rPr lang="en-US" sz="1400" dirty="0" err="1">
                <a:solidFill>
                  <a:schemeClr val="accent4">
                    <a:lumMod val="50000"/>
                  </a:schemeClr>
                </a:solidFill>
              </a:rPr>
              <a:t>en</a:t>
            </a:r>
            <a:r>
              <a:rPr lang="en-US" sz="1400" dirty="0">
                <a:solidFill>
                  <a:schemeClr val="accent4">
                    <a:lumMod val="50000"/>
                  </a:schemeClr>
                </a:solidFill>
              </a:rPr>
              <a:t>'), \</a:t>
            </a:r>
          </a:p>
          <a:p>
            <a:r>
              <a:rPr lang="en-US" sz="1400" dirty="0">
                <a:solidFill>
                  <a:schemeClr val="accent4">
                    <a:lumMod val="50000"/>
                  </a:schemeClr>
                </a:solidFill>
              </a:rPr>
              <a:t>						</a:t>
            </a:r>
            <a:r>
              <a:rPr lang="en-US" sz="1400" dirty="0" err="1">
                <a:solidFill>
                  <a:schemeClr val="accent4">
                    <a:lumMod val="50000"/>
                  </a:schemeClr>
                </a:solidFill>
              </a:rPr>
              <a:t>sort_keys</a:t>
            </a:r>
            <a:r>
              <a:rPr lang="en-US" sz="1400" dirty="0">
                <a:solidFill>
                  <a:schemeClr val="accent4">
                    <a:lumMod val="50000"/>
                  </a:schemeClr>
                </a:solidFill>
              </a:rPr>
              <a:t>=True, indent=4)</a:t>
            </a:r>
          </a:p>
          <a:p>
            <a:r>
              <a:rPr lang="en-US" sz="1400" dirty="0">
                <a:solidFill>
                  <a:schemeClr val="accent4">
                    <a:lumMod val="50000"/>
                  </a:schemeClr>
                </a:solidFill>
              </a:rPr>
              <a:t>	result = </a:t>
            </a:r>
            <a:r>
              <a:rPr lang="en-US" sz="1400" dirty="0" err="1">
                <a:solidFill>
                  <a:schemeClr val="accent4">
                    <a:lumMod val="50000"/>
                  </a:schemeClr>
                </a:solidFill>
              </a:rPr>
              <a:t>json.loads</a:t>
            </a:r>
            <a:r>
              <a:rPr lang="en-US" sz="1400" dirty="0">
                <a:solidFill>
                  <a:schemeClr val="accent4">
                    <a:lumMod val="50000"/>
                  </a:schemeClr>
                </a:solidFill>
              </a:rPr>
              <a:t>(</a:t>
            </a:r>
            <a:r>
              <a:rPr lang="en-US" sz="1400" dirty="0" err="1">
                <a:solidFill>
                  <a:schemeClr val="accent4">
                    <a:lumMod val="50000"/>
                  </a:schemeClr>
                </a:solidFill>
              </a:rPr>
              <a:t>jsonstr</a:t>
            </a:r>
            <a:r>
              <a:rPr lang="en-US" sz="1400" dirty="0">
                <a:solidFill>
                  <a:schemeClr val="accent4">
                    <a:lumMod val="50000"/>
                  </a:schemeClr>
                </a:solidFill>
              </a:rPr>
              <a:t>)    </a:t>
            </a:r>
          </a:p>
          <a:p>
            <a:r>
              <a:rPr lang="en-US" sz="1400" dirty="0">
                <a:solidFill>
                  <a:schemeClr val="accent4">
                    <a:lumMod val="50000"/>
                  </a:schemeClr>
                </a:solidFill>
              </a:rPr>
              <a:t>	return result["Sentiment"]</a:t>
            </a:r>
          </a:p>
        </p:txBody>
      </p:sp>
    </p:spTree>
    <p:extLst>
      <p:ext uri="{BB962C8B-B14F-4D97-AF65-F5344CB8AC3E}">
        <p14:creationId xmlns:p14="http://schemas.microsoft.com/office/powerpoint/2010/main" val="81209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java</a:t>
            </a:r>
            <a:r>
              <a:rPr lang="is-IS" dirty="0"/>
              <a:t>…</a:t>
            </a:r>
            <a:endParaRPr lang="en-US" dirty="0"/>
          </a:p>
        </p:txBody>
      </p:sp>
      <p:sp>
        <p:nvSpPr>
          <p:cNvPr id="3" name="Content Placeholder 2"/>
          <p:cNvSpPr>
            <a:spLocks noGrp="1"/>
          </p:cNvSpPr>
          <p:nvPr>
            <p:ph sz="quarter" idx="11"/>
          </p:nvPr>
        </p:nvSpPr>
        <p:spPr>
          <a:xfrm>
            <a:off x="336789" y="781808"/>
            <a:ext cx="8207742" cy="3641926"/>
          </a:xfrm>
        </p:spPr>
        <p:txBody>
          <a:bodyPr/>
          <a:lstStyle/>
          <a:p>
            <a:r>
              <a:rPr lang="en-US" dirty="0" err="1">
                <a:solidFill>
                  <a:schemeClr val="accent4">
                    <a:lumMod val="50000"/>
                  </a:schemeClr>
                </a:solidFill>
                <a:latin typeface="Lucida Console" charset="0"/>
                <a:ea typeface="Lucida Console" charset="0"/>
                <a:cs typeface="Lucida Console" charset="0"/>
              </a:rPr>
              <a:t>AmazonComprehend</a:t>
            </a:r>
            <a:r>
              <a:rPr lang="en-US" dirty="0">
                <a:solidFill>
                  <a:schemeClr val="accent4">
                    <a:lumMod val="50000"/>
                  </a:schemeClr>
                </a:solidFill>
                <a:latin typeface="Lucida Console" charset="0"/>
                <a:ea typeface="Lucida Console" charset="0"/>
                <a:cs typeface="Lucida Console" charset="0"/>
              </a:rPr>
              <a:t> client = </a:t>
            </a:r>
            <a:r>
              <a:rPr lang="en-US" dirty="0" err="1">
                <a:solidFill>
                  <a:schemeClr val="accent4">
                    <a:lumMod val="50000"/>
                  </a:schemeClr>
                </a:solidFill>
                <a:latin typeface="Lucida Console" charset="0"/>
                <a:ea typeface="Lucida Console" charset="0"/>
                <a:cs typeface="Lucida Console" charset="0"/>
              </a:rPr>
              <a:t>AmazonComprehendClientBuilder.standard</a:t>
            </a:r>
            <a:r>
              <a:rPr lang="en-US" dirty="0">
                <a:solidFill>
                  <a:schemeClr val="accent4">
                    <a:lumMod val="50000"/>
                  </a:schemeClr>
                </a:solidFill>
                <a:latin typeface="Lucida Console" charset="0"/>
                <a:ea typeface="Lucida Console" charset="0"/>
                <a:cs typeface="Lucida Console" charset="0"/>
              </a:rPr>
              <a:t>() </a:t>
            </a:r>
          </a:p>
          <a:p>
            <a:pPr marL="2286000" lvl="5" indent="0">
              <a:buNone/>
            </a:pPr>
            <a:r>
              <a:rPr lang="en-US" sz="1100" dirty="0">
                <a:solidFill>
                  <a:schemeClr val="accent4">
                    <a:lumMod val="50000"/>
                  </a:schemeClr>
                </a:solidFill>
                <a:latin typeface="Lucida Console" charset="0"/>
                <a:ea typeface="Lucida Console" charset="0"/>
                <a:cs typeface="Lucida Console" charset="0"/>
              </a:rPr>
              <a:t>.</a:t>
            </a:r>
            <a:r>
              <a:rPr lang="en-US" sz="1100" dirty="0" err="1">
                <a:solidFill>
                  <a:schemeClr val="accent4">
                    <a:lumMod val="50000"/>
                  </a:schemeClr>
                </a:solidFill>
                <a:latin typeface="Lucida Console" charset="0"/>
                <a:ea typeface="Lucida Console" charset="0"/>
                <a:cs typeface="Lucida Console" charset="0"/>
              </a:rPr>
              <a:t>withCredentials</a:t>
            </a:r>
            <a:r>
              <a:rPr lang="en-US" sz="1100" dirty="0">
                <a:solidFill>
                  <a:schemeClr val="accent4">
                    <a:lumMod val="50000"/>
                  </a:schemeClr>
                </a:solidFill>
                <a:latin typeface="Lucida Console" charset="0"/>
                <a:ea typeface="Lucida Console" charset="0"/>
                <a:cs typeface="Lucida Console" charset="0"/>
              </a:rPr>
              <a:t>(new </a:t>
            </a:r>
            <a:r>
              <a:rPr lang="en-US" sz="1100" dirty="0" err="1">
                <a:solidFill>
                  <a:schemeClr val="accent4">
                    <a:lumMod val="50000"/>
                  </a:schemeClr>
                </a:solidFill>
                <a:latin typeface="Lucida Console" charset="0"/>
                <a:ea typeface="Lucida Console" charset="0"/>
                <a:cs typeface="Lucida Console" charset="0"/>
              </a:rPr>
              <a:t>AWSStaticCredentialsProvider</a:t>
            </a:r>
            <a:r>
              <a:rPr lang="en-US" sz="1100" dirty="0">
                <a:solidFill>
                  <a:schemeClr val="accent4">
                    <a:lumMod val="50000"/>
                  </a:schemeClr>
                </a:solidFill>
                <a:latin typeface="Lucida Console" charset="0"/>
                <a:ea typeface="Lucida Console" charset="0"/>
                <a:cs typeface="Lucida Console" charset="0"/>
              </a:rPr>
              <a:t>(</a:t>
            </a:r>
            <a:r>
              <a:rPr lang="en-US" sz="1100" dirty="0" err="1">
                <a:solidFill>
                  <a:schemeClr val="accent4">
                    <a:lumMod val="50000"/>
                  </a:schemeClr>
                </a:solidFill>
                <a:latin typeface="Lucida Console" charset="0"/>
                <a:ea typeface="Lucida Console" charset="0"/>
                <a:cs typeface="Lucida Console" charset="0"/>
              </a:rPr>
              <a:t>awsCreds</a:t>
            </a:r>
            <a:r>
              <a:rPr lang="en-US" sz="1100" dirty="0">
                <a:solidFill>
                  <a:schemeClr val="accent4">
                    <a:lumMod val="50000"/>
                  </a:schemeClr>
                </a:solidFill>
                <a:latin typeface="Lucida Console" charset="0"/>
                <a:ea typeface="Lucida Console" charset="0"/>
                <a:cs typeface="Lucida Console" charset="0"/>
              </a:rPr>
              <a:t>))</a:t>
            </a:r>
          </a:p>
          <a:p>
            <a:pPr marL="2286000" lvl="5" indent="0">
              <a:buNone/>
            </a:pPr>
            <a:r>
              <a:rPr lang="en-US" sz="1100" dirty="0">
                <a:solidFill>
                  <a:schemeClr val="accent4">
                    <a:lumMod val="50000"/>
                  </a:schemeClr>
                </a:solidFill>
                <a:latin typeface="Lucida Console" charset="0"/>
                <a:ea typeface="Lucida Console" charset="0"/>
                <a:cs typeface="Lucida Console" charset="0"/>
              </a:rPr>
              <a:t>.</a:t>
            </a:r>
            <a:r>
              <a:rPr lang="en-US" sz="1100" dirty="0" err="1">
                <a:solidFill>
                  <a:schemeClr val="accent4">
                    <a:lumMod val="50000"/>
                  </a:schemeClr>
                </a:solidFill>
                <a:latin typeface="Lucida Console" charset="0"/>
                <a:ea typeface="Lucida Console" charset="0"/>
                <a:cs typeface="Lucida Console" charset="0"/>
              </a:rPr>
              <a:t>withRegion</a:t>
            </a:r>
            <a:r>
              <a:rPr lang="en-US" sz="1100" dirty="0">
                <a:solidFill>
                  <a:schemeClr val="accent4">
                    <a:lumMod val="50000"/>
                  </a:schemeClr>
                </a:solidFill>
                <a:latin typeface="Lucida Console" charset="0"/>
                <a:ea typeface="Lucida Console" charset="0"/>
                <a:cs typeface="Lucida Console" charset="0"/>
              </a:rPr>
              <a:t>("region")</a:t>
            </a:r>
          </a:p>
          <a:p>
            <a:pPr marL="2286000" lvl="5" indent="0">
              <a:buNone/>
            </a:pPr>
            <a:r>
              <a:rPr lang="en-US" sz="1100" dirty="0">
                <a:solidFill>
                  <a:schemeClr val="accent4">
                    <a:lumMod val="50000"/>
                  </a:schemeClr>
                </a:solidFill>
                <a:latin typeface="Lucida Console" charset="0"/>
                <a:ea typeface="Lucida Console" charset="0"/>
                <a:cs typeface="Lucida Console" charset="0"/>
              </a:rPr>
              <a:t>.build(); </a:t>
            </a:r>
          </a:p>
          <a:p>
            <a:r>
              <a:rPr lang="en-US" dirty="0">
                <a:solidFill>
                  <a:schemeClr val="accent4">
                    <a:lumMod val="50000"/>
                  </a:schemeClr>
                </a:solidFill>
                <a:latin typeface="Lucida Console" charset="0"/>
                <a:ea typeface="Lucida Console" charset="0"/>
                <a:cs typeface="Lucida Console" charset="0"/>
              </a:rPr>
              <a:t>String[] </a:t>
            </a:r>
            <a:r>
              <a:rPr lang="en-US" dirty="0" err="1">
                <a:solidFill>
                  <a:schemeClr val="accent4">
                    <a:lumMod val="50000"/>
                  </a:schemeClr>
                </a:solidFill>
                <a:latin typeface="Lucida Console" charset="0"/>
                <a:ea typeface="Lucida Console" charset="0"/>
                <a:cs typeface="Lucida Console" charset="0"/>
              </a:rPr>
              <a:t>textList</a:t>
            </a:r>
            <a:r>
              <a:rPr lang="en-US" dirty="0">
                <a:solidFill>
                  <a:schemeClr val="accent4">
                    <a:lumMod val="50000"/>
                  </a:schemeClr>
                </a:solidFill>
                <a:latin typeface="Lucida Console" charset="0"/>
                <a:ea typeface="Lucida Console" charset="0"/>
                <a:cs typeface="Lucida Console" charset="0"/>
              </a:rPr>
              <a:t> = {"I love Seattle", "Today is Sunday", "Tomorrow is Monday”};</a:t>
            </a:r>
          </a:p>
          <a:p>
            <a:endParaRPr lang="en-US" dirty="0">
              <a:solidFill>
                <a:schemeClr val="accent4">
                  <a:lumMod val="50000"/>
                </a:schemeClr>
              </a:solidFill>
              <a:latin typeface="Lucida Console" charset="0"/>
              <a:ea typeface="Lucida Console" charset="0"/>
              <a:cs typeface="Lucida Console" charset="0"/>
            </a:endParaRPr>
          </a:p>
          <a:p>
            <a:r>
              <a:rPr lang="en-US" dirty="0">
                <a:solidFill>
                  <a:schemeClr val="accent4">
                    <a:lumMod val="50000"/>
                  </a:schemeClr>
                </a:solidFill>
                <a:latin typeface="Lucida Console" charset="0"/>
                <a:ea typeface="Lucida Console" charset="0"/>
                <a:cs typeface="Lucida Console" charset="0"/>
              </a:rPr>
              <a:t>// Call </a:t>
            </a:r>
            <a:r>
              <a:rPr lang="en-US" dirty="0" err="1">
                <a:solidFill>
                  <a:schemeClr val="accent4">
                    <a:lumMod val="50000"/>
                  </a:schemeClr>
                </a:solidFill>
                <a:latin typeface="Lucida Console" charset="0"/>
                <a:ea typeface="Lucida Console" charset="0"/>
                <a:cs typeface="Lucida Console" charset="0"/>
              </a:rPr>
              <a:t>detectEntities</a:t>
            </a:r>
            <a:r>
              <a:rPr lang="en-US" dirty="0">
                <a:solidFill>
                  <a:schemeClr val="accent4">
                    <a:lumMod val="50000"/>
                  </a:schemeClr>
                </a:solidFill>
                <a:latin typeface="Lucida Console" charset="0"/>
                <a:ea typeface="Lucida Console" charset="0"/>
                <a:cs typeface="Lucida Console" charset="0"/>
              </a:rPr>
              <a:t> API </a:t>
            </a:r>
          </a:p>
          <a:p>
            <a:r>
              <a:rPr lang="en-US" dirty="0" err="1">
                <a:solidFill>
                  <a:schemeClr val="accent4">
                    <a:lumMod val="50000"/>
                  </a:schemeClr>
                </a:solidFill>
                <a:latin typeface="Lucida Console" charset="0"/>
                <a:ea typeface="Lucida Console" charset="0"/>
                <a:cs typeface="Lucida Console" charset="0"/>
              </a:rPr>
              <a:t>BatchDetectEntitiesRequest</a:t>
            </a:r>
            <a:r>
              <a:rPr lang="en-US" dirty="0">
                <a:solidFill>
                  <a:schemeClr val="accent4">
                    <a:lumMod val="50000"/>
                  </a:schemeClr>
                </a:solidFill>
                <a:latin typeface="Lucida Console" charset="0"/>
                <a:ea typeface="Lucida Console" charset="0"/>
                <a:cs typeface="Lucida Console" charset="0"/>
              </a:rPr>
              <a:t> </a:t>
            </a:r>
            <a:r>
              <a:rPr lang="en-US" dirty="0" err="1">
                <a:solidFill>
                  <a:schemeClr val="accent4">
                    <a:lumMod val="50000"/>
                  </a:schemeClr>
                </a:solidFill>
                <a:latin typeface="Lucida Console" charset="0"/>
                <a:ea typeface="Lucida Console" charset="0"/>
                <a:cs typeface="Lucida Console" charset="0"/>
              </a:rPr>
              <a:t>batchDetectEntitiesRequest</a:t>
            </a:r>
            <a:r>
              <a:rPr lang="en-US" dirty="0">
                <a:solidFill>
                  <a:schemeClr val="accent4">
                    <a:lumMod val="50000"/>
                  </a:schemeClr>
                </a:solidFill>
                <a:latin typeface="Lucida Console" charset="0"/>
                <a:ea typeface="Lucida Console" charset="0"/>
                <a:cs typeface="Lucida Console" charset="0"/>
              </a:rPr>
              <a:t> = new </a:t>
            </a:r>
            <a:r>
              <a:rPr lang="en-US" dirty="0" err="1">
                <a:solidFill>
                  <a:schemeClr val="accent4">
                    <a:lumMod val="50000"/>
                  </a:schemeClr>
                </a:solidFill>
                <a:latin typeface="Lucida Console" charset="0"/>
                <a:ea typeface="Lucida Console" charset="0"/>
                <a:cs typeface="Lucida Console" charset="0"/>
              </a:rPr>
              <a:t>BatchDetectEntitiesRequest</a:t>
            </a:r>
            <a:r>
              <a:rPr lang="en-US" dirty="0">
                <a:solidFill>
                  <a:schemeClr val="accent4">
                    <a:lumMod val="50000"/>
                  </a:schemeClr>
                </a:solidFill>
                <a:latin typeface="Lucida Console" charset="0"/>
                <a:ea typeface="Lucida Console" charset="0"/>
                <a:cs typeface="Lucida Console" charset="0"/>
              </a:rPr>
              <a:t>()</a:t>
            </a:r>
          </a:p>
          <a:p>
            <a:pPr marL="3657600" lvl="8" indent="0">
              <a:buNone/>
            </a:pPr>
            <a:r>
              <a:rPr lang="en-US" sz="1100" dirty="0">
                <a:solidFill>
                  <a:schemeClr val="accent4">
                    <a:lumMod val="50000"/>
                  </a:schemeClr>
                </a:solidFill>
                <a:latin typeface="Lucida Console" charset="0"/>
                <a:ea typeface="Lucida Console" charset="0"/>
                <a:cs typeface="Lucida Console" charset="0"/>
              </a:rPr>
              <a:t>   </a:t>
            </a:r>
            <a:r>
              <a:rPr lang="en-US" sz="1100" dirty="0" err="1">
                <a:solidFill>
                  <a:schemeClr val="accent4">
                    <a:lumMod val="50000"/>
                  </a:schemeClr>
                </a:solidFill>
                <a:latin typeface="Lucida Console" charset="0"/>
                <a:ea typeface="Lucida Console" charset="0"/>
                <a:cs typeface="Lucida Console" charset="0"/>
              </a:rPr>
              <a:t>withTextList</a:t>
            </a:r>
            <a:r>
              <a:rPr lang="en-US" sz="1100" dirty="0">
                <a:solidFill>
                  <a:schemeClr val="accent4">
                    <a:lumMod val="50000"/>
                  </a:schemeClr>
                </a:solidFill>
                <a:latin typeface="Lucida Console" charset="0"/>
                <a:ea typeface="Lucida Console" charset="0"/>
                <a:cs typeface="Lucida Console" charset="0"/>
              </a:rPr>
              <a:t>(</a:t>
            </a:r>
            <a:r>
              <a:rPr lang="en-US" sz="1100" dirty="0" err="1">
                <a:solidFill>
                  <a:schemeClr val="accent4">
                    <a:lumMod val="50000"/>
                  </a:schemeClr>
                </a:solidFill>
                <a:latin typeface="Lucida Console" charset="0"/>
                <a:ea typeface="Lucida Console" charset="0"/>
                <a:cs typeface="Lucida Console" charset="0"/>
              </a:rPr>
              <a:t>textList</a:t>
            </a:r>
            <a:r>
              <a:rPr lang="en-US" sz="1100" dirty="0">
                <a:solidFill>
                  <a:schemeClr val="accent4">
                    <a:lumMod val="50000"/>
                  </a:schemeClr>
                </a:solidFill>
                <a:latin typeface="Lucida Console" charset="0"/>
                <a:ea typeface="Lucida Console" charset="0"/>
                <a:cs typeface="Lucida Console" charset="0"/>
              </a:rPr>
              <a:t>) </a:t>
            </a:r>
          </a:p>
          <a:p>
            <a:pPr marL="3657600" lvl="8" indent="0">
              <a:buNone/>
            </a:pPr>
            <a:r>
              <a:rPr lang="en-US" sz="1100" dirty="0">
                <a:solidFill>
                  <a:schemeClr val="accent4">
                    <a:lumMod val="50000"/>
                  </a:schemeClr>
                </a:solidFill>
                <a:latin typeface="Lucida Console" charset="0"/>
                <a:ea typeface="Lucida Console" charset="0"/>
                <a:cs typeface="Lucida Console" charset="0"/>
              </a:rPr>
              <a:t>   </a:t>
            </a:r>
            <a:r>
              <a:rPr lang="en-US" sz="1100" dirty="0" err="1">
                <a:solidFill>
                  <a:schemeClr val="accent4">
                    <a:lumMod val="50000"/>
                  </a:schemeClr>
                </a:solidFill>
                <a:latin typeface="Lucida Console" charset="0"/>
                <a:ea typeface="Lucida Console" charset="0"/>
                <a:cs typeface="Lucida Console" charset="0"/>
              </a:rPr>
              <a:t>withLanguageCode</a:t>
            </a:r>
            <a:r>
              <a:rPr lang="en-US" sz="1100" dirty="0">
                <a:solidFill>
                  <a:schemeClr val="accent4">
                    <a:lumMod val="50000"/>
                  </a:schemeClr>
                </a:solidFill>
                <a:latin typeface="Lucida Console" charset="0"/>
                <a:ea typeface="Lucida Console" charset="0"/>
                <a:cs typeface="Lucida Console" charset="0"/>
              </a:rPr>
              <a:t>("</a:t>
            </a:r>
            <a:r>
              <a:rPr lang="en-US" sz="1100" dirty="0" err="1">
                <a:solidFill>
                  <a:schemeClr val="accent4">
                    <a:lumMod val="50000"/>
                  </a:schemeClr>
                </a:solidFill>
                <a:latin typeface="Lucida Console" charset="0"/>
                <a:ea typeface="Lucida Console" charset="0"/>
                <a:cs typeface="Lucida Console" charset="0"/>
              </a:rPr>
              <a:t>en</a:t>
            </a:r>
            <a:r>
              <a:rPr lang="en-US" sz="1100" dirty="0">
                <a:solidFill>
                  <a:schemeClr val="accent4">
                    <a:lumMod val="50000"/>
                  </a:schemeClr>
                </a:solidFill>
                <a:latin typeface="Lucida Console" charset="0"/>
                <a:ea typeface="Lucida Console" charset="0"/>
                <a:cs typeface="Lucida Console" charset="0"/>
              </a:rPr>
              <a:t>"); </a:t>
            </a:r>
          </a:p>
          <a:p>
            <a:pPr marL="3657600" lvl="8" indent="0">
              <a:buNone/>
            </a:pPr>
            <a:endParaRPr lang="en-US" sz="1100" dirty="0">
              <a:solidFill>
                <a:schemeClr val="accent4">
                  <a:lumMod val="50000"/>
                </a:schemeClr>
              </a:solidFill>
              <a:latin typeface="Lucida Console" charset="0"/>
              <a:ea typeface="Lucida Console" charset="0"/>
              <a:cs typeface="Lucida Console" charset="0"/>
            </a:endParaRPr>
          </a:p>
          <a:p>
            <a:r>
              <a:rPr lang="en-US" dirty="0" err="1">
                <a:solidFill>
                  <a:schemeClr val="accent4">
                    <a:lumMod val="50000"/>
                  </a:schemeClr>
                </a:solidFill>
                <a:latin typeface="Lucida Console" charset="0"/>
                <a:ea typeface="Lucida Console" charset="0"/>
                <a:cs typeface="Lucida Console" charset="0"/>
              </a:rPr>
              <a:t>BatchDetectEntitiesResult</a:t>
            </a:r>
            <a:r>
              <a:rPr lang="en-US" dirty="0">
                <a:solidFill>
                  <a:schemeClr val="accent4">
                    <a:lumMod val="50000"/>
                  </a:schemeClr>
                </a:solidFill>
                <a:latin typeface="Lucida Console" charset="0"/>
                <a:ea typeface="Lucida Console" charset="0"/>
                <a:cs typeface="Lucida Console" charset="0"/>
              </a:rPr>
              <a:t> </a:t>
            </a:r>
            <a:r>
              <a:rPr lang="en-US" dirty="0" err="1">
                <a:solidFill>
                  <a:schemeClr val="accent4">
                    <a:lumMod val="50000"/>
                  </a:schemeClr>
                </a:solidFill>
                <a:latin typeface="Lucida Console" charset="0"/>
                <a:ea typeface="Lucida Console" charset="0"/>
                <a:cs typeface="Lucida Console" charset="0"/>
              </a:rPr>
              <a:t>batchDetectEntitiesResult</a:t>
            </a:r>
            <a:r>
              <a:rPr lang="en-US" dirty="0">
                <a:solidFill>
                  <a:schemeClr val="accent4">
                    <a:lumMod val="50000"/>
                  </a:schemeClr>
                </a:solidFill>
                <a:latin typeface="Lucida Console" charset="0"/>
                <a:ea typeface="Lucida Console" charset="0"/>
                <a:cs typeface="Lucida Console" charset="0"/>
              </a:rPr>
              <a:t> = </a:t>
            </a:r>
            <a:r>
              <a:rPr lang="en-US" dirty="0" err="1">
                <a:solidFill>
                  <a:schemeClr val="accent4">
                    <a:lumMod val="50000"/>
                  </a:schemeClr>
                </a:solidFill>
                <a:latin typeface="Lucida Console" charset="0"/>
                <a:ea typeface="Lucida Console" charset="0"/>
                <a:cs typeface="Lucida Console" charset="0"/>
              </a:rPr>
              <a:t>client.batchDetectEntities</a:t>
            </a:r>
            <a:r>
              <a:rPr lang="en-US" dirty="0">
                <a:solidFill>
                  <a:schemeClr val="accent4">
                    <a:lumMod val="50000"/>
                  </a:schemeClr>
                </a:solidFill>
                <a:latin typeface="Lucida Console" charset="0"/>
                <a:ea typeface="Lucida Console" charset="0"/>
                <a:cs typeface="Lucida Console" charset="0"/>
              </a:rPr>
              <a:t>(</a:t>
            </a:r>
            <a:r>
              <a:rPr lang="en-US" dirty="0" err="1">
                <a:solidFill>
                  <a:schemeClr val="accent4">
                    <a:lumMod val="50000"/>
                  </a:schemeClr>
                </a:solidFill>
                <a:latin typeface="Lucida Console" charset="0"/>
                <a:ea typeface="Lucida Console" charset="0"/>
                <a:cs typeface="Lucida Console" charset="0"/>
              </a:rPr>
              <a:t>batchDetectEntitiesRequest</a:t>
            </a:r>
            <a:r>
              <a:rPr lang="en-US" dirty="0">
                <a:solidFill>
                  <a:schemeClr val="accent4">
                    <a:lumMod val="50000"/>
                  </a:schemeClr>
                </a:solidFill>
                <a:latin typeface="Lucida Console" charset="0"/>
                <a:ea typeface="Lucida Console" charset="0"/>
                <a:cs typeface="Lucida Console" charset="0"/>
              </a:rPr>
              <a:t>); </a:t>
            </a:r>
          </a:p>
          <a:p>
            <a:endParaRPr lang="en-US" dirty="0">
              <a:solidFill>
                <a:schemeClr val="accent4">
                  <a:lumMod val="50000"/>
                </a:schemeClr>
              </a:solidFill>
              <a:latin typeface="Lucida Console" charset="0"/>
              <a:ea typeface="Lucida Console" charset="0"/>
              <a:cs typeface="Lucida Console" charset="0"/>
            </a:endParaRPr>
          </a:p>
          <a:p>
            <a:r>
              <a:rPr lang="en-US" dirty="0">
                <a:solidFill>
                  <a:schemeClr val="accent4">
                    <a:lumMod val="50000"/>
                  </a:schemeClr>
                </a:solidFill>
                <a:latin typeface="Lucida Console" charset="0"/>
                <a:ea typeface="Lucida Console" charset="0"/>
                <a:cs typeface="Lucida Console" charset="0"/>
              </a:rPr>
              <a:t>for(</a:t>
            </a:r>
            <a:r>
              <a:rPr lang="en-US" dirty="0" err="1">
                <a:solidFill>
                  <a:schemeClr val="accent4">
                    <a:lumMod val="50000"/>
                  </a:schemeClr>
                </a:solidFill>
                <a:latin typeface="Lucida Console" charset="0"/>
                <a:ea typeface="Lucida Console" charset="0"/>
                <a:cs typeface="Lucida Console" charset="0"/>
              </a:rPr>
              <a:t>BatchDetectEntitiesItemResult</a:t>
            </a:r>
            <a:r>
              <a:rPr lang="en-US" dirty="0">
                <a:solidFill>
                  <a:schemeClr val="accent4">
                    <a:lumMod val="50000"/>
                  </a:schemeClr>
                </a:solidFill>
                <a:latin typeface="Lucida Console" charset="0"/>
                <a:ea typeface="Lucida Console" charset="0"/>
                <a:cs typeface="Lucida Console" charset="0"/>
              </a:rPr>
              <a:t> item : </a:t>
            </a:r>
            <a:r>
              <a:rPr lang="en-US" dirty="0" err="1">
                <a:solidFill>
                  <a:schemeClr val="accent4">
                    <a:lumMod val="50000"/>
                  </a:schemeClr>
                </a:solidFill>
                <a:latin typeface="Lucida Console" charset="0"/>
                <a:ea typeface="Lucida Console" charset="0"/>
                <a:cs typeface="Lucida Console" charset="0"/>
              </a:rPr>
              <a:t>batchDetectEntitiesResult.getResultList</a:t>
            </a:r>
            <a:r>
              <a:rPr lang="en-US" dirty="0">
                <a:solidFill>
                  <a:schemeClr val="accent4">
                    <a:lumMod val="50000"/>
                  </a:schemeClr>
                </a:solidFill>
                <a:latin typeface="Lucida Console" charset="0"/>
                <a:ea typeface="Lucida Console" charset="0"/>
                <a:cs typeface="Lucida Console" charset="0"/>
              </a:rPr>
              <a:t>()) </a:t>
            </a:r>
          </a:p>
          <a:p>
            <a:r>
              <a:rPr lang="en-US" dirty="0">
                <a:solidFill>
                  <a:schemeClr val="accent4">
                    <a:lumMod val="50000"/>
                  </a:schemeClr>
                </a:solidFill>
                <a:latin typeface="Lucida Console" charset="0"/>
                <a:ea typeface="Lucida Console" charset="0"/>
                <a:cs typeface="Lucida Console" charset="0"/>
              </a:rPr>
              <a:t>{  </a:t>
            </a:r>
          </a:p>
          <a:p>
            <a:r>
              <a:rPr lang="en-US" dirty="0">
                <a:solidFill>
                  <a:schemeClr val="accent4">
                    <a:lumMod val="50000"/>
                  </a:schemeClr>
                </a:solidFill>
                <a:latin typeface="Lucida Console" charset="0"/>
                <a:ea typeface="Lucida Console" charset="0"/>
                <a:cs typeface="Lucida Console" charset="0"/>
              </a:rPr>
              <a:t>	</a:t>
            </a:r>
            <a:r>
              <a:rPr lang="en-US" dirty="0" err="1">
                <a:solidFill>
                  <a:schemeClr val="accent4">
                    <a:lumMod val="50000"/>
                  </a:schemeClr>
                </a:solidFill>
                <a:latin typeface="Lucida Console" charset="0"/>
                <a:ea typeface="Lucida Console" charset="0"/>
                <a:cs typeface="Lucida Console" charset="0"/>
              </a:rPr>
              <a:t>System.out.println</a:t>
            </a:r>
            <a:r>
              <a:rPr lang="en-US" dirty="0">
                <a:solidFill>
                  <a:schemeClr val="accent4">
                    <a:lumMod val="50000"/>
                  </a:schemeClr>
                </a:solidFill>
                <a:latin typeface="Lucida Console" charset="0"/>
                <a:ea typeface="Lucida Console" charset="0"/>
                <a:cs typeface="Lucida Console" charset="0"/>
              </a:rPr>
              <a:t>(item);  </a:t>
            </a:r>
          </a:p>
          <a:p>
            <a:r>
              <a:rPr lang="en-US" dirty="0">
                <a:solidFill>
                  <a:schemeClr val="accent4">
                    <a:lumMod val="50000"/>
                  </a:schemeClr>
                </a:solidFill>
                <a:latin typeface="Lucida Console" charset="0"/>
                <a:ea typeface="Lucida Console" charset="0"/>
                <a:cs typeface="Lucida Console" charset="0"/>
              </a:rPr>
              <a:t>}</a:t>
            </a:r>
          </a:p>
          <a:p>
            <a:endParaRPr lang="en-US" dirty="0">
              <a:solidFill>
                <a:schemeClr val="accent4">
                  <a:lumMod val="50000"/>
                </a:schemeClr>
              </a:solidFill>
              <a:latin typeface="Lucida Console" charset="0"/>
              <a:ea typeface="Lucida Console" charset="0"/>
              <a:cs typeface="Lucida Console" charset="0"/>
            </a:endParaRPr>
          </a:p>
        </p:txBody>
      </p:sp>
    </p:spTree>
    <p:extLst>
      <p:ext uri="{BB962C8B-B14F-4D97-AF65-F5344CB8AC3E}">
        <p14:creationId xmlns:p14="http://schemas.microsoft.com/office/powerpoint/2010/main" val="643980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charset="0"/>
                <a:ea typeface="Amazon Ember" charset="0"/>
                <a:cs typeface="Amazon Ember" charset="0"/>
              </a:rPr>
              <a:t>Voice-of-the-Customer Application</a:t>
            </a:r>
          </a:p>
        </p:txBody>
      </p:sp>
    </p:spTree>
    <p:extLst>
      <p:ext uri="{BB962C8B-B14F-4D97-AF65-F5344CB8AC3E}">
        <p14:creationId xmlns:p14="http://schemas.microsoft.com/office/powerpoint/2010/main" val="1747225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Serverless VOC architecture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4966" y="1931995"/>
            <a:ext cx="521366" cy="625640"/>
          </a:xfrm>
          <a:prstGeom prst="rect">
            <a:avLst/>
          </a:prstGeom>
        </p:spPr>
      </p:pic>
      <p:sp>
        <p:nvSpPr>
          <p:cNvPr id="10" name="TextBox 9"/>
          <p:cNvSpPr txBox="1"/>
          <p:nvPr/>
        </p:nvSpPr>
        <p:spPr>
          <a:xfrm>
            <a:off x="2717364" y="2565016"/>
            <a:ext cx="1476569" cy="276999"/>
          </a:xfrm>
          <a:prstGeom prst="rect">
            <a:avLst/>
          </a:prstGeom>
          <a:noFill/>
        </p:spPr>
        <p:txBody>
          <a:bodyPr wrap="square" rtlCol="0">
            <a:spAutoFit/>
          </a:bodyPr>
          <a:lstStyle/>
          <a:p>
            <a:pPr algn="ctr"/>
            <a:r>
              <a:rPr lang="en-US" sz="1200" dirty="0"/>
              <a:t>API Gateway</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6161" y="2099374"/>
            <a:ext cx="508416" cy="531353"/>
          </a:xfrm>
          <a:prstGeom prst="rect">
            <a:avLst/>
          </a:prstGeom>
        </p:spPr>
      </p:pic>
      <p:cxnSp>
        <p:nvCxnSpPr>
          <p:cNvPr id="17" name="Straight Connector 16"/>
          <p:cNvCxnSpPr/>
          <p:nvPr/>
        </p:nvCxnSpPr>
        <p:spPr>
          <a:xfrm flipV="1">
            <a:off x="5727700" y="1342536"/>
            <a:ext cx="1250932" cy="691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3901777" y="2333015"/>
            <a:ext cx="79722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012452" y="2333015"/>
            <a:ext cx="1053296" cy="0"/>
          </a:xfrm>
          <a:prstGeom prst="line">
            <a:avLst/>
          </a:prstGeom>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2399" y="1002285"/>
            <a:ext cx="565819" cy="553518"/>
          </a:xfrm>
          <a:prstGeom prst="rect">
            <a:avLst/>
          </a:prstGeom>
        </p:spPr>
      </p:pic>
      <p:sp>
        <p:nvSpPr>
          <p:cNvPr id="37" name="TextBox 36"/>
          <p:cNvSpPr txBox="1"/>
          <p:nvPr/>
        </p:nvSpPr>
        <p:spPr>
          <a:xfrm>
            <a:off x="7128990" y="1529741"/>
            <a:ext cx="1230284" cy="461665"/>
          </a:xfrm>
          <a:prstGeom prst="rect">
            <a:avLst/>
          </a:prstGeom>
          <a:noFill/>
        </p:spPr>
        <p:txBody>
          <a:bodyPr wrap="square" rtlCol="0">
            <a:spAutoFit/>
          </a:bodyPr>
          <a:lstStyle/>
          <a:p>
            <a:pPr algn="ctr"/>
            <a:r>
              <a:rPr lang="en-US" sz="1200" dirty="0"/>
              <a:t>Amazon Comprehend</a:t>
            </a:r>
          </a:p>
        </p:txBody>
      </p:sp>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093" y="1786915"/>
            <a:ext cx="876300" cy="1092200"/>
          </a:xfrm>
          <a:prstGeom prst="rect">
            <a:avLst/>
          </a:prstGeom>
        </p:spPr>
      </p:pic>
      <p:cxnSp>
        <p:nvCxnSpPr>
          <p:cNvPr id="48" name="Straight Connector 47"/>
          <p:cNvCxnSpPr/>
          <p:nvPr/>
        </p:nvCxnSpPr>
        <p:spPr>
          <a:xfrm>
            <a:off x="5727700" y="2333015"/>
            <a:ext cx="1250932" cy="63492"/>
          </a:xfrm>
          <a:prstGeom prst="line">
            <a:avLst/>
          </a:prstGeom>
        </p:spPr>
        <p:style>
          <a:lnRef idx="1">
            <a:schemeClr val="accent1"/>
          </a:lnRef>
          <a:fillRef idx="0">
            <a:schemeClr val="accent1"/>
          </a:fillRef>
          <a:effectRef idx="0">
            <a:schemeClr val="accent1"/>
          </a:effectRef>
          <a:fontRef idx="minor">
            <a:schemeClr val="tx1"/>
          </a:fontRef>
        </p:style>
      </p:cxnSp>
      <p:pic>
        <p:nvPicPr>
          <p:cNvPr id="49" name="Picture 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2399" y="2056256"/>
            <a:ext cx="565819" cy="553518"/>
          </a:xfrm>
          <a:prstGeom prst="rect">
            <a:avLst/>
          </a:prstGeom>
        </p:spPr>
      </p:pic>
      <p:sp>
        <p:nvSpPr>
          <p:cNvPr id="50" name="TextBox 49"/>
          <p:cNvSpPr txBox="1"/>
          <p:nvPr/>
        </p:nvSpPr>
        <p:spPr>
          <a:xfrm>
            <a:off x="7128990" y="2583712"/>
            <a:ext cx="1230284" cy="461665"/>
          </a:xfrm>
          <a:prstGeom prst="rect">
            <a:avLst/>
          </a:prstGeom>
          <a:noFill/>
        </p:spPr>
        <p:txBody>
          <a:bodyPr wrap="square" rtlCol="0">
            <a:spAutoFit/>
          </a:bodyPr>
          <a:lstStyle/>
          <a:p>
            <a:pPr algn="ctr"/>
            <a:r>
              <a:rPr lang="en-US" sz="1200" dirty="0"/>
              <a:t>Amazon Comprehend</a:t>
            </a:r>
          </a:p>
        </p:txBody>
      </p:sp>
      <p:cxnSp>
        <p:nvCxnSpPr>
          <p:cNvPr id="51" name="Straight Connector 50"/>
          <p:cNvCxnSpPr/>
          <p:nvPr/>
        </p:nvCxnSpPr>
        <p:spPr>
          <a:xfrm>
            <a:off x="5727700" y="2630727"/>
            <a:ext cx="1250932" cy="911604"/>
          </a:xfrm>
          <a:prstGeom prst="line">
            <a:avLst/>
          </a:prstGeom>
        </p:spPr>
        <p:style>
          <a:lnRef idx="1">
            <a:schemeClr val="accent1"/>
          </a:lnRef>
          <a:fillRef idx="0">
            <a:schemeClr val="accent1"/>
          </a:fillRef>
          <a:effectRef idx="0">
            <a:schemeClr val="accent1"/>
          </a:effectRef>
          <a:fontRef idx="minor">
            <a:schemeClr val="tx1"/>
          </a:fontRef>
        </p:style>
      </p:cxnSp>
      <p:pic>
        <p:nvPicPr>
          <p:cNvPr id="52" name="Picture 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2399" y="3202080"/>
            <a:ext cx="565819" cy="553518"/>
          </a:xfrm>
          <a:prstGeom prst="rect">
            <a:avLst/>
          </a:prstGeom>
        </p:spPr>
      </p:pic>
      <p:sp>
        <p:nvSpPr>
          <p:cNvPr id="53" name="TextBox 52"/>
          <p:cNvSpPr txBox="1"/>
          <p:nvPr/>
        </p:nvSpPr>
        <p:spPr>
          <a:xfrm>
            <a:off x="7128990" y="3729536"/>
            <a:ext cx="1230284" cy="461665"/>
          </a:xfrm>
          <a:prstGeom prst="rect">
            <a:avLst/>
          </a:prstGeom>
          <a:noFill/>
        </p:spPr>
        <p:txBody>
          <a:bodyPr wrap="square" rtlCol="0">
            <a:spAutoFit/>
          </a:bodyPr>
          <a:lstStyle/>
          <a:p>
            <a:pPr algn="ctr"/>
            <a:r>
              <a:rPr lang="en-US" sz="1200" dirty="0"/>
              <a:t>Amazon Comprehend</a:t>
            </a:r>
          </a:p>
        </p:txBody>
      </p:sp>
      <p:sp>
        <p:nvSpPr>
          <p:cNvPr id="21" name="TextBox 20"/>
          <p:cNvSpPr txBox="1"/>
          <p:nvPr/>
        </p:nvSpPr>
        <p:spPr>
          <a:xfrm rot="19939860">
            <a:off x="5740400" y="1447568"/>
            <a:ext cx="1250932" cy="461665"/>
          </a:xfrm>
          <a:prstGeom prst="rect">
            <a:avLst/>
          </a:prstGeom>
          <a:noFill/>
        </p:spPr>
        <p:txBody>
          <a:bodyPr wrap="square" rtlCol="0">
            <a:spAutoFit/>
          </a:bodyPr>
          <a:lstStyle/>
          <a:p>
            <a:pPr algn="ctr"/>
            <a:r>
              <a:rPr lang="en-US" sz="1200" dirty="0"/>
              <a:t>Sentiment Analysis</a:t>
            </a:r>
          </a:p>
        </p:txBody>
      </p:sp>
      <p:sp>
        <p:nvSpPr>
          <p:cNvPr id="57" name="TextBox 56"/>
          <p:cNvSpPr txBox="1"/>
          <p:nvPr/>
        </p:nvSpPr>
        <p:spPr>
          <a:xfrm rot="261180">
            <a:off x="5873467" y="2149438"/>
            <a:ext cx="1250932" cy="461665"/>
          </a:xfrm>
          <a:prstGeom prst="rect">
            <a:avLst/>
          </a:prstGeom>
          <a:noFill/>
        </p:spPr>
        <p:txBody>
          <a:bodyPr wrap="square" rtlCol="0">
            <a:spAutoFit/>
          </a:bodyPr>
          <a:lstStyle/>
          <a:p>
            <a:pPr algn="ctr"/>
            <a:r>
              <a:rPr lang="en-US" sz="1200" dirty="0"/>
              <a:t>Entity</a:t>
            </a:r>
          </a:p>
          <a:p>
            <a:pPr algn="ctr"/>
            <a:r>
              <a:rPr lang="en-US" sz="1200" dirty="0"/>
              <a:t>Recognition</a:t>
            </a:r>
          </a:p>
        </p:txBody>
      </p:sp>
      <p:sp>
        <p:nvSpPr>
          <p:cNvPr id="58" name="TextBox 57"/>
          <p:cNvSpPr txBox="1"/>
          <p:nvPr/>
        </p:nvSpPr>
        <p:spPr>
          <a:xfrm rot="2091470">
            <a:off x="5792726" y="2884319"/>
            <a:ext cx="1250932" cy="461665"/>
          </a:xfrm>
          <a:prstGeom prst="rect">
            <a:avLst/>
          </a:prstGeom>
          <a:noFill/>
        </p:spPr>
        <p:txBody>
          <a:bodyPr wrap="square" rtlCol="0">
            <a:spAutoFit/>
          </a:bodyPr>
          <a:lstStyle/>
          <a:p>
            <a:pPr algn="ctr"/>
            <a:r>
              <a:rPr lang="en-US" sz="1200" dirty="0"/>
              <a:t>Topic</a:t>
            </a:r>
          </a:p>
          <a:p>
            <a:pPr algn="ctr"/>
            <a:r>
              <a:rPr lang="en-US" sz="1200" dirty="0"/>
              <a:t>Modeling</a:t>
            </a:r>
          </a:p>
        </p:txBody>
      </p:sp>
    </p:spTree>
    <p:extLst>
      <p:ext uri="{BB962C8B-B14F-4D97-AF65-F5344CB8AC3E}">
        <p14:creationId xmlns:p14="http://schemas.microsoft.com/office/powerpoint/2010/main" val="24708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0" grpId="0"/>
      <p:bldP spid="53" grpId="0"/>
      <p:bldP spid="21" grpId="0"/>
      <p:bldP spid="57" grpId="0"/>
      <p:bldP spid="5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67903" y="3611348"/>
            <a:ext cx="1946319" cy="299258"/>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mazon Ember" charset="0"/>
                <a:ea typeface="Amazon Ember" charset="0"/>
                <a:cs typeface="Amazon Ember" charset="0"/>
              </a:defRPr>
            </a:lvl1pPr>
            <a:lvl2pPr marL="742950" indent="-285750" algn="l" defTabSz="457200" rtl="0" eaLnBrk="1" latinLnBrk="0" hangingPunct="1">
              <a:spcBef>
                <a:spcPct val="20000"/>
              </a:spcBef>
              <a:buFont typeface="Arial"/>
              <a:buChar char="•"/>
              <a:defRPr sz="2000" b="0" i="0" kern="1200">
                <a:solidFill>
                  <a:schemeClr val="tx1"/>
                </a:solidFill>
                <a:latin typeface="Amazon Ember" charset="0"/>
                <a:ea typeface="Amazon Ember" charset="0"/>
                <a:cs typeface="Amazon Ember" charset="0"/>
              </a:defRPr>
            </a:lvl2pPr>
            <a:lvl3pPr marL="1143000" indent="-228600" algn="l" defTabSz="457200" rtl="0" eaLnBrk="1" latinLnBrk="0" hangingPunct="1">
              <a:spcBef>
                <a:spcPct val="20000"/>
              </a:spcBef>
              <a:buFont typeface="Arial"/>
              <a:buChar char="•"/>
              <a:defRPr sz="1800" b="0" i="0" kern="1200">
                <a:solidFill>
                  <a:schemeClr val="tx1"/>
                </a:solidFill>
                <a:latin typeface="Amazon Ember" charset="0"/>
                <a:ea typeface="Amazon Ember" charset="0"/>
                <a:cs typeface="Amazon Ember" charset="0"/>
              </a:defRPr>
            </a:lvl3pPr>
            <a:lvl4pPr marL="1600200" indent="-228600" algn="l" defTabSz="457200" rtl="0" eaLnBrk="1" latinLnBrk="0" hangingPunct="1">
              <a:spcBef>
                <a:spcPct val="20000"/>
              </a:spcBef>
              <a:buFont typeface="Arial"/>
              <a:buChar char="–"/>
              <a:defRPr sz="1600" b="0" i="0" kern="1200">
                <a:solidFill>
                  <a:schemeClr val="tx1"/>
                </a:solidFill>
                <a:latin typeface="Amazon Ember" charset="0"/>
                <a:ea typeface="Amazon Ember" charset="0"/>
                <a:cs typeface="Amazon Ember" charset="0"/>
              </a:defRPr>
            </a:lvl4pPr>
            <a:lvl5pPr marL="2057400" indent="-228600" algn="l" defTabSz="457200" rtl="0" eaLnBrk="1" latinLnBrk="0" hangingPunct="1">
              <a:spcBef>
                <a:spcPct val="20000"/>
              </a:spcBef>
              <a:buFont typeface="Arial"/>
              <a:buChar char="»"/>
              <a:defRPr sz="1600" b="0" i="0" kern="1200">
                <a:solidFill>
                  <a:schemeClr val="tx1"/>
                </a:solidFill>
                <a:latin typeface="Amazon Ember" charset="0"/>
                <a:ea typeface="Amazon Ember" charset="0"/>
                <a:cs typeface="Amazon Embe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600" dirty="0">
                <a:solidFill>
                  <a:srgbClr val="414042"/>
                </a:solidFill>
              </a:rPr>
              <a:t>End-to-End Machine Learning Platform</a:t>
            </a:r>
          </a:p>
        </p:txBody>
      </p:sp>
      <p:sp>
        <p:nvSpPr>
          <p:cNvPr id="3" name="Content Placeholder 5"/>
          <p:cNvSpPr txBox="1">
            <a:spLocks/>
          </p:cNvSpPr>
          <p:nvPr/>
        </p:nvSpPr>
        <p:spPr>
          <a:xfrm>
            <a:off x="2512605" y="3611348"/>
            <a:ext cx="1947672" cy="299258"/>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mazon Ember" charset="0"/>
                <a:ea typeface="Amazon Ember" charset="0"/>
                <a:cs typeface="Amazon Ember" charset="0"/>
              </a:defRPr>
            </a:lvl1pPr>
            <a:lvl2pPr marL="742950" indent="-285750" algn="l" defTabSz="457200" rtl="0" eaLnBrk="1" latinLnBrk="0" hangingPunct="1">
              <a:spcBef>
                <a:spcPct val="20000"/>
              </a:spcBef>
              <a:buFont typeface="Arial"/>
              <a:buChar char="•"/>
              <a:defRPr sz="2000" b="0" i="0" kern="1200">
                <a:solidFill>
                  <a:schemeClr val="tx1"/>
                </a:solidFill>
                <a:latin typeface="Amazon Ember" charset="0"/>
                <a:ea typeface="Amazon Ember" charset="0"/>
                <a:cs typeface="Amazon Ember" charset="0"/>
              </a:defRPr>
            </a:lvl2pPr>
            <a:lvl3pPr marL="1143000" indent="-228600" algn="l" defTabSz="457200" rtl="0" eaLnBrk="1" latinLnBrk="0" hangingPunct="1">
              <a:spcBef>
                <a:spcPct val="20000"/>
              </a:spcBef>
              <a:buFont typeface="Arial"/>
              <a:buChar char="•"/>
              <a:defRPr sz="1800" b="0" i="0" kern="1200">
                <a:solidFill>
                  <a:schemeClr val="tx1"/>
                </a:solidFill>
                <a:latin typeface="Amazon Ember" charset="0"/>
                <a:ea typeface="Amazon Ember" charset="0"/>
                <a:cs typeface="Amazon Ember" charset="0"/>
              </a:defRPr>
            </a:lvl3pPr>
            <a:lvl4pPr marL="1600200" indent="-228600" algn="l" defTabSz="457200" rtl="0" eaLnBrk="1" latinLnBrk="0" hangingPunct="1">
              <a:spcBef>
                <a:spcPct val="20000"/>
              </a:spcBef>
              <a:buFont typeface="Arial"/>
              <a:buChar char="–"/>
              <a:defRPr sz="1600" b="0" i="0" kern="1200">
                <a:solidFill>
                  <a:schemeClr val="tx1"/>
                </a:solidFill>
                <a:latin typeface="Amazon Ember" charset="0"/>
                <a:ea typeface="Amazon Ember" charset="0"/>
                <a:cs typeface="Amazon Ember" charset="0"/>
              </a:defRPr>
            </a:lvl4pPr>
            <a:lvl5pPr marL="2057400" indent="-228600" algn="l" defTabSz="457200" rtl="0" eaLnBrk="1" latinLnBrk="0" hangingPunct="1">
              <a:spcBef>
                <a:spcPct val="20000"/>
              </a:spcBef>
              <a:buFont typeface="Arial"/>
              <a:buChar char="»"/>
              <a:defRPr sz="1600" b="0" i="0" kern="1200">
                <a:solidFill>
                  <a:schemeClr val="tx1"/>
                </a:solidFill>
                <a:latin typeface="Amazon Ember" charset="0"/>
                <a:ea typeface="Amazon Ember" charset="0"/>
                <a:cs typeface="Amazon Embe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600" dirty="0">
                <a:solidFill>
                  <a:srgbClr val="414042"/>
                </a:solidFill>
              </a:rPr>
              <a:t>Zero setup</a:t>
            </a:r>
          </a:p>
          <a:p>
            <a:pPr algn="ctr"/>
            <a:endParaRPr lang="en-US" sz="1600" dirty="0">
              <a:solidFill>
                <a:schemeClr val="accent1"/>
              </a:solidFill>
            </a:endParaRPr>
          </a:p>
        </p:txBody>
      </p:sp>
      <p:sp>
        <p:nvSpPr>
          <p:cNvPr id="4" name="Content Placeholder 10"/>
          <p:cNvSpPr txBox="1">
            <a:spLocks/>
          </p:cNvSpPr>
          <p:nvPr/>
        </p:nvSpPr>
        <p:spPr>
          <a:xfrm>
            <a:off x="4658660" y="3611348"/>
            <a:ext cx="1947672" cy="299258"/>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mazon Ember" charset="0"/>
                <a:ea typeface="Amazon Ember" charset="0"/>
                <a:cs typeface="Amazon Ember" charset="0"/>
              </a:defRPr>
            </a:lvl1pPr>
            <a:lvl2pPr marL="742950" indent="-285750" algn="l" defTabSz="457200" rtl="0" eaLnBrk="1" latinLnBrk="0" hangingPunct="1">
              <a:spcBef>
                <a:spcPct val="20000"/>
              </a:spcBef>
              <a:buFont typeface="Arial"/>
              <a:buChar char="•"/>
              <a:defRPr sz="2000" b="0" i="0" kern="1200">
                <a:solidFill>
                  <a:schemeClr val="tx1"/>
                </a:solidFill>
                <a:latin typeface="Amazon Ember" charset="0"/>
                <a:ea typeface="Amazon Ember" charset="0"/>
                <a:cs typeface="Amazon Ember" charset="0"/>
              </a:defRPr>
            </a:lvl2pPr>
            <a:lvl3pPr marL="1143000" indent="-228600" algn="l" defTabSz="457200" rtl="0" eaLnBrk="1" latinLnBrk="0" hangingPunct="1">
              <a:spcBef>
                <a:spcPct val="20000"/>
              </a:spcBef>
              <a:buFont typeface="Arial"/>
              <a:buChar char="•"/>
              <a:defRPr sz="1800" b="0" i="0" kern="1200">
                <a:solidFill>
                  <a:schemeClr val="tx1"/>
                </a:solidFill>
                <a:latin typeface="Amazon Ember" charset="0"/>
                <a:ea typeface="Amazon Ember" charset="0"/>
                <a:cs typeface="Amazon Ember" charset="0"/>
              </a:defRPr>
            </a:lvl3pPr>
            <a:lvl4pPr marL="1600200" indent="-228600" algn="l" defTabSz="457200" rtl="0" eaLnBrk="1" latinLnBrk="0" hangingPunct="1">
              <a:spcBef>
                <a:spcPct val="20000"/>
              </a:spcBef>
              <a:buFont typeface="Arial"/>
              <a:buChar char="–"/>
              <a:defRPr sz="1600" b="0" i="0" kern="1200">
                <a:solidFill>
                  <a:schemeClr val="tx1"/>
                </a:solidFill>
                <a:latin typeface="Amazon Ember" charset="0"/>
                <a:ea typeface="Amazon Ember" charset="0"/>
                <a:cs typeface="Amazon Ember" charset="0"/>
              </a:defRPr>
            </a:lvl4pPr>
            <a:lvl5pPr marL="2057400" indent="-228600" algn="l" defTabSz="457200" rtl="0" eaLnBrk="1" latinLnBrk="0" hangingPunct="1">
              <a:spcBef>
                <a:spcPct val="20000"/>
              </a:spcBef>
              <a:buFont typeface="Arial"/>
              <a:buChar char="»"/>
              <a:defRPr sz="1600" b="0" i="0" kern="1200">
                <a:solidFill>
                  <a:schemeClr val="tx1"/>
                </a:solidFill>
                <a:latin typeface="Amazon Ember" charset="0"/>
                <a:ea typeface="Amazon Ember" charset="0"/>
                <a:cs typeface="Amazon Embe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600" dirty="0">
                <a:solidFill>
                  <a:srgbClr val="414042"/>
                </a:solidFill>
              </a:rPr>
              <a:t>Flexible Model Training</a:t>
            </a:r>
          </a:p>
        </p:txBody>
      </p:sp>
      <p:sp>
        <p:nvSpPr>
          <p:cNvPr id="5" name="Content Placeholder 11"/>
          <p:cNvSpPr txBox="1">
            <a:spLocks/>
          </p:cNvSpPr>
          <p:nvPr/>
        </p:nvSpPr>
        <p:spPr>
          <a:xfrm>
            <a:off x="6804716" y="3611348"/>
            <a:ext cx="1947672" cy="299258"/>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mazon Ember" charset="0"/>
                <a:ea typeface="Amazon Ember" charset="0"/>
                <a:cs typeface="Amazon Ember" charset="0"/>
              </a:defRPr>
            </a:lvl1pPr>
            <a:lvl2pPr marL="742950" indent="-285750" algn="l" defTabSz="457200" rtl="0" eaLnBrk="1" latinLnBrk="0" hangingPunct="1">
              <a:spcBef>
                <a:spcPct val="20000"/>
              </a:spcBef>
              <a:buFont typeface="Arial"/>
              <a:buChar char="•"/>
              <a:defRPr sz="2000" b="0" i="0" kern="1200">
                <a:solidFill>
                  <a:schemeClr val="tx1"/>
                </a:solidFill>
                <a:latin typeface="Amazon Ember" charset="0"/>
                <a:ea typeface="Amazon Ember" charset="0"/>
                <a:cs typeface="Amazon Ember" charset="0"/>
              </a:defRPr>
            </a:lvl2pPr>
            <a:lvl3pPr marL="1143000" indent="-228600" algn="l" defTabSz="457200" rtl="0" eaLnBrk="1" latinLnBrk="0" hangingPunct="1">
              <a:spcBef>
                <a:spcPct val="20000"/>
              </a:spcBef>
              <a:buFont typeface="Arial"/>
              <a:buChar char="•"/>
              <a:defRPr sz="1800" b="0" i="0" kern="1200">
                <a:solidFill>
                  <a:schemeClr val="tx1"/>
                </a:solidFill>
                <a:latin typeface="Amazon Ember" charset="0"/>
                <a:ea typeface="Amazon Ember" charset="0"/>
                <a:cs typeface="Amazon Ember" charset="0"/>
              </a:defRPr>
            </a:lvl3pPr>
            <a:lvl4pPr marL="1600200" indent="-228600" algn="l" defTabSz="457200" rtl="0" eaLnBrk="1" latinLnBrk="0" hangingPunct="1">
              <a:spcBef>
                <a:spcPct val="20000"/>
              </a:spcBef>
              <a:buFont typeface="Arial"/>
              <a:buChar char="–"/>
              <a:defRPr sz="1600" b="0" i="0" kern="1200">
                <a:solidFill>
                  <a:schemeClr val="tx1"/>
                </a:solidFill>
                <a:latin typeface="Amazon Ember" charset="0"/>
                <a:ea typeface="Amazon Ember" charset="0"/>
                <a:cs typeface="Amazon Ember" charset="0"/>
              </a:defRPr>
            </a:lvl4pPr>
            <a:lvl5pPr marL="2057400" indent="-228600" algn="l" defTabSz="457200" rtl="0" eaLnBrk="1" latinLnBrk="0" hangingPunct="1">
              <a:spcBef>
                <a:spcPct val="20000"/>
              </a:spcBef>
              <a:buFont typeface="Arial"/>
              <a:buChar char="»"/>
              <a:defRPr sz="1600" b="0" i="0" kern="1200">
                <a:solidFill>
                  <a:schemeClr val="tx1"/>
                </a:solidFill>
                <a:latin typeface="Amazon Ember" charset="0"/>
                <a:ea typeface="Amazon Ember" charset="0"/>
                <a:cs typeface="Amazon Embe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600" dirty="0">
                <a:solidFill>
                  <a:srgbClr val="414042"/>
                </a:solidFill>
              </a:rPr>
              <a:t>Pay by the second</a:t>
            </a:r>
          </a:p>
          <a:p>
            <a:pPr algn="ctr"/>
            <a:endParaRPr lang="en-US" sz="1600" dirty="0">
              <a:solidFill>
                <a:schemeClr val="accent4">
                  <a:lumMod val="20000"/>
                  <a:lumOff val="80000"/>
                </a:schemeClr>
              </a:solidFill>
            </a:endParaRPr>
          </a:p>
        </p:txBody>
      </p:sp>
      <p:grpSp>
        <p:nvGrpSpPr>
          <p:cNvPr id="7" name="Group 4">
            <a:extLst>
              <a:ext uri="{FF2B5EF4-FFF2-40B4-BE49-F238E27FC236}">
                <a16:creationId xmlns:a16="http://schemas.microsoft.com/office/drawing/2014/main" id="{04F4F889-AADD-4744-BD87-CDE55827CA17}"/>
              </a:ext>
            </a:extLst>
          </p:cNvPr>
          <p:cNvGrpSpPr>
            <a:grpSpLocks noChangeAspect="1"/>
          </p:cNvGrpSpPr>
          <p:nvPr/>
        </p:nvGrpSpPr>
        <p:grpSpPr bwMode="auto">
          <a:xfrm>
            <a:off x="2972795" y="2136750"/>
            <a:ext cx="1063609" cy="769419"/>
            <a:chOff x="2644" y="1449"/>
            <a:chExt cx="470" cy="340"/>
          </a:xfrm>
          <a:solidFill>
            <a:schemeClr val="accent4">
              <a:lumMod val="20000"/>
              <a:lumOff val="80000"/>
            </a:schemeClr>
          </a:solidFill>
        </p:grpSpPr>
        <p:sp>
          <p:nvSpPr>
            <p:cNvPr id="8" name="Freeform 5">
              <a:extLst>
                <a:ext uri="{FF2B5EF4-FFF2-40B4-BE49-F238E27FC236}">
                  <a16:creationId xmlns:a16="http://schemas.microsoft.com/office/drawing/2014/main" id="{809A6280-7639-4D04-A848-7B6B447AB91F}"/>
                </a:ext>
              </a:extLst>
            </p:cNvPr>
            <p:cNvSpPr>
              <a:spLocks/>
            </p:cNvSpPr>
            <p:nvPr/>
          </p:nvSpPr>
          <p:spPr bwMode="auto">
            <a:xfrm>
              <a:off x="2644" y="1449"/>
              <a:ext cx="407" cy="290"/>
            </a:xfrm>
            <a:custGeom>
              <a:avLst/>
              <a:gdLst>
                <a:gd name="T0" fmla="*/ 356 w 407"/>
                <a:gd name="T1" fmla="*/ 290 h 290"/>
                <a:gd name="T2" fmla="*/ 0 w 407"/>
                <a:gd name="T3" fmla="*/ 290 h 290"/>
                <a:gd name="T4" fmla="*/ 0 w 407"/>
                <a:gd name="T5" fmla="*/ 0 h 290"/>
                <a:gd name="T6" fmla="*/ 407 w 407"/>
                <a:gd name="T7" fmla="*/ 0 h 290"/>
                <a:gd name="T8" fmla="*/ 407 w 407"/>
                <a:gd name="T9" fmla="*/ 219 h 290"/>
              </a:gdLst>
              <a:ahLst/>
              <a:cxnLst>
                <a:cxn ang="0">
                  <a:pos x="T0" y="T1"/>
                </a:cxn>
                <a:cxn ang="0">
                  <a:pos x="T2" y="T3"/>
                </a:cxn>
                <a:cxn ang="0">
                  <a:pos x="T4" y="T5"/>
                </a:cxn>
                <a:cxn ang="0">
                  <a:pos x="T6" y="T7"/>
                </a:cxn>
                <a:cxn ang="0">
                  <a:pos x="T8" y="T9"/>
                </a:cxn>
              </a:cxnLst>
              <a:rect l="0" t="0" r="r" b="b"/>
              <a:pathLst>
                <a:path w="407" h="290">
                  <a:moveTo>
                    <a:pt x="356" y="290"/>
                  </a:moveTo>
                  <a:lnTo>
                    <a:pt x="0" y="290"/>
                  </a:lnTo>
                  <a:lnTo>
                    <a:pt x="0" y="0"/>
                  </a:lnTo>
                  <a:lnTo>
                    <a:pt x="407" y="0"/>
                  </a:lnTo>
                  <a:lnTo>
                    <a:pt x="407" y="219"/>
                  </a:lnTo>
                </a:path>
              </a:pathLst>
            </a:custGeom>
            <a:grpFill/>
            <a:ln w="28575" cap="rnd">
              <a:solidFill>
                <a:schemeClr val="accent6">
                  <a:lumMod val="50000"/>
                </a:schemeClr>
              </a:solidFill>
              <a:prstDash val="solid"/>
              <a:round/>
              <a:headEnd/>
              <a:tailEnd/>
            </a:ln>
            <a:extLst/>
          </p:spPr>
          <p:txBody>
            <a:bodyPr vert="horz" wrap="square" lIns="162560" tIns="81280" rIns="162560" bIns="81280" numCol="1" anchor="t" anchorCtr="0" compatLnSpc="1">
              <a:prstTxWarp prst="textNoShape">
                <a:avLst/>
              </a:prstTxWarp>
            </a:bodyPr>
            <a:lstStyle/>
            <a:p>
              <a:endParaRPr lang="en-US" sz="2800" dirty="0">
                <a:solidFill>
                  <a:srgbClr val="8C3FFF">
                    <a:lumMod val="40000"/>
                    <a:lumOff val="60000"/>
                  </a:srgbClr>
                </a:solidFill>
              </a:endParaRPr>
            </a:p>
          </p:txBody>
        </p:sp>
        <p:sp>
          <p:nvSpPr>
            <p:cNvPr id="9" name="Line 6">
              <a:extLst>
                <a:ext uri="{FF2B5EF4-FFF2-40B4-BE49-F238E27FC236}">
                  <a16:creationId xmlns:a16="http://schemas.microsoft.com/office/drawing/2014/main" id="{3439D654-F652-4EC1-AF63-7269B1B0294E}"/>
                </a:ext>
              </a:extLst>
            </p:cNvPr>
            <p:cNvSpPr>
              <a:spLocks noChangeShapeType="1"/>
            </p:cNvSpPr>
            <p:nvPr/>
          </p:nvSpPr>
          <p:spPr bwMode="auto">
            <a:xfrm>
              <a:off x="2644" y="1505"/>
              <a:ext cx="407" cy="0"/>
            </a:xfrm>
            <a:prstGeom prst="line">
              <a:avLst/>
            </a:prstGeom>
            <a:grpFill/>
            <a:ln w="19050" cap="rnd">
              <a:solidFill>
                <a:schemeClr val="accent6">
                  <a:lumMod val="50000"/>
                </a:schemeClr>
              </a:solidFill>
              <a:prstDash val="solid"/>
              <a:round/>
              <a:headEnd/>
              <a:tailEnd/>
            </a:ln>
            <a:extLst/>
          </p:spPr>
          <p:txBody>
            <a:bodyPr vert="horz" wrap="square" lIns="162560" tIns="81280" rIns="162560" bIns="81280" numCol="1" anchor="t" anchorCtr="0" compatLnSpc="1">
              <a:prstTxWarp prst="textNoShape">
                <a:avLst/>
              </a:prstTxWarp>
            </a:bodyPr>
            <a:lstStyle/>
            <a:p>
              <a:endParaRPr lang="en-US" sz="2800" dirty="0">
                <a:solidFill>
                  <a:srgbClr val="8C3FFF">
                    <a:lumMod val="40000"/>
                    <a:lumOff val="60000"/>
                  </a:srgbClr>
                </a:solidFill>
              </a:endParaRPr>
            </a:p>
          </p:txBody>
        </p:sp>
        <p:sp>
          <p:nvSpPr>
            <p:cNvPr id="10" name="Line 7">
              <a:extLst>
                <a:ext uri="{FF2B5EF4-FFF2-40B4-BE49-F238E27FC236}">
                  <a16:creationId xmlns:a16="http://schemas.microsoft.com/office/drawing/2014/main" id="{EF3FAD64-67F3-49DF-A8FE-D842EB320D6C}"/>
                </a:ext>
              </a:extLst>
            </p:cNvPr>
            <p:cNvSpPr>
              <a:spLocks noChangeShapeType="1"/>
            </p:cNvSpPr>
            <p:nvPr/>
          </p:nvSpPr>
          <p:spPr bwMode="auto">
            <a:xfrm>
              <a:off x="2717" y="1505"/>
              <a:ext cx="0" cy="234"/>
            </a:xfrm>
            <a:prstGeom prst="line">
              <a:avLst/>
            </a:prstGeom>
            <a:grpFill/>
            <a:ln w="19050" cap="rnd">
              <a:solidFill>
                <a:schemeClr val="accent6">
                  <a:lumMod val="50000"/>
                </a:schemeClr>
              </a:solidFill>
              <a:prstDash val="solid"/>
              <a:round/>
              <a:headEnd/>
              <a:tailEnd/>
            </a:ln>
            <a:extLst/>
          </p:spPr>
          <p:txBody>
            <a:bodyPr vert="horz" wrap="square" lIns="162560" tIns="81280" rIns="162560" bIns="81280" numCol="1" anchor="t" anchorCtr="0" compatLnSpc="1">
              <a:prstTxWarp prst="textNoShape">
                <a:avLst/>
              </a:prstTxWarp>
            </a:bodyPr>
            <a:lstStyle/>
            <a:p>
              <a:endParaRPr lang="en-US" sz="2800" dirty="0">
                <a:solidFill>
                  <a:srgbClr val="8C3FFF">
                    <a:lumMod val="40000"/>
                    <a:lumOff val="60000"/>
                  </a:srgbClr>
                </a:solidFill>
              </a:endParaRPr>
            </a:p>
          </p:txBody>
        </p:sp>
        <p:sp>
          <p:nvSpPr>
            <p:cNvPr id="11" name="Line 8">
              <a:extLst>
                <a:ext uri="{FF2B5EF4-FFF2-40B4-BE49-F238E27FC236}">
                  <a16:creationId xmlns:a16="http://schemas.microsoft.com/office/drawing/2014/main" id="{89A0F568-078A-46FA-B285-7F0312BC7E91}"/>
                </a:ext>
              </a:extLst>
            </p:cNvPr>
            <p:cNvSpPr>
              <a:spLocks noChangeShapeType="1"/>
            </p:cNvSpPr>
            <p:nvPr/>
          </p:nvSpPr>
          <p:spPr bwMode="auto">
            <a:xfrm>
              <a:off x="2756" y="1555"/>
              <a:ext cx="244" cy="0"/>
            </a:xfrm>
            <a:prstGeom prst="line">
              <a:avLst/>
            </a:prstGeom>
            <a:grpFill/>
            <a:ln w="19050" cap="rnd">
              <a:solidFill>
                <a:schemeClr val="accent6">
                  <a:lumMod val="50000"/>
                </a:schemeClr>
              </a:solidFill>
              <a:prstDash val="solid"/>
              <a:round/>
              <a:headEnd/>
              <a:tailEnd/>
            </a:ln>
            <a:extLst/>
          </p:spPr>
          <p:txBody>
            <a:bodyPr vert="horz" wrap="square" lIns="162560" tIns="81280" rIns="162560" bIns="81280" numCol="1" anchor="t" anchorCtr="0" compatLnSpc="1">
              <a:prstTxWarp prst="textNoShape">
                <a:avLst/>
              </a:prstTxWarp>
            </a:bodyPr>
            <a:lstStyle/>
            <a:p>
              <a:endParaRPr lang="en-US" sz="2800" dirty="0">
                <a:solidFill>
                  <a:srgbClr val="8C3FFF">
                    <a:lumMod val="40000"/>
                    <a:lumOff val="60000"/>
                  </a:srgbClr>
                </a:solidFill>
              </a:endParaRPr>
            </a:p>
          </p:txBody>
        </p:sp>
        <p:sp>
          <p:nvSpPr>
            <p:cNvPr id="12" name="Line 9">
              <a:extLst>
                <a:ext uri="{FF2B5EF4-FFF2-40B4-BE49-F238E27FC236}">
                  <a16:creationId xmlns:a16="http://schemas.microsoft.com/office/drawing/2014/main" id="{39283117-DBB5-4D16-9FBE-1F332A104DC0}"/>
                </a:ext>
              </a:extLst>
            </p:cNvPr>
            <p:cNvSpPr>
              <a:spLocks noChangeShapeType="1"/>
            </p:cNvSpPr>
            <p:nvPr/>
          </p:nvSpPr>
          <p:spPr bwMode="auto">
            <a:xfrm>
              <a:off x="2756" y="1595"/>
              <a:ext cx="156" cy="0"/>
            </a:xfrm>
            <a:prstGeom prst="line">
              <a:avLst/>
            </a:prstGeom>
            <a:grpFill/>
            <a:ln w="19050" cap="rnd">
              <a:solidFill>
                <a:schemeClr val="accent6">
                  <a:lumMod val="50000"/>
                </a:schemeClr>
              </a:solidFill>
              <a:prstDash val="solid"/>
              <a:round/>
              <a:headEnd/>
              <a:tailEnd/>
            </a:ln>
            <a:extLst/>
          </p:spPr>
          <p:txBody>
            <a:bodyPr vert="horz" wrap="square" lIns="162560" tIns="81280" rIns="162560" bIns="81280" numCol="1" anchor="t" anchorCtr="0" compatLnSpc="1">
              <a:prstTxWarp prst="textNoShape">
                <a:avLst/>
              </a:prstTxWarp>
            </a:bodyPr>
            <a:lstStyle/>
            <a:p>
              <a:endParaRPr lang="en-US" sz="2800" dirty="0">
                <a:solidFill>
                  <a:srgbClr val="8C3FFF">
                    <a:lumMod val="40000"/>
                    <a:lumOff val="60000"/>
                  </a:srgbClr>
                </a:solidFill>
              </a:endParaRPr>
            </a:p>
          </p:txBody>
        </p:sp>
        <p:sp>
          <p:nvSpPr>
            <p:cNvPr id="13" name="Line 10">
              <a:extLst>
                <a:ext uri="{FF2B5EF4-FFF2-40B4-BE49-F238E27FC236}">
                  <a16:creationId xmlns:a16="http://schemas.microsoft.com/office/drawing/2014/main" id="{08102405-3CA3-4963-B555-11252D893AE2}"/>
                </a:ext>
              </a:extLst>
            </p:cNvPr>
            <p:cNvSpPr>
              <a:spLocks noChangeShapeType="1"/>
            </p:cNvSpPr>
            <p:nvPr/>
          </p:nvSpPr>
          <p:spPr bwMode="auto">
            <a:xfrm>
              <a:off x="2756" y="1637"/>
              <a:ext cx="187" cy="0"/>
            </a:xfrm>
            <a:prstGeom prst="line">
              <a:avLst/>
            </a:prstGeom>
            <a:grpFill/>
            <a:ln w="19050" cap="rnd">
              <a:solidFill>
                <a:schemeClr val="accent6">
                  <a:lumMod val="50000"/>
                </a:schemeClr>
              </a:solidFill>
              <a:prstDash val="solid"/>
              <a:round/>
              <a:headEnd/>
              <a:tailEnd/>
            </a:ln>
            <a:extLst/>
          </p:spPr>
          <p:txBody>
            <a:bodyPr vert="horz" wrap="square" lIns="162560" tIns="81280" rIns="162560" bIns="81280" numCol="1" anchor="t" anchorCtr="0" compatLnSpc="1">
              <a:prstTxWarp prst="textNoShape">
                <a:avLst/>
              </a:prstTxWarp>
            </a:bodyPr>
            <a:lstStyle/>
            <a:p>
              <a:endParaRPr lang="en-US" sz="2800" dirty="0">
                <a:solidFill>
                  <a:srgbClr val="8C3FFF">
                    <a:lumMod val="40000"/>
                    <a:lumOff val="60000"/>
                  </a:srgbClr>
                </a:solidFill>
              </a:endParaRPr>
            </a:p>
          </p:txBody>
        </p:sp>
        <p:sp>
          <p:nvSpPr>
            <p:cNvPr id="14" name="Freeform 11">
              <a:extLst>
                <a:ext uri="{FF2B5EF4-FFF2-40B4-BE49-F238E27FC236}">
                  <a16:creationId xmlns:a16="http://schemas.microsoft.com/office/drawing/2014/main" id="{46EC45CD-6196-41CE-9F83-ACBB0B2B46C9}"/>
                </a:ext>
              </a:extLst>
            </p:cNvPr>
            <p:cNvSpPr>
              <a:spLocks/>
            </p:cNvSpPr>
            <p:nvPr/>
          </p:nvSpPr>
          <p:spPr bwMode="auto">
            <a:xfrm>
              <a:off x="3000" y="1628"/>
              <a:ext cx="114" cy="161"/>
            </a:xfrm>
            <a:custGeom>
              <a:avLst/>
              <a:gdLst>
                <a:gd name="T0" fmla="*/ 0 w 114"/>
                <a:gd name="T1" fmla="*/ 136 h 161"/>
                <a:gd name="T2" fmla="*/ 0 w 114"/>
                <a:gd name="T3" fmla="*/ 0 h 161"/>
                <a:gd name="T4" fmla="*/ 114 w 114"/>
                <a:gd name="T5" fmla="*/ 88 h 161"/>
                <a:gd name="T6" fmla="*/ 70 w 114"/>
                <a:gd name="T7" fmla="*/ 102 h 161"/>
                <a:gd name="T8" fmla="*/ 93 w 114"/>
                <a:gd name="T9" fmla="*/ 148 h 161"/>
                <a:gd name="T10" fmla="*/ 66 w 114"/>
                <a:gd name="T11" fmla="*/ 161 h 161"/>
                <a:gd name="T12" fmla="*/ 39 w 114"/>
                <a:gd name="T13" fmla="*/ 111 h 161"/>
                <a:gd name="T14" fmla="*/ 0 w 114"/>
                <a:gd name="T15" fmla="*/ 136 h 1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61">
                  <a:moveTo>
                    <a:pt x="0" y="136"/>
                  </a:moveTo>
                  <a:lnTo>
                    <a:pt x="0" y="0"/>
                  </a:lnTo>
                  <a:lnTo>
                    <a:pt x="114" y="88"/>
                  </a:lnTo>
                  <a:lnTo>
                    <a:pt x="70" y="102"/>
                  </a:lnTo>
                  <a:lnTo>
                    <a:pt x="93" y="148"/>
                  </a:lnTo>
                  <a:lnTo>
                    <a:pt x="66" y="161"/>
                  </a:lnTo>
                  <a:lnTo>
                    <a:pt x="39" y="111"/>
                  </a:lnTo>
                  <a:lnTo>
                    <a:pt x="0" y="136"/>
                  </a:lnTo>
                  <a:close/>
                </a:path>
              </a:pathLst>
            </a:custGeom>
            <a:grpFill/>
            <a:ln w="19050" cap="rnd">
              <a:solidFill>
                <a:schemeClr val="accent6">
                  <a:lumMod val="50000"/>
                </a:schemeClr>
              </a:solidFill>
              <a:prstDash val="solid"/>
              <a:round/>
              <a:headEnd/>
              <a:tailEnd/>
            </a:ln>
            <a:extLst/>
          </p:spPr>
          <p:txBody>
            <a:bodyPr vert="horz" wrap="square" lIns="162560" tIns="81280" rIns="162560" bIns="81280" numCol="1" anchor="t" anchorCtr="0" compatLnSpc="1">
              <a:prstTxWarp prst="textNoShape">
                <a:avLst/>
              </a:prstTxWarp>
            </a:bodyPr>
            <a:lstStyle/>
            <a:p>
              <a:endParaRPr lang="en-US" sz="2800" dirty="0">
                <a:solidFill>
                  <a:srgbClr val="8C3FFF">
                    <a:lumMod val="40000"/>
                    <a:lumOff val="60000"/>
                  </a:srgbClr>
                </a:solidFill>
              </a:endParaRPr>
            </a:p>
          </p:txBody>
        </p:sp>
      </p:grpSp>
      <p:grpSp>
        <p:nvGrpSpPr>
          <p:cNvPr id="15" name="Group 14">
            <a:extLst>
              <a:ext uri="{FF2B5EF4-FFF2-40B4-BE49-F238E27FC236}">
                <a16:creationId xmlns:a16="http://schemas.microsoft.com/office/drawing/2014/main" id="{64D22C4D-A50B-447A-91BC-AB7ADC4E9C22}"/>
              </a:ext>
            </a:extLst>
          </p:cNvPr>
          <p:cNvGrpSpPr/>
          <p:nvPr/>
        </p:nvGrpSpPr>
        <p:grpSpPr>
          <a:xfrm>
            <a:off x="5008929" y="2219790"/>
            <a:ext cx="1247133" cy="666111"/>
            <a:chOff x="1107806" y="3156640"/>
            <a:chExt cx="1247133" cy="666111"/>
          </a:xfrm>
          <a:solidFill>
            <a:schemeClr val="accent4">
              <a:lumMod val="20000"/>
              <a:lumOff val="80000"/>
            </a:schemeClr>
          </a:solidFill>
        </p:grpSpPr>
        <p:grpSp>
          <p:nvGrpSpPr>
            <p:cNvPr id="16" name="Group 15">
              <a:extLst>
                <a:ext uri="{FF2B5EF4-FFF2-40B4-BE49-F238E27FC236}">
                  <a16:creationId xmlns:a16="http://schemas.microsoft.com/office/drawing/2014/main" id="{346844AD-5B4A-4CF8-9886-831B30B75A47}"/>
                </a:ext>
              </a:extLst>
            </p:cNvPr>
            <p:cNvGrpSpPr/>
            <p:nvPr/>
          </p:nvGrpSpPr>
          <p:grpSpPr>
            <a:xfrm>
              <a:off x="1107806" y="3156640"/>
              <a:ext cx="769339" cy="596219"/>
              <a:chOff x="5436484" y="816509"/>
              <a:chExt cx="912921" cy="707490"/>
            </a:xfrm>
            <a:grpFill/>
          </p:grpSpPr>
          <p:sp>
            <p:nvSpPr>
              <p:cNvPr id="18" name="Oval 17">
                <a:extLst>
                  <a:ext uri="{FF2B5EF4-FFF2-40B4-BE49-F238E27FC236}">
                    <a16:creationId xmlns:a16="http://schemas.microsoft.com/office/drawing/2014/main" id="{8166BB30-8F3E-44B5-ACCC-F161EBFE0E78}"/>
                  </a:ext>
                </a:extLst>
              </p:cNvPr>
              <p:cNvSpPr/>
              <p:nvPr/>
            </p:nvSpPr>
            <p:spPr>
              <a:xfrm>
                <a:off x="5776969" y="1054280"/>
                <a:ext cx="231950" cy="231950"/>
              </a:xfrm>
              <a:prstGeom prst="ellipse">
                <a:avLst/>
              </a:prstGeom>
              <a:grpFill/>
              <a:ln w="28575" cap="rnd">
                <a:solidFill>
                  <a:schemeClr val="accent6">
                    <a:lumMod val="50000"/>
                  </a:schemeClr>
                </a:solidFill>
                <a:prstDash val="solid"/>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FFFFFF"/>
                  </a:solidFill>
                </a:endParaRPr>
              </a:p>
            </p:txBody>
          </p:sp>
          <p:sp>
            <p:nvSpPr>
              <p:cNvPr id="19" name="Oval 18">
                <a:extLst>
                  <a:ext uri="{FF2B5EF4-FFF2-40B4-BE49-F238E27FC236}">
                    <a16:creationId xmlns:a16="http://schemas.microsoft.com/office/drawing/2014/main" id="{835F2737-B3BA-4B1C-8A0A-07C8DACFE82A}"/>
                  </a:ext>
                </a:extLst>
              </p:cNvPr>
              <p:cNvSpPr/>
              <p:nvPr/>
            </p:nvSpPr>
            <p:spPr>
              <a:xfrm>
                <a:off x="5436484" y="1054280"/>
                <a:ext cx="231950" cy="231950"/>
              </a:xfrm>
              <a:prstGeom prst="ellipse">
                <a:avLst/>
              </a:prstGeom>
              <a:grpFill/>
              <a:ln w="28575" cap="rnd">
                <a:solidFill>
                  <a:schemeClr val="accent6">
                    <a:lumMod val="50000"/>
                  </a:schemeClr>
                </a:solidFill>
                <a:prstDash val="solid"/>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FFFFFF"/>
                  </a:solidFill>
                </a:endParaRPr>
              </a:p>
            </p:txBody>
          </p:sp>
          <p:grpSp>
            <p:nvGrpSpPr>
              <p:cNvPr id="20" name="Group 19">
                <a:extLst>
                  <a:ext uri="{FF2B5EF4-FFF2-40B4-BE49-F238E27FC236}">
                    <a16:creationId xmlns:a16="http://schemas.microsoft.com/office/drawing/2014/main" id="{FDE59302-F7D9-43DD-809D-1EE3C0D50971}"/>
                  </a:ext>
                </a:extLst>
              </p:cNvPr>
              <p:cNvGrpSpPr/>
              <p:nvPr/>
            </p:nvGrpSpPr>
            <p:grpSpPr>
              <a:xfrm>
                <a:off x="6117455" y="816509"/>
                <a:ext cx="231950" cy="707490"/>
                <a:chOff x="6117455" y="816509"/>
                <a:chExt cx="231950" cy="707490"/>
              </a:xfrm>
              <a:grpFill/>
            </p:grpSpPr>
            <p:sp>
              <p:nvSpPr>
                <p:cNvPr id="24" name="Oval 23">
                  <a:extLst>
                    <a:ext uri="{FF2B5EF4-FFF2-40B4-BE49-F238E27FC236}">
                      <a16:creationId xmlns:a16="http://schemas.microsoft.com/office/drawing/2014/main" id="{22CE7678-8D3E-4ABA-A164-441E597A9257}"/>
                    </a:ext>
                  </a:extLst>
                </p:cNvPr>
                <p:cNvSpPr/>
                <p:nvPr/>
              </p:nvSpPr>
              <p:spPr>
                <a:xfrm>
                  <a:off x="6117455" y="816509"/>
                  <a:ext cx="231950" cy="231950"/>
                </a:xfrm>
                <a:prstGeom prst="ellipse">
                  <a:avLst/>
                </a:prstGeom>
                <a:grpFill/>
                <a:ln w="28575" cap="rnd">
                  <a:solidFill>
                    <a:schemeClr val="accent6">
                      <a:lumMod val="50000"/>
                    </a:schemeClr>
                  </a:solidFill>
                  <a:prstDash val="solid"/>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FFFFFF"/>
                    </a:solidFill>
                  </a:endParaRPr>
                </a:p>
              </p:txBody>
            </p:sp>
            <p:sp>
              <p:nvSpPr>
                <p:cNvPr id="25" name="Oval 24">
                  <a:extLst>
                    <a:ext uri="{FF2B5EF4-FFF2-40B4-BE49-F238E27FC236}">
                      <a16:creationId xmlns:a16="http://schemas.microsoft.com/office/drawing/2014/main" id="{EB196480-5F6F-4222-AD19-11C8FAF0A273}"/>
                    </a:ext>
                  </a:extLst>
                </p:cNvPr>
                <p:cNvSpPr/>
                <p:nvPr/>
              </p:nvSpPr>
              <p:spPr>
                <a:xfrm>
                  <a:off x="6117455" y="1292049"/>
                  <a:ext cx="231950" cy="231950"/>
                </a:xfrm>
                <a:prstGeom prst="ellipse">
                  <a:avLst/>
                </a:prstGeom>
                <a:grpFill/>
                <a:ln w="28575" cap="rnd">
                  <a:solidFill>
                    <a:schemeClr val="accent6">
                      <a:lumMod val="50000"/>
                    </a:schemeClr>
                  </a:solidFill>
                  <a:prstDash val="solid"/>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FFFFFF"/>
                    </a:solidFill>
                  </a:endParaRPr>
                </a:p>
              </p:txBody>
            </p:sp>
          </p:grpSp>
          <p:cxnSp>
            <p:nvCxnSpPr>
              <p:cNvPr id="21" name="Straight Connector 20">
                <a:extLst>
                  <a:ext uri="{FF2B5EF4-FFF2-40B4-BE49-F238E27FC236}">
                    <a16:creationId xmlns:a16="http://schemas.microsoft.com/office/drawing/2014/main" id="{1F8F2F27-2BFB-4609-92B5-3C8A5A589E30}"/>
                  </a:ext>
                </a:extLst>
              </p:cNvPr>
              <p:cNvCxnSpPr>
                <a:cxnSpLocks/>
              </p:cNvCxnSpPr>
              <p:nvPr/>
            </p:nvCxnSpPr>
            <p:spPr>
              <a:xfrm>
                <a:off x="5668434" y="1170255"/>
                <a:ext cx="103122" cy="0"/>
              </a:xfrm>
              <a:prstGeom prst="line">
                <a:avLst/>
              </a:prstGeom>
              <a:grpFill/>
              <a:ln w="28575" cap="rnd">
                <a:solidFill>
                  <a:schemeClr val="accent6">
                    <a:lumMod val="50000"/>
                  </a:schemeClr>
                </a:solidFill>
                <a:prstDash val="solid"/>
                <a:round/>
                <a:headEnd/>
                <a:tailEnd/>
              </a:ln>
            </p:spPr>
          </p:cxnSp>
          <p:cxnSp>
            <p:nvCxnSpPr>
              <p:cNvPr id="22" name="Straight Connector 21">
                <a:extLst>
                  <a:ext uri="{FF2B5EF4-FFF2-40B4-BE49-F238E27FC236}">
                    <a16:creationId xmlns:a16="http://schemas.microsoft.com/office/drawing/2014/main" id="{690B36BA-C0EE-43C7-B45C-290BFA0DB608}"/>
                  </a:ext>
                </a:extLst>
              </p:cNvPr>
              <p:cNvCxnSpPr>
                <a:cxnSpLocks/>
              </p:cNvCxnSpPr>
              <p:nvPr/>
            </p:nvCxnSpPr>
            <p:spPr>
              <a:xfrm flipV="1">
                <a:off x="5974951" y="986320"/>
                <a:ext cx="157265" cy="101928"/>
              </a:xfrm>
              <a:prstGeom prst="line">
                <a:avLst/>
              </a:prstGeom>
              <a:grpFill/>
              <a:ln w="28575" cap="rnd">
                <a:solidFill>
                  <a:schemeClr val="accent6">
                    <a:lumMod val="50000"/>
                  </a:schemeClr>
                </a:solidFill>
                <a:prstDash val="solid"/>
                <a:round/>
                <a:headEnd/>
                <a:tailEnd/>
              </a:ln>
            </p:spPr>
          </p:cxnSp>
          <p:cxnSp>
            <p:nvCxnSpPr>
              <p:cNvPr id="23" name="Straight Connector 22">
                <a:extLst>
                  <a:ext uri="{FF2B5EF4-FFF2-40B4-BE49-F238E27FC236}">
                    <a16:creationId xmlns:a16="http://schemas.microsoft.com/office/drawing/2014/main" id="{5142ED37-B213-43CB-94BE-960DB6C868E6}"/>
                  </a:ext>
                </a:extLst>
              </p:cNvPr>
              <p:cNvCxnSpPr>
                <a:cxnSpLocks/>
              </p:cNvCxnSpPr>
              <p:nvPr/>
            </p:nvCxnSpPr>
            <p:spPr>
              <a:xfrm>
                <a:off x="5986238" y="1254122"/>
                <a:ext cx="125786" cy="101989"/>
              </a:xfrm>
              <a:prstGeom prst="line">
                <a:avLst/>
              </a:prstGeom>
              <a:grpFill/>
              <a:ln w="28575" cap="rnd">
                <a:solidFill>
                  <a:schemeClr val="accent6">
                    <a:lumMod val="50000"/>
                  </a:schemeClr>
                </a:solidFill>
                <a:prstDash val="solid"/>
                <a:round/>
                <a:headEnd/>
                <a:tailEnd/>
              </a:ln>
            </p:spPr>
          </p:cxnSp>
        </p:grpSp>
        <p:sp>
          <p:nvSpPr>
            <p:cNvPr id="17" name="Oval 16">
              <a:extLst>
                <a:ext uri="{FF2B5EF4-FFF2-40B4-BE49-F238E27FC236}">
                  <a16:creationId xmlns:a16="http://schemas.microsoft.com/office/drawing/2014/main" id="{BF0AB8CB-59ED-47F7-B4AE-F05E1681019C}"/>
                </a:ext>
              </a:extLst>
            </p:cNvPr>
            <p:cNvSpPr/>
            <p:nvPr/>
          </p:nvSpPr>
          <p:spPr>
            <a:xfrm>
              <a:off x="2004168" y="3471980"/>
              <a:ext cx="350771" cy="350771"/>
            </a:xfrm>
            <a:prstGeom prst="ellipse">
              <a:avLst/>
            </a:prstGeom>
            <a:grpFill/>
            <a:ln w="28575" cap="rnd">
              <a:solidFill>
                <a:schemeClr val="accent6">
                  <a:lumMod val="50000"/>
                </a:schemeClr>
              </a:solidFill>
              <a:prstDash val="solid"/>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FFFFFF"/>
                </a:solidFill>
              </a:endParaRPr>
            </a:p>
          </p:txBody>
        </p:sp>
      </p:grpSp>
      <p:grpSp>
        <p:nvGrpSpPr>
          <p:cNvPr id="27" name="Group 26">
            <a:extLst>
              <a:ext uri="{FF2B5EF4-FFF2-40B4-BE49-F238E27FC236}">
                <a16:creationId xmlns:a16="http://schemas.microsoft.com/office/drawing/2014/main" id="{A6DE001F-886B-4DD8-A639-1F3B913BDACA}"/>
              </a:ext>
            </a:extLst>
          </p:cNvPr>
          <p:cNvGrpSpPr/>
          <p:nvPr/>
        </p:nvGrpSpPr>
        <p:grpSpPr>
          <a:xfrm>
            <a:off x="1007423" y="2163581"/>
            <a:ext cx="657955" cy="797224"/>
            <a:chOff x="733893" y="2197368"/>
            <a:chExt cx="622744" cy="807770"/>
          </a:xfrm>
          <a:solidFill>
            <a:schemeClr val="tx2">
              <a:lumMod val="10000"/>
            </a:schemeClr>
          </a:solidFill>
        </p:grpSpPr>
        <p:grpSp>
          <p:nvGrpSpPr>
            <p:cNvPr id="28" name="Group 27">
              <a:extLst>
                <a:ext uri="{FF2B5EF4-FFF2-40B4-BE49-F238E27FC236}">
                  <a16:creationId xmlns:a16="http://schemas.microsoft.com/office/drawing/2014/main" id="{9FFC80DD-CE8F-40B0-8688-D4CC43FA9ED5}"/>
                </a:ext>
              </a:extLst>
            </p:cNvPr>
            <p:cNvGrpSpPr/>
            <p:nvPr/>
          </p:nvGrpSpPr>
          <p:grpSpPr>
            <a:xfrm>
              <a:off x="733893" y="2197368"/>
              <a:ext cx="622744" cy="748764"/>
              <a:chOff x="2733700" y="2796440"/>
              <a:chExt cx="539224" cy="648342"/>
            </a:xfrm>
            <a:grpFill/>
          </p:grpSpPr>
          <p:sp>
            <p:nvSpPr>
              <p:cNvPr id="30" name="Arc 29">
                <a:extLst>
                  <a:ext uri="{FF2B5EF4-FFF2-40B4-BE49-F238E27FC236}">
                    <a16:creationId xmlns:a16="http://schemas.microsoft.com/office/drawing/2014/main" id="{906D5EC4-E2E8-4F01-A16F-0529AE193E93}"/>
                  </a:ext>
                </a:extLst>
              </p:cNvPr>
              <p:cNvSpPr/>
              <p:nvPr/>
            </p:nvSpPr>
            <p:spPr>
              <a:xfrm rot="19800000">
                <a:off x="2733700" y="2796440"/>
                <a:ext cx="539224" cy="539224"/>
              </a:xfrm>
              <a:prstGeom prst="arc">
                <a:avLst>
                  <a:gd name="adj1" fmla="val 14090884"/>
                  <a:gd name="adj2" fmla="val 11729108"/>
                </a:avLst>
              </a:prstGeom>
              <a:grpFill/>
              <a:ln w="25400" cap="flat">
                <a:solidFill>
                  <a:schemeClr val="accent4">
                    <a:lumMod val="20000"/>
                    <a:lumOff val="80000"/>
                  </a:schemeClr>
                </a:solidFill>
                <a:prstDash val="solid"/>
                <a:miter/>
                <a:headEnd type="triangle" w="lg" len="med"/>
              </a:ln>
              <a:effectLst/>
              <a:ex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solidFill>
                    <a:srgbClr val="FFFFFF"/>
                  </a:solidFill>
                </a:endParaRPr>
              </a:p>
            </p:txBody>
          </p:sp>
          <p:sp>
            <p:nvSpPr>
              <p:cNvPr id="31" name="Oval 30">
                <a:extLst>
                  <a:ext uri="{FF2B5EF4-FFF2-40B4-BE49-F238E27FC236}">
                    <a16:creationId xmlns:a16="http://schemas.microsoft.com/office/drawing/2014/main" id="{F0B5C0C4-B9D5-419D-8BCF-C14EA6C92F5A}"/>
                  </a:ext>
                </a:extLst>
              </p:cNvPr>
              <p:cNvSpPr/>
              <p:nvPr/>
            </p:nvSpPr>
            <p:spPr>
              <a:xfrm>
                <a:off x="2920967" y="2988469"/>
                <a:ext cx="155166" cy="155166"/>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FFFFFF"/>
                  </a:solidFill>
                </a:endParaRPr>
              </a:p>
            </p:txBody>
          </p:sp>
          <p:sp>
            <p:nvSpPr>
              <p:cNvPr id="32" name="Freeform 10">
                <a:extLst>
                  <a:ext uri="{FF2B5EF4-FFF2-40B4-BE49-F238E27FC236}">
                    <a16:creationId xmlns:a16="http://schemas.microsoft.com/office/drawing/2014/main" id="{F5BB007B-9BD2-41EA-985B-8E6E68EB0C72}"/>
                  </a:ext>
                </a:extLst>
              </p:cNvPr>
              <p:cNvSpPr>
                <a:spLocks/>
              </p:cNvSpPr>
              <p:nvPr/>
            </p:nvSpPr>
            <p:spPr bwMode="auto">
              <a:xfrm>
                <a:off x="2916804" y="3066052"/>
                <a:ext cx="308867" cy="378730"/>
              </a:xfrm>
              <a:custGeom>
                <a:avLst/>
                <a:gdLst>
                  <a:gd name="T0" fmla="*/ 12 w 79"/>
                  <a:gd name="T1" fmla="*/ 60 h 97"/>
                  <a:gd name="T2" fmla="*/ 7 w 79"/>
                  <a:gd name="T3" fmla="*/ 65 h 97"/>
                  <a:gd name="T4" fmla="*/ 4 w 79"/>
                  <a:gd name="T5" fmla="*/ 86 h 97"/>
                  <a:gd name="T6" fmla="*/ 12 w 79"/>
                  <a:gd name="T7" fmla="*/ 97 h 97"/>
                  <a:gd name="T8" fmla="*/ 73 w 79"/>
                  <a:gd name="T9" fmla="*/ 97 h 97"/>
                  <a:gd name="T10" fmla="*/ 78 w 79"/>
                  <a:gd name="T11" fmla="*/ 55 h 97"/>
                  <a:gd name="T12" fmla="*/ 69 w 79"/>
                  <a:gd name="T13" fmla="*/ 44 h 97"/>
                  <a:gd name="T14" fmla="*/ 30 w 79"/>
                  <a:gd name="T15" fmla="*/ 40 h 97"/>
                  <a:gd name="T16" fmla="*/ 30 w 79"/>
                  <a:gd name="T17" fmla="*/ 9 h 97"/>
                  <a:gd name="T18" fmla="*/ 21 w 79"/>
                  <a:gd name="T19" fmla="*/ 0 h 97"/>
                  <a:gd name="T20" fmla="*/ 21 w 79"/>
                  <a:gd name="T21" fmla="*/ 0 h 97"/>
                  <a:gd name="T22" fmla="*/ 12 w 79"/>
                  <a:gd name="T23" fmla="*/ 9 h 97"/>
                  <a:gd name="T24" fmla="*/ 12 w 79"/>
                  <a:gd name="T25" fmla="*/ 7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97">
                    <a:moveTo>
                      <a:pt x="12" y="60"/>
                    </a:moveTo>
                    <a:cubicBezTo>
                      <a:pt x="7" y="65"/>
                      <a:pt x="7" y="65"/>
                      <a:pt x="7" y="65"/>
                    </a:cubicBezTo>
                    <a:cubicBezTo>
                      <a:pt x="1" y="70"/>
                      <a:pt x="0" y="79"/>
                      <a:pt x="4" y="86"/>
                    </a:cubicBezTo>
                    <a:cubicBezTo>
                      <a:pt x="12" y="97"/>
                      <a:pt x="12" y="97"/>
                      <a:pt x="12" y="97"/>
                    </a:cubicBezTo>
                    <a:cubicBezTo>
                      <a:pt x="73" y="97"/>
                      <a:pt x="73" y="97"/>
                      <a:pt x="73" y="97"/>
                    </a:cubicBezTo>
                    <a:cubicBezTo>
                      <a:pt x="78" y="55"/>
                      <a:pt x="78" y="55"/>
                      <a:pt x="78" y="55"/>
                    </a:cubicBezTo>
                    <a:cubicBezTo>
                      <a:pt x="79" y="50"/>
                      <a:pt x="75" y="45"/>
                      <a:pt x="69" y="44"/>
                    </a:cubicBezTo>
                    <a:cubicBezTo>
                      <a:pt x="30" y="40"/>
                      <a:pt x="30" y="40"/>
                      <a:pt x="30" y="40"/>
                    </a:cubicBezTo>
                    <a:cubicBezTo>
                      <a:pt x="30" y="9"/>
                      <a:pt x="30" y="9"/>
                      <a:pt x="30" y="9"/>
                    </a:cubicBezTo>
                    <a:cubicBezTo>
                      <a:pt x="30" y="4"/>
                      <a:pt x="26" y="0"/>
                      <a:pt x="21" y="0"/>
                    </a:cubicBezTo>
                    <a:cubicBezTo>
                      <a:pt x="21" y="0"/>
                      <a:pt x="21" y="0"/>
                      <a:pt x="21" y="0"/>
                    </a:cubicBezTo>
                    <a:cubicBezTo>
                      <a:pt x="16" y="0"/>
                      <a:pt x="12" y="4"/>
                      <a:pt x="12" y="9"/>
                    </a:cubicBezTo>
                    <a:cubicBezTo>
                      <a:pt x="12" y="75"/>
                      <a:pt x="12" y="75"/>
                      <a:pt x="12" y="75"/>
                    </a:cubicBezTo>
                  </a:path>
                </a:pathLst>
              </a:custGeom>
              <a:grpFill/>
              <a:ln w="25400" cap="flat">
                <a:solidFill>
                  <a:schemeClr val="accent4">
                    <a:lumMod val="20000"/>
                    <a:lumOff val="80000"/>
                  </a:schemeClr>
                </a:solidFill>
                <a:prstDash val="solid"/>
                <a:miter/>
              </a:ln>
              <a:effectLst/>
              <a:ex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solidFill>
                    <a:srgbClr val="FFFFFF"/>
                  </a:solidFill>
                </a:endParaRPr>
              </a:p>
            </p:txBody>
          </p:sp>
        </p:grpSp>
        <p:cxnSp>
          <p:nvCxnSpPr>
            <p:cNvPr id="29" name="Straight Connector 28">
              <a:extLst>
                <a:ext uri="{FF2B5EF4-FFF2-40B4-BE49-F238E27FC236}">
                  <a16:creationId xmlns:a16="http://schemas.microsoft.com/office/drawing/2014/main" id="{B819B0C5-7195-4E82-A7AE-92BD169CA141}"/>
                </a:ext>
              </a:extLst>
            </p:cNvPr>
            <p:cNvCxnSpPr>
              <a:cxnSpLocks/>
            </p:cNvCxnSpPr>
            <p:nvPr/>
          </p:nvCxnSpPr>
          <p:spPr>
            <a:xfrm>
              <a:off x="990600" y="3005138"/>
              <a:ext cx="297656" cy="0"/>
            </a:xfrm>
            <a:prstGeom prst="line">
              <a:avLst/>
            </a:prstGeom>
            <a:grpFill/>
            <a:ln w="25400" cap="flat">
              <a:solidFill>
                <a:schemeClr val="accent4">
                  <a:lumMod val="20000"/>
                  <a:lumOff val="80000"/>
                </a:schemeClr>
              </a:solidFill>
              <a:prstDash val="solid"/>
              <a:miter/>
              <a:headEnd type="none" w="lg" len="med"/>
            </a:ln>
            <a:effectLst/>
            <a:extLst/>
          </p:spPr>
          <p:style>
            <a:lnRef idx="1">
              <a:schemeClr val="accent1"/>
            </a:lnRef>
            <a:fillRef idx="3">
              <a:schemeClr val="accent1"/>
            </a:fillRef>
            <a:effectRef idx="2">
              <a:schemeClr val="accent1"/>
            </a:effectRef>
            <a:fontRef idx="minor">
              <a:schemeClr val="lt1"/>
            </a:fontRef>
          </p:style>
        </p:cxnSp>
      </p:grpSp>
      <p:grpSp>
        <p:nvGrpSpPr>
          <p:cNvPr id="33" name="Group 32"/>
          <p:cNvGrpSpPr/>
          <p:nvPr/>
        </p:nvGrpSpPr>
        <p:grpSpPr>
          <a:xfrm>
            <a:off x="7500752" y="2174122"/>
            <a:ext cx="580211" cy="735407"/>
            <a:chOff x="7147692" y="3034997"/>
            <a:chExt cx="580211" cy="735407"/>
          </a:xfrm>
          <a:noFill/>
        </p:grpSpPr>
        <p:grpSp>
          <p:nvGrpSpPr>
            <p:cNvPr id="34" name="Group 33">
              <a:extLst>
                <a:ext uri="{FF2B5EF4-FFF2-40B4-BE49-F238E27FC236}">
                  <a16:creationId xmlns:a16="http://schemas.microsoft.com/office/drawing/2014/main" id="{C0EA5526-FE71-4870-BE6B-37FD7ACE507D}"/>
                </a:ext>
              </a:extLst>
            </p:cNvPr>
            <p:cNvGrpSpPr/>
            <p:nvPr/>
          </p:nvGrpSpPr>
          <p:grpSpPr>
            <a:xfrm>
              <a:off x="7147692" y="3034997"/>
              <a:ext cx="580211" cy="735407"/>
              <a:chOff x="2829740" y="3729907"/>
              <a:chExt cx="468993" cy="594443"/>
            </a:xfrm>
            <a:grpFill/>
          </p:grpSpPr>
          <p:sp>
            <p:nvSpPr>
              <p:cNvPr id="36" name="Arc 35">
                <a:extLst>
                  <a:ext uri="{FF2B5EF4-FFF2-40B4-BE49-F238E27FC236}">
                    <a16:creationId xmlns:a16="http://schemas.microsoft.com/office/drawing/2014/main" id="{72929A9A-A9C1-4604-9AEB-B024EE5016E5}"/>
                  </a:ext>
                </a:extLst>
              </p:cNvPr>
              <p:cNvSpPr/>
              <p:nvPr/>
            </p:nvSpPr>
            <p:spPr>
              <a:xfrm>
                <a:off x="2829740" y="3729907"/>
                <a:ext cx="468993" cy="468993"/>
              </a:xfrm>
              <a:prstGeom prst="arc">
                <a:avLst>
                  <a:gd name="adj1" fmla="val 3351319"/>
                  <a:gd name="adj2" fmla="val 0"/>
                </a:avLst>
              </a:prstGeom>
              <a:grpFill/>
              <a:ln w="28575" cap="rnd">
                <a:solidFill>
                  <a:schemeClr val="accent6">
                    <a:lumMod val="50000"/>
                  </a:schemeClr>
                </a:solidFill>
                <a:prstDash val="solid"/>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FFFFFF"/>
                  </a:solidFill>
                </a:endParaRPr>
              </a:p>
            </p:txBody>
          </p:sp>
          <p:cxnSp>
            <p:nvCxnSpPr>
              <p:cNvPr id="37" name="Straight Arrow Connector 36">
                <a:extLst>
                  <a:ext uri="{FF2B5EF4-FFF2-40B4-BE49-F238E27FC236}">
                    <a16:creationId xmlns:a16="http://schemas.microsoft.com/office/drawing/2014/main" id="{FA554734-10D9-47BD-BF54-B93F2E9F0E3E}"/>
                  </a:ext>
                </a:extLst>
              </p:cNvPr>
              <p:cNvCxnSpPr>
                <a:cxnSpLocks/>
              </p:cNvCxnSpPr>
              <p:nvPr/>
            </p:nvCxnSpPr>
            <p:spPr>
              <a:xfrm>
                <a:off x="3298733" y="3964404"/>
                <a:ext cx="0" cy="359946"/>
              </a:xfrm>
              <a:prstGeom prst="straightConnector1">
                <a:avLst/>
              </a:prstGeom>
              <a:grpFill/>
              <a:ln w="28575" cap="rnd">
                <a:solidFill>
                  <a:schemeClr val="accent6">
                    <a:lumMod val="50000"/>
                  </a:schemeClr>
                </a:solidFill>
                <a:prstDash val="solid"/>
                <a:round/>
                <a:headEnd/>
                <a:tailEnd type="triangle"/>
              </a:ln>
            </p:spPr>
          </p:cxnSp>
        </p:grpSp>
        <p:sp>
          <p:nvSpPr>
            <p:cNvPr id="35" name="TextBox 34">
              <a:extLst>
                <a:ext uri="{FF2B5EF4-FFF2-40B4-BE49-F238E27FC236}">
                  <a16:creationId xmlns:a16="http://schemas.microsoft.com/office/drawing/2014/main" id="{0FB59994-AD10-4A74-A306-57760293F3A9}"/>
                </a:ext>
              </a:extLst>
            </p:cNvPr>
            <p:cNvSpPr txBox="1"/>
            <p:nvPr/>
          </p:nvSpPr>
          <p:spPr>
            <a:xfrm>
              <a:off x="7300870" y="3119981"/>
              <a:ext cx="280273" cy="400110"/>
            </a:xfrm>
            <a:prstGeom prst="rect">
              <a:avLst/>
            </a:prstGeom>
            <a:grpFill/>
            <a:ln w="28575">
              <a:noFill/>
            </a:ln>
          </p:spPr>
          <p:txBody>
            <a:bodyPr wrap="square" rtlCol="0">
              <a:spAutoFit/>
            </a:bodyPr>
            <a:lstStyle/>
            <a:p>
              <a:pPr algn="ctr"/>
              <a:r>
                <a:rPr lang="en-US" sz="2000" b="1" dirty="0">
                  <a:solidFill>
                    <a:srgbClr val="999A98">
                      <a:lumMod val="50000"/>
                    </a:srgbClr>
                  </a:solidFill>
                  <a:latin typeface="Amazon Ember" panose="020B0603020204020204" pitchFamily="34" charset="0"/>
                  <a:ea typeface="Amazon Ember" panose="020B0603020204020204" pitchFamily="34" charset="0"/>
                  <a:cs typeface="Amazon Ember" panose="020B0603020204020204" pitchFamily="34" charset="0"/>
                </a:rPr>
                <a:t>$</a:t>
              </a:r>
            </a:p>
          </p:txBody>
        </p:sp>
      </p:grpSp>
      <p:pic>
        <p:nvPicPr>
          <p:cNvPr id="39" name="Picture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77342" y="2993521"/>
            <a:ext cx="1027980" cy="195317"/>
          </a:xfrm>
          <a:prstGeom prst="rect">
            <a:avLst/>
          </a:prstGeom>
        </p:spPr>
      </p:pic>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8584" y="1937441"/>
            <a:ext cx="808482" cy="276884"/>
          </a:xfrm>
          <a:prstGeom prst="rect">
            <a:avLst/>
          </a:prstGeom>
          <a:solidFill>
            <a:srgbClr val="414042"/>
          </a:solidFill>
        </p:spPr>
      </p:pic>
      <p:pic>
        <p:nvPicPr>
          <p:cNvPr id="4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31446" y="1967716"/>
            <a:ext cx="591870" cy="462273"/>
          </a:xfrm>
          <a:prstGeom prst="rect">
            <a:avLst/>
          </a:prstGeom>
        </p:spPr>
      </p:pic>
      <p:sp>
        <p:nvSpPr>
          <p:cNvPr id="42" name="Title 1"/>
          <p:cNvSpPr txBox="1">
            <a:spLocks/>
          </p:cNvSpPr>
          <p:nvPr/>
        </p:nvSpPr>
        <p:spPr>
          <a:xfrm>
            <a:off x="352323" y="347868"/>
            <a:ext cx="8449056" cy="469830"/>
          </a:xfrm>
          <a:prstGeom prst="rect">
            <a:avLst/>
          </a:prstGeom>
        </p:spPr>
        <p:txBody>
          <a:bodyPr>
            <a:noAutofit/>
          </a:bodyPr>
          <a:lstStyle>
            <a:lvl1pPr algn="l" defTabSz="457200" rtl="0" eaLnBrk="1" latinLnBrk="0" hangingPunct="1">
              <a:spcBef>
                <a:spcPct val="0"/>
              </a:spcBef>
              <a:buNone/>
              <a:defRPr sz="2800" b="1" i="0" kern="1200">
                <a:solidFill>
                  <a:schemeClr val="tx1">
                    <a:lumMod val="95000"/>
                  </a:schemeClr>
                </a:solidFill>
                <a:latin typeface="Amazon Ember" charset="0"/>
                <a:ea typeface="Amazon Ember" charset="0"/>
                <a:cs typeface="Amazon Ember" charset="0"/>
              </a:defRPr>
            </a:lvl1pPr>
          </a:lstStyle>
          <a:p>
            <a:r>
              <a:rPr lang="en-US" b="0" dirty="0"/>
              <a:t>Amazon SageMaker</a:t>
            </a:r>
          </a:p>
        </p:txBody>
      </p:sp>
      <p:sp>
        <p:nvSpPr>
          <p:cNvPr id="43" name="TextBox 42"/>
          <p:cNvSpPr txBox="1"/>
          <p:nvPr/>
        </p:nvSpPr>
        <p:spPr>
          <a:xfrm>
            <a:off x="352323" y="767361"/>
            <a:ext cx="6019597" cy="369332"/>
          </a:xfrm>
          <a:prstGeom prst="rect">
            <a:avLst/>
          </a:prstGeom>
          <a:noFill/>
        </p:spPr>
        <p:txBody>
          <a:bodyPr wrap="none" rtlCol="0">
            <a:spAutoFit/>
          </a:bodyPr>
          <a:lstStyle/>
          <a:p>
            <a:r>
              <a:rPr lang="en-US" i="1" dirty="0">
                <a:solidFill>
                  <a:srgbClr val="00BAFF"/>
                </a:solidFill>
              </a:rPr>
              <a:t>Build, train, and deploy machine learning models at scale</a:t>
            </a:r>
          </a:p>
        </p:txBody>
      </p:sp>
    </p:spTree>
    <p:extLst>
      <p:ext uri="{BB962C8B-B14F-4D97-AF65-F5344CB8AC3E}">
        <p14:creationId xmlns:p14="http://schemas.microsoft.com/office/powerpoint/2010/main" val="1822934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6">
            <a:extLst>
              <a:ext uri="{FF2B5EF4-FFF2-40B4-BE49-F238E27FC236}">
                <a16:creationId xmlns:a16="http://schemas.microsoft.com/office/drawing/2014/main" id="{9D144056-AE46-4265-960D-0132806666D5}"/>
              </a:ext>
            </a:extLst>
          </p:cNvPr>
          <p:cNvSpPr/>
          <p:nvPr/>
        </p:nvSpPr>
        <p:spPr>
          <a:xfrm>
            <a:off x="5702863" y="3396342"/>
            <a:ext cx="1483080" cy="766499"/>
          </a:xfrm>
          <a:custGeom>
            <a:avLst/>
            <a:gdLst>
              <a:gd name="connsiteX0" fmla="*/ 0 w 850264"/>
              <a:gd name="connsiteY0" fmla="*/ 92114 h 552671"/>
              <a:gd name="connsiteX1" fmla="*/ 92114 w 850264"/>
              <a:gd name="connsiteY1" fmla="*/ 0 h 552671"/>
              <a:gd name="connsiteX2" fmla="*/ 758150 w 850264"/>
              <a:gd name="connsiteY2" fmla="*/ 0 h 552671"/>
              <a:gd name="connsiteX3" fmla="*/ 850264 w 850264"/>
              <a:gd name="connsiteY3" fmla="*/ 92114 h 552671"/>
              <a:gd name="connsiteX4" fmla="*/ 850264 w 850264"/>
              <a:gd name="connsiteY4" fmla="*/ 460557 h 552671"/>
              <a:gd name="connsiteX5" fmla="*/ 758150 w 850264"/>
              <a:gd name="connsiteY5" fmla="*/ 552671 h 552671"/>
              <a:gd name="connsiteX6" fmla="*/ 92114 w 850264"/>
              <a:gd name="connsiteY6" fmla="*/ 552671 h 552671"/>
              <a:gd name="connsiteX7" fmla="*/ 0 w 850264"/>
              <a:gd name="connsiteY7" fmla="*/ 460557 h 552671"/>
              <a:gd name="connsiteX8" fmla="*/ 0 w 850264"/>
              <a:gd name="connsiteY8" fmla="*/ 92114 h 55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0264" h="552671">
                <a:moveTo>
                  <a:pt x="0" y="92114"/>
                </a:moveTo>
                <a:cubicBezTo>
                  <a:pt x="0" y="41241"/>
                  <a:pt x="41241" y="0"/>
                  <a:pt x="92114" y="0"/>
                </a:cubicBezTo>
                <a:lnTo>
                  <a:pt x="758150" y="0"/>
                </a:lnTo>
                <a:cubicBezTo>
                  <a:pt x="809023" y="0"/>
                  <a:pt x="850264" y="41241"/>
                  <a:pt x="850264" y="92114"/>
                </a:cubicBezTo>
                <a:lnTo>
                  <a:pt x="850264" y="460557"/>
                </a:lnTo>
                <a:cubicBezTo>
                  <a:pt x="850264" y="511430"/>
                  <a:pt x="809023" y="552671"/>
                  <a:pt x="758150" y="552671"/>
                </a:cubicBezTo>
                <a:lnTo>
                  <a:pt x="92114" y="552671"/>
                </a:lnTo>
                <a:cubicBezTo>
                  <a:pt x="41241" y="552671"/>
                  <a:pt x="0" y="511430"/>
                  <a:pt x="0" y="460557"/>
                </a:cubicBezTo>
                <a:lnTo>
                  <a:pt x="0" y="92114"/>
                </a:lnTo>
                <a:close/>
              </a:path>
            </a:pathLst>
          </a:custGeom>
          <a:gradFill flip="none" rotWithShape="1">
            <a:gsLst>
              <a:gs pos="0">
                <a:srgbClr val="308B16">
                  <a:lumMod val="40000"/>
                  <a:lumOff val="60000"/>
                </a:srgbClr>
              </a:gs>
              <a:gs pos="26000">
                <a:srgbClr val="308B16">
                  <a:lumMod val="95000"/>
                  <a:lumOff val="5000"/>
                </a:srgbClr>
              </a:gs>
              <a:gs pos="100000">
                <a:srgbClr val="308B16">
                  <a:lumMod val="60000"/>
                </a:srgbClr>
              </a:gs>
            </a:gsLst>
            <a:lin ang="2700000" scaled="1"/>
            <a:tileRect/>
          </a:gradFill>
          <a:ln w="9525" cap="flat" cmpd="sng" algn="ctr">
            <a:noFill/>
            <a:prstDash val="solid"/>
          </a:ln>
          <a:effectLst/>
        </p:spPr>
        <p:txBody>
          <a:bodyPr spcFirstLastPara="0" vert="horz" wrap="square" lIns="61269" tIns="61269" rIns="61269" bIns="61269" numCol="1" spcCol="1270" anchor="ctr" anchorCtr="0">
            <a:noAutofit/>
          </a:bodyPr>
          <a:lstStyle/>
          <a:p>
            <a:pPr algn="ctr" defTabSz="400050">
              <a:lnSpc>
                <a:spcPct val="90000"/>
              </a:lnSpc>
              <a:spcBef>
                <a:spcPct val="0"/>
              </a:spcBef>
              <a:spcAft>
                <a:spcPct val="35000"/>
              </a:spcAft>
              <a:defRPr/>
            </a:pPr>
            <a:r>
              <a:rPr lang="en-US" sz="1200" kern="0" dirty="0">
                <a:solidFill>
                  <a:srgbClr val="F8F8F8"/>
                </a:solidFill>
                <a:latin typeface="Amazon Ember" panose="020B0603020204020204" pitchFamily="34" charset="0"/>
                <a:ea typeface="Amazon Ember" panose="020B0603020204020204" pitchFamily="34" charset="0"/>
                <a:cs typeface="Amazon Ember" panose="020B0603020204020204" pitchFamily="34" charset="0"/>
              </a:rPr>
              <a:t>One-click training for ML, DL, and custom algorithms</a:t>
            </a:r>
          </a:p>
        </p:txBody>
      </p:sp>
      <p:sp>
        <p:nvSpPr>
          <p:cNvPr id="3" name="Freeform: Shape 16">
            <a:extLst>
              <a:ext uri="{FF2B5EF4-FFF2-40B4-BE49-F238E27FC236}">
                <a16:creationId xmlns:a16="http://schemas.microsoft.com/office/drawing/2014/main" id="{9D144056-AE46-4265-960D-0132806666D5}"/>
              </a:ext>
            </a:extLst>
          </p:cNvPr>
          <p:cNvSpPr/>
          <p:nvPr/>
        </p:nvSpPr>
        <p:spPr>
          <a:xfrm>
            <a:off x="3890999" y="4123346"/>
            <a:ext cx="1483080" cy="766499"/>
          </a:xfrm>
          <a:custGeom>
            <a:avLst/>
            <a:gdLst>
              <a:gd name="connsiteX0" fmla="*/ 0 w 850264"/>
              <a:gd name="connsiteY0" fmla="*/ 92114 h 552671"/>
              <a:gd name="connsiteX1" fmla="*/ 92114 w 850264"/>
              <a:gd name="connsiteY1" fmla="*/ 0 h 552671"/>
              <a:gd name="connsiteX2" fmla="*/ 758150 w 850264"/>
              <a:gd name="connsiteY2" fmla="*/ 0 h 552671"/>
              <a:gd name="connsiteX3" fmla="*/ 850264 w 850264"/>
              <a:gd name="connsiteY3" fmla="*/ 92114 h 552671"/>
              <a:gd name="connsiteX4" fmla="*/ 850264 w 850264"/>
              <a:gd name="connsiteY4" fmla="*/ 460557 h 552671"/>
              <a:gd name="connsiteX5" fmla="*/ 758150 w 850264"/>
              <a:gd name="connsiteY5" fmla="*/ 552671 h 552671"/>
              <a:gd name="connsiteX6" fmla="*/ 92114 w 850264"/>
              <a:gd name="connsiteY6" fmla="*/ 552671 h 552671"/>
              <a:gd name="connsiteX7" fmla="*/ 0 w 850264"/>
              <a:gd name="connsiteY7" fmla="*/ 460557 h 552671"/>
              <a:gd name="connsiteX8" fmla="*/ 0 w 850264"/>
              <a:gd name="connsiteY8" fmla="*/ 92114 h 55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0264" h="552671">
                <a:moveTo>
                  <a:pt x="0" y="92114"/>
                </a:moveTo>
                <a:cubicBezTo>
                  <a:pt x="0" y="41241"/>
                  <a:pt x="41241" y="0"/>
                  <a:pt x="92114" y="0"/>
                </a:cubicBezTo>
                <a:lnTo>
                  <a:pt x="758150" y="0"/>
                </a:lnTo>
                <a:cubicBezTo>
                  <a:pt x="809023" y="0"/>
                  <a:pt x="850264" y="41241"/>
                  <a:pt x="850264" y="92114"/>
                </a:cubicBezTo>
                <a:lnTo>
                  <a:pt x="850264" y="460557"/>
                </a:lnTo>
                <a:cubicBezTo>
                  <a:pt x="850264" y="511430"/>
                  <a:pt x="809023" y="552671"/>
                  <a:pt x="758150" y="552671"/>
                </a:cubicBezTo>
                <a:lnTo>
                  <a:pt x="92114" y="552671"/>
                </a:lnTo>
                <a:cubicBezTo>
                  <a:pt x="41241" y="552671"/>
                  <a:pt x="0" y="511430"/>
                  <a:pt x="0" y="460557"/>
                </a:cubicBezTo>
                <a:lnTo>
                  <a:pt x="0" y="92114"/>
                </a:lnTo>
                <a:close/>
              </a:path>
            </a:pathLst>
          </a:custGeom>
          <a:gradFill flip="none" rotWithShape="1">
            <a:gsLst>
              <a:gs pos="0">
                <a:srgbClr val="308B16">
                  <a:lumMod val="40000"/>
                  <a:lumOff val="60000"/>
                </a:srgbClr>
              </a:gs>
              <a:gs pos="26000">
                <a:srgbClr val="308B16">
                  <a:lumMod val="95000"/>
                  <a:lumOff val="5000"/>
                </a:srgbClr>
              </a:gs>
              <a:gs pos="100000">
                <a:srgbClr val="308B16">
                  <a:lumMod val="60000"/>
                </a:srgbClr>
              </a:gs>
            </a:gsLst>
            <a:lin ang="2700000" scaled="1"/>
            <a:tileRect/>
          </a:gradFill>
          <a:ln w="9525" cap="flat" cmpd="sng" algn="ctr">
            <a:noFill/>
            <a:prstDash val="solid"/>
          </a:ln>
          <a:effectLst/>
        </p:spPr>
        <p:txBody>
          <a:bodyPr spcFirstLastPara="0" vert="horz" wrap="square" lIns="61269" tIns="61269" rIns="61269" bIns="61269" numCol="1" spcCol="1270" anchor="ctr" anchorCtr="0">
            <a:noAutofit/>
          </a:bodyPr>
          <a:lstStyle/>
          <a:p>
            <a:pPr algn="ctr" defTabSz="400050">
              <a:lnSpc>
                <a:spcPct val="90000"/>
              </a:lnSpc>
              <a:spcBef>
                <a:spcPct val="0"/>
              </a:spcBef>
              <a:spcAft>
                <a:spcPct val="35000"/>
              </a:spcAft>
              <a:defRPr/>
            </a:pPr>
            <a:r>
              <a:rPr lang="en-US" sz="1200" kern="0" dirty="0">
                <a:solidFill>
                  <a:srgbClr val="F8F8F8"/>
                </a:solidFill>
                <a:latin typeface="Amazon Ember" panose="020B0603020204020204" pitchFamily="34" charset="0"/>
                <a:ea typeface="Amazon Ember" panose="020B0603020204020204" pitchFamily="34" charset="0"/>
                <a:cs typeface="Amazon Ember" panose="020B0603020204020204" pitchFamily="34" charset="0"/>
              </a:rPr>
              <a:t>Easier training with hyperparameter optimization</a:t>
            </a:r>
          </a:p>
        </p:txBody>
      </p:sp>
      <p:sp>
        <p:nvSpPr>
          <p:cNvPr id="4" name="Freeform: Shape 16">
            <a:extLst>
              <a:ext uri="{FF2B5EF4-FFF2-40B4-BE49-F238E27FC236}">
                <a16:creationId xmlns:a16="http://schemas.microsoft.com/office/drawing/2014/main" id="{9D144056-AE46-4265-960D-0132806666D5}"/>
              </a:ext>
            </a:extLst>
          </p:cNvPr>
          <p:cNvSpPr/>
          <p:nvPr/>
        </p:nvSpPr>
        <p:spPr>
          <a:xfrm>
            <a:off x="5678083" y="1995709"/>
            <a:ext cx="1483080" cy="766499"/>
          </a:xfrm>
          <a:custGeom>
            <a:avLst/>
            <a:gdLst>
              <a:gd name="connsiteX0" fmla="*/ 0 w 850264"/>
              <a:gd name="connsiteY0" fmla="*/ 92114 h 552671"/>
              <a:gd name="connsiteX1" fmla="*/ 92114 w 850264"/>
              <a:gd name="connsiteY1" fmla="*/ 0 h 552671"/>
              <a:gd name="connsiteX2" fmla="*/ 758150 w 850264"/>
              <a:gd name="connsiteY2" fmla="*/ 0 h 552671"/>
              <a:gd name="connsiteX3" fmla="*/ 850264 w 850264"/>
              <a:gd name="connsiteY3" fmla="*/ 92114 h 552671"/>
              <a:gd name="connsiteX4" fmla="*/ 850264 w 850264"/>
              <a:gd name="connsiteY4" fmla="*/ 460557 h 552671"/>
              <a:gd name="connsiteX5" fmla="*/ 758150 w 850264"/>
              <a:gd name="connsiteY5" fmla="*/ 552671 h 552671"/>
              <a:gd name="connsiteX6" fmla="*/ 92114 w 850264"/>
              <a:gd name="connsiteY6" fmla="*/ 552671 h 552671"/>
              <a:gd name="connsiteX7" fmla="*/ 0 w 850264"/>
              <a:gd name="connsiteY7" fmla="*/ 460557 h 552671"/>
              <a:gd name="connsiteX8" fmla="*/ 0 w 850264"/>
              <a:gd name="connsiteY8" fmla="*/ 92114 h 55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0264" h="552671">
                <a:moveTo>
                  <a:pt x="0" y="92114"/>
                </a:moveTo>
                <a:cubicBezTo>
                  <a:pt x="0" y="41241"/>
                  <a:pt x="41241" y="0"/>
                  <a:pt x="92114" y="0"/>
                </a:cubicBezTo>
                <a:lnTo>
                  <a:pt x="758150" y="0"/>
                </a:lnTo>
                <a:cubicBezTo>
                  <a:pt x="809023" y="0"/>
                  <a:pt x="850264" y="41241"/>
                  <a:pt x="850264" y="92114"/>
                </a:cubicBezTo>
                <a:lnTo>
                  <a:pt x="850264" y="460557"/>
                </a:lnTo>
                <a:cubicBezTo>
                  <a:pt x="850264" y="511430"/>
                  <a:pt x="809023" y="552671"/>
                  <a:pt x="758150" y="552671"/>
                </a:cubicBezTo>
                <a:lnTo>
                  <a:pt x="92114" y="552671"/>
                </a:lnTo>
                <a:cubicBezTo>
                  <a:pt x="41241" y="552671"/>
                  <a:pt x="0" y="511430"/>
                  <a:pt x="0" y="460557"/>
                </a:cubicBezTo>
                <a:lnTo>
                  <a:pt x="0" y="92114"/>
                </a:lnTo>
                <a:close/>
              </a:path>
            </a:pathLst>
          </a:custGeom>
          <a:gradFill flip="none" rotWithShape="1">
            <a:gsLst>
              <a:gs pos="0">
                <a:srgbClr val="5747C1"/>
              </a:gs>
              <a:gs pos="98000">
                <a:srgbClr val="5747C1">
                  <a:lumMod val="40000"/>
                  <a:lumOff val="60000"/>
                </a:srgbClr>
              </a:gs>
            </a:gsLst>
            <a:lin ang="2700000" scaled="1"/>
            <a:tileRect/>
          </a:gradFill>
          <a:ln w="9525" cap="flat" cmpd="sng" algn="ctr">
            <a:noFill/>
            <a:prstDash val="solid"/>
          </a:ln>
          <a:effectLst>
            <a:softEdge rad="0"/>
          </a:effectLst>
        </p:spPr>
        <p:txBody>
          <a:bodyPr spcFirstLastPara="0" vert="horz" wrap="square" lIns="91440" tIns="91440" rIns="91440" bIns="91440" numCol="1" spcCol="1270" anchor="ctr" anchorCtr="0">
            <a:noAutofit/>
          </a:bodyPr>
          <a:lstStyle/>
          <a:p>
            <a:pPr algn="ctr" defTabSz="400050">
              <a:lnSpc>
                <a:spcPct val="90000"/>
              </a:lnSpc>
              <a:spcBef>
                <a:spcPct val="0"/>
              </a:spcBef>
              <a:spcAft>
                <a:spcPct val="35000"/>
              </a:spcAft>
            </a:pPr>
            <a:r>
              <a:rPr lang="en-US" sz="1200" kern="0" dirty="0">
                <a:solidFill>
                  <a:srgbClr val="F8F8F8"/>
                </a:solidFill>
                <a:latin typeface="Amazon Ember" panose="020B0603020204020204" pitchFamily="34" charset="0"/>
                <a:ea typeface="Amazon Ember" panose="020B0603020204020204" pitchFamily="34" charset="0"/>
                <a:cs typeface="Amazon Ember" panose="020B0603020204020204" pitchFamily="34" charset="0"/>
              </a:rPr>
              <a:t>Highly-optimized machine learning algorithms</a:t>
            </a:r>
          </a:p>
        </p:txBody>
      </p:sp>
      <p:sp>
        <p:nvSpPr>
          <p:cNvPr id="5" name="Freeform: Shape 20">
            <a:extLst>
              <a:ext uri="{FF2B5EF4-FFF2-40B4-BE49-F238E27FC236}">
                <a16:creationId xmlns:a16="http://schemas.microsoft.com/office/drawing/2014/main" id="{D18C0679-4ACD-4BFA-8D99-2382B60B2EB8}"/>
              </a:ext>
            </a:extLst>
          </p:cNvPr>
          <p:cNvSpPr/>
          <p:nvPr/>
        </p:nvSpPr>
        <p:spPr>
          <a:xfrm>
            <a:off x="2028466" y="3396343"/>
            <a:ext cx="1389648" cy="727003"/>
          </a:xfrm>
          <a:custGeom>
            <a:avLst/>
            <a:gdLst>
              <a:gd name="connsiteX0" fmla="*/ 0 w 850264"/>
              <a:gd name="connsiteY0" fmla="*/ 92114 h 552671"/>
              <a:gd name="connsiteX1" fmla="*/ 92114 w 850264"/>
              <a:gd name="connsiteY1" fmla="*/ 0 h 552671"/>
              <a:gd name="connsiteX2" fmla="*/ 758150 w 850264"/>
              <a:gd name="connsiteY2" fmla="*/ 0 h 552671"/>
              <a:gd name="connsiteX3" fmla="*/ 850264 w 850264"/>
              <a:gd name="connsiteY3" fmla="*/ 92114 h 552671"/>
              <a:gd name="connsiteX4" fmla="*/ 850264 w 850264"/>
              <a:gd name="connsiteY4" fmla="*/ 460557 h 552671"/>
              <a:gd name="connsiteX5" fmla="*/ 758150 w 850264"/>
              <a:gd name="connsiteY5" fmla="*/ 552671 h 552671"/>
              <a:gd name="connsiteX6" fmla="*/ 92114 w 850264"/>
              <a:gd name="connsiteY6" fmla="*/ 552671 h 552671"/>
              <a:gd name="connsiteX7" fmla="*/ 0 w 850264"/>
              <a:gd name="connsiteY7" fmla="*/ 460557 h 552671"/>
              <a:gd name="connsiteX8" fmla="*/ 0 w 850264"/>
              <a:gd name="connsiteY8" fmla="*/ 92114 h 55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0264" h="552671">
                <a:moveTo>
                  <a:pt x="0" y="92114"/>
                </a:moveTo>
                <a:cubicBezTo>
                  <a:pt x="0" y="41241"/>
                  <a:pt x="41241" y="0"/>
                  <a:pt x="92114" y="0"/>
                </a:cubicBezTo>
                <a:lnTo>
                  <a:pt x="758150" y="0"/>
                </a:lnTo>
                <a:cubicBezTo>
                  <a:pt x="809023" y="0"/>
                  <a:pt x="850264" y="41241"/>
                  <a:pt x="850264" y="92114"/>
                </a:cubicBezTo>
                <a:lnTo>
                  <a:pt x="850264" y="460557"/>
                </a:lnTo>
                <a:cubicBezTo>
                  <a:pt x="850264" y="511430"/>
                  <a:pt x="809023" y="552671"/>
                  <a:pt x="758150" y="552671"/>
                </a:cubicBezTo>
                <a:lnTo>
                  <a:pt x="92114" y="552671"/>
                </a:lnTo>
                <a:cubicBezTo>
                  <a:pt x="41241" y="552671"/>
                  <a:pt x="0" y="511430"/>
                  <a:pt x="0" y="460557"/>
                </a:cubicBezTo>
                <a:lnTo>
                  <a:pt x="0" y="92114"/>
                </a:lnTo>
                <a:close/>
              </a:path>
            </a:pathLst>
          </a:custGeom>
          <a:gradFill flip="none" rotWithShape="1">
            <a:gsLst>
              <a:gs pos="0">
                <a:srgbClr val="0065C1">
                  <a:alpha val="50000"/>
                </a:srgbClr>
              </a:gs>
              <a:gs pos="98000">
                <a:srgbClr val="00A6AC">
                  <a:lumMod val="40000"/>
                  <a:lumOff val="60000"/>
                </a:srgbClr>
              </a:gs>
            </a:gsLst>
            <a:lin ang="2700000" scaled="1"/>
            <a:tileRect/>
          </a:gradFill>
          <a:ln w="9525" cap="flat" cmpd="sng" algn="ctr">
            <a:noFill/>
            <a:prstDash val="solid"/>
          </a:ln>
          <a:effectLst/>
        </p:spPr>
        <p:txBody>
          <a:bodyPr spcFirstLastPara="0" vert="horz" wrap="square" lIns="61269" tIns="61269" rIns="61269" bIns="61269" numCol="1" spcCol="1270" anchor="ctr" anchorCtr="0">
            <a:noAutofit/>
          </a:bodyPr>
          <a:lstStyle/>
          <a:p>
            <a:pPr algn="ctr" defTabSz="400050">
              <a:lnSpc>
                <a:spcPct val="90000"/>
              </a:lnSpc>
              <a:spcBef>
                <a:spcPct val="0"/>
              </a:spcBef>
              <a:spcAft>
                <a:spcPct val="35000"/>
              </a:spcAft>
              <a:defRPr/>
            </a:pPr>
            <a:r>
              <a:rPr lang="en-US" sz="1200" kern="0" dirty="0">
                <a:solidFill>
                  <a:srgbClr val="F8F8F8"/>
                </a:solidFill>
                <a:latin typeface="Amazon Ember" panose="020B0603020204020204" pitchFamily="34" charset="0"/>
                <a:ea typeface="Amazon Ember" panose="020B0603020204020204" pitchFamily="34" charset="0"/>
                <a:cs typeface="Amazon Ember" panose="020B0603020204020204" pitchFamily="34" charset="0"/>
              </a:rPr>
              <a:t>Deployment without engineering effort</a:t>
            </a:r>
          </a:p>
        </p:txBody>
      </p:sp>
      <p:sp>
        <p:nvSpPr>
          <p:cNvPr id="6" name="Freeform: Shape 22">
            <a:extLst>
              <a:ext uri="{FF2B5EF4-FFF2-40B4-BE49-F238E27FC236}">
                <a16:creationId xmlns:a16="http://schemas.microsoft.com/office/drawing/2014/main" id="{77F06E49-C174-4C46-AF34-2F789A0C3BBB}"/>
              </a:ext>
            </a:extLst>
          </p:cNvPr>
          <p:cNvSpPr/>
          <p:nvPr/>
        </p:nvSpPr>
        <p:spPr>
          <a:xfrm>
            <a:off x="2028466" y="2005616"/>
            <a:ext cx="1389648" cy="733551"/>
          </a:xfrm>
          <a:custGeom>
            <a:avLst/>
            <a:gdLst>
              <a:gd name="connsiteX0" fmla="*/ 0 w 850264"/>
              <a:gd name="connsiteY0" fmla="*/ 92114 h 552671"/>
              <a:gd name="connsiteX1" fmla="*/ 92114 w 850264"/>
              <a:gd name="connsiteY1" fmla="*/ 0 h 552671"/>
              <a:gd name="connsiteX2" fmla="*/ 758150 w 850264"/>
              <a:gd name="connsiteY2" fmla="*/ 0 h 552671"/>
              <a:gd name="connsiteX3" fmla="*/ 850264 w 850264"/>
              <a:gd name="connsiteY3" fmla="*/ 92114 h 552671"/>
              <a:gd name="connsiteX4" fmla="*/ 850264 w 850264"/>
              <a:gd name="connsiteY4" fmla="*/ 460557 h 552671"/>
              <a:gd name="connsiteX5" fmla="*/ 758150 w 850264"/>
              <a:gd name="connsiteY5" fmla="*/ 552671 h 552671"/>
              <a:gd name="connsiteX6" fmla="*/ 92114 w 850264"/>
              <a:gd name="connsiteY6" fmla="*/ 552671 h 552671"/>
              <a:gd name="connsiteX7" fmla="*/ 0 w 850264"/>
              <a:gd name="connsiteY7" fmla="*/ 460557 h 552671"/>
              <a:gd name="connsiteX8" fmla="*/ 0 w 850264"/>
              <a:gd name="connsiteY8" fmla="*/ 92114 h 55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0264" h="552671">
                <a:moveTo>
                  <a:pt x="0" y="92114"/>
                </a:moveTo>
                <a:cubicBezTo>
                  <a:pt x="0" y="41241"/>
                  <a:pt x="41241" y="0"/>
                  <a:pt x="92114" y="0"/>
                </a:cubicBezTo>
                <a:lnTo>
                  <a:pt x="758150" y="0"/>
                </a:lnTo>
                <a:cubicBezTo>
                  <a:pt x="809023" y="0"/>
                  <a:pt x="850264" y="41241"/>
                  <a:pt x="850264" y="92114"/>
                </a:cubicBezTo>
                <a:lnTo>
                  <a:pt x="850264" y="460557"/>
                </a:lnTo>
                <a:cubicBezTo>
                  <a:pt x="850264" y="511430"/>
                  <a:pt x="809023" y="552671"/>
                  <a:pt x="758150" y="552671"/>
                </a:cubicBezTo>
                <a:lnTo>
                  <a:pt x="92114" y="552671"/>
                </a:lnTo>
                <a:cubicBezTo>
                  <a:pt x="41241" y="552671"/>
                  <a:pt x="0" y="511430"/>
                  <a:pt x="0" y="460557"/>
                </a:cubicBezTo>
                <a:lnTo>
                  <a:pt x="0" y="92114"/>
                </a:lnTo>
                <a:close/>
              </a:path>
            </a:pathLst>
          </a:custGeom>
          <a:gradFill flip="none" rotWithShape="1">
            <a:gsLst>
              <a:gs pos="0">
                <a:srgbClr val="0065C1">
                  <a:alpha val="50000"/>
                </a:srgbClr>
              </a:gs>
              <a:gs pos="98000">
                <a:srgbClr val="00A6AC">
                  <a:lumMod val="40000"/>
                  <a:lumOff val="60000"/>
                </a:srgbClr>
              </a:gs>
            </a:gsLst>
            <a:lin ang="2700000" scaled="1"/>
            <a:tileRect/>
          </a:gradFill>
          <a:ln w="9525" cap="flat" cmpd="sng" algn="ctr">
            <a:noFill/>
            <a:prstDash val="solid"/>
          </a:ln>
          <a:effectLst/>
        </p:spPr>
        <p:txBody>
          <a:bodyPr spcFirstLastPara="0" vert="horz" wrap="square" lIns="26979" tIns="26979" rIns="26979" bIns="26979" numCol="1" spcCol="1270" anchor="ctr" anchorCtr="0">
            <a:noAutofit/>
          </a:bodyPr>
          <a:lstStyle/>
          <a:p>
            <a:pPr algn="ctr" defTabSz="400050">
              <a:lnSpc>
                <a:spcPct val="90000"/>
              </a:lnSpc>
              <a:spcBef>
                <a:spcPct val="0"/>
              </a:spcBef>
              <a:spcAft>
                <a:spcPct val="35000"/>
              </a:spcAft>
              <a:defRPr/>
            </a:pPr>
            <a:r>
              <a:rPr lang="en-US" sz="1200" kern="0" dirty="0">
                <a:solidFill>
                  <a:srgbClr val="F8F8F8"/>
                </a:solidFill>
                <a:latin typeface="Amazon Ember" panose="020B0603020204020204" pitchFamily="34" charset="0"/>
                <a:ea typeface="Amazon Ember" panose="020B0603020204020204" pitchFamily="34" charset="0"/>
                <a:cs typeface="Amazon Ember" panose="020B0603020204020204" pitchFamily="34" charset="0"/>
              </a:rPr>
              <a:t>Fully-managed  hosting at scale</a:t>
            </a:r>
          </a:p>
        </p:txBody>
      </p:sp>
      <p:sp>
        <p:nvSpPr>
          <p:cNvPr id="7" name="TextBox 6"/>
          <p:cNvSpPr txBox="1"/>
          <p:nvPr/>
        </p:nvSpPr>
        <p:spPr>
          <a:xfrm>
            <a:off x="6054151" y="693761"/>
            <a:ext cx="1460576" cy="523220"/>
          </a:xfrm>
          <a:prstGeom prst="rect">
            <a:avLst/>
          </a:prstGeom>
          <a:noFill/>
        </p:spPr>
        <p:txBody>
          <a:bodyPr wrap="square" rtlCol="0">
            <a:spAutoFit/>
          </a:bodyPr>
          <a:lstStyle/>
          <a:p>
            <a:pPr>
              <a:spcAft>
                <a:spcPts val="600"/>
              </a:spcAft>
            </a:pPr>
            <a:r>
              <a:rPr lang="en-US" sz="2800" dirty="0">
                <a:solidFill>
                  <a:srgbClr val="5747C1">
                    <a:lumMod val="40000"/>
                    <a:lumOff val="60000"/>
                  </a:srgbClr>
                </a:solidFill>
                <a:latin typeface="Amazon Ember" panose="020B0603020204020204" pitchFamily="34" charset="0"/>
                <a:ea typeface="Amazon Ember" panose="020B0603020204020204" pitchFamily="34" charset="0"/>
                <a:cs typeface="Amazon Ember" panose="020B0603020204020204" pitchFamily="34" charset="0"/>
              </a:rPr>
              <a:t>Build</a:t>
            </a:r>
            <a:endParaRPr lang="en-US" dirty="0">
              <a:solidFill>
                <a:srgbClr val="5747C1">
                  <a:lumMod val="40000"/>
                  <a:lumOff val="60000"/>
                </a:srgb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 name="Freeform: Shape 12">
            <a:extLst>
              <a:ext uri="{FF2B5EF4-FFF2-40B4-BE49-F238E27FC236}">
                <a16:creationId xmlns:a16="http://schemas.microsoft.com/office/drawing/2014/main" id="{BFB96578-FAD8-496A-B64A-D63F64FB8D74}"/>
              </a:ext>
            </a:extLst>
          </p:cNvPr>
          <p:cNvSpPr/>
          <p:nvPr/>
        </p:nvSpPr>
        <p:spPr>
          <a:xfrm>
            <a:off x="3866219" y="866838"/>
            <a:ext cx="1424238" cy="806548"/>
          </a:xfrm>
          <a:custGeom>
            <a:avLst/>
            <a:gdLst>
              <a:gd name="connsiteX0" fmla="*/ 0 w 850264"/>
              <a:gd name="connsiteY0" fmla="*/ 92114 h 552671"/>
              <a:gd name="connsiteX1" fmla="*/ 92114 w 850264"/>
              <a:gd name="connsiteY1" fmla="*/ 0 h 552671"/>
              <a:gd name="connsiteX2" fmla="*/ 758150 w 850264"/>
              <a:gd name="connsiteY2" fmla="*/ 0 h 552671"/>
              <a:gd name="connsiteX3" fmla="*/ 850264 w 850264"/>
              <a:gd name="connsiteY3" fmla="*/ 92114 h 552671"/>
              <a:gd name="connsiteX4" fmla="*/ 850264 w 850264"/>
              <a:gd name="connsiteY4" fmla="*/ 460557 h 552671"/>
              <a:gd name="connsiteX5" fmla="*/ 758150 w 850264"/>
              <a:gd name="connsiteY5" fmla="*/ 552671 h 552671"/>
              <a:gd name="connsiteX6" fmla="*/ 92114 w 850264"/>
              <a:gd name="connsiteY6" fmla="*/ 552671 h 552671"/>
              <a:gd name="connsiteX7" fmla="*/ 0 w 850264"/>
              <a:gd name="connsiteY7" fmla="*/ 460557 h 552671"/>
              <a:gd name="connsiteX8" fmla="*/ 0 w 850264"/>
              <a:gd name="connsiteY8" fmla="*/ 92114 h 55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0264" h="552671">
                <a:moveTo>
                  <a:pt x="0" y="92114"/>
                </a:moveTo>
                <a:cubicBezTo>
                  <a:pt x="0" y="41241"/>
                  <a:pt x="41241" y="0"/>
                  <a:pt x="92114" y="0"/>
                </a:cubicBezTo>
                <a:lnTo>
                  <a:pt x="758150" y="0"/>
                </a:lnTo>
                <a:cubicBezTo>
                  <a:pt x="809023" y="0"/>
                  <a:pt x="850264" y="41241"/>
                  <a:pt x="850264" y="92114"/>
                </a:cubicBezTo>
                <a:lnTo>
                  <a:pt x="850264" y="460557"/>
                </a:lnTo>
                <a:cubicBezTo>
                  <a:pt x="850264" y="511430"/>
                  <a:pt x="809023" y="552671"/>
                  <a:pt x="758150" y="552671"/>
                </a:cubicBezTo>
                <a:lnTo>
                  <a:pt x="92114" y="552671"/>
                </a:lnTo>
                <a:cubicBezTo>
                  <a:pt x="41241" y="552671"/>
                  <a:pt x="0" y="511430"/>
                  <a:pt x="0" y="460557"/>
                </a:cubicBezTo>
                <a:lnTo>
                  <a:pt x="0" y="92114"/>
                </a:lnTo>
                <a:close/>
              </a:path>
            </a:pathLst>
          </a:custGeom>
          <a:gradFill flip="none" rotWithShape="1">
            <a:gsLst>
              <a:gs pos="0">
                <a:srgbClr val="5747C1"/>
              </a:gs>
              <a:gs pos="98000">
                <a:srgbClr val="5747C1">
                  <a:lumMod val="40000"/>
                  <a:lumOff val="60000"/>
                </a:srgbClr>
              </a:gs>
            </a:gsLst>
            <a:lin ang="2700000" scaled="1"/>
            <a:tileRect/>
          </a:gradFill>
          <a:ln w="9525" cap="flat" cmpd="sng" algn="ctr">
            <a:noFill/>
            <a:prstDash val="solid"/>
          </a:ln>
          <a:effectLst>
            <a:softEdge rad="0"/>
          </a:effectLst>
        </p:spPr>
        <p:txBody>
          <a:bodyPr spcFirstLastPara="0" vert="horz" wrap="square" lIns="91440" tIns="91440" rIns="91440" bIns="91440" numCol="1" spcCol="1270" anchor="ctr" anchorCtr="0">
            <a:noAutofit/>
          </a:bodyPr>
          <a:lstStyle/>
          <a:p>
            <a:pPr algn="ctr" defTabSz="400050">
              <a:lnSpc>
                <a:spcPct val="90000"/>
              </a:lnSpc>
              <a:spcBef>
                <a:spcPct val="0"/>
              </a:spcBef>
              <a:spcAft>
                <a:spcPct val="35000"/>
              </a:spcAft>
              <a:defRPr/>
            </a:pPr>
            <a:r>
              <a:rPr lang="en-US" sz="1200" kern="0" dirty="0">
                <a:solidFill>
                  <a:srgbClr val="F8F8F8"/>
                </a:solidFill>
                <a:latin typeface="Amazon Ember" panose="020B0603020204020204" pitchFamily="34" charset="0"/>
                <a:ea typeface="Amazon Ember" panose="020B0603020204020204" pitchFamily="34" charset="0"/>
                <a:cs typeface="Amazon Ember" panose="020B0603020204020204" pitchFamily="34" charset="0"/>
              </a:rPr>
              <a:t>Pre-built notebook instances</a:t>
            </a:r>
          </a:p>
        </p:txBody>
      </p:sp>
      <p:sp>
        <p:nvSpPr>
          <p:cNvPr id="9" name="TextBox 8"/>
          <p:cNvSpPr txBox="1"/>
          <p:nvPr/>
        </p:nvSpPr>
        <p:spPr>
          <a:xfrm>
            <a:off x="352323" y="2762208"/>
            <a:ext cx="1851675" cy="523220"/>
          </a:xfrm>
          <a:prstGeom prst="rect">
            <a:avLst/>
          </a:prstGeom>
          <a:noFill/>
        </p:spPr>
        <p:txBody>
          <a:bodyPr wrap="square" rtlCol="0">
            <a:spAutoFit/>
          </a:bodyPr>
          <a:lstStyle/>
          <a:p>
            <a:pPr>
              <a:spcAft>
                <a:spcPts val="600"/>
              </a:spcAft>
            </a:pPr>
            <a:r>
              <a:rPr lang="en-US" sz="2800" dirty="0">
                <a:solidFill>
                  <a:srgbClr val="00B0F0"/>
                </a:solidFill>
                <a:latin typeface="Amazon Ember" panose="020B0603020204020204" pitchFamily="34" charset="0"/>
                <a:ea typeface="Amazon Ember" panose="020B0603020204020204" pitchFamily="34" charset="0"/>
                <a:cs typeface="Amazon Ember" panose="020B0603020204020204" pitchFamily="34" charset="0"/>
              </a:rPr>
              <a:t>Deploy</a:t>
            </a:r>
            <a:endParaRPr lang="en-US" dirty="0">
              <a:solidFill>
                <a:srgbClr val="00B0F0"/>
              </a:solidFill>
              <a:latin typeface="Amazon Ember" panose="020B0603020204020204" pitchFamily="34" charset="0"/>
              <a:ea typeface="Amazon Ember" panose="020B0603020204020204" pitchFamily="34" charset="0"/>
              <a:cs typeface="Amazon Ember" panose="020B0603020204020204" pitchFamily="34" charset="0"/>
            </a:endParaRPr>
          </a:p>
        </p:txBody>
      </p:sp>
      <p:graphicFrame>
        <p:nvGraphicFramePr>
          <p:cNvPr id="10" name="Diagram 9"/>
          <p:cNvGraphicFramePr/>
          <p:nvPr>
            <p:extLst/>
          </p:nvPr>
        </p:nvGraphicFramePr>
        <p:xfrm>
          <a:off x="3536981" y="2041110"/>
          <a:ext cx="2011680" cy="1847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7514727" y="2965104"/>
            <a:ext cx="1350715" cy="523220"/>
          </a:xfrm>
          <a:prstGeom prst="rect">
            <a:avLst/>
          </a:prstGeom>
          <a:noFill/>
        </p:spPr>
        <p:txBody>
          <a:bodyPr wrap="square" rtlCol="0">
            <a:spAutoFit/>
          </a:bodyPr>
          <a:lstStyle/>
          <a:p>
            <a:pPr>
              <a:spcAft>
                <a:spcPts val="600"/>
              </a:spcAft>
            </a:pPr>
            <a:r>
              <a:rPr lang="en-US" sz="2800" dirty="0">
                <a:solidFill>
                  <a:srgbClr val="0C9B2E"/>
                </a:solidFill>
                <a:latin typeface="Amazon Ember" panose="020B0603020204020204" pitchFamily="34" charset="0"/>
                <a:ea typeface="Amazon Ember" panose="020B0603020204020204" pitchFamily="34" charset="0"/>
                <a:cs typeface="Amazon Ember" panose="020B0603020204020204" pitchFamily="34" charset="0"/>
              </a:rPr>
              <a:t>Train</a:t>
            </a:r>
            <a:endParaRPr lang="en-US" dirty="0">
              <a:solidFill>
                <a:srgbClr val="0C9B2E"/>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39343" y="3541404"/>
            <a:ext cx="1027980" cy="195317"/>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90585" y="2485324"/>
            <a:ext cx="808482" cy="276884"/>
          </a:xfrm>
          <a:prstGeom prst="rect">
            <a:avLst/>
          </a:prstGeom>
          <a:solidFill>
            <a:srgbClr val="414042"/>
          </a:solidFill>
        </p:spPr>
      </p:pic>
      <p:pic>
        <p:nvPicPr>
          <p:cNvPr id="14" name="Picture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313567" y="2515599"/>
            <a:ext cx="591870" cy="462273"/>
          </a:xfrm>
          <a:prstGeom prst="rect">
            <a:avLst/>
          </a:prstGeom>
        </p:spPr>
      </p:pic>
      <p:pic>
        <p:nvPicPr>
          <p:cNvPr id="15" name="Picture 14"/>
          <p:cNvPicPr>
            <a:picLocks noChangeAspect="1"/>
          </p:cNvPicPr>
          <p:nvPr/>
        </p:nvPicPr>
        <p:blipFill>
          <a:blip r:embed="rId10"/>
          <a:stretch>
            <a:fillRect/>
          </a:stretch>
        </p:blipFill>
        <p:spPr>
          <a:xfrm>
            <a:off x="7303453" y="1801047"/>
            <a:ext cx="886631" cy="480125"/>
          </a:xfrm>
          <a:prstGeom prst="rect">
            <a:avLst/>
          </a:prstGeom>
        </p:spPr>
      </p:pic>
      <p:pic>
        <p:nvPicPr>
          <p:cNvPr id="16" name="Picture 15"/>
          <p:cNvPicPr>
            <a:picLocks noChangeAspect="1"/>
          </p:cNvPicPr>
          <p:nvPr/>
        </p:nvPicPr>
        <p:blipFill>
          <a:blip r:embed="rId11"/>
          <a:stretch>
            <a:fillRect/>
          </a:stretch>
        </p:blipFill>
        <p:spPr>
          <a:xfrm>
            <a:off x="7290585" y="3895415"/>
            <a:ext cx="1166512" cy="243783"/>
          </a:xfrm>
          <a:prstGeom prst="rect">
            <a:avLst/>
          </a:prstGeom>
        </p:spPr>
      </p:pic>
      <p:sp>
        <p:nvSpPr>
          <p:cNvPr id="17" name="Title 1"/>
          <p:cNvSpPr txBox="1">
            <a:spLocks/>
          </p:cNvSpPr>
          <p:nvPr/>
        </p:nvSpPr>
        <p:spPr>
          <a:xfrm>
            <a:off x="352323" y="347868"/>
            <a:ext cx="8449056" cy="469830"/>
          </a:xfrm>
          <a:prstGeom prst="rect">
            <a:avLst/>
          </a:prstGeom>
        </p:spPr>
        <p:txBody>
          <a:bodyPr>
            <a:noAutofit/>
          </a:bodyPr>
          <a:lstStyle>
            <a:lvl1pPr algn="l" defTabSz="457200" rtl="0" eaLnBrk="1" latinLnBrk="0" hangingPunct="1">
              <a:spcBef>
                <a:spcPct val="0"/>
              </a:spcBef>
              <a:buNone/>
              <a:defRPr sz="2800" b="0" i="0" kern="1200">
                <a:solidFill>
                  <a:schemeClr val="accent6">
                    <a:lumMod val="50000"/>
                  </a:schemeClr>
                </a:solidFill>
                <a:latin typeface="Amazon Ember Regular" charset="0"/>
                <a:ea typeface="+mj-ea"/>
                <a:cs typeface="Amazon Ember Regular" charset="0"/>
              </a:defRPr>
            </a:lvl1pPr>
          </a:lstStyle>
          <a:p>
            <a:r>
              <a:rPr lang="en-US" dirty="0">
                <a:latin typeface="Amazon Ember" charset="0"/>
                <a:ea typeface="Amazon Ember" charset="0"/>
                <a:cs typeface="Amazon Ember" charset="0"/>
              </a:rPr>
              <a:t>Amazon SageMaker</a:t>
            </a:r>
          </a:p>
        </p:txBody>
      </p:sp>
    </p:spTree>
    <p:extLst>
      <p:ext uri="{BB962C8B-B14F-4D97-AF65-F5344CB8AC3E}">
        <p14:creationId xmlns:p14="http://schemas.microsoft.com/office/powerpoint/2010/main" val="2015262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823541" y="2785235"/>
            <a:ext cx="1358064" cy="412016"/>
            <a:chOff x="2823541" y="2785235"/>
            <a:chExt cx="1358064" cy="412016"/>
          </a:xfrm>
        </p:grpSpPr>
        <p:sp>
          <p:nvSpPr>
            <p:cNvPr id="3" name="Rounded Rectangle 2"/>
            <p:cNvSpPr/>
            <p:nvPr/>
          </p:nvSpPr>
          <p:spPr>
            <a:xfrm>
              <a:off x="2866637" y="2785235"/>
              <a:ext cx="1236489" cy="412016"/>
            </a:xfrm>
            <a:prstGeom prst="roundRect">
              <a:avLst/>
            </a:prstGeom>
            <a:noFill/>
            <a:ln>
              <a:solidFill>
                <a:srgbClr val="8C3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latin typeface="Amazon Ember" charset="0"/>
                <a:ea typeface="Amazon Ember" charset="0"/>
                <a:cs typeface="Amazon Ember" charset="0"/>
              </a:endParaRPr>
            </a:p>
          </p:txBody>
        </p:sp>
        <p:sp>
          <p:nvSpPr>
            <p:cNvPr id="4" name="TextBox 3"/>
            <p:cNvSpPr txBox="1"/>
            <p:nvPr/>
          </p:nvSpPr>
          <p:spPr>
            <a:xfrm>
              <a:off x="2823541" y="2797141"/>
              <a:ext cx="1358064" cy="400110"/>
            </a:xfrm>
            <a:prstGeom prst="rect">
              <a:avLst/>
            </a:prstGeom>
            <a:noFill/>
          </p:spPr>
          <p:txBody>
            <a:bodyPr wrap="none" rtlCol="0">
              <a:spAutoFit/>
            </a:bodyPr>
            <a:lstStyle/>
            <a:p>
              <a:r>
                <a:rPr lang="en-US" sz="1000" dirty="0">
                  <a:solidFill>
                    <a:srgbClr val="414042"/>
                  </a:solidFill>
                  <a:latin typeface="Amazon Ember" charset="0"/>
                  <a:ea typeface="Amazon Ember" charset="0"/>
                  <a:cs typeface="Amazon Ember" charset="0"/>
                </a:rPr>
                <a:t>Data Visualization &amp;</a:t>
              </a:r>
            </a:p>
            <a:p>
              <a:r>
                <a:rPr lang="en-US" sz="1000" dirty="0">
                  <a:solidFill>
                    <a:srgbClr val="414042"/>
                  </a:solidFill>
                  <a:latin typeface="Amazon Ember" charset="0"/>
                  <a:ea typeface="Amazon Ember" charset="0"/>
                  <a:cs typeface="Amazon Ember" charset="0"/>
                </a:rPr>
                <a:t>Analysis</a:t>
              </a:r>
            </a:p>
          </p:txBody>
        </p:sp>
      </p:grpSp>
      <p:sp>
        <p:nvSpPr>
          <p:cNvPr id="5" name="Oval 4"/>
          <p:cNvSpPr/>
          <p:nvPr/>
        </p:nvSpPr>
        <p:spPr>
          <a:xfrm>
            <a:off x="1333896" y="418321"/>
            <a:ext cx="275441" cy="27544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latin typeface="Amazon Ember" charset="0"/>
              <a:ea typeface="Amazon Ember" charset="0"/>
              <a:cs typeface="Amazon Ember" charset="0"/>
            </a:endParaRPr>
          </a:p>
        </p:txBody>
      </p:sp>
      <p:sp>
        <p:nvSpPr>
          <p:cNvPr id="6" name="TextBox 5"/>
          <p:cNvSpPr txBox="1"/>
          <p:nvPr/>
        </p:nvSpPr>
        <p:spPr>
          <a:xfrm>
            <a:off x="56230" y="418321"/>
            <a:ext cx="1337226" cy="246221"/>
          </a:xfrm>
          <a:prstGeom prst="rect">
            <a:avLst/>
          </a:prstGeom>
          <a:noFill/>
        </p:spPr>
        <p:txBody>
          <a:bodyPr wrap="none" rtlCol="0">
            <a:spAutoFit/>
          </a:bodyPr>
          <a:lstStyle/>
          <a:p>
            <a:r>
              <a:rPr lang="en-US" sz="1000" dirty="0">
                <a:solidFill>
                  <a:srgbClr val="414042"/>
                </a:solidFill>
                <a:latin typeface="Amazon Ember" charset="0"/>
                <a:ea typeface="Amazon Ember" charset="0"/>
                <a:cs typeface="Amazon Ember" charset="0"/>
              </a:rPr>
              <a:t>Business Problem </a:t>
            </a:r>
            <a:r>
              <a:rPr lang="mr-IN" sz="1000" dirty="0">
                <a:solidFill>
                  <a:srgbClr val="414042"/>
                </a:solidFill>
                <a:latin typeface="Amazon Ember" charset="0"/>
                <a:ea typeface="Amazon Ember" charset="0"/>
                <a:cs typeface="Amazon Ember" charset="0"/>
              </a:rPr>
              <a:t>–</a:t>
            </a:r>
            <a:endParaRPr lang="en-US" sz="1000" dirty="0">
              <a:solidFill>
                <a:srgbClr val="414042"/>
              </a:solidFill>
              <a:latin typeface="Amazon Ember" charset="0"/>
              <a:ea typeface="Amazon Ember" charset="0"/>
              <a:cs typeface="Amazon Ember" charset="0"/>
            </a:endParaRPr>
          </a:p>
        </p:txBody>
      </p:sp>
      <p:grpSp>
        <p:nvGrpSpPr>
          <p:cNvPr id="7" name="Group 6"/>
          <p:cNvGrpSpPr/>
          <p:nvPr/>
        </p:nvGrpSpPr>
        <p:grpSpPr>
          <a:xfrm>
            <a:off x="757922" y="1133307"/>
            <a:ext cx="1420128" cy="285750"/>
            <a:chOff x="689082" y="1139003"/>
            <a:chExt cx="1375698" cy="285750"/>
          </a:xfrm>
        </p:grpSpPr>
        <p:sp>
          <p:nvSpPr>
            <p:cNvPr id="8" name="TextBox 7"/>
            <p:cNvSpPr txBox="1"/>
            <p:nvPr/>
          </p:nvSpPr>
          <p:spPr>
            <a:xfrm>
              <a:off x="689082" y="1149920"/>
              <a:ext cx="1375698" cy="246221"/>
            </a:xfrm>
            <a:prstGeom prst="rect">
              <a:avLst/>
            </a:prstGeom>
            <a:noFill/>
          </p:spPr>
          <p:txBody>
            <a:bodyPr wrap="none" rtlCol="0">
              <a:spAutoFit/>
            </a:bodyPr>
            <a:lstStyle/>
            <a:p>
              <a:r>
                <a:rPr lang="en-US" sz="1000" dirty="0">
                  <a:solidFill>
                    <a:srgbClr val="414042"/>
                  </a:solidFill>
                  <a:latin typeface="Amazon Ember" charset="0"/>
                  <a:ea typeface="Amazon Ember" charset="0"/>
                  <a:cs typeface="Amazon Ember" charset="0"/>
                </a:rPr>
                <a:t>ML problem framing</a:t>
              </a:r>
            </a:p>
          </p:txBody>
        </p:sp>
        <p:sp>
          <p:nvSpPr>
            <p:cNvPr id="9" name="Rounded Rectangle 8"/>
            <p:cNvSpPr/>
            <p:nvPr/>
          </p:nvSpPr>
          <p:spPr>
            <a:xfrm>
              <a:off x="738290" y="1139003"/>
              <a:ext cx="1296428" cy="285750"/>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latin typeface="Amazon Ember" charset="0"/>
                <a:ea typeface="Amazon Ember" charset="0"/>
                <a:cs typeface="Amazon Ember" charset="0"/>
              </a:endParaRPr>
            </a:p>
          </p:txBody>
        </p:sp>
      </p:grpSp>
      <p:grpSp>
        <p:nvGrpSpPr>
          <p:cNvPr id="10" name="Group 9"/>
          <p:cNvGrpSpPr/>
          <p:nvPr/>
        </p:nvGrpSpPr>
        <p:grpSpPr>
          <a:xfrm>
            <a:off x="2912808" y="1133307"/>
            <a:ext cx="1236489" cy="285750"/>
            <a:chOff x="2331927" y="1287625"/>
            <a:chExt cx="1236489" cy="285750"/>
          </a:xfrm>
        </p:grpSpPr>
        <p:sp>
          <p:nvSpPr>
            <p:cNvPr id="11" name="Rounded Rectangle 10"/>
            <p:cNvSpPr/>
            <p:nvPr/>
          </p:nvSpPr>
          <p:spPr>
            <a:xfrm>
              <a:off x="2331927" y="1287625"/>
              <a:ext cx="1236489" cy="285750"/>
            </a:xfrm>
            <a:prstGeom prst="roundRect">
              <a:avLst/>
            </a:prstGeom>
            <a:noFill/>
            <a:ln>
              <a:solidFill>
                <a:srgbClr val="00BA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latin typeface="Amazon Ember" charset="0"/>
                <a:ea typeface="Amazon Ember" charset="0"/>
                <a:cs typeface="Amazon Ember" charset="0"/>
              </a:endParaRPr>
            </a:p>
          </p:txBody>
        </p:sp>
        <p:sp>
          <p:nvSpPr>
            <p:cNvPr id="12" name="TextBox 11"/>
            <p:cNvSpPr txBox="1"/>
            <p:nvPr/>
          </p:nvSpPr>
          <p:spPr>
            <a:xfrm>
              <a:off x="2413004" y="1307450"/>
              <a:ext cx="1074333" cy="246221"/>
            </a:xfrm>
            <a:prstGeom prst="rect">
              <a:avLst/>
            </a:prstGeom>
            <a:noFill/>
          </p:spPr>
          <p:txBody>
            <a:bodyPr wrap="none" rtlCol="0">
              <a:spAutoFit/>
            </a:bodyPr>
            <a:lstStyle/>
            <a:p>
              <a:r>
                <a:rPr lang="en-US" sz="1000" dirty="0">
                  <a:solidFill>
                    <a:srgbClr val="414042"/>
                  </a:solidFill>
                  <a:latin typeface="Amazon Ember" charset="0"/>
                  <a:ea typeface="Amazon Ember" charset="0"/>
                  <a:cs typeface="Amazon Ember" charset="0"/>
                </a:rPr>
                <a:t>Data Collection</a:t>
              </a:r>
            </a:p>
          </p:txBody>
        </p:sp>
      </p:grpSp>
      <p:grpSp>
        <p:nvGrpSpPr>
          <p:cNvPr id="13" name="Group 12"/>
          <p:cNvGrpSpPr/>
          <p:nvPr/>
        </p:nvGrpSpPr>
        <p:grpSpPr>
          <a:xfrm>
            <a:off x="2881058" y="1640809"/>
            <a:ext cx="1236489" cy="285750"/>
            <a:chOff x="2331927" y="1770841"/>
            <a:chExt cx="1236489" cy="285750"/>
          </a:xfrm>
        </p:grpSpPr>
        <p:sp>
          <p:nvSpPr>
            <p:cNvPr id="14" name="TextBox 13"/>
            <p:cNvSpPr txBox="1"/>
            <p:nvPr/>
          </p:nvSpPr>
          <p:spPr>
            <a:xfrm>
              <a:off x="2413004" y="1770841"/>
              <a:ext cx="1138453" cy="246221"/>
            </a:xfrm>
            <a:prstGeom prst="rect">
              <a:avLst/>
            </a:prstGeom>
            <a:noFill/>
          </p:spPr>
          <p:txBody>
            <a:bodyPr wrap="none" rtlCol="0">
              <a:spAutoFit/>
            </a:bodyPr>
            <a:lstStyle/>
            <a:p>
              <a:r>
                <a:rPr lang="en-US" sz="1000" dirty="0">
                  <a:solidFill>
                    <a:srgbClr val="414042"/>
                  </a:solidFill>
                  <a:latin typeface="Amazon Ember" charset="0"/>
                  <a:ea typeface="Amazon Ember" charset="0"/>
                  <a:cs typeface="Amazon Ember" charset="0"/>
                </a:rPr>
                <a:t>Data Integration</a:t>
              </a:r>
            </a:p>
          </p:txBody>
        </p:sp>
        <p:sp>
          <p:nvSpPr>
            <p:cNvPr id="15" name="Rounded Rectangle 14"/>
            <p:cNvSpPr/>
            <p:nvPr/>
          </p:nvSpPr>
          <p:spPr>
            <a:xfrm>
              <a:off x="2331927" y="1770841"/>
              <a:ext cx="1236489" cy="285750"/>
            </a:xfrm>
            <a:prstGeom prst="roundRect">
              <a:avLst/>
            </a:prstGeom>
            <a:noFill/>
            <a:ln>
              <a:solidFill>
                <a:srgbClr val="00BA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latin typeface="Amazon Ember" charset="0"/>
                <a:ea typeface="Amazon Ember" charset="0"/>
                <a:cs typeface="Amazon Ember" charset="0"/>
              </a:endParaRPr>
            </a:p>
          </p:txBody>
        </p:sp>
      </p:grpSp>
      <p:grpSp>
        <p:nvGrpSpPr>
          <p:cNvPr id="16" name="Group 15"/>
          <p:cNvGrpSpPr/>
          <p:nvPr/>
        </p:nvGrpSpPr>
        <p:grpSpPr>
          <a:xfrm>
            <a:off x="2839629" y="2119132"/>
            <a:ext cx="1300356" cy="412016"/>
            <a:chOff x="2300933" y="2235339"/>
            <a:chExt cx="1300356" cy="412016"/>
          </a:xfrm>
        </p:grpSpPr>
        <p:sp>
          <p:nvSpPr>
            <p:cNvPr id="17" name="Rounded Rectangle 16"/>
            <p:cNvSpPr/>
            <p:nvPr/>
          </p:nvSpPr>
          <p:spPr>
            <a:xfrm>
              <a:off x="2344029" y="2235339"/>
              <a:ext cx="1236489" cy="412016"/>
            </a:xfrm>
            <a:prstGeom prst="roundRect">
              <a:avLst/>
            </a:prstGeom>
            <a:noFill/>
            <a:ln>
              <a:solidFill>
                <a:srgbClr val="00BA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latin typeface="Amazon Ember" charset="0"/>
                <a:ea typeface="Amazon Ember" charset="0"/>
                <a:cs typeface="Amazon Ember" charset="0"/>
              </a:endParaRPr>
            </a:p>
          </p:txBody>
        </p:sp>
        <p:sp>
          <p:nvSpPr>
            <p:cNvPr id="18" name="TextBox 17"/>
            <p:cNvSpPr txBox="1"/>
            <p:nvPr/>
          </p:nvSpPr>
          <p:spPr>
            <a:xfrm>
              <a:off x="2300933" y="2247245"/>
              <a:ext cx="1300356" cy="400110"/>
            </a:xfrm>
            <a:prstGeom prst="rect">
              <a:avLst/>
            </a:prstGeom>
            <a:noFill/>
          </p:spPr>
          <p:txBody>
            <a:bodyPr wrap="none" rtlCol="0">
              <a:spAutoFit/>
            </a:bodyPr>
            <a:lstStyle/>
            <a:p>
              <a:r>
                <a:rPr lang="en-US" sz="1000" dirty="0">
                  <a:solidFill>
                    <a:srgbClr val="414042"/>
                  </a:solidFill>
                  <a:latin typeface="Amazon Ember" charset="0"/>
                  <a:ea typeface="Amazon Ember" charset="0"/>
                  <a:cs typeface="Amazon Ember" charset="0"/>
                </a:rPr>
                <a:t>Data Preparation &amp;</a:t>
              </a:r>
            </a:p>
            <a:p>
              <a:r>
                <a:rPr lang="en-US" sz="1000" dirty="0">
                  <a:solidFill>
                    <a:srgbClr val="414042"/>
                  </a:solidFill>
                  <a:latin typeface="Amazon Ember" charset="0"/>
                  <a:ea typeface="Amazon Ember" charset="0"/>
                  <a:cs typeface="Amazon Ember" charset="0"/>
                </a:rPr>
                <a:t>Cleaning</a:t>
              </a:r>
            </a:p>
          </p:txBody>
        </p:sp>
      </p:grpSp>
      <p:grpSp>
        <p:nvGrpSpPr>
          <p:cNvPr id="19" name="Group 18"/>
          <p:cNvGrpSpPr/>
          <p:nvPr/>
        </p:nvGrpSpPr>
        <p:grpSpPr>
          <a:xfrm>
            <a:off x="4428978" y="2079947"/>
            <a:ext cx="1351652" cy="285750"/>
            <a:chOff x="2262323" y="2815088"/>
            <a:chExt cx="1351652" cy="285750"/>
          </a:xfrm>
        </p:grpSpPr>
        <p:sp>
          <p:nvSpPr>
            <p:cNvPr id="20" name="Rounded Rectangle 19"/>
            <p:cNvSpPr/>
            <p:nvPr/>
          </p:nvSpPr>
          <p:spPr>
            <a:xfrm>
              <a:off x="2320660" y="2815088"/>
              <a:ext cx="1236489" cy="285750"/>
            </a:xfrm>
            <a:prstGeom prst="roundRect">
              <a:avLst/>
            </a:prstGeom>
            <a:noFill/>
            <a:ln>
              <a:solidFill>
                <a:srgbClr val="8C3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latin typeface="Amazon Ember" charset="0"/>
                <a:ea typeface="Amazon Ember" charset="0"/>
                <a:cs typeface="Amazon Ember" charset="0"/>
              </a:endParaRPr>
            </a:p>
          </p:txBody>
        </p:sp>
        <p:sp>
          <p:nvSpPr>
            <p:cNvPr id="21" name="TextBox 20"/>
            <p:cNvSpPr txBox="1"/>
            <p:nvPr/>
          </p:nvSpPr>
          <p:spPr>
            <a:xfrm>
              <a:off x="2262323" y="2822837"/>
              <a:ext cx="1351652" cy="246221"/>
            </a:xfrm>
            <a:prstGeom prst="rect">
              <a:avLst/>
            </a:prstGeom>
            <a:noFill/>
          </p:spPr>
          <p:txBody>
            <a:bodyPr wrap="none" rtlCol="0">
              <a:spAutoFit/>
            </a:bodyPr>
            <a:lstStyle/>
            <a:p>
              <a:r>
                <a:rPr lang="en-US" sz="1000" dirty="0">
                  <a:solidFill>
                    <a:srgbClr val="414042"/>
                  </a:solidFill>
                  <a:latin typeface="Amazon Ember" charset="0"/>
                  <a:ea typeface="Amazon Ember" charset="0"/>
                  <a:cs typeface="Amazon Ember" charset="0"/>
                </a:rPr>
                <a:t>Feature Engineering</a:t>
              </a:r>
            </a:p>
          </p:txBody>
        </p:sp>
      </p:grpSp>
      <p:grpSp>
        <p:nvGrpSpPr>
          <p:cNvPr id="22" name="Group 21"/>
          <p:cNvGrpSpPr/>
          <p:nvPr/>
        </p:nvGrpSpPr>
        <p:grpSpPr>
          <a:xfrm>
            <a:off x="4491692" y="2564217"/>
            <a:ext cx="1255460" cy="428099"/>
            <a:chOff x="2300933" y="3248235"/>
            <a:chExt cx="1255460" cy="428099"/>
          </a:xfrm>
        </p:grpSpPr>
        <p:sp>
          <p:nvSpPr>
            <p:cNvPr id="23" name="Rounded Rectangle 22"/>
            <p:cNvSpPr/>
            <p:nvPr/>
          </p:nvSpPr>
          <p:spPr>
            <a:xfrm>
              <a:off x="2319904" y="3248235"/>
              <a:ext cx="1236489" cy="428099"/>
            </a:xfrm>
            <a:prstGeom prst="roundRect">
              <a:avLst/>
            </a:prstGeom>
            <a:noFill/>
            <a:ln>
              <a:solidFill>
                <a:srgbClr val="8C3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latin typeface="Amazon Ember" charset="0"/>
                <a:ea typeface="Amazon Ember" charset="0"/>
                <a:cs typeface="Amazon Ember" charset="0"/>
              </a:endParaRPr>
            </a:p>
          </p:txBody>
        </p:sp>
        <p:sp>
          <p:nvSpPr>
            <p:cNvPr id="24" name="TextBox 23"/>
            <p:cNvSpPr txBox="1"/>
            <p:nvPr/>
          </p:nvSpPr>
          <p:spPr>
            <a:xfrm>
              <a:off x="2300933" y="3258055"/>
              <a:ext cx="1228221" cy="400110"/>
            </a:xfrm>
            <a:prstGeom prst="rect">
              <a:avLst/>
            </a:prstGeom>
            <a:noFill/>
          </p:spPr>
          <p:txBody>
            <a:bodyPr wrap="none" rtlCol="0">
              <a:spAutoFit/>
            </a:bodyPr>
            <a:lstStyle/>
            <a:p>
              <a:r>
                <a:rPr lang="en-US" sz="1000" dirty="0">
                  <a:solidFill>
                    <a:srgbClr val="414042"/>
                  </a:solidFill>
                  <a:latin typeface="Amazon Ember" charset="0"/>
                  <a:ea typeface="Amazon Ember" charset="0"/>
                  <a:cs typeface="Amazon Ember" charset="0"/>
                </a:rPr>
                <a:t>Model Training &amp;</a:t>
              </a:r>
            </a:p>
            <a:p>
              <a:r>
                <a:rPr lang="en-US" sz="1000" dirty="0">
                  <a:solidFill>
                    <a:srgbClr val="414042"/>
                  </a:solidFill>
                  <a:latin typeface="Amazon Ember" charset="0"/>
                  <a:ea typeface="Amazon Ember" charset="0"/>
                  <a:cs typeface="Amazon Ember" charset="0"/>
                </a:rPr>
                <a:t>Parameter Tuning</a:t>
              </a:r>
            </a:p>
          </p:txBody>
        </p:sp>
      </p:grpSp>
      <p:grpSp>
        <p:nvGrpSpPr>
          <p:cNvPr id="25" name="Group 24"/>
          <p:cNvGrpSpPr/>
          <p:nvPr/>
        </p:nvGrpSpPr>
        <p:grpSpPr>
          <a:xfrm>
            <a:off x="4509682" y="3197251"/>
            <a:ext cx="1243782" cy="285750"/>
            <a:chOff x="2314968" y="3865331"/>
            <a:chExt cx="1243782" cy="285750"/>
          </a:xfrm>
        </p:grpSpPr>
        <p:sp>
          <p:nvSpPr>
            <p:cNvPr id="26" name="Rounded Rectangle 25"/>
            <p:cNvSpPr/>
            <p:nvPr/>
          </p:nvSpPr>
          <p:spPr>
            <a:xfrm>
              <a:off x="2314968" y="3865331"/>
              <a:ext cx="1236489" cy="285750"/>
            </a:xfrm>
            <a:prstGeom prst="roundRect">
              <a:avLst/>
            </a:prstGeom>
            <a:noFill/>
            <a:ln>
              <a:solidFill>
                <a:srgbClr val="8C3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latin typeface="Amazon Ember" charset="0"/>
                <a:ea typeface="Amazon Ember" charset="0"/>
                <a:cs typeface="Amazon Ember" charset="0"/>
              </a:endParaRPr>
            </a:p>
          </p:txBody>
        </p:sp>
        <p:sp>
          <p:nvSpPr>
            <p:cNvPr id="27" name="TextBox 26"/>
            <p:cNvSpPr txBox="1"/>
            <p:nvPr/>
          </p:nvSpPr>
          <p:spPr>
            <a:xfrm>
              <a:off x="2365795" y="3886077"/>
              <a:ext cx="1192955" cy="246221"/>
            </a:xfrm>
            <a:prstGeom prst="rect">
              <a:avLst/>
            </a:prstGeom>
            <a:noFill/>
          </p:spPr>
          <p:txBody>
            <a:bodyPr wrap="none" rtlCol="0">
              <a:spAutoFit/>
            </a:bodyPr>
            <a:lstStyle/>
            <a:p>
              <a:r>
                <a:rPr lang="en-US" sz="1000" dirty="0">
                  <a:solidFill>
                    <a:srgbClr val="414042"/>
                  </a:solidFill>
                  <a:latin typeface="Amazon Ember" charset="0"/>
                  <a:ea typeface="Amazon Ember" charset="0"/>
                  <a:cs typeface="Amazon Ember" charset="0"/>
                </a:rPr>
                <a:t>Model Evaluation</a:t>
              </a:r>
            </a:p>
          </p:txBody>
        </p:sp>
      </p:grpSp>
      <p:grpSp>
        <p:nvGrpSpPr>
          <p:cNvPr id="28" name="Group 27"/>
          <p:cNvGrpSpPr/>
          <p:nvPr/>
        </p:nvGrpSpPr>
        <p:grpSpPr>
          <a:xfrm>
            <a:off x="4685120" y="3809893"/>
            <a:ext cx="880232" cy="682492"/>
            <a:chOff x="3960771" y="2815088"/>
            <a:chExt cx="880232" cy="682492"/>
          </a:xfrm>
        </p:grpSpPr>
        <p:sp>
          <p:nvSpPr>
            <p:cNvPr id="29" name="Diamond 28"/>
            <p:cNvSpPr/>
            <p:nvPr/>
          </p:nvSpPr>
          <p:spPr>
            <a:xfrm>
              <a:off x="3960771" y="2815088"/>
              <a:ext cx="880231" cy="682492"/>
            </a:xfrm>
            <a:prstGeom prst="diamond">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latin typeface="Amazon Ember" charset="0"/>
                <a:ea typeface="Amazon Ember" charset="0"/>
                <a:cs typeface="Amazon Ember" charset="0"/>
              </a:endParaRPr>
            </a:p>
          </p:txBody>
        </p:sp>
        <p:sp>
          <p:nvSpPr>
            <p:cNvPr id="30" name="TextBox 29"/>
            <p:cNvSpPr txBox="1"/>
            <p:nvPr/>
          </p:nvSpPr>
          <p:spPr>
            <a:xfrm>
              <a:off x="4045592" y="2977281"/>
              <a:ext cx="795411" cy="338554"/>
            </a:xfrm>
            <a:prstGeom prst="rect">
              <a:avLst/>
            </a:prstGeom>
            <a:noFill/>
          </p:spPr>
          <p:txBody>
            <a:bodyPr wrap="none" rtlCol="0">
              <a:spAutoFit/>
            </a:bodyPr>
            <a:lstStyle/>
            <a:p>
              <a:r>
                <a:rPr lang="en-US" sz="800" dirty="0">
                  <a:solidFill>
                    <a:srgbClr val="414042"/>
                  </a:solidFill>
                  <a:latin typeface="Amazon Ember" charset="0"/>
                  <a:ea typeface="Amazon Ember" charset="0"/>
                  <a:cs typeface="Amazon Ember" charset="0"/>
                </a:rPr>
                <a:t>Are Business </a:t>
              </a:r>
            </a:p>
            <a:p>
              <a:r>
                <a:rPr lang="en-US" sz="800" dirty="0">
                  <a:solidFill>
                    <a:srgbClr val="414042"/>
                  </a:solidFill>
                  <a:latin typeface="Amazon Ember" charset="0"/>
                  <a:ea typeface="Amazon Ember" charset="0"/>
                  <a:cs typeface="Amazon Ember" charset="0"/>
                </a:rPr>
                <a:t>Goals met?</a:t>
              </a:r>
            </a:p>
          </p:txBody>
        </p:sp>
      </p:grpSp>
      <p:grpSp>
        <p:nvGrpSpPr>
          <p:cNvPr id="31" name="Group 30"/>
          <p:cNvGrpSpPr/>
          <p:nvPr/>
        </p:nvGrpSpPr>
        <p:grpSpPr>
          <a:xfrm>
            <a:off x="6286439" y="3256097"/>
            <a:ext cx="1292341" cy="285750"/>
            <a:chOff x="2308645" y="3865331"/>
            <a:chExt cx="1292341" cy="285750"/>
          </a:xfrm>
        </p:grpSpPr>
        <p:sp>
          <p:nvSpPr>
            <p:cNvPr id="32" name="Rounded Rectangle 31"/>
            <p:cNvSpPr/>
            <p:nvPr/>
          </p:nvSpPr>
          <p:spPr>
            <a:xfrm>
              <a:off x="2314968" y="3865331"/>
              <a:ext cx="1236489" cy="285750"/>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latin typeface="Amazon Ember" charset="0"/>
                <a:ea typeface="Amazon Ember" charset="0"/>
                <a:cs typeface="Amazon Ember" charset="0"/>
              </a:endParaRPr>
            </a:p>
          </p:txBody>
        </p:sp>
        <p:sp>
          <p:nvSpPr>
            <p:cNvPr id="33" name="TextBox 32"/>
            <p:cNvSpPr txBox="1"/>
            <p:nvPr/>
          </p:nvSpPr>
          <p:spPr>
            <a:xfrm>
              <a:off x="2308645" y="3886077"/>
              <a:ext cx="1292341" cy="246221"/>
            </a:xfrm>
            <a:prstGeom prst="rect">
              <a:avLst/>
            </a:prstGeom>
            <a:noFill/>
          </p:spPr>
          <p:txBody>
            <a:bodyPr wrap="none" rtlCol="0">
              <a:spAutoFit/>
            </a:bodyPr>
            <a:lstStyle/>
            <a:p>
              <a:r>
                <a:rPr lang="en-US" sz="1000" dirty="0">
                  <a:solidFill>
                    <a:srgbClr val="414042"/>
                  </a:solidFill>
                  <a:latin typeface="Amazon Ember" charset="0"/>
                  <a:ea typeface="Amazon Ember" charset="0"/>
                  <a:cs typeface="Amazon Ember" charset="0"/>
                </a:rPr>
                <a:t>Model Deployment</a:t>
              </a:r>
            </a:p>
          </p:txBody>
        </p:sp>
      </p:grpSp>
      <p:cxnSp>
        <p:nvCxnSpPr>
          <p:cNvPr id="34" name="Elbow Connector 33"/>
          <p:cNvCxnSpPr>
            <a:stCxn id="27" idx="3"/>
            <a:endCxn id="47" idx="2"/>
          </p:cNvCxnSpPr>
          <p:nvPr/>
        </p:nvCxnSpPr>
        <p:spPr>
          <a:xfrm flipV="1">
            <a:off x="5565351" y="3541847"/>
            <a:ext cx="1345656" cy="609292"/>
          </a:xfrm>
          <a:prstGeom prst="bentConnector2">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5" name="Oval 34"/>
          <p:cNvSpPr/>
          <p:nvPr/>
        </p:nvSpPr>
        <p:spPr>
          <a:xfrm>
            <a:off x="6775838" y="2748625"/>
            <a:ext cx="275441" cy="275441"/>
          </a:xfrm>
          <a:prstGeom prst="ellipse">
            <a:avLst/>
          </a:prstGeom>
          <a:solidFill>
            <a:srgbClr val="33D5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latin typeface="Amazon Ember" charset="0"/>
              <a:ea typeface="Amazon Ember" charset="0"/>
              <a:cs typeface="Amazon Ember" charset="0"/>
            </a:endParaRPr>
          </a:p>
        </p:txBody>
      </p:sp>
      <p:grpSp>
        <p:nvGrpSpPr>
          <p:cNvPr id="36" name="Group 35"/>
          <p:cNvGrpSpPr/>
          <p:nvPr/>
        </p:nvGrpSpPr>
        <p:grpSpPr>
          <a:xfrm>
            <a:off x="6298080" y="2054838"/>
            <a:ext cx="1236489" cy="428099"/>
            <a:chOff x="2319904" y="3248235"/>
            <a:chExt cx="1236489" cy="428099"/>
          </a:xfrm>
        </p:grpSpPr>
        <p:sp>
          <p:nvSpPr>
            <p:cNvPr id="37" name="Rounded Rectangle 36"/>
            <p:cNvSpPr/>
            <p:nvPr/>
          </p:nvSpPr>
          <p:spPr>
            <a:xfrm>
              <a:off x="2319904" y="3248235"/>
              <a:ext cx="1236489" cy="42809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latin typeface="Amazon Ember" charset="0"/>
                <a:ea typeface="Amazon Ember" charset="0"/>
                <a:cs typeface="Amazon Ember" charset="0"/>
              </a:endParaRPr>
            </a:p>
          </p:txBody>
        </p:sp>
        <p:sp>
          <p:nvSpPr>
            <p:cNvPr id="38" name="TextBox 37"/>
            <p:cNvSpPr txBox="1"/>
            <p:nvPr/>
          </p:nvSpPr>
          <p:spPr>
            <a:xfrm>
              <a:off x="2449523" y="3258055"/>
              <a:ext cx="987771" cy="400110"/>
            </a:xfrm>
            <a:prstGeom prst="rect">
              <a:avLst/>
            </a:prstGeom>
            <a:noFill/>
          </p:spPr>
          <p:txBody>
            <a:bodyPr wrap="none" rtlCol="0">
              <a:spAutoFit/>
            </a:bodyPr>
            <a:lstStyle/>
            <a:p>
              <a:pPr algn="ctr"/>
              <a:r>
                <a:rPr lang="en-US" sz="1000" dirty="0">
                  <a:solidFill>
                    <a:srgbClr val="414042"/>
                  </a:solidFill>
                  <a:latin typeface="Amazon Ember" charset="0"/>
                  <a:ea typeface="Amazon Ember" charset="0"/>
                  <a:cs typeface="Amazon Ember" charset="0"/>
                </a:rPr>
                <a:t>Monitoring &amp; </a:t>
              </a:r>
            </a:p>
            <a:p>
              <a:pPr algn="ctr"/>
              <a:r>
                <a:rPr lang="en-US" sz="1000" dirty="0">
                  <a:solidFill>
                    <a:srgbClr val="414042"/>
                  </a:solidFill>
                  <a:latin typeface="Amazon Ember" charset="0"/>
                  <a:ea typeface="Amazon Ember" charset="0"/>
                  <a:cs typeface="Amazon Ember" charset="0"/>
                </a:rPr>
                <a:t>Debugging</a:t>
              </a:r>
            </a:p>
          </p:txBody>
        </p:sp>
      </p:grpSp>
      <p:cxnSp>
        <p:nvCxnSpPr>
          <p:cNvPr id="39" name="Elbow Connector 38"/>
          <p:cNvCxnSpPr>
            <a:stCxn id="53" idx="0"/>
            <a:endCxn id="14" idx="3"/>
          </p:cNvCxnSpPr>
          <p:nvPr/>
        </p:nvCxnSpPr>
        <p:spPr>
          <a:xfrm rot="16200000" flipV="1">
            <a:off x="5143483" y="281996"/>
            <a:ext cx="778656" cy="2767028"/>
          </a:xfrm>
          <a:prstGeom prst="bentConnector2">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14" idx="2"/>
            <a:endCxn id="16" idx="0"/>
          </p:cNvCxnSpPr>
          <p:nvPr/>
        </p:nvCxnSpPr>
        <p:spPr>
          <a:xfrm>
            <a:off x="3531053" y="1419057"/>
            <a:ext cx="309" cy="221752"/>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17" idx="2"/>
            <a:endCxn id="18" idx="0"/>
          </p:cNvCxnSpPr>
          <p:nvPr/>
        </p:nvCxnSpPr>
        <p:spPr>
          <a:xfrm>
            <a:off x="3499303" y="1926559"/>
            <a:ext cx="1667" cy="19257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47" idx="0"/>
            <a:endCxn id="51" idx="4"/>
          </p:cNvCxnSpPr>
          <p:nvPr/>
        </p:nvCxnSpPr>
        <p:spPr>
          <a:xfrm flipV="1">
            <a:off x="6911007" y="3024066"/>
            <a:ext cx="2552" cy="232031"/>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51" idx="0"/>
            <a:endCxn id="53" idx="2"/>
          </p:cNvCxnSpPr>
          <p:nvPr/>
        </p:nvCxnSpPr>
        <p:spPr>
          <a:xfrm flipV="1">
            <a:off x="6913559" y="2482937"/>
            <a:ext cx="2766" cy="265688"/>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21" idx="2"/>
            <a:endCxn id="24" idx="0"/>
          </p:cNvCxnSpPr>
          <p:nvPr/>
        </p:nvCxnSpPr>
        <p:spPr>
          <a:xfrm>
            <a:off x="5105560" y="2365697"/>
            <a:ext cx="243" cy="20834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23" idx="2"/>
            <a:endCxn id="25" idx="0"/>
          </p:cNvCxnSpPr>
          <p:nvPr/>
        </p:nvCxnSpPr>
        <p:spPr>
          <a:xfrm flipH="1">
            <a:off x="5127927" y="2992316"/>
            <a:ext cx="981" cy="204935"/>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25" idx="2"/>
            <a:endCxn id="27" idx="0"/>
          </p:cNvCxnSpPr>
          <p:nvPr/>
        </p:nvCxnSpPr>
        <p:spPr>
          <a:xfrm flipH="1">
            <a:off x="5125236" y="3483001"/>
            <a:ext cx="2691" cy="326892"/>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7" name="Elbow Connector 46"/>
          <p:cNvCxnSpPr/>
          <p:nvPr/>
        </p:nvCxnSpPr>
        <p:spPr>
          <a:xfrm flipV="1">
            <a:off x="4124202" y="2210807"/>
            <a:ext cx="362178" cy="786389"/>
          </a:xfrm>
          <a:prstGeom prst="bentConnector3">
            <a:avLst>
              <a:gd name="adj1" fmla="val 50000"/>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18" idx="2"/>
          </p:cNvCxnSpPr>
          <p:nvPr/>
        </p:nvCxnSpPr>
        <p:spPr>
          <a:xfrm>
            <a:off x="3500970" y="2531148"/>
            <a:ext cx="1603" cy="26599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9" name="Elbow Connector 48"/>
          <p:cNvCxnSpPr>
            <a:stCxn id="27" idx="1"/>
          </p:cNvCxnSpPr>
          <p:nvPr/>
        </p:nvCxnSpPr>
        <p:spPr>
          <a:xfrm rot="10800000">
            <a:off x="3484882" y="3197251"/>
            <a:ext cx="1200238" cy="953888"/>
          </a:xfrm>
          <a:prstGeom prst="bentConnector2">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12" idx="3"/>
            <a:endCxn id="14" idx="1"/>
          </p:cNvCxnSpPr>
          <p:nvPr/>
        </p:nvCxnSpPr>
        <p:spPr>
          <a:xfrm>
            <a:off x="2147018" y="1276182"/>
            <a:ext cx="765790"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1" name="Elbow Connector 50"/>
          <p:cNvCxnSpPr>
            <a:stCxn id="27" idx="1"/>
            <a:endCxn id="14" idx="1"/>
          </p:cNvCxnSpPr>
          <p:nvPr/>
        </p:nvCxnSpPr>
        <p:spPr>
          <a:xfrm rot="10800000">
            <a:off x="2912808" y="1276183"/>
            <a:ext cx="1772312" cy="2874957"/>
          </a:xfrm>
          <a:prstGeom prst="bentConnector3">
            <a:avLst>
              <a:gd name="adj1" fmla="val 112898"/>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8" idx="4"/>
            <a:endCxn id="13" idx="0"/>
          </p:cNvCxnSpPr>
          <p:nvPr/>
        </p:nvCxnSpPr>
        <p:spPr>
          <a:xfrm flipH="1">
            <a:off x="1467986" y="693762"/>
            <a:ext cx="3631" cy="450462"/>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6993262" y="2770750"/>
            <a:ext cx="928459" cy="246221"/>
          </a:xfrm>
          <a:prstGeom prst="rect">
            <a:avLst/>
          </a:prstGeom>
          <a:noFill/>
        </p:spPr>
        <p:txBody>
          <a:bodyPr wrap="none" rtlCol="0">
            <a:spAutoFit/>
          </a:bodyPr>
          <a:lstStyle/>
          <a:p>
            <a:r>
              <a:rPr lang="mr-IN" sz="1000" dirty="0">
                <a:solidFill>
                  <a:srgbClr val="414042"/>
                </a:solidFill>
                <a:latin typeface="Amazon Ember" charset="0"/>
                <a:ea typeface="Amazon Ember" charset="0"/>
                <a:cs typeface="Amazon Ember" charset="0"/>
              </a:rPr>
              <a:t>–</a:t>
            </a:r>
            <a:r>
              <a:rPr lang="en-US" sz="1000" dirty="0">
                <a:solidFill>
                  <a:srgbClr val="414042"/>
                </a:solidFill>
                <a:latin typeface="Amazon Ember" charset="0"/>
                <a:ea typeface="Amazon Ember" charset="0"/>
                <a:cs typeface="Amazon Ember" charset="0"/>
              </a:rPr>
              <a:t> Predictions</a:t>
            </a:r>
          </a:p>
        </p:txBody>
      </p:sp>
      <p:sp>
        <p:nvSpPr>
          <p:cNvPr id="54" name="TextBox 53"/>
          <p:cNvSpPr txBox="1"/>
          <p:nvPr/>
        </p:nvSpPr>
        <p:spPr>
          <a:xfrm>
            <a:off x="5489431" y="3904918"/>
            <a:ext cx="346570" cy="215444"/>
          </a:xfrm>
          <a:prstGeom prst="rect">
            <a:avLst/>
          </a:prstGeom>
          <a:noFill/>
        </p:spPr>
        <p:txBody>
          <a:bodyPr wrap="none" rtlCol="0">
            <a:spAutoFit/>
          </a:bodyPr>
          <a:lstStyle/>
          <a:p>
            <a:r>
              <a:rPr lang="en-US" sz="800" dirty="0">
                <a:solidFill>
                  <a:srgbClr val="414042"/>
                </a:solidFill>
                <a:latin typeface="Amazon Ember" charset="0"/>
                <a:ea typeface="Amazon Ember" charset="0"/>
                <a:cs typeface="Amazon Ember" charset="0"/>
              </a:rPr>
              <a:t>Yes</a:t>
            </a:r>
          </a:p>
        </p:txBody>
      </p:sp>
      <p:sp>
        <p:nvSpPr>
          <p:cNvPr id="55" name="TextBox 54"/>
          <p:cNvSpPr txBox="1"/>
          <p:nvPr/>
        </p:nvSpPr>
        <p:spPr>
          <a:xfrm>
            <a:off x="4276637" y="3888389"/>
            <a:ext cx="317716" cy="215444"/>
          </a:xfrm>
          <a:prstGeom prst="rect">
            <a:avLst/>
          </a:prstGeom>
          <a:noFill/>
        </p:spPr>
        <p:txBody>
          <a:bodyPr wrap="none" rtlCol="0">
            <a:spAutoFit/>
          </a:bodyPr>
          <a:lstStyle/>
          <a:p>
            <a:r>
              <a:rPr lang="en-US" sz="800" dirty="0">
                <a:solidFill>
                  <a:srgbClr val="414042"/>
                </a:solidFill>
                <a:latin typeface="Amazon Ember" charset="0"/>
                <a:ea typeface="Amazon Ember" charset="0"/>
                <a:cs typeface="Amazon Ember" charset="0"/>
              </a:rPr>
              <a:t>No</a:t>
            </a:r>
          </a:p>
        </p:txBody>
      </p:sp>
      <p:sp>
        <p:nvSpPr>
          <p:cNvPr id="56" name="TextBox 55"/>
          <p:cNvSpPr txBox="1"/>
          <p:nvPr/>
        </p:nvSpPr>
        <p:spPr>
          <a:xfrm rot="16200000">
            <a:off x="2038611" y="2195288"/>
            <a:ext cx="1103187" cy="215444"/>
          </a:xfrm>
          <a:prstGeom prst="rect">
            <a:avLst/>
          </a:prstGeom>
          <a:noFill/>
        </p:spPr>
        <p:txBody>
          <a:bodyPr wrap="none" rtlCol="0">
            <a:spAutoFit/>
          </a:bodyPr>
          <a:lstStyle/>
          <a:p>
            <a:r>
              <a:rPr lang="en-US" sz="800" dirty="0">
                <a:solidFill>
                  <a:srgbClr val="414042"/>
                </a:solidFill>
                <a:latin typeface="Amazon Ember" charset="0"/>
                <a:ea typeface="Amazon Ember" charset="0"/>
                <a:cs typeface="Amazon Ember" charset="0"/>
              </a:rPr>
              <a:t>Data Augmentation</a:t>
            </a:r>
          </a:p>
        </p:txBody>
      </p:sp>
      <p:sp>
        <p:nvSpPr>
          <p:cNvPr id="57" name="TextBox 56"/>
          <p:cNvSpPr txBox="1"/>
          <p:nvPr/>
        </p:nvSpPr>
        <p:spPr>
          <a:xfrm rot="16200000">
            <a:off x="2897306" y="3568418"/>
            <a:ext cx="856325" cy="338554"/>
          </a:xfrm>
          <a:prstGeom prst="rect">
            <a:avLst/>
          </a:prstGeom>
          <a:noFill/>
        </p:spPr>
        <p:txBody>
          <a:bodyPr wrap="none" rtlCol="0">
            <a:spAutoFit/>
          </a:bodyPr>
          <a:lstStyle/>
          <a:p>
            <a:r>
              <a:rPr lang="en-US" sz="800" dirty="0">
                <a:solidFill>
                  <a:srgbClr val="414042"/>
                </a:solidFill>
                <a:latin typeface="Amazon Ember" charset="0"/>
                <a:ea typeface="Amazon Ember" charset="0"/>
                <a:cs typeface="Amazon Ember" charset="0"/>
              </a:rPr>
              <a:t>Feature</a:t>
            </a:r>
          </a:p>
          <a:p>
            <a:r>
              <a:rPr lang="en-US" sz="800" dirty="0">
                <a:solidFill>
                  <a:srgbClr val="414042"/>
                </a:solidFill>
                <a:latin typeface="Amazon Ember" charset="0"/>
                <a:ea typeface="Amazon Ember" charset="0"/>
                <a:cs typeface="Amazon Ember" charset="0"/>
              </a:rPr>
              <a:t>Augmentation</a:t>
            </a:r>
          </a:p>
        </p:txBody>
      </p:sp>
      <p:sp>
        <p:nvSpPr>
          <p:cNvPr id="58" name="TextBox 57"/>
          <p:cNvSpPr txBox="1"/>
          <p:nvPr/>
        </p:nvSpPr>
        <p:spPr>
          <a:xfrm>
            <a:off x="4969541" y="356287"/>
            <a:ext cx="3336170" cy="369332"/>
          </a:xfrm>
          <a:prstGeom prst="rect">
            <a:avLst/>
          </a:prstGeom>
          <a:noFill/>
        </p:spPr>
        <p:txBody>
          <a:bodyPr wrap="none" rtlCol="0">
            <a:spAutoFit/>
          </a:bodyPr>
          <a:lstStyle/>
          <a:p>
            <a:r>
              <a:rPr lang="en-US" dirty="0">
                <a:solidFill>
                  <a:srgbClr val="414042"/>
                </a:solidFill>
                <a:latin typeface="Amazon Ember" charset="0"/>
                <a:ea typeface="Amazon Ember" charset="0"/>
                <a:cs typeface="Amazon Ember" charset="0"/>
              </a:rPr>
              <a:t>The Machine Learning Process</a:t>
            </a:r>
          </a:p>
        </p:txBody>
      </p:sp>
      <p:sp>
        <p:nvSpPr>
          <p:cNvPr id="59" name="TextBox 58"/>
          <p:cNvSpPr txBox="1"/>
          <p:nvPr/>
        </p:nvSpPr>
        <p:spPr>
          <a:xfrm>
            <a:off x="5134992" y="1044308"/>
            <a:ext cx="707245" cy="215444"/>
          </a:xfrm>
          <a:prstGeom prst="rect">
            <a:avLst/>
          </a:prstGeom>
          <a:noFill/>
        </p:spPr>
        <p:txBody>
          <a:bodyPr wrap="none" rtlCol="0">
            <a:spAutoFit/>
          </a:bodyPr>
          <a:lstStyle/>
          <a:p>
            <a:r>
              <a:rPr lang="en-US" sz="800" dirty="0">
                <a:solidFill>
                  <a:srgbClr val="414042"/>
                </a:solidFill>
                <a:latin typeface="Amazon Ember" charset="0"/>
                <a:ea typeface="Amazon Ember" charset="0"/>
                <a:cs typeface="Amazon Ember" charset="0"/>
              </a:rPr>
              <a:t>Re-training</a:t>
            </a:r>
          </a:p>
        </p:txBody>
      </p:sp>
    </p:spTree>
    <p:extLst>
      <p:ext uri="{BB962C8B-B14F-4D97-AF65-F5344CB8AC3E}">
        <p14:creationId xmlns:p14="http://schemas.microsoft.com/office/powerpoint/2010/main" val="199739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500"/>
                                        <p:tgtEl>
                                          <p:spTgt spid="40"/>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par>
                                <p:cTn id="28" presetID="10" presetClass="entr" presetSubtype="0"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500"/>
                                        <p:tgtEl>
                                          <p:spTgt spid="48"/>
                                        </p:tgtEl>
                                      </p:cBhvr>
                                    </p:animEffect>
                                  </p:childTnLst>
                                </p:cTn>
                              </p:par>
                              <p:par>
                                <p:cTn id="36" presetID="10" presetClass="entr" presetSubtype="0" fill="hold"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500"/>
                                        <p:tgtEl>
                                          <p:spTgt spid="2"/>
                                        </p:tgtEl>
                                      </p:cBhvr>
                                    </p:animEffect>
                                  </p:childTnLst>
                                </p:cTn>
                              </p:par>
                              <p:par>
                                <p:cTn id="39" presetID="10" presetClass="entr" presetSubtype="0"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par>
                                <p:cTn id="51" presetID="10" presetClass="entr" presetSubtype="0" fill="hold" nodeType="with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fade">
                                      <p:cBhvr>
                                        <p:cTn id="53" dur="500"/>
                                        <p:tgtEl>
                                          <p:spTgt spid="45"/>
                                        </p:tgtEl>
                                      </p:cBhvr>
                                    </p:animEffect>
                                  </p:childTnLst>
                                </p:cTn>
                              </p:par>
                              <p:par>
                                <p:cTn id="54" presetID="10" presetClass="entr" presetSubtype="0" fill="hold" nodeType="with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500"/>
                                        <p:tgtEl>
                                          <p:spTgt spid="2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fade">
                                      <p:cBhvr>
                                        <p:cTn id="61" dur="500"/>
                                        <p:tgtEl>
                                          <p:spTgt spid="46"/>
                                        </p:tgtEl>
                                      </p:cBhvr>
                                    </p:animEffect>
                                  </p:childTnLst>
                                </p:cTn>
                              </p:par>
                              <p:par>
                                <p:cTn id="62" presetID="10" presetClass="entr" presetSubtype="0" fill="hold"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fade">
                                      <p:cBhvr>
                                        <p:cTn id="64" dur="500"/>
                                        <p:tgtEl>
                                          <p:spTgt spid="2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fade">
                                      <p:cBhvr>
                                        <p:cTn id="67" dur="500"/>
                                        <p:tgtEl>
                                          <p:spTgt spid="55"/>
                                        </p:tgtEl>
                                      </p:cBhvr>
                                    </p:animEffect>
                                  </p:childTnLst>
                                </p:cTn>
                              </p:par>
                              <p:par>
                                <p:cTn id="68" presetID="10" presetClass="entr" presetSubtype="0" fill="hold" nodeType="with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fade">
                                      <p:cBhvr>
                                        <p:cTn id="70" dur="500"/>
                                        <p:tgtEl>
                                          <p:spTgt spid="5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fade">
                                      <p:cBhvr>
                                        <p:cTn id="73" dur="500"/>
                                        <p:tgtEl>
                                          <p:spTgt spid="5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49"/>
                                        </p:tgtEl>
                                        <p:attrNameLst>
                                          <p:attrName>style.visibility</p:attrName>
                                        </p:attrNameLst>
                                      </p:cBhvr>
                                      <p:to>
                                        <p:strVal val="visible"/>
                                      </p:to>
                                    </p:set>
                                    <p:animEffect transition="in" filter="fade">
                                      <p:cBhvr>
                                        <p:cTn id="78" dur="500"/>
                                        <p:tgtEl>
                                          <p:spTgt spid="4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7"/>
                                        </p:tgtEl>
                                        <p:attrNameLst>
                                          <p:attrName>style.visibility</p:attrName>
                                        </p:attrNameLst>
                                      </p:cBhvr>
                                      <p:to>
                                        <p:strVal val="visible"/>
                                      </p:to>
                                    </p:set>
                                    <p:animEffect transition="in" filter="fade">
                                      <p:cBhvr>
                                        <p:cTn id="81" dur="500"/>
                                        <p:tgtEl>
                                          <p:spTgt spid="57"/>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fade">
                                      <p:cBhvr>
                                        <p:cTn id="86" dur="500"/>
                                        <p:tgtEl>
                                          <p:spTgt spid="54"/>
                                        </p:tgtEl>
                                      </p:cBhvr>
                                    </p:animEffect>
                                  </p:childTnLst>
                                </p:cTn>
                              </p:par>
                              <p:par>
                                <p:cTn id="87" presetID="10" presetClass="entr" presetSubtype="0" fill="hold" nodeType="withEffect">
                                  <p:stCondLst>
                                    <p:cond delay="0"/>
                                  </p:stCondLst>
                                  <p:childTnLst>
                                    <p:set>
                                      <p:cBhvr>
                                        <p:cTn id="88" dur="1" fill="hold">
                                          <p:stCondLst>
                                            <p:cond delay="0"/>
                                          </p:stCondLst>
                                        </p:cTn>
                                        <p:tgtEl>
                                          <p:spTgt spid="34"/>
                                        </p:tgtEl>
                                        <p:attrNameLst>
                                          <p:attrName>style.visibility</p:attrName>
                                        </p:attrNameLst>
                                      </p:cBhvr>
                                      <p:to>
                                        <p:strVal val="visible"/>
                                      </p:to>
                                    </p:set>
                                    <p:animEffect transition="in" filter="fade">
                                      <p:cBhvr>
                                        <p:cTn id="89" dur="500"/>
                                        <p:tgtEl>
                                          <p:spTgt spid="34"/>
                                        </p:tgtEl>
                                      </p:cBhvr>
                                    </p:animEffect>
                                  </p:childTnLst>
                                </p:cTn>
                              </p:par>
                              <p:par>
                                <p:cTn id="90" presetID="10" presetClass="entr" presetSubtype="0" fill="hold" nodeType="with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500"/>
                                        <p:tgtEl>
                                          <p:spTgt spid="31"/>
                                        </p:tgtEl>
                                      </p:cBhvr>
                                    </p:animEffect>
                                  </p:childTnLst>
                                </p:cTn>
                              </p:par>
                              <p:par>
                                <p:cTn id="93" presetID="10" presetClass="entr" presetSubtype="0" fill="hold" nodeType="with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fade">
                                      <p:cBhvr>
                                        <p:cTn id="95" dur="500"/>
                                        <p:tgtEl>
                                          <p:spTgt spid="42"/>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fade">
                                      <p:cBhvr>
                                        <p:cTn id="98" dur="500"/>
                                        <p:tgtEl>
                                          <p:spTgt spid="35"/>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fade">
                                      <p:cBhvr>
                                        <p:cTn id="101" dur="500"/>
                                        <p:tgtEl>
                                          <p:spTgt spid="53"/>
                                        </p:tgtEl>
                                      </p:cBhvr>
                                    </p:animEffect>
                                  </p:childTnLst>
                                </p:cTn>
                              </p:par>
                              <p:par>
                                <p:cTn id="102" presetID="10" presetClass="entr" presetSubtype="0" fill="hold" nodeType="withEffect">
                                  <p:stCondLst>
                                    <p:cond delay="0"/>
                                  </p:stCondLst>
                                  <p:childTnLst>
                                    <p:set>
                                      <p:cBhvr>
                                        <p:cTn id="103" dur="1" fill="hold">
                                          <p:stCondLst>
                                            <p:cond delay="0"/>
                                          </p:stCondLst>
                                        </p:cTn>
                                        <p:tgtEl>
                                          <p:spTgt spid="43"/>
                                        </p:tgtEl>
                                        <p:attrNameLst>
                                          <p:attrName>style.visibility</p:attrName>
                                        </p:attrNameLst>
                                      </p:cBhvr>
                                      <p:to>
                                        <p:strVal val="visible"/>
                                      </p:to>
                                    </p:set>
                                    <p:animEffect transition="in" filter="fade">
                                      <p:cBhvr>
                                        <p:cTn id="104" dur="500"/>
                                        <p:tgtEl>
                                          <p:spTgt spid="43"/>
                                        </p:tgtEl>
                                      </p:cBhvr>
                                    </p:animEffect>
                                  </p:childTnLst>
                                </p:cTn>
                              </p:par>
                              <p:par>
                                <p:cTn id="105" presetID="10" presetClass="entr" presetSubtype="0" fill="hold" nodeType="withEffect">
                                  <p:stCondLst>
                                    <p:cond delay="0"/>
                                  </p:stCondLst>
                                  <p:childTnLst>
                                    <p:set>
                                      <p:cBhvr>
                                        <p:cTn id="106" dur="1" fill="hold">
                                          <p:stCondLst>
                                            <p:cond delay="0"/>
                                          </p:stCondLst>
                                        </p:cTn>
                                        <p:tgtEl>
                                          <p:spTgt spid="36"/>
                                        </p:tgtEl>
                                        <p:attrNameLst>
                                          <p:attrName>style.visibility</p:attrName>
                                        </p:attrNameLst>
                                      </p:cBhvr>
                                      <p:to>
                                        <p:strVal val="visible"/>
                                      </p:to>
                                    </p:set>
                                    <p:animEffect transition="in" filter="fade">
                                      <p:cBhvr>
                                        <p:cTn id="107" dur="500"/>
                                        <p:tgtEl>
                                          <p:spTgt spid="36"/>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fade">
                                      <p:cBhvr>
                                        <p:cTn id="112" dur="500"/>
                                        <p:tgtEl>
                                          <p:spTgt spid="39"/>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59"/>
                                        </p:tgtEl>
                                        <p:attrNameLst>
                                          <p:attrName>style.visibility</p:attrName>
                                        </p:attrNameLst>
                                      </p:cBhvr>
                                      <p:to>
                                        <p:strVal val="visible"/>
                                      </p:to>
                                    </p:set>
                                    <p:animEffect transition="in" filter="fade">
                                      <p:cBhvr>
                                        <p:cTn id="11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53" grpId="0"/>
      <p:bldP spid="54" grpId="0"/>
      <p:bldP spid="55" grpId="0"/>
      <p:bldP spid="56" grpId="0"/>
      <p:bldP spid="57" grpId="0"/>
      <p:bldP spid="5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Serverless VOC architecture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4966" y="1931995"/>
            <a:ext cx="521366" cy="625640"/>
          </a:xfrm>
          <a:prstGeom prst="rect">
            <a:avLst/>
          </a:prstGeom>
        </p:spPr>
      </p:pic>
      <p:sp>
        <p:nvSpPr>
          <p:cNvPr id="10" name="TextBox 9"/>
          <p:cNvSpPr txBox="1"/>
          <p:nvPr/>
        </p:nvSpPr>
        <p:spPr>
          <a:xfrm>
            <a:off x="2717364" y="2565016"/>
            <a:ext cx="1476569" cy="276999"/>
          </a:xfrm>
          <a:prstGeom prst="rect">
            <a:avLst/>
          </a:prstGeom>
          <a:noFill/>
        </p:spPr>
        <p:txBody>
          <a:bodyPr wrap="square" rtlCol="0">
            <a:spAutoFit/>
          </a:bodyPr>
          <a:lstStyle/>
          <a:p>
            <a:pPr algn="ctr"/>
            <a:r>
              <a:rPr lang="en-US" sz="1200" dirty="0"/>
              <a:t>API Gateway</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8453" y="844820"/>
            <a:ext cx="508416" cy="53135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86563" y="731746"/>
            <a:ext cx="543466" cy="601994"/>
          </a:xfrm>
          <a:prstGeom prst="rect">
            <a:avLst/>
          </a:prstGeom>
        </p:spPr>
      </p:pic>
      <p:cxnSp>
        <p:nvCxnSpPr>
          <p:cNvPr id="13" name="Straight Connector 12"/>
          <p:cNvCxnSpPr/>
          <p:nvPr/>
        </p:nvCxnSpPr>
        <p:spPr>
          <a:xfrm>
            <a:off x="5774224" y="1110496"/>
            <a:ext cx="10185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3853830" y="1110496"/>
            <a:ext cx="1196043" cy="909341"/>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8453" y="1880134"/>
            <a:ext cx="508416" cy="531353"/>
          </a:xfrm>
          <a:prstGeom prst="rect">
            <a:avLst/>
          </a:prstGeom>
        </p:spPr>
      </p:pic>
      <p:cxnSp>
        <p:nvCxnSpPr>
          <p:cNvPr id="17" name="Straight Connector 16"/>
          <p:cNvCxnSpPr/>
          <p:nvPr/>
        </p:nvCxnSpPr>
        <p:spPr>
          <a:xfrm>
            <a:off x="5774224" y="2145810"/>
            <a:ext cx="1018572" cy="0"/>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8453" y="2964608"/>
            <a:ext cx="508416" cy="531353"/>
          </a:xfrm>
          <a:prstGeom prst="rect">
            <a:avLst/>
          </a:prstGeom>
        </p:spPr>
      </p:pic>
      <p:cxnSp>
        <p:nvCxnSpPr>
          <p:cNvPr id="20" name="Straight Connector 19"/>
          <p:cNvCxnSpPr/>
          <p:nvPr/>
        </p:nvCxnSpPr>
        <p:spPr>
          <a:xfrm>
            <a:off x="5774224" y="3230284"/>
            <a:ext cx="1018572" cy="0"/>
          </a:xfrm>
          <a:prstGeom prst="line">
            <a:avLst/>
          </a:prstGeom>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8453" y="4084136"/>
            <a:ext cx="508416" cy="531353"/>
          </a:xfrm>
          <a:prstGeom prst="rect">
            <a:avLst/>
          </a:prstGeom>
        </p:spPr>
      </p:pic>
      <p:cxnSp>
        <p:nvCxnSpPr>
          <p:cNvPr id="23" name="Straight Connector 22"/>
          <p:cNvCxnSpPr/>
          <p:nvPr/>
        </p:nvCxnSpPr>
        <p:spPr>
          <a:xfrm>
            <a:off x="5774224" y="4349812"/>
            <a:ext cx="10185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3901777" y="2152266"/>
            <a:ext cx="1148096" cy="1807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012452" y="2333015"/>
            <a:ext cx="10532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954293" y="2610014"/>
            <a:ext cx="1042332" cy="6202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853830" y="2902975"/>
            <a:ext cx="1142795" cy="1319024"/>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943154" y="1266309"/>
            <a:ext cx="1230284" cy="276999"/>
          </a:xfrm>
          <a:prstGeom prst="rect">
            <a:avLst/>
          </a:prstGeom>
          <a:noFill/>
        </p:spPr>
        <p:txBody>
          <a:bodyPr wrap="square" rtlCol="0">
            <a:spAutoFit/>
          </a:bodyPr>
          <a:lstStyle/>
          <a:p>
            <a:pPr algn="ctr"/>
            <a:r>
              <a:rPr lang="en-US" sz="1200" dirty="0"/>
              <a:t>Dynamo</a:t>
            </a:r>
          </a:p>
        </p:txBody>
      </p:sp>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86563" y="1805559"/>
            <a:ext cx="565819" cy="553518"/>
          </a:xfrm>
          <a:prstGeom prst="rect">
            <a:avLst/>
          </a:prstGeom>
        </p:spPr>
      </p:pic>
      <p:pic>
        <p:nvPicPr>
          <p:cNvPr id="35" name="Picture 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00042" y="2867993"/>
            <a:ext cx="565819" cy="553518"/>
          </a:xfrm>
          <a:prstGeom prst="rect">
            <a:avLst/>
          </a:prstGeom>
        </p:spPr>
      </p:pic>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89328" y="3930427"/>
            <a:ext cx="565819" cy="553518"/>
          </a:xfrm>
          <a:prstGeom prst="rect">
            <a:avLst/>
          </a:prstGeom>
        </p:spPr>
      </p:pic>
      <p:sp>
        <p:nvSpPr>
          <p:cNvPr id="37" name="TextBox 36"/>
          <p:cNvSpPr txBox="1"/>
          <p:nvPr/>
        </p:nvSpPr>
        <p:spPr>
          <a:xfrm>
            <a:off x="6943154" y="2333015"/>
            <a:ext cx="1230284" cy="461665"/>
          </a:xfrm>
          <a:prstGeom prst="rect">
            <a:avLst/>
          </a:prstGeom>
          <a:noFill/>
        </p:spPr>
        <p:txBody>
          <a:bodyPr wrap="square" rtlCol="0">
            <a:spAutoFit/>
          </a:bodyPr>
          <a:lstStyle/>
          <a:p>
            <a:pPr algn="ctr"/>
            <a:r>
              <a:rPr lang="en-US" sz="1200" dirty="0"/>
              <a:t>Amazon Comprehend</a:t>
            </a:r>
          </a:p>
        </p:txBody>
      </p:sp>
      <p:sp>
        <p:nvSpPr>
          <p:cNvPr id="38" name="TextBox 37"/>
          <p:cNvSpPr txBox="1"/>
          <p:nvPr/>
        </p:nvSpPr>
        <p:spPr>
          <a:xfrm>
            <a:off x="6967809" y="3423987"/>
            <a:ext cx="1230284" cy="461665"/>
          </a:xfrm>
          <a:prstGeom prst="rect">
            <a:avLst/>
          </a:prstGeom>
          <a:noFill/>
        </p:spPr>
        <p:txBody>
          <a:bodyPr wrap="square" rtlCol="0">
            <a:spAutoFit/>
          </a:bodyPr>
          <a:lstStyle/>
          <a:p>
            <a:pPr algn="ctr"/>
            <a:r>
              <a:rPr lang="en-US" sz="1200" dirty="0"/>
              <a:t>Amazon Translate</a:t>
            </a:r>
          </a:p>
        </p:txBody>
      </p:sp>
      <p:sp>
        <p:nvSpPr>
          <p:cNvPr id="39" name="TextBox 38"/>
          <p:cNvSpPr txBox="1"/>
          <p:nvPr/>
        </p:nvSpPr>
        <p:spPr>
          <a:xfrm>
            <a:off x="6954330" y="4514959"/>
            <a:ext cx="1230284" cy="461665"/>
          </a:xfrm>
          <a:prstGeom prst="rect">
            <a:avLst/>
          </a:prstGeom>
          <a:noFill/>
        </p:spPr>
        <p:txBody>
          <a:bodyPr wrap="square" rtlCol="0">
            <a:spAutoFit/>
          </a:bodyPr>
          <a:lstStyle/>
          <a:p>
            <a:pPr algn="ctr"/>
            <a:r>
              <a:rPr lang="en-US" sz="1200" dirty="0"/>
              <a:t>Amazon Sagemaker</a:t>
            </a:r>
          </a:p>
        </p:txBody>
      </p:sp>
      <p:pic>
        <p:nvPicPr>
          <p:cNvPr id="40" name="Picture 3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7093" y="1786915"/>
            <a:ext cx="876300" cy="1092200"/>
          </a:xfrm>
          <a:prstGeom prst="rect">
            <a:avLst/>
          </a:prstGeom>
        </p:spPr>
      </p:pic>
    </p:spTree>
    <p:extLst>
      <p:ext uri="{BB962C8B-B14F-4D97-AF65-F5344CB8AC3E}">
        <p14:creationId xmlns:p14="http://schemas.microsoft.com/office/powerpoint/2010/main" val="1614275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estimate with Comprehend</a:t>
            </a:r>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81272564"/>
              </p:ext>
            </p:extLst>
          </p:nvPr>
        </p:nvGraphicFramePr>
        <p:xfrm>
          <a:off x="1501168" y="1068345"/>
          <a:ext cx="6277327" cy="2966720"/>
        </p:xfrm>
        <a:graphic>
          <a:graphicData uri="http://schemas.openxmlformats.org/drawingml/2006/table">
            <a:tbl>
              <a:tblPr firstRow="1" bandRow="1">
                <a:tableStyleId>{69CF1AB2-1976-4502-BF36-3FF5EA218861}</a:tableStyleId>
              </a:tblPr>
              <a:tblGrid>
                <a:gridCol w="1617951">
                  <a:extLst>
                    <a:ext uri="{9D8B030D-6E8A-4147-A177-3AD203B41FA5}">
                      <a16:colId xmlns:a16="http://schemas.microsoft.com/office/drawing/2014/main" val="20000"/>
                    </a:ext>
                  </a:extLst>
                </a:gridCol>
                <a:gridCol w="2428241">
                  <a:extLst>
                    <a:ext uri="{9D8B030D-6E8A-4147-A177-3AD203B41FA5}">
                      <a16:colId xmlns:a16="http://schemas.microsoft.com/office/drawing/2014/main" val="20001"/>
                    </a:ext>
                  </a:extLst>
                </a:gridCol>
                <a:gridCol w="2231135">
                  <a:extLst>
                    <a:ext uri="{9D8B030D-6E8A-4147-A177-3AD203B41FA5}">
                      <a16:colId xmlns:a16="http://schemas.microsoft.com/office/drawing/2014/main" val="20002"/>
                    </a:ext>
                  </a:extLst>
                </a:gridCol>
              </a:tblGrid>
              <a:tr h="370840">
                <a:tc>
                  <a:txBody>
                    <a:bodyPr/>
                    <a:lstStyle/>
                    <a:p>
                      <a:r>
                        <a:rPr lang="en-US" sz="1400" dirty="0"/>
                        <a:t>Service</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Pricing</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a:t>Monthly estimate</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en-US" sz="1400" dirty="0"/>
                        <a:t>Lambda</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s-IS" sz="1400" kern="1200" dirty="0">
                          <a:effectLst/>
                        </a:rPr>
                        <a:t>0.00001667 per GB second</a:t>
                      </a:r>
                      <a:endParaRPr lang="en-US" sz="1400" b="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a:t>$16.67</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sz="1400" dirty="0"/>
                        <a:t>API gateway</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kern="1200" dirty="0">
                          <a:effectLst/>
                        </a:rPr>
                        <a:t>$3.50 per million calls</a:t>
                      </a:r>
                      <a:endParaRPr 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a:t>$3.500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US" sz="1400" dirty="0"/>
                        <a:t>S3</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kern="1200" dirty="0">
                          <a:effectLst/>
                        </a:rPr>
                        <a:t>$0.0245 per GB</a:t>
                      </a:r>
                      <a:endParaRPr lang="en-US" sz="1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a:t>$0.024</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r>
                        <a:rPr lang="en-US" sz="1400" dirty="0"/>
                        <a:t>Comprehend</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de-DE" sz="1400" kern="1200" cap="all" dirty="0">
                          <a:effectLst/>
                        </a:rPr>
                        <a:t>$0.0001 PER UNIT</a:t>
                      </a:r>
                      <a:endParaRPr lang="de-DE" sz="1400" b="0" i="0" kern="1200" cap="all" dirty="0">
                        <a:solidFill>
                          <a:schemeClr val="dk1"/>
                        </a:solidFill>
                        <a:effectLst/>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de-DE" sz="1400" kern="1200" cap="all" dirty="0">
                          <a:effectLst/>
                        </a:rPr>
                        <a:t>$100.0</a:t>
                      </a:r>
                      <a:endParaRPr lang="de-DE" sz="1400" b="0" i="0" kern="1200" cap="all" dirty="0">
                        <a:solidFill>
                          <a:schemeClr val="dk1"/>
                        </a:solidFill>
                        <a:effectLst/>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r>
                        <a:rPr lang="en-US" sz="1400" dirty="0"/>
                        <a:t>Dynamodb</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dirty="0">
                          <a:effectLst/>
                        </a:rPr>
                        <a:t>$</a:t>
                      </a:r>
                      <a:r>
                        <a:rPr lang="nb-NO" sz="1400" kern="1200" dirty="0">
                          <a:effectLst/>
                        </a:rPr>
                        <a:t>0.47 </a:t>
                      </a:r>
                      <a:r>
                        <a:rPr lang="en-US" sz="1400" dirty="0">
                          <a:effectLst/>
                        </a:rPr>
                        <a:t>per WCU</a:t>
                      </a:r>
                    </a:p>
                    <a:p>
                      <a:pPr algn="l"/>
                      <a:r>
                        <a:rPr lang="en-US" sz="1400" dirty="0">
                          <a:effectLst/>
                        </a:rPr>
                        <a:t>$0.09</a:t>
                      </a:r>
                      <a:r>
                        <a:rPr lang="en-US" sz="1400" baseline="0" dirty="0">
                          <a:effectLst/>
                        </a:rPr>
                        <a:t> per RCU</a:t>
                      </a:r>
                    </a:p>
                    <a:p>
                      <a:pPr algn="l"/>
                      <a:r>
                        <a:rPr lang="en-US" sz="1400" baseline="0" dirty="0">
                          <a:effectLst/>
                        </a:rPr>
                        <a:t>$0.25 per GB</a:t>
                      </a:r>
                      <a:endParaRPr lang="en-US" sz="1400" dirty="0">
                        <a:effectLst/>
                      </a:endParaRPr>
                    </a:p>
                  </a:txBody>
                  <a:tcPr marL="50800" marR="50800" marT="50800" marB="508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a:t>$0.810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a:txBody>
                    <a:bodyPr/>
                    <a:lstStyle/>
                    <a:p>
                      <a:r>
                        <a:rPr lang="en-US" sz="1400" dirty="0"/>
                        <a:t>Total</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effectLst/>
                      </a:endParaRPr>
                    </a:p>
                  </a:txBody>
                  <a:tcPr marL="50800" marR="50800" marT="50800" marB="508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a:t>$121.0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3" name="TextBox 2"/>
          <p:cNvSpPr txBox="1"/>
          <p:nvPr/>
        </p:nvSpPr>
        <p:spPr>
          <a:xfrm>
            <a:off x="3175000" y="4330700"/>
            <a:ext cx="2762295" cy="369332"/>
          </a:xfrm>
          <a:prstGeom prst="rect">
            <a:avLst/>
          </a:prstGeom>
          <a:noFill/>
        </p:spPr>
        <p:txBody>
          <a:bodyPr wrap="none" rtlCol="0">
            <a:spAutoFit/>
          </a:bodyPr>
          <a:lstStyle/>
          <a:p>
            <a:r>
              <a:rPr lang="en-US" dirty="0"/>
              <a:t>( for 1 million sentences) </a:t>
            </a:r>
          </a:p>
        </p:txBody>
      </p:sp>
    </p:spTree>
    <p:extLst>
      <p:ext uri="{BB962C8B-B14F-4D97-AF65-F5344CB8AC3E}">
        <p14:creationId xmlns:p14="http://schemas.microsoft.com/office/powerpoint/2010/main" val="373550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166" y="3265330"/>
            <a:ext cx="3052598" cy="1021556"/>
          </a:xfrm>
        </p:spPr>
        <p:txBody>
          <a:bodyPr/>
          <a:lstStyle/>
          <a:p>
            <a:r>
              <a:rPr lang="en-US" dirty="0"/>
              <a:t>Thank you!</a:t>
            </a:r>
          </a:p>
        </p:txBody>
      </p:sp>
      <p:sp>
        <p:nvSpPr>
          <p:cNvPr id="3" name="Text Placeholder 2"/>
          <p:cNvSpPr>
            <a:spLocks noGrp="1"/>
          </p:cNvSpPr>
          <p:nvPr>
            <p:ph type="body" sz="quarter" idx="10"/>
          </p:nvPr>
        </p:nvSpPr>
        <p:spPr>
          <a:xfrm>
            <a:off x="1804714" y="717393"/>
            <a:ext cx="5425199" cy="433387"/>
          </a:xfrm>
        </p:spPr>
        <p:txBody>
          <a:bodyPr>
            <a:noAutofit/>
          </a:bodyPr>
          <a:lstStyle/>
          <a:p>
            <a:pPr algn="ctr"/>
            <a:r>
              <a:rPr lang="en-US" sz="2000" b="1" dirty="0"/>
              <a:t>Get started with Amazon Comprehend:</a:t>
            </a:r>
          </a:p>
          <a:p>
            <a:pPr algn="ctr"/>
            <a:r>
              <a:rPr lang="en-US" sz="2000" dirty="0">
                <a:hlinkClick r:id="rId2"/>
              </a:rPr>
              <a:t>https://aws.amazon.com/comprehend</a:t>
            </a:r>
            <a:endParaRPr lang="en-US" sz="2000" dirty="0"/>
          </a:p>
          <a:p>
            <a:pPr algn="ctr"/>
            <a:endParaRPr lang="en-US" sz="2000" dirty="0"/>
          </a:p>
          <a:p>
            <a:pPr algn="ctr"/>
            <a:r>
              <a:rPr lang="en-US" sz="2000" b="1" dirty="0"/>
              <a:t>Get started with Amazon Sagemaker:</a:t>
            </a:r>
            <a:endParaRPr lang="en-US" sz="2000" dirty="0"/>
          </a:p>
          <a:p>
            <a:pPr algn="ctr"/>
            <a:r>
              <a:rPr lang="en-US" sz="2000" dirty="0">
                <a:hlinkClick r:id="rId3"/>
              </a:rPr>
              <a:t>https://aws.amazon.com/sagemaker</a:t>
            </a:r>
            <a:endParaRPr lang="en-US" sz="2000" dirty="0"/>
          </a:p>
        </p:txBody>
      </p:sp>
    </p:spTree>
    <p:extLst>
      <p:ext uri="{BB962C8B-B14F-4D97-AF65-F5344CB8AC3E}">
        <p14:creationId xmlns:p14="http://schemas.microsoft.com/office/powerpoint/2010/main" val="889041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13174" y="3945485"/>
            <a:ext cx="2506697" cy="57879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23088" y="697272"/>
            <a:ext cx="2514599" cy="3827006"/>
          </a:xfrm>
          <a:prstGeom prst="rect">
            <a:avLst/>
          </a:prstGeom>
          <a:ln w="952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9288" y="1297284"/>
            <a:ext cx="309372" cy="309372"/>
          </a:xfrm>
          <a:prstGeom prst="rect">
            <a:avLst/>
          </a:prstGeom>
        </p:spPr>
      </p:pic>
      <p:sp>
        <p:nvSpPr>
          <p:cNvPr id="8" name="TextBox 7"/>
          <p:cNvSpPr txBox="1"/>
          <p:nvPr/>
        </p:nvSpPr>
        <p:spPr>
          <a:xfrm>
            <a:off x="704088" y="1294307"/>
            <a:ext cx="832104" cy="307777"/>
          </a:xfrm>
          <a:prstGeom prst="rect">
            <a:avLst/>
          </a:prstGeom>
          <a:noFill/>
        </p:spPr>
        <p:txBody>
          <a:bodyPr wrap="square" rtlCol="0">
            <a:spAutoFit/>
          </a:bodyPr>
          <a:lstStyle/>
          <a:p>
            <a:r>
              <a:rPr lang="en-US" sz="1400" dirty="0"/>
              <a:t>Internal</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8442" y="2992490"/>
            <a:ext cx="373610" cy="365449"/>
          </a:xfrm>
          <a:prstGeom prst="rect">
            <a:avLst/>
          </a:prstGeom>
        </p:spPr>
      </p:pic>
      <p:sp>
        <p:nvSpPr>
          <p:cNvPr id="10" name="Rectangle 9"/>
          <p:cNvSpPr/>
          <p:nvPr/>
        </p:nvSpPr>
        <p:spPr>
          <a:xfrm>
            <a:off x="3313175" y="690437"/>
            <a:ext cx="2514599" cy="3803020"/>
          </a:xfrm>
          <a:prstGeom prst="rect">
            <a:avLst/>
          </a:prstGeom>
          <a:noFill/>
          <a:ln w="952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1" name="TextBox 10"/>
          <p:cNvSpPr txBox="1"/>
          <p:nvPr/>
        </p:nvSpPr>
        <p:spPr>
          <a:xfrm>
            <a:off x="3846574" y="1336267"/>
            <a:ext cx="482824" cy="276999"/>
          </a:xfrm>
          <a:prstGeom prst="rect">
            <a:avLst/>
          </a:prstGeom>
          <a:noFill/>
        </p:spPr>
        <p:txBody>
          <a:bodyPr wrap="none" rtlCol="0">
            <a:spAutoFit/>
          </a:bodyPr>
          <a:lstStyle/>
          <a:p>
            <a:r>
              <a:rPr lang="en-US" sz="1200" dirty="0"/>
              <a:t>NLP</a:t>
            </a:r>
          </a:p>
        </p:txBody>
      </p:sp>
      <p:sp>
        <p:nvSpPr>
          <p:cNvPr id="12" name="Rectangle 11"/>
          <p:cNvSpPr/>
          <p:nvPr/>
        </p:nvSpPr>
        <p:spPr>
          <a:xfrm>
            <a:off x="3313175" y="311031"/>
            <a:ext cx="2514599" cy="307777"/>
          </a:xfrm>
          <a:prstGeom prst="rect">
            <a:avLst/>
          </a:prstGeom>
          <a:solidFill>
            <a:schemeClr val="accent1"/>
          </a:solidFill>
          <a:ln>
            <a:solidFill>
              <a:srgbClr val="303942"/>
            </a:solid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algn="ctr"/>
            <a:r>
              <a:rPr lang="en-US" sz="1400" b="1" dirty="0"/>
              <a:t>Transform</a:t>
            </a:r>
          </a:p>
        </p:txBody>
      </p:sp>
      <p:sp>
        <p:nvSpPr>
          <p:cNvPr id="13" name="Rectangle 12"/>
          <p:cNvSpPr/>
          <p:nvPr/>
        </p:nvSpPr>
        <p:spPr>
          <a:xfrm>
            <a:off x="6322240" y="699114"/>
            <a:ext cx="2514599" cy="3825163"/>
          </a:xfrm>
          <a:prstGeom prst="rect">
            <a:avLst/>
          </a:prstGeom>
          <a:ln w="952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cxnSp>
        <p:nvCxnSpPr>
          <p:cNvPr id="14" name="Straight Connector 13"/>
          <p:cNvCxnSpPr/>
          <p:nvPr/>
        </p:nvCxnSpPr>
        <p:spPr>
          <a:xfrm>
            <a:off x="6378612" y="1850173"/>
            <a:ext cx="238203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p:cNvSpPr/>
          <p:nvPr/>
        </p:nvSpPr>
        <p:spPr>
          <a:xfrm>
            <a:off x="6322240" y="319709"/>
            <a:ext cx="2514599" cy="307777"/>
          </a:xfrm>
          <a:prstGeom prst="rect">
            <a:avLst/>
          </a:prstGeom>
          <a:solidFill>
            <a:schemeClr val="accent1"/>
          </a:solidFill>
          <a:ln>
            <a:solidFill>
              <a:srgbClr val="303942"/>
            </a:solid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algn="ctr"/>
            <a:r>
              <a:rPr lang="en-US" sz="1400" b="1" dirty="0"/>
              <a:t>Deliver</a:t>
            </a:r>
          </a:p>
        </p:txBody>
      </p:sp>
      <p:sp>
        <p:nvSpPr>
          <p:cNvPr id="16" name="TextBox 15"/>
          <p:cNvSpPr txBox="1"/>
          <p:nvPr/>
        </p:nvSpPr>
        <p:spPr>
          <a:xfrm>
            <a:off x="323088" y="698866"/>
            <a:ext cx="2514599" cy="276999"/>
          </a:xfrm>
          <a:prstGeom prst="rect">
            <a:avLst/>
          </a:prstGeom>
          <a:noFill/>
        </p:spPr>
        <p:txBody>
          <a:bodyPr wrap="square" rtlCol="0">
            <a:spAutoFit/>
          </a:bodyPr>
          <a:lstStyle/>
          <a:p>
            <a:r>
              <a:rPr lang="en-US" sz="1200" b="1" dirty="0">
                <a:solidFill>
                  <a:schemeClr val="accent6">
                    <a:lumMod val="75000"/>
                  </a:schemeClr>
                </a:solidFill>
              </a:rPr>
              <a:t>Gather customer feedback</a:t>
            </a:r>
            <a:endParaRPr lang="en-US" sz="1200" dirty="0"/>
          </a:p>
        </p:txBody>
      </p:sp>
      <p:sp>
        <p:nvSpPr>
          <p:cNvPr id="17" name="TextBox 16"/>
          <p:cNvSpPr txBox="1"/>
          <p:nvPr/>
        </p:nvSpPr>
        <p:spPr>
          <a:xfrm>
            <a:off x="3313174" y="694401"/>
            <a:ext cx="2514599" cy="276999"/>
          </a:xfrm>
          <a:prstGeom prst="rect">
            <a:avLst/>
          </a:prstGeom>
          <a:noFill/>
        </p:spPr>
        <p:txBody>
          <a:bodyPr wrap="square" rtlCol="0">
            <a:spAutoFit/>
          </a:bodyPr>
          <a:lstStyle/>
          <a:p>
            <a:r>
              <a:rPr lang="en-US" sz="1200" b="1" dirty="0">
                <a:solidFill>
                  <a:schemeClr val="accent6">
                    <a:lumMod val="75000"/>
                  </a:schemeClr>
                </a:solidFill>
              </a:rPr>
              <a:t>Process Categorize and Score</a:t>
            </a:r>
            <a:endParaRPr lang="en-US" sz="1200" dirty="0"/>
          </a:p>
        </p:txBody>
      </p:sp>
      <p:sp>
        <p:nvSpPr>
          <p:cNvPr id="18" name="TextBox 17"/>
          <p:cNvSpPr txBox="1"/>
          <p:nvPr/>
        </p:nvSpPr>
        <p:spPr>
          <a:xfrm>
            <a:off x="6322242" y="714278"/>
            <a:ext cx="2514599" cy="461665"/>
          </a:xfrm>
          <a:prstGeom prst="rect">
            <a:avLst/>
          </a:prstGeom>
          <a:noFill/>
        </p:spPr>
        <p:txBody>
          <a:bodyPr wrap="square" rtlCol="0">
            <a:spAutoFit/>
          </a:bodyPr>
          <a:lstStyle/>
          <a:p>
            <a:r>
              <a:rPr lang="en-US" sz="1200" b="1" dirty="0">
                <a:solidFill>
                  <a:schemeClr val="accent6">
                    <a:lumMod val="75000"/>
                  </a:schemeClr>
                </a:solidFill>
              </a:rPr>
              <a:t>Distill Actionable Insight and make it accessible</a:t>
            </a:r>
            <a:endParaRPr lang="en-US" sz="1200" dirty="0"/>
          </a:p>
        </p:txBody>
      </p:sp>
      <p:cxnSp>
        <p:nvCxnSpPr>
          <p:cNvPr id="19" name="Straight Connector 18"/>
          <p:cNvCxnSpPr/>
          <p:nvPr/>
        </p:nvCxnSpPr>
        <p:spPr>
          <a:xfrm>
            <a:off x="399288" y="1669854"/>
            <a:ext cx="2362200" cy="0"/>
          </a:xfrm>
          <a:prstGeom prst="line">
            <a:avLst/>
          </a:prstGeom>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407556" y="1669854"/>
            <a:ext cx="2353932" cy="1015663"/>
          </a:xfrm>
          <a:prstGeom prst="rect">
            <a:avLst/>
          </a:prstGeom>
          <a:noFill/>
        </p:spPr>
        <p:txBody>
          <a:bodyPr wrap="square" rtlCol="0">
            <a:spAutoFit/>
          </a:bodyPr>
          <a:lstStyle/>
          <a:p>
            <a:pPr marL="171450" indent="-171450">
              <a:buFont typeface="Arial" panose="020B0604020202020204" pitchFamily="34" charset="0"/>
              <a:buChar char="•"/>
            </a:pPr>
            <a:r>
              <a:rPr lang="en-US" sz="1200" dirty="0"/>
              <a:t>Email / Chat Transcripts</a:t>
            </a:r>
          </a:p>
          <a:p>
            <a:pPr marL="171450" indent="-171450">
              <a:buFont typeface="Arial" panose="020B0604020202020204" pitchFamily="34" charset="0"/>
              <a:buChar char="•"/>
            </a:pPr>
            <a:r>
              <a:rPr lang="en-US" sz="1200" dirty="0"/>
              <a:t>Online Return Center</a:t>
            </a:r>
          </a:p>
          <a:p>
            <a:pPr marL="171450" indent="-171450">
              <a:buFont typeface="Arial" panose="020B0604020202020204" pitchFamily="34" charset="0"/>
              <a:buChar char="•"/>
            </a:pPr>
            <a:r>
              <a:rPr lang="en-US" sz="1200" dirty="0"/>
              <a:t>Tickets</a:t>
            </a:r>
          </a:p>
          <a:p>
            <a:pPr marL="171450" indent="-171450">
              <a:buFont typeface="Arial" panose="020B0604020202020204" pitchFamily="34" charset="0"/>
              <a:buChar char="•"/>
            </a:pPr>
            <a:r>
              <a:rPr lang="en-US" sz="1200" dirty="0"/>
              <a:t>Ad Hoc Sources</a:t>
            </a:r>
          </a:p>
          <a:p>
            <a:pPr marL="171450" indent="-171450">
              <a:buFont typeface="Arial" panose="020B0604020202020204" pitchFamily="34" charset="0"/>
              <a:buChar char="•"/>
            </a:pPr>
            <a:r>
              <a:rPr lang="en-US" sz="1200" dirty="0"/>
              <a:t>Survey</a:t>
            </a:r>
          </a:p>
        </p:txBody>
      </p:sp>
      <p:sp>
        <p:nvSpPr>
          <p:cNvPr id="21" name="TextBox 20"/>
          <p:cNvSpPr txBox="1"/>
          <p:nvPr/>
        </p:nvSpPr>
        <p:spPr>
          <a:xfrm>
            <a:off x="712880" y="2984866"/>
            <a:ext cx="1286608" cy="307777"/>
          </a:xfrm>
          <a:prstGeom prst="rect">
            <a:avLst/>
          </a:prstGeom>
          <a:noFill/>
        </p:spPr>
        <p:txBody>
          <a:bodyPr wrap="square" rtlCol="0">
            <a:spAutoFit/>
          </a:bodyPr>
          <a:lstStyle/>
          <a:p>
            <a:r>
              <a:rPr lang="en-US" sz="1400" dirty="0"/>
              <a:t>External</a:t>
            </a:r>
          </a:p>
        </p:txBody>
      </p:sp>
      <p:cxnSp>
        <p:nvCxnSpPr>
          <p:cNvPr id="22" name="Straight Connector 21"/>
          <p:cNvCxnSpPr/>
          <p:nvPr/>
        </p:nvCxnSpPr>
        <p:spPr>
          <a:xfrm>
            <a:off x="407556" y="3365866"/>
            <a:ext cx="2362200" cy="0"/>
          </a:xfrm>
          <a:prstGeom prst="line">
            <a:avLst/>
          </a:prstGeom>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361186" y="3423235"/>
            <a:ext cx="2353932"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t>Social Media</a:t>
            </a:r>
          </a:p>
          <a:p>
            <a:pPr marL="171450" indent="-171450">
              <a:buFont typeface="Arial" panose="020B0604020202020204" pitchFamily="34" charset="0"/>
              <a:buChar char="•"/>
            </a:pPr>
            <a:r>
              <a:rPr lang="en-US" sz="1200" dirty="0"/>
              <a:t>Forums</a:t>
            </a:r>
          </a:p>
          <a:p>
            <a:pPr marL="171450" indent="-171450">
              <a:buFont typeface="Arial" panose="020B0604020202020204" pitchFamily="34" charset="0"/>
              <a:buChar char="•"/>
            </a:pPr>
            <a:r>
              <a:rPr lang="en-US" sz="1200" dirty="0"/>
              <a:t>Customer Reviews</a:t>
            </a:r>
          </a:p>
        </p:txBody>
      </p:sp>
      <p:grpSp>
        <p:nvGrpSpPr>
          <p:cNvPr id="24" name="Group 4"/>
          <p:cNvGrpSpPr>
            <a:grpSpLocks noChangeAspect="1"/>
          </p:cNvGrpSpPr>
          <p:nvPr/>
        </p:nvGrpSpPr>
        <p:grpSpPr bwMode="auto">
          <a:xfrm>
            <a:off x="3389376" y="1308979"/>
            <a:ext cx="351552" cy="310896"/>
            <a:chOff x="2292" y="1640"/>
            <a:chExt cx="1176" cy="1040"/>
          </a:xfrm>
        </p:grpSpPr>
        <p:sp>
          <p:nvSpPr>
            <p:cNvPr id="25" name="AutoShape 3"/>
            <p:cNvSpPr>
              <a:spLocks noChangeAspect="1" noChangeArrowheads="1" noTextEdit="1"/>
            </p:cNvSpPr>
            <p:nvPr/>
          </p:nvSpPr>
          <p:spPr bwMode="auto">
            <a:xfrm>
              <a:off x="2292" y="1640"/>
              <a:ext cx="1176" cy="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5"/>
            <p:cNvSpPr>
              <a:spLocks/>
            </p:cNvSpPr>
            <p:nvPr/>
          </p:nvSpPr>
          <p:spPr bwMode="auto">
            <a:xfrm>
              <a:off x="2878" y="1936"/>
              <a:ext cx="590" cy="744"/>
            </a:xfrm>
            <a:custGeom>
              <a:avLst/>
              <a:gdLst>
                <a:gd name="T0" fmla="*/ 42 w 590"/>
                <a:gd name="T1" fmla="*/ 728 h 744"/>
                <a:gd name="T2" fmla="*/ 0 w 590"/>
                <a:gd name="T3" fmla="*/ 648 h 744"/>
                <a:gd name="T4" fmla="*/ 4 w 590"/>
                <a:gd name="T5" fmla="*/ 480 h 744"/>
                <a:gd name="T6" fmla="*/ 20 w 590"/>
                <a:gd name="T7" fmla="*/ 440 h 744"/>
                <a:gd name="T8" fmla="*/ 50 w 590"/>
                <a:gd name="T9" fmla="*/ 408 h 744"/>
                <a:gd name="T10" fmla="*/ 92 w 590"/>
                <a:gd name="T11" fmla="*/ 394 h 744"/>
                <a:gd name="T12" fmla="*/ 160 w 590"/>
                <a:gd name="T13" fmla="*/ 394 h 744"/>
                <a:gd name="T14" fmla="*/ 186 w 590"/>
                <a:gd name="T15" fmla="*/ 424 h 744"/>
                <a:gd name="T16" fmla="*/ 176 w 590"/>
                <a:gd name="T17" fmla="*/ 446 h 744"/>
                <a:gd name="T18" fmla="*/ 154 w 590"/>
                <a:gd name="T19" fmla="*/ 456 h 744"/>
                <a:gd name="T20" fmla="*/ 86 w 590"/>
                <a:gd name="T21" fmla="*/ 458 h 744"/>
                <a:gd name="T22" fmla="*/ 74 w 590"/>
                <a:gd name="T23" fmla="*/ 470 h 744"/>
                <a:gd name="T24" fmla="*/ 62 w 590"/>
                <a:gd name="T25" fmla="*/ 508 h 744"/>
                <a:gd name="T26" fmla="*/ 64 w 590"/>
                <a:gd name="T27" fmla="*/ 662 h 744"/>
                <a:gd name="T28" fmla="*/ 88 w 590"/>
                <a:gd name="T29" fmla="*/ 682 h 744"/>
                <a:gd name="T30" fmla="*/ 502 w 590"/>
                <a:gd name="T31" fmla="*/ 682 h 744"/>
                <a:gd name="T32" fmla="*/ 526 w 590"/>
                <a:gd name="T33" fmla="*/ 662 h 744"/>
                <a:gd name="T34" fmla="*/ 528 w 590"/>
                <a:gd name="T35" fmla="*/ 490 h 744"/>
                <a:gd name="T36" fmla="*/ 514 w 590"/>
                <a:gd name="T37" fmla="*/ 462 h 744"/>
                <a:gd name="T38" fmla="*/ 434 w 590"/>
                <a:gd name="T39" fmla="*/ 456 h 744"/>
                <a:gd name="T40" fmla="*/ 370 w 590"/>
                <a:gd name="T41" fmla="*/ 436 h 744"/>
                <a:gd name="T42" fmla="*/ 342 w 590"/>
                <a:gd name="T43" fmla="*/ 388 h 744"/>
                <a:gd name="T44" fmla="*/ 356 w 590"/>
                <a:gd name="T45" fmla="*/ 280 h 744"/>
                <a:gd name="T46" fmla="*/ 362 w 590"/>
                <a:gd name="T47" fmla="*/ 274 h 744"/>
                <a:gd name="T48" fmla="*/ 382 w 590"/>
                <a:gd name="T49" fmla="*/ 256 h 744"/>
                <a:gd name="T50" fmla="*/ 410 w 590"/>
                <a:gd name="T51" fmla="*/ 192 h 744"/>
                <a:gd name="T52" fmla="*/ 408 w 590"/>
                <a:gd name="T53" fmla="*/ 156 h 744"/>
                <a:gd name="T54" fmla="*/ 338 w 590"/>
                <a:gd name="T55" fmla="*/ 70 h 744"/>
                <a:gd name="T56" fmla="*/ 294 w 590"/>
                <a:gd name="T57" fmla="*/ 62 h 744"/>
                <a:gd name="T58" fmla="*/ 210 w 590"/>
                <a:gd name="T59" fmla="*/ 96 h 744"/>
                <a:gd name="T60" fmla="*/ 176 w 590"/>
                <a:gd name="T61" fmla="*/ 178 h 744"/>
                <a:gd name="T62" fmla="*/ 182 w 590"/>
                <a:gd name="T63" fmla="*/ 218 h 744"/>
                <a:gd name="T64" fmla="*/ 220 w 590"/>
                <a:gd name="T65" fmla="*/ 270 h 744"/>
                <a:gd name="T66" fmla="*/ 232 w 590"/>
                <a:gd name="T67" fmla="*/ 290 h 744"/>
                <a:gd name="T68" fmla="*/ 224 w 590"/>
                <a:gd name="T69" fmla="*/ 314 h 744"/>
                <a:gd name="T70" fmla="*/ 186 w 590"/>
                <a:gd name="T71" fmla="*/ 322 h 744"/>
                <a:gd name="T72" fmla="*/ 154 w 590"/>
                <a:gd name="T73" fmla="*/ 290 h 744"/>
                <a:gd name="T74" fmla="*/ 116 w 590"/>
                <a:gd name="T75" fmla="*/ 200 h 744"/>
                <a:gd name="T76" fmla="*/ 118 w 590"/>
                <a:gd name="T77" fmla="*/ 142 h 744"/>
                <a:gd name="T78" fmla="*/ 156 w 590"/>
                <a:gd name="T79" fmla="*/ 64 h 744"/>
                <a:gd name="T80" fmla="*/ 224 w 590"/>
                <a:gd name="T81" fmla="*/ 14 h 744"/>
                <a:gd name="T82" fmla="*/ 294 w 590"/>
                <a:gd name="T83" fmla="*/ 0 h 744"/>
                <a:gd name="T84" fmla="*/ 364 w 590"/>
                <a:gd name="T85" fmla="*/ 14 h 744"/>
                <a:gd name="T86" fmla="*/ 432 w 590"/>
                <a:gd name="T87" fmla="*/ 64 h 744"/>
                <a:gd name="T88" fmla="*/ 468 w 590"/>
                <a:gd name="T89" fmla="*/ 142 h 744"/>
                <a:gd name="T90" fmla="*/ 472 w 590"/>
                <a:gd name="T91" fmla="*/ 198 h 744"/>
                <a:gd name="T92" fmla="*/ 446 w 590"/>
                <a:gd name="T93" fmla="*/ 276 h 744"/>
                <a:gd name="T94" fmla="*/ 402 w 590"/>
                <a:gd name="T95" fmla="*/ 324 h 744"/>
                <a:gd name="T96" fmla="*/ 404 w 590"/>
                <a:gd name="T97" fmla="*/ 380 h 744"/>
                <a:gd name="T98" fmla="*/ 426 w 590"/>
                <a:gd name="T99" fmla="*/ 394 h 744"/>
                <a:gd name="T100" fmla="*/ 514 w 590"/>
                <a:gd name="T101" fmla="*/ 396 h 744"/>
                <a:gd name="T102" fmla="*/ 582 w 590"/>
                <a:gd name="T103" fmla="*/ 454 h 744"/>
                <a:gd name="T104" fmla="*/ 590 w 590"/>
                <a:gd name="T105" fmla="*/ 648 h 744"/>
                <a:gd name="T106" fmla="*/ 548 w 590"/>
                <a:gd name="T107" fmla="*/ 728 h 744"/>
                <a:gd name="T108" fmla="*/ 94 w 590"/>
                <a:gd name="T109" fmla="*/ 744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90" h="744">
                  <a:moveTo>
                    <a:pt x="94" y="744"/>
                  </a:moveTo>
                  <a:lnTo>
                    <a:pt x="94" y="744"/>
                  </a:lnTo>
                  <a:lnTo>
                    <a:pt x="76" y="742"/>
                  </a:lnTo>
                  <a:lnTo>
                    <a:pt x="58" y="736"/>
                  </a:lnTo>
                  <a:lnTo>
                    <a:pt x="42" y="728"/>
                  </a:lnTo>
                  <a:lnTo>
                    <a:pt x="28" y="716"/>
                  </a:lnTo>
                  <a:lnTo>
                    <a:pt x="16" y="702"/>
                  </a:lnTo>
                  <a:lnTo>
                    <a:pt x="6" y="686"/>
                  </a:lnTo>
                  <a:lnTo>
                    <a:pt x="2" y="668"/>
                  </a:lnTo>
                  <a:lnTo>
                    <a:pt x="0" y="648"/>
                  </a:lnTo>
                  <a:lnTo>
                    <a:pt x="0" y="648"/>
                  </a:lnTo>
                  <a:lnTo>
                    <a:pt x="0" y="508"/>
                  </a:lnTo>
                  <a:lnTo>
                    <a:pt x="0" y="508"/>
                  </a:lnTo>
                  <a:lnTo>
                    <a:pt x="0" y="494"/>
                  </a:lnTo>
                  <a:lnTo>
                    <a:pt x="4" y="480"/>
                  </a:lnTo>
                  <a:lnTo>
                    <a:pt x="8" y="466"/>
                  </a:lnTo>
                  <a:lnTo>
                    <a:pt x="14" y="452"/>
                  </a:lnTo>
                  <a:lnTo>
                    <a:pt x="14" y="452"/>
                  </a:lnTo>
                  <a:lnTo>
                    <a:pt x="14" y="452"/>
                  </a:lnTo>
                  <a:lnTo>
                    <a:pt x="20" y="440"/>
                  </a:lnTo>
                  <a:lnTo>
                    <a:pt x="28" y="428"/>
                  </a:lnTo>
                  <a:lnTo>
                    <a:pt x="38" y="418"/>
                  </a:lnTo>
                  <a:lnTo>
                    <a:pt x="50" y="408"/>
                  </a:lnTo>
                  <a:lnTo>
                    <a:pt x="50" y="408"/>
                  </a:lnTo>
                  <a:lnTo>
                    <a:pt x="50" y="408"/>
                  </a:lnTo>
                  <a:lnTo>
                    <a:pt x="60" y="402"/>
                  </a:lnTo>
                  <a:lnTo>
                    <a:pt x="70" y="398"/>
                  </a:lnTo>
                  <a:lnTo>
                    <a:pt x="80" y="394"/>
                  </a:lnTo>
                  <a:lnTo>
                    <a:pt x="92" y="394"/>
                  </a:lnTo>
                  <a:lnTo>
                    <a:pt x="92" y="394"/>
                  </a:lnTo>
                  <a:lnTo>
                    <a:pt x="92" y="394"/>
                  </a:lnTo>
                  <a:lnTo>
                    <a:pt x="154" y="394"/>
                  </a:lnTo>
                  <a:lnTo>
                    <a:pt x="154" y="394"/>
                  </a:lnTo>
                  <a:lnTo>
                    <a:pt x="154" y="394"/>
                  </a:lnTo>
                  <a:lnTo>
                    <a:pt x="160" y="394"/>
                  </a:lnTo>
                  <a:lnTo>
                    <a:pt x="166" y="396"/>
                  </a:lnTo>
                  <a:lnTo>
                    <a:pt x="176" y="402"/>
                  </a:lnTo>
                  <a:lnTo>
                    <a:pt x="182" y="412"/>
                  </a:lnTo>
                  <a:lnTo>
                    <a:pt x="184" y="418"/>
                  </a:lnTo>
                  <a:lnTo>
                    <a:pt x="186" y="424"/>
                  </a:lnTo>
                  <a:lnTo>
                    <a:pt x="186" y="424"/>
                  </a:lnTo>
                  <a:lnTo>
                    <a:pt x="186" y="424"/>
                  </a:lnTo>
                  <a:lnTo>
                    <a:pt x="184" y="432"/>
                  </a:lnTo>
                  <a:lnTo>
                    <a:pt x="182" y="436"/>
                  </a:lnTo>
                  <a:lnTo>
                    <a:pt x="176" y="446"/>
                  </a:lnTo>
                  <a:lnTo>
                    <a:pt x="166" y="454"/>
                  </a:lnTo>
                  <a:lnTo>
                    <a:pt x="160" y="456"/>
                  </a:lnTo>
                  <a:lnTo>
                    <a:pt x="154" y="456"/>
                  </a:lnTo>
                  <a:lnTo>
                    <a:pt x="154" y="456"/>
                  </a:lnTo>
                  <a:lnTo>
                    <a:pt x="154" y="456"/>
                  </a:lnTo>
                  <a:lnTo>
                    <a:pt x="92" y="456"/>
                  </a:lnTo>
                  <a:lnTo>
                    <a:pt x="92" y="456"/>
                  </a:lnTo>
                  <a:lnTo>
                    <a:pt x="92" y="456"/>
                  </a:lnTo>
                  <a:lnTo>
                    <a:pt x="90" y="456"/>
                  </a:lnTo>
                  <a:lnTo>
                    <a:pt x="86" y="458"/>
                  </a:lnTo>
                  <a:lnTo>
                    <a:pt x="86" y="458"/>
                  </a:lnTo>
                  <a:lnTo>
                    <a:pt x="86" y="458"/>
                  </a:lnTo>
                  <a:lnTo>
                    <a:pt x="80" y="464"/>
                  </a:lnTo>
                  <a:lnTo>
                    <a:pt x="74" y="470"/>
                  </a:lnTo>
                  <a:lnTo>
                    <a:pt x="74" y="470"/>
                  </a:lnTo>
                  <a:lnTo>
                    <a:pt x="74" y="470"/>
                  </a:lnTo>
                  <a:lnTo>
                    <a:pt x="68" y="480"/>
                  </a:lnTo>
                  <a:lnTo>
                    <a:pt x="64" y="490"/>
                  </a:lnTo>
                  <a:lnTo>
                    <a:pt x="62" y="500"/>
                  </a:lnTo>
                  <a:lnTo>
                    <a:pt x="62" y="508"/>
                  </a:lnTo>
                  <a:lnTo>
                    <a:pt x="62" y="508"/>
                  </a:lnTo>
                  <a:lnTo>
                    <a:pt x="62" y="648"/>
                  </a:lnTo>
                  <a:lnTo>
                    <a:pt x="62" y="648"/>
                  </a:lnTo>
                  <a:lnTo>
                    <a:pt x="62" y="656"/>
                  </a:lnTo>
                  <a:lnTo>
                    <a:pt x="64" y="662"/>
                  </a:lnTo>
                  <a:lnTo>
                    <a:pt x="68" y="668"/>
                  </a:lnTo>
                  <a:lnTo>
                    <a:pt x="72" y="672"/>
                  </a:lnTo>
                  <a:lnTo>
                    <a:pt x="76" y="676"/>
                  </a:lnTo>
                  <a:lnTo>
                    <a:pt x="82" y="680"/>
                  </a:lnTo>
                  <a:lnTo>
                    <a:pt x="88" y="682"/>
                  </a:lnTo>
                  <a:lnTo>
                    <a:pt x="94" y="682"/>
                  </a:lnTo>
                  <a:lnTo>
                    <a:pt x="94" y="682"/>
                  </a:lnTo>
                  <a:lnTo>
                    <a:pt x="494" y="682"/>
                  </a:lnTo>
                  <a:lnTo>
                    <a:pt x="494" y="682"/>
                  </a:lnTo>
                  <a:lnTo>
                    <a:pt x="502" y="682"/>
                  </a:lnTo>
                  <a:lnTo>
                    <a:pt x="508" y="680"/>
                  </a:lnTo>
                  <a:lnTo>
                    <a:pt x="514" y="676"/>
                  </a:lnTo>
                  <a:lnTo>
                    <a:pt x="518" y="672"/>
                  </a:lnTo>
                  <a:lnTo>
                    <a:pt x="522" y="668"/>
                  </a:lnTo>
                  <a:lnTo>
                    <a:pt x="526" y="662"/>
                  </a:lnTo>
                  <a:lnTo>
                    <a:pt x="528" y="656"/>
                  </a:lnTo>
                  <a:lnTo>
                    <a:pt x="528" y="648"/>
                  </a:lnTo>
                  <a:lnTo>
                    <a:pt x="528" y="648"/>
                  </a:lnTo>
                  <a:lnTo>
                    <a:pt x="528" y="490"/>
                  </a:lnTo>
                  <a:lnTo>
                    <a:pt x="528" y="490"/>
                  </a:lnTo>
                  <a:lnTo>
                    <a:pt x="528" y="484"/>
                  </a:lnTo>
                  <a:lnTo>
                    <a:pt x="526" y="478"/>
                  </a:lnTo>
                  <a:lnTo>
                    <a:pt x="522" y="472"/>
                  </a:lnTo>
                  <a:lnTo>
                    <a:pt x="518" y="466"/>
                  </a:lnTo>
                  <a:lnTo>
                    <a:pt x="514" y="462"/>
                  </a:lnTo>
                  <a:lnTo>
                    <a:pt x="508" y="460"/>
                  </a:lnTo>
                  <a:lnTo>
                    <a:pt x="502" y="458"/>
                  </a:lnTo>
                  <a:lnTo>
                    <a:pt x="494" y="456"/>
                  </a:lnTo>
                  <a:lnTo>
                    <a:pt x="494" y="456"/>
                  </a:lnTo>
                  <a:lnTo>
                    <a:pt x="434" y="456"/>
                  </a:lnTo>
                  <a:lnTo>
                    <a:pt x="434" y="456"/>
                  </a:lnTo>
                  <a:lnTo>
                    <a:pt x="418" y="456"/>
                  </a:lnTo>
                  <a:lnTo>
                    <a:pt x="400" y="452"/>
                  </a:lnTo>
                  <a:lnTo>
                    <a:pt x="384" y="446"/>
                  </a:lnTo>
                  <a:lnTo>
                    <a:pt x="370" y="436"/>
                  </a:lnTo>
                  <a:lnTo>
                    <a:pt x="370" y="436"/>
                  </a:lnTo>
                  <a:lnTo>
                    <a:pt x="370" y="436"/>
                  </a:lnTo>
                  <a:lnTo>
                    <a:pt x="356" y="422"/>
                  </a:lnTo>
                  <a:lnTo>
                    <a:pt x="348" y="406"/>
                  </a:lnTo>
                  <a:lnTo>
                    <a:pt x="342" y="388"/>
                  </a:lnTo>
                  <a:lnTo>
                    <a:pt x="340" y="368"/>
                  </a:lnTo>
                  <a:lnTo>
                    <a:pt x="340" y="368"/>
                  </a:lnTo>
                  <a:lnTo>
                    <a:pt x="340" y="288"/>
                  </a:lnTo>
                  <a:lnTo>
                    <a:pt x="356" y="280"/>
                  </a:lnTo>
                  <a:lnTo>
                    <a:pt x="356" y="280"/>
                  </a:lnTo>
                  <a:lnTo>
                    <a:pt x="356" y="280"/>
                  </a:lnTo>
                  <a:lnTo>
                    <a:pt x="356" y="278"/>
                  </a:lnTo>
                  <a:lnTo>
                    <a:pt x="356" y="278"/>
                  </a:lnTo>
                  <a:lnTo>
                    <a:pt x="356" y="278"/>
                  </a:lnTo>
                  <a:lnTo>
                    <a:pt x="362" y="274"/>
                  </a:lnTo>
                  <a:lnTo>
                    <a:pt x="362" y="274"/>
                  </a:lnTo>
                  <a:lnTo>
                    <a:pt x="362" y="274"/>
                  </a:lnTo>
                  <a:lnTo>
                    <a:pt x="372" y="268"/>
                  </a:lnTo>
                  <a:lnTo>
                    <a:pt x="382" y="256"/>
                  </a:lnTo>
                  <a:lnTo>
                    <a:pt x="382" y="256"/>
                  </a:lnTo>
                  <a:lnTo>
                    <a:pt x="382" y="256"/>
                  </a:lnTo>
                  <a:lnTo>
                    <a:pt x="392" y="242"/>
                  </a:lnTo>
                  <a:lnTo>
                    <a:pt x="402" y="226"/>
                  </a:lnTo>
                  <a:lnTo>
                    <a:pt x="408" y="204"/>
                  </a:lnTo>
                  <a:lnTo>
                    <a:pt x="410" y="192"/>
                  </a:lnTo>
                  <a:lnTo>
                    <a:pt x="410" y="178"/>
                  </a:lnTo>
                  <a:lnTo>
                    <a:pt x="410" y="178"/>
                  </a:lnTo>
                  <a:lnTo>
                    <a:pt x="410" y="178"/>
                  </a:lnTo>
                  <a:lnTo>
                    <a:pt x="410" y="166"/>
                  </a:lnTo>
                  <a:lnTo>
                    <a:pt x="408" y="156"/>
                  </a:lnTo>
                  <a:lnTo>
                    <a:pt x="402" y="134"/>
                  </a:lnTo>
                  <a:lnTo>
                    <a:pt x="390" y="114"/>
                  </a:lnTo>
                  <a:lnTo>
                    <a:pt x="376" y="96"/>
                  </a:lnTo>
                  <a:lnTo>
                    <a:pt x="358" y="82"/>
                  </a:lnTo>
                  <a:lnTo>
                    <a:pt x="338" y="70"/>
                  </a:lnTo>
                  <a:lnTo>
                    <a:pt x="316" y="64"/>
                  </a:lnTo>
                  <a:lnTo>
                    <a:pt x="306" y="62"/>
                  </a:lnTo>
                  <a:lnTo>
                    <a:pt x="294" y="62"/>
                  </a:lnTo>
                  <a:lnTo>
                    <a:pt x="294" y="62"/>
                  </a:lnTo>
                  <a:lnTo>
                    <a:pt x="294" y="62"/>
                  </a:lnTo>
                  <a:lnTo>
                    <a:pt x="282" y="62"/>
                  </a:lnTo>
                  <a:lnTo>
                    <a:pt x="270" y="64"/>
                  </a:lnTo>
                  <a:lnTo>
                    <a:pt x="248" y="70"/>
                  </a:lnTo>
                  <a:lnTo>
                    <a:pt x="228" y="82"/>
                  </a:lnTo>
                  <a:lnTo>
                    <a:pt x="210" y="96"/>
                  </a:lnTo>
                  <a:lnTo>
                    <a:pt x="196" y="114"/>
                  </a:lnTo>
                  <a:lnTo>
                    <a:pt x="186" y="134"/>
                  </a:lnTo>
                  <a:lnTo>
                    <a:pt x="178" y="156"/>
                  </a:lnTo>
                  <a:lnTo>
                    <a:pt x="176" y="166"/>
                  </a:lnTo>
                  <a:lnTo>
                    <a:pt x="176" y="178"/>
                  </a:lnTo>
                  <a:lnTo>
                    <a:pt x="176" y="178"/>
                  </a:lnTo>
                  <a:lnTo>
                    <a:pt x="176" y="178"/>
                  </a:lnTo>
                  <a:lnTo>
                    <a:pt x="176" y="192"/>
                  </a:lnTo>
                  <a:lnTo>
                    <a:pt x="180" y="206"/>
                  </a:lnTo>
                  <a:lnTo>
                    <a:pt x="182" y="218"/>
                  </a:lnTo>
                  <a:lnTo>
                    <a:pt x="188" y="230"/>
                  </a:lnTo>
                  <a:lnTo>
                    <a:pt x="194" y="242"/>
                  </a:lnTo>
                  <a:lnTo>
                    <a:pt x="202" y="252"/>
                  </a:lnTo>
                  <a:lnTo>
                    <a:pt x="210" y="262"/>
                  </a:lnTo>
                  <a:lnTo>
                    <a:pt x="220" y="270"/>
                  </a:lnTo>
                  <a:lnTo>
                    <a:pt x="220" y="270"/>
                  </a:lnTo>
                  <a:lnTo>
                    <a:pt x="220" y="270"/>
                  </a:lnTo>
                  <a:lnTo>
                    <a:pt x="224" y="274"/>
                  </a:lnTo>
                  <a:lnTo>
                    <a:pt x="228" y="280"/>
                  </a:lnTo>
                  <a:lnTo>
                    <a:pt x="232" y="290"/>
                  </a:lnTo>
                  <a:lnTo>
                    <a:pt x="230" y="302"/>
                  </a:lnTo>
                  <a:lnTo>
                    <a:pt x="228" y="308"/>
                  </a:lnTo>
                  <a:lnTo>
                    <a:pt x="224" y="314"/>
                  </a:lnTo>
                  <a:lnTo>
                    <a:pt x="224" y="314"/>
                  </a:lnTo>
                  <a:lnTo>
                    <a:pt x="224" y="314"/>
                  </a:lnTo>
                  <a:lnTo>
                    <a:pt x="220" y="318"/>
                  </a:lnTo>
                  <a:lnTo>
                    <a:pt x="216" y="322"/>
                  </a:lnTo>
                  <a:lnTo>
                    <a:pt x="204" y="326"/>
                  </a:lnTo>
                  <a:lnTo>
                    <a:pt x="192" y="324"/>
                  </a:lnTo>
                  <a:lnTo>
                    <a:pt x="186" y="322"/>
                  </a:lnTo>
                  <a:lnTo>
                    <a:pt x="180" y="318"/>
                  </a:lnTo>
                  <a:lnTo>
                    <a:pt x="180" y="318"/>
                  </a:lnTo>
                  <a:lnTo>
                    <a:pt x="180" y="318"/>
                  </a:lnTo>
                  <a:lnTo>
                    <a:pt x="166" y="306"/>
                  </a:lnTo>
                  <a:lnTo>
                    <a:pt x="154" y="290"/>
                  </a:lnTo>
                  <a:lnTo>
                    <a:pt x="142" y="274"/>
                  </a:lnTo>
                  <a:lnTo>
                    <a:pt x="132" y="258"/>
                  </a:lnTo>
                  <a:lnTo>
                    <a:pt x="124" y="240"/>
                  </a:lnTo>
                  <a:lnTo>
                    <a:pt x="118" y="220"/>
                  </a:lnTo>
                  <a:lnTo>
                    <a:pt x="116" y="200"/>
                  </a:lnTo>
                  <a:lnTo>
                    <a:pt x="114" y="178"/>
                  </a:lnTo>
                  <a:lnTo>
                    <a:pt x="114" y="178"/>
                  </a:lnTo>
                  <a:lnTo>
                    <a:pt x="114" y="178"/>
                  </a:lnTo>
                  <a:lnTo>
                    <a:pt x="116" y="160"/>
                  </a:lnTo>
                  <a:lnTo>
                    <a:pt x="118" y="142"/>
                  </a:lnTo>
                  <a:lnTo>
                    <a:pt x="122" y="126"/>
                  </a:lnTo>
                  <a:lnTo>
                    <a:pt x="128" y="110"/>
                  </a:lnTo>
                  <a:lnTo>
                    <a:pt x="136" y="94"/>
                  </a:lnTo>
                  <a:lnTo>
                    <a:pt x="144" y="78"/>
                  </a:lnTo>
                  <a:lnTo>
                    <a:pt x="156" y="64"/>
                  </a:lnTo>
                  <a:lnTo>
                    <a:pt x="166" y="52"/>
                  </a:lnTo>
                  <a:lnTo>
                    <a:pt x="180" y="40"/>
                  </a:lnTo>
                  <a:lnTo>
                    <a:pt x="194" y="30"/>
                  </a:lnTo>
                  <a:lnTo>
                    <a:pt x="208" y="22"/>
                  </a:lnTo>
                  <a:lnTo>
                    <a:pt x="224" y="14"/>
                  </a:lnTo>
                  <a:lnTo>
                    <a:pt x="240" y="8"/>
                  </a:lnTo>
                  <a:lnTo>
                    <a:pt x="258" y="4"/>
                  </a:lnTo>
                  <a:lnTo>
                    <a:pt x="274" y="0"/>
                  </a:lnTo>
                  <a:lnTo>
                    <a:pt x="294" y="0"/>
                  </a:lnTo>
                  <a:lnTo>
                    <a:pt x="294" y="0"/>
                  </a:lnTo>
                  <a:lnTo>
                    <a:pt x="294" y="0"/>
                  </a:lnTo>
                  <a:lnTo>
                    <a:pt x="312" y="0"/>
                  </a:lnTo>
                  <a:lnTo>
                    <a:pt x="330" y="4"/>
                  </a:lnTo>
                  <a:lnTo>
                    <a:pt x="346" y="8"/>
                  </a:lnTo>
                  <a:lnTo>
                    <a:pt x="364" y="14"/>
                  </a:lnTo>
                  <a:lnTo>
                    <a:pt x="378" y="22"/>
                  </a:lnTo>
                  <a:lnTo>
                    <a:pt x="394" y="30"/>
                  </a:lnTo>
                  <a:lnTo>
                    <a:pt x="408" y="40"/>
                  </a:lnTo>
                  <a:lnTo>
                    <a:pt x="420" y="52"/>
                  </a:lnTo>
                  <a:lnTo>
                    <a:pt x="432" y="64"/>
                  </a:lnTo>
                  <a:lnTo>
                    <a:pt x="442" y="78"/>
                  </a:lnTo>
                  <a:lnTo>
                    <a:pt x="450" y="94"/>
                  </a:lnTo>
                  <a:lnTo>
                    <a:pt x="458" y="110"/>
                  </a:lnTo>
                  <a:lnTo>
                    <a:pt x="464" y="126"/>
                  </a:lnTo>
                  <a:lnTo>
                    <a:pt x="468" y="142"/>
                  </a:lnTo>
                  <a:lnTo>
                    <a:pt x="472" y="160"/>
                  </a:lnTo>
                  <a:lnTo>
                    <a:pt x="472" y="178"/>
                  </a:lnTo>
                  <a:lnTo>
                    <a:pt x="472" y="178"/>
                  </a:lnTo>
                  <a:lnTo>
                    <a:pt x="472" y="178"/>
                  </a:lnTo>
                  <a:lnTo>
                    <a:pt x="472" y="198"/>
                  </a:lnTo>
                  <a:lnTo>
                    <a:pt x="468" y="216"/>
                  </a:lnTo>
                  <a:lnTo>
                    <a:pt x="464" y="234"/>
                  </a:lnTo>
                  <a:lnTo>
                    <a:pt x="460" y="248"/>
                  </a:lnTo>
                  <a:lnTo>
                    <a:pt x="452" y="262"/>
                  </a:lnTo>
                  <a:lnTo>
                    <a:pt x="446" y="276"/>
                  </a:lnTo>
                  <a:lnTo>
                    <a:pt x="430" y="296"/>
                  </a:lnTo>
                  <a:lnTo>
                    <a:pt x="430" y="296"/>
                  </a:lnTo>
                  <a:lnTo>
                    <a:pt x="430" y="296"/>
                  </a:lnTo>
                  <a:lnTo>
                    <a:pt x="414" y="312"/>
                  </a:lnTo>
                  <a:lnTo>
                    <a:pt x="402" y="324"/>
                  </a:lnTo>
                  <a:lnTo>
                    <a:pt x="402" y="324"/>
                  </a:lnTo>
                  <a:lnTo>
                    <a:pt x="402" y="368"/>
                  </a:lnTo>
                  <a:lnTo>
                    <a:pt x="402" y="368"/>
                  </a:lnTo>
                  <a:lnTo>
                    <a:pt x="402" y="376"/>
                  </a:lnTo>
                  <a:lnTo>
                    <a:pt x="404" y="380"/>
                  </a:lnTo>
                  <a:lnTo>
                    <a:pt x="408" y="388"/>
                  </a:lnTo>
                  <a:lnTo>
                    <a:pt x="408" y="388"/>
                  </a:lnTo>
                  <a:lnTo>
                    <a:pt x="408" y="388"/>
                  </a:lnTo>
                  <a:lnTo>
                    <a:pt x="418" y="392"/>
                  </a:lnTo>
                  <a:lnTo>
                    <a:pt x="426" y="394"/>
                  </a:lnTo>
                  <a:lnTo>
                    <a:pt x="434" y="394"/>
                  </a:lnTo>
                  <a:lnTo>
                    <a:pt x="434" y="394"/>
                  </a:lnTo>
                  <a:lnTo>
                    <a:pt x="494" y="394"/>
                  </a:lnTo>
                  <a:lnTo>
                    <a:pt x="494" y="394"/>
                  </a:lnTo>
                  <a:lnTo>
                    <a:pt x="514" y="396"/>
                  </a:lnTo>
                  <a:lnTo>
                    <a:pt x="532" y="402"/>
                  </a:lnTo>
                  <a:lnTo>
                    <a:pt x="548" y="412"/>
                  </a:lnTo>
                  <a:lnTo>
                    <a:pt x="562" y="422"/>
                  </a:lnTo>
                  <a:lnTo>
                    <a:pt x="574" y="436"/>
                  </a:lnTo>
                  <a:lnTo>
                    <a:pt x="582" y="454"/>
                  </a:lnTo>
                  <a:lnTo>
                    <a:pt x="588" y="472"/>
                  </a:lnTo>
                  <a:lnTo>
                    <a:pt x="590" y="490"/>
                  </a:lnTo>
                  <a:lnTo>
                    <a:pt x="590" y="490"/>
                  </a:lnTo>
                  <a:lnTo>
                    <a:pt x="590" y="648"/>
                  </a:lnTo>
                  <a:lnTo>
                    <a:pt x="590" y="648"/>
                  </a:lnTo>
                  <a:lnTo>
                    <a:pt x="588" y="668"/>
                  </a:lnTo>
                  <a:lnTo>
                    <a:pt x="582" y="686"/>
                  </a:lnTo>
                  <a:lnTo>
                    <a:pt x="574" y="702"/>
                  </a:lnTo>
                  <a:lnTo>
                    <a:pt x="562" y="716"/>
                  </a:lnTo>
                  <a:lnTo>
                    <a:pt x="548" y="728"/>
                  </a:lnTo>
                  <a:lnTo>
                    <a:pt x="532" y="736"/>
                  </a:lnTo>
                  <a:lnTo>
                    <a:pt x="514" y="742"/>
                  </a:lnTo>
                  <a:lnTo>
                    <a:pt x="494" y="744"/>
                  </a:lnTo>
                  <a:lnTo>
                    <a:pt x="494" y="744"/>
                  </a:lnTo>
                  <a:lnTo>
                    <a:pt x="94" y="744"/>
                  </a:lnTo>
                  <a:lnTo>
                    <a:pt x="94" y="744"/>
                  </a:lnTo>
                  <a:close/>
                </a:path>
              </a:pathLst>
            </a:custGeom>
            <a:solidFill>
              <a:schemeClr val="tx1"/>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6"/>
            <p:cNvSpPr>
              <a:spLocks/>
            </p:cNvSpPr>
            <p:nvPr/>
          </p:nvSpPr>
          <p:spPr bwMode="auto">
            <a:xfrm>
              <a:off x="2292" y="1640"/>
              <a:ext cx="698" cy="640"/>
            </a:xfrm>
            <a:custGeom>
              <a:avLst/>
              <a:gdLst>
                <a:gd name="T0" fmla="*/ 426 w 698"/>
                <a:gd name="T1" fmla="*/ 514 h 640"/>
                <a:gd name="T2" fmla="*/ 348 w 698"/>
                <a:gd name="T3" fmla="*/ 520 h 640"/>
                <a:gd name="T4" fmla="*/ 280 w 698"/>
                <a:gd name="T5" fmla="*/ 516 h 640"/>
                <a:gd name="T6" fmla="*/ 184 w 698"/>
                <a:gd name="T7" fmla="*/ 490 h 640"/>
                <a:gd name="T8" fmla="*/ 104 w 698"/>
                <a:gd name="T9" fmla="*/ 448 h 640"/>
                <a:gd name="T10" fmla="*/ 82 w 698"/>
                <a:gd name="T11" fmla="*/ 430 h 640"/>
                <a:gd name="T12" fmla="*/ 28 w 698"/>
                <a:gd name="T13" fmla="*/ 364 h 640"/>
                <a:gd name="T14" fmla="*/ 2 w 698"/>
                <a:gd name="T15" fmla="*/ 288 h 640"/>
                <a:gd name="T16" fmla="*/ 0 w 698"/>
                <a:gd name="T17" fmla="*/ 260 h 640"/>
                <a:gd name="T18" fmla="*/ 16 w 698"/>
                <a:gd name="T19" fmla="*/ 180 h 640"/>
                <a:gd name="T20" fmla="*/ 62 w 698"/>
                <a:gd name="T21" fmla="*/ 112 h 640"/>
                <a:gd name="T22" fmla="*/ 104 w 698"/>
                <a:gd name="T23" fmla="*/ 74 h 640"/>
                <a:gd name="T24" fmla="*/ 156 w 698"/>
                <a:gd name="T25" fmla="*/ 42 h 640"/>
                <a:gd name="T26" fmla="*/ 246 w 698"/>
                <a:gd name="T27" fmla="*/ 12 h 640"/>
                <a:gd name="T28" fmla="*/ 348 w 698"/>
                <a:gd name="T29" fmla="*/ 0 h 640"/>
                <a:gd name="T30" fmla="*/ 384 w 698"/>
                <a:gd name="T31" fmla="*/ 2 h 640"/>
                <a:gd name="T32" fmla="*/ 482 w 698"/>
                <a:gd name="T33" fmla="*/ 20 h 640"/>
                <a:gd name="T34" fmla="*/ 568 w 698"/>
                <a:gd name="T35" fmla="*/ 58 h 640"/>
                <a:gd name="T36" fmla="*/ 592 w 698"/>
                <a:gd name="T37" fmla="*/ 74 h 640"/>
                <a:gd name="T38" fmla="*/ 654 w 698"/>
                <a:gd name="T39" fmla="*/ 132 h 640"/>
                <a:gd name="T40" fmla="*/ 690 w 698"/>
                <a:gd name="T41" fmla="*/ 206 h 640"/>
                <a:gd name="T42" fmla="*/ 698 w 698"/>
                <a:gd name="T43" fmla="*/ 260 h 640"/>
                <a:gd name="T44" fmla="*/ 694 w 698"/>
                <a:gd name="T45" fmla="*/ 292 h 640"/>
                <a:gd name="T46" fmla="*/ 676 w 698"/>
                <a:gd name="T47" fmla="*/ 352 h 640"/>
                <a:gd name="T48" fmla="*/ 618 w 698"/>
                <a:gd name="T49" fmla="*/ 426 h 640"/>
                <a:gd name="T50" fmla="*/ 564 w 698"/>
                <a:gd name="T51" fmla="*/ 466 h 640"/>
                <a:gd name="T52" fmla="*/ 542 w 698"/>
                <a:gd name="T53" fmla="*/ 468 h 640"/>
                <a:gd name="T54" fmla="*/ 526 w 698"/>
                <a:gd name="T55" fmla="*/ 456 h 640"/>
                <a:gd name="T56" fmla="*/ 524 w 698"/>
                <a:gd name="T57" fmla="*/ 436 h 640"/>
                <a:gd name="T58" fmla="*/ 536 w 698"/>
                <a:gd name="T59" fmla="*/ 420 h 640"/>
                <a:gd name="T60" fmla="*/ 582 w 698"/>
                <a:gd name="T61" fmla="*/ 386 h 640"/>
                <a:gd name="T62" fmla="*/ 628 w 698"/>
                <a:gd name="T63" fmla="*/ 328 h 640"/>
                <a:gd name="T64" fmla="*/ 644 w 698"/>
                <a:gd name="T65" fmla="*/ 260 h 640"/>
                <a:gd name="T66" fmla="*/ 642 w 698"/>
                <a:gd name="T67" fmla="*/ 240 h 640"/>
                <a:gd name="T68" fmla="*/ 622 w 698"/>
                <a:gd name="T69" fmla="*/ 184 h 640"/>
                <a:gd name="T70" fmla="*/ 578 w 698"/>
                <a:gd name="T71" fmla="*/ 132 h 640"/>
                <a:gd name="T72" fmla="*/ 560 w 698"/>
                <a:gd name="T73" fmla="*/ 118 h 640"/>
                <a:gd name="T74" fmla="*/ 492 w 698"/>
                <a:gd name="T75" fmla="*/ 80 h 640"/>
                <a:gd name="T76" fmla="*/ 410 w 698"/>
                <a:gd name="T77" fmla="*/ 58 h 640"/>
                <a:gd name="T78" fmla="*/ 348 w 698"/>
                <a:gd name="T79" fmla="*/ 54 h 640"/>
                <a:gd name="T80" fmla="*/ 288 w 698"/>
                <a:gd name="T81" fmla="*/ 58 h 640"/>
                <a:gd name="T82" fmla="*/ 204 w 698"/>
                <a:gd name="T83" fmla="*/ 80 h 640"/>
                <a:gd name="T84" fmla="*/ 136 w 698"/>
                <a:gd name="T85" fmla="*/ 118 h 640"/>
                <a:gd name="T86" fmla="*/ 118 w 698"/>
                <a:gd name="T87" fmla="*/ 132 h 640"/>
                <a:gd name="T88" fmla="*/ 76 w 698"/>
                <a:gd name="T89" fmla="*/ 184 h 640"/>
                <a:gd name="T90" fmla="*/ 54 w 698"/>
                <a:gd name="T91" fmla="*/ 240 h 640"/>
                <a:gd name="T92" fmla="*/ 54 w 698"/>
                <a:gd name="T93" fmla="*/ 260 h 640"/>
                <a:gd name="T94" fmla="*/ 66 w 698"/>
                <a:gd name="T95" fmla="*/ 320 h 640"/>
                <a:gd name="T96" fmla="*/ 102 w 698"/>
                <a:gd name="T97" fmla="*/ 372 h 640"/>
                <a:gd name="T98" fmla="*/ 136 w 698"/>
                <a:gd name="T99" fmla="*/ 404 h 640"/>
                <a:gd name="T100" fmla="*/ 180 w 698"/>
                <a:gd name="T101" fmla="*/ 430 h 640"/>
                <a:gd name="T102" fmla="*/ 258 w 698"/>
                <a:gd name="T103" fmla="*/ 456 h 640"/>
                <a:gd name="T104" fmla="*/ 348 w 698"/>
                <a:gd name="T105" fmla="*/ 466 h 640"/>
                <a:gd name="T106" fmla="*/ 390 w 698"/>
                <a:gd name="T107" fmla="*/ 464 h 640"/>
                <a:gd name="T108" fmla="*/ 440 w 698"/>
                <a:gd name="T109" fmla="*/ 456 h 640"/>
                <a:gd name="T110" fmla="*/ 636 w 698"/>
                <a:gd name="T111" fmla="*/ 600 h 640"/>
                <a:gd name="T112" fmla="*/ 634 w 698"/>
                <a:gd name="T113" fmla="*/ 630 h 640"/>
                <a:gd name="T114" fmla="*/ 630 w 698"/>
                <a:gd name="T115" fmla="*/ 634 h 640"/>
                <a:gd name="T116" fmla="*/ 612 w 698"/>
                <a:gd name="T117" fmla="*/ 640 h 640"/>
                <a:gd name="T118" fmla="*/ 604 w 698"/>
                <a:gd name="T119" fmla="*/ 64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98" h="640">
                  <a:moveTo>
                    <a:pt x="596" y="636"/>
                  </a:moveTo>
                  <a:lnTo>
                    <a:pt x="426" y="514"/>
                  </a:lnTo>
                  <a:lnTo>
                    <a:pt x="426" y="514"/>
                  </a:lnTo>
                  <a:lnTo>
                    <a:pt x="388" y="520"/>
                  </a:lnTo>
                  <a:lnTo>
                    <a:pt x="348" y="520"/>
                  </a:lnTo>
                  <a:lnTo>
                    <a:pt x="348" y="520"/>
                  </a:lnTo>
                  <a:lnTo>
                    <a:pt x="348" y="520"/>
                  </a:lnTo>
                  <a:lnTo>
                    <a:pt x="314" y="520"/>
                  </a:lnTo>
                  <a:lnTo>
                    <a:pt x="280" y="516"/>
                  </a:lnTo>
                  <a:lnTo>
                    <a:pt x="246" y="510"/>
                  </a:lnTo>
                  <a:lnTo>
                    <a:pt x="216" y="502"/>
                  </a:lnTo>
                  <a:lnTo>
                    <a:pt x="184" y="490"/>
                  </a:lnTo>
                  <a:lnTo>
                    <a:pt x="156" y="478"/>
                  </a:lnTo>
                  <a:lnTo>
                    <a:pt x="130" y="464"/>
                  </a:lnTo>
                  <a:lnTo>
                    <a:pt x="104" y="448"/>
                  </a:lnTo>
                  <a:lnTo>
                    <a:pt x="104" y="448"/>
                  </a:lnTo>
                  <a:lnTo>
                    <a:pt x="104" y="448"/>
                  </a:lnTo>
                  <a:lnTo>
                    <a:pt x="82" y="430"/>
                  </a:lnTo>
                  <a:lnTo>
                    <a:pt x="62" y="410"/>
                  </a:lnTo>
                  <a:lnTo>
                    <a:pt x="44" y="388"/>
                  </a:lnTo>
                  <a:lnTo>
                    <a:pt x="28" y="364"/>
                  </a:lnTo>
                  <a:lnTo>
                    <a:pt x="16" y="340"/>
                  </a:lnTo>
                  <a:lnTo>
                    <a:pt x="6" y="314"/>
                  </a:lnTo>
                  <a:lnTo>
                    <a:pt x="2" y="288"/>
                  </a:lnTo>
                  <a:lnTo>
                    <a:pt x="0" y="260"/>
                  </a:lnTo>
                  <a:lnTo>
                    <a:pt x="0" y="260"/>
                  </a:lnTo>
                  <a:lnTo>
                    <a:pt x="0" y="260"/>
                  </a:lnTo>
                  <a:lnTo>
                    <a:pt x="2" y="232"/>
                  </a:lnTo>
                  <a:lnTo>
                    <a:pt x="6" y="206"/>
                  </a:lnTo>
                  <a:lnTo>
                    <a:pt x="16" y="180"/>
                  </a:lnTo>
                  <a:lnTo>
                    <a:pt x="28" y="156"/>
                  </a:lnTo>
                  <a:lnTo>
                    <a:pt x="44" y="132"/>
                  </a:lnTo>
                  <a:lnTo>
                    <a:pt x="62" y="112"/>
                  </a:lnTo>
                  <a:lnTo>
                    <a:pt x="82" y="92"/>
                  </a:lnTo>
                  <a:lnTo>
                    <a:pt x="104" y="74"/>
                  </a:lnTo>
                  <a:lnTo>
                    <a:pt x="104" y="74"/>
                  </a:lnTo>
                  <a:lnTo>
                    <a:pt x="104" y="74"/>
                  </a:lnTo>
                  <a:lnTo>
                    <a:pt x="130" y="58"/>
                  </a:lnTo>
                  <a:lnTo>
                    <a:pt x="156" y="42"/>
                  </a:lnTo>
                  <a:lnTo>
                    <a:pt x="184" y="30"/>
                  </a:lnTo>
                  <a:lnTo>
                    <a:pt x="216" y="20"/>
                  </a:lnTo>
                  <a:lnTo>
                    <a:pt x="246" y="12"/>
                  </a:lnTo>
                  <a:lnTo>
                    <a:pt x="280" y="6"/>
                  </a:lnTo>
                  <a:lnTo>
                    <a:pt x="314" y="2"/>
                  </a:lnTo>
                  <a:lnTo>
                    <a:pt x="348" y="0"/>
                  </a:lnTo>
                  <a:lnTo>
                    <a:pt x="348" y="0"/>
                  </a:lnTo>
                  <a:lnTo>
                    <a:pt x="348" y="0"/>
                  </a:lnTo>
                  <a:lnTo>
                    <a:pt x="384" y="2"/>
                  </a:lnTo>
                  <a:lnTo>
                    <a:pt x="418" y="6"/>
                  </a:lnTo>
                  <a:lnTo>
                    <a:pt x="450" y="12"/>
                  </a:lnTo>
                  <a:lnTo>
                    <a:pt x="482" y="20"/>
                  </a:lnTo>
                  <a:lnTo>
                    <a:pt x="512" y="30"/>
                  </a:lnTo>
                  <a:lnTo>
                    <a:pt x="540" y="42"/>
                  </a:lnTo>
                  <a:lnTo>
                    <a:pt x="568" y="58"/>
                  </a:lnTo>
                  <a:lnTo>
                    <a:pt x="592" y="74"/>
                  </a:lnTo>
                  <a:lnTo>
                    <a:pt x="592" y="74"/>
                  </a:lnTo>
                  <a:lnTo>
                    <a:pt x="592" y="74"/>
                  </a:lnTo>
                  <a:lnTo>
                    <a:pt x="614" y="92"/>
                  </a:lnTo>
                  <a:lnTo>
                    <a:pt x="636" y="112"/>
                  </a:lnTo>
                  <a:lnTo>
                    <a:pt x="654" y="132"/>
                  </a:lnTo>
                  <a:lnTo>
                    <a:pt x="668" y="156"/>
                  </a:lnTo>
                  <a:lnTo>
                    <a:pt x="680" y="180"/>
                  </a:lnTo>
                  <a:lnTo>
                    <a:pt x="690" y="206"/>
                  </a:lnTo>
                  <a:lnTo>
                    <a:pt x="696" y="232"/>
                  </a:lnTo>
                  <a:lnTo>
                    <a:pt x="698" y="260"/>
                  </a:lnTo>
                  <a:lnTo>
                    <a:pt x="698" y="260"/>
                  </a:lnTo>
                  <a:lnTo>
                    <a:pt x="698" y="260"/>
                  </a:lnTo>
                  <a:lnTo>
                    <a:pt x="696" y="276"/>
                  </a:lnTo>
                  <a:lnTo>
                    <a:pt x="694" y="292"/>
                  </a:lnTo>
                  <a:lnTo>
                    <a:pt x="692" y="308"/>
                  </a:lnTo>
                  <a:lnTo>
                    <a:pt x="688" y="322"/>
                  </a:lnTo>
                  <a:lnTo>
                    <a:pt x="676" y="352"/>
                  </a:lnTo>
                  <a:lnTo>
                    <a:pt x="660" y="378"/>
                  </a:lnTo>
                  <a:lnTo>
                    <a:pt x="640" y="404"/>
                  </a:lnTo>
                  <a:lnTo>
                    <a:pt x="618" y="426"/>
                  </a:lnTo>
                  <a:lnTo>
                    <a:pt x="592" y="448"/>
                  </a:lnTo>
                  <a:lnTo>
                    <a:pt x="564" y="466"/>
                  </a:lnTo>
                  <a:lnTo>
                    <a:pt x="564" y="466"/>
                  </a:lnTo>
                  <a:lnTo>
                    <a:pt x="564" y="466"/>
                  </a:lnTo>
                  <a:lnTo>
                    <a:pt x="554" y="470"/>
                  </a:lnTo>
                  <a:lnTo>
                    <a:pt x="542" y="468"/>
                  </a:lnTo>
                  <a:lnTo>
                    <a:pt x="534" y="464"/>
                  </a:lnTo>
                  <a:lnTo>
                    <a:pt x="526" y="456"/>
                  </a:lnTo>
                  <a:lnTo>
                    <a:pt x="526" y="456"/>
                  </a:lnTo>
                  <a:lnTo>
                    <a:pt x="526" y="456"/>
                  </a:lnTo>
                  <a:lnTo>
                    <a:pt x="522" y="446"/>
                  </a:lnTo>
                  <a:lnTo>
                    <a:pt x="524" y="436"/>
                  </a:lnTo>
                  <a:lnTo>
                    <a:pt x="528" y="426"/>
                  </a:lnTo>
                  <a:lnTo>
                    <a:pt x="536" y="420"/>
                  </a:lnTo>
                  <a:lnTo>
                    <a:pt x="536" y="420"/>
                  </a:lnTo>
                  <a:lnTo>
                    <a:pt x="536" y="420"/>
                  </a:lnTo>
                  <a:lnTo>
                    <a:pt x="560" y="404"/>
                  </a:lnTo>
                  <a:lnTo>
                    <a:pt x="582" y="386"/>
                  </a:lnTo>
                  <a:lnTo>
                    <a:pt x="600" y="368"/>
                  </a:lnTo>
                  <a:lnTo>
                    <a:pt x="616" y="348"/>
                  </a:lnTo>
                  <a:lnTo>
                    <a:pt x="628" y="328"/>
                  </a:lnTo>
                  <a:lnTo>
                    <a:pt x="636" y="306"/>
                  </a:lnTo>
                  <a:lnTo>
                    <a:pt x="642" y="284"/>
                  </a:lnTo>
                  <a:lnTo>
                    <a:pt x="644" y="260"/>
                  </a:lnTo>
                  <a:lnTo>
                    <a:pt x="644" y="260"/>
                  </a:lnTo>
                  <a:lnTo>
                    <a:pt x="644" y="260"/>
                  </a:lnTo>
                  <a:lnTo>
                    <a:pt x="642" y="240"/>
                  </a:lnTo>
                  <a:lnTo>
                    <a:pt x="638" y="220"/>
                  </a:lnTo>
                  <a:lnTo>
                    <a:pt x="630" y="202"/>
                  </a:lnTo>
                  <a:lnTo>
                    <a:pt x="622" y="184"/>
                  </a:lnTo>
                  <a:lnTo>
                    <a:pt x="610" y="166"/>
                  </a:lnTo>
                  <a:lnTo>
                    <a:pt x="596" y="148"/>
                  </a:lnTo>
                  <a:lnTo>
                    <a:pt x="578" y="132"/>
                  </a:lnTo>
                  <a:lnTo>
                    <a:pt x="560" y="118"/>
                  </a:lnTo>
                  <a:lnTo>
                    <a:pt x="560" y="118"/>
                  </a:lnTo>
                  <a:lnTo>
                    <a:pt x="560" y="118"/>
                  </a:lnTo>
                  <a:lnTo>
                    <a:pt x="540" y="104"/>
                  </a:lnTo>
                  <a:lnTo>
                    <a:pt x="516" y="92"/>
                  </a:lnTo>
                  <a:lnTo>
                    <a:pt x="492" y="80"/>
                  </a:lnTo>
                  <a:lnTo>
                    <a:pt x="466" y="72"/>
                  </a:lnTo>
                  <a:lnTo>
                    <a:pt x="438" y="64"/>
                  </a:lnTo>
                  <a:lnTo>
                    <a:pt x="410" y="58"/>
                  </a:lnTo>
                  <a:lnTo>
                    <a:pt x="380" y="56"/>
                  </a:lnTo>
                  <a:lnTo>
                    <a:pt x="348" y="54"/>
                  </a:lnTo>
                  <a:lnTo>
                    <a:pt x="348" y="54"/>
                  </a:lnTo>
                  <a:lnTo>
                    <a:pt x="348" y="54"/>
                  </a:lnTo>
                  <a:lnTo>
                    <a:pt x="318" y="56"/>
                  </a:lnTo>
                  <a:lnTo>
                    <a:pt x="288" y="58"/>
                  </a:lnTo>
                  <a:lnTo>
                    <a:pt x="258" y="64"/>
                  </a:lnTo>
                  <a:lnTo>
                    <a:pt x="230" y="72"/>
                  </a:lnTo>
                  <a:lnTo>
                    <a:pt x="204" y="80"/>
                  </a:lnTo>
                  <a:lnTo>
                    <a:pt x="180" y="92"/>
                  </a:lnTo>
                  <a:lnTo>
                    <a:pt x="158" y="104"/>
                  </a:lnTo>
                  <a:lnTo>
                    <a:pt x="136" y="118"/>
                  </a:lnTo>
                  <a:lnTo>
                    <a:pt x="136" y="118"/>
                  </a:lnTo>
                  <a:lnTo>
                    <a:pt x="136" y="118"/>
                  </a:lnTo>
                  <a:lnTo>
                    <a:pt x="118" y="132"/>
                  </a:lnTo>
                  <a:lnTo>
                    <a:pt x="102" y="148"/>
                  </a:lnTo>
                  <a:lnTo>
                    <a:pt x="86" y="166"/>
                  </a:lnTo>
                  <a:lnTo>
                    <a:pt x="76" y="184"/>
                  </a:lnTo>
                  <a:lnTo>
                    <a:pt x="66" y="202"/>
                  </a:lnTo>
                  <a:lnTo>
                    <a:pt x="60" y="220"/>
                  </a:lnTo>
                  <a:lnTo>
                    <a:pt x="54" y="240"/>
                  </a:lnTo>
                  <a:lnTo>
                    <a:pt x="54" y="260"/>
                  </a:lnTo>
                  <a:lnTo>
                    <a:pt x="54" y="260"/>
                  </a:lnTo>
                  <a:lnTo>
                    <a:pt x="54" y="260"/>
                  </a:lnTo>
                  <a:lnTo>
                    <a:pt x="54" y="280"/>
                  </a:lnTo>
                  <a:lnTo>
                    <a:pt x="60" y="300"/>
                  </a:lnTo>
                  <a:lnTo>
                    <a:pt x="66" y="320"/>
                  </a:lnTo>
                  <a:lnTo>
                    <a:pt x="76" y="338"/>
                  </a:lnTo>
                  <a:lnTo>
                    <a:pt x="86" y="356"/>
                  </a:lnTo>
                  <a:lnTo>
                    <a:pt x="102" y="372"/>
                  </a:lnTo>
                  <a:lnTo>
                    <a:pt x="118" y="388"/>
                  </a:lnTo>
                  <a:lnTo>
                    <a:pt x="136" y="404"/>
                  </a:lnTo>
                  <a:lnTo>
                    <a:pt x="136" y="404"/>
                  </a:lnTo>
                  <a:lnTo>
                    <a:pt x="136" y="404"/>
                  </a:lnTo>
                  <a:lnTo>
                    <a:pt x="158" y="418"/>
                  </a:lnTo>
                  <a:lnTo>
                    <a:pt x="180" y="430"/>
                  </a:lnTo>
                  <a:lnTo>
                    <a:pt x="204" y="440"/>
                  </a:lnTo>
                  <a:lnTo>
                    <a:pt x="230" y="450"/>
                  </a:lnTo>
                  <a:lnTo>
                    <a:pt x="258" y="456"/>
                  </a:lnTo>
                  <a:lnTo>
                    <a:pt x="288" y="462"/>
                  </a:lnTo>
                  <a:lnTo>
                    <a:pt x="318" y="466"/>
                  </a:lnTo>
                  <a:lnTo>
                    <a:pt x="348" y="466"/>
                  </a:lnTo>
                  <a:lnTo>
                    <a:pt x="348" y="466"/>
                  </a:lnTo>
                  <a:lnTo>
                    <a:pt x="348" y="466"/>
                  </a:lnTo>
                  <a:lnTo>
                    <a:pt x="390" y="464"/>
                  </a:lnTo>
                  <a:lnTo>
                    <a:pt x="428" y="458"/>
                  </a:lnTo>
                  <a:lnTo>
                    <a:pt x="428" y="458"/>
                  </a:lnTo>
                  <a:lnTo>
                    <a:pt x="440" y="456"/>
                  </a:lnTo>
                  <a:lnTo>
                    <a:pt x="628" y="592"/>
                  </a:lnTo>
                  <a:lnTo>
                    <a:pt x="628" y="592"/>
                  </a:lnTo>
                  <a:lnTo>
                    <a:pt x="636" y="600"/>
                  </a:lnTo>
                  <a:lnTo>
                    <a:pt x="640" y="610"/>
                  </a:lnTo>
                  <a:lnTo>
                    <a:pt x="638" y="620"/>
                  </a:lnTo>
                  <a:lnTo>
                    <a:pt x="634" y="630"/>
                  </a:lnTo>
                  <a:lnTo>
                    <a:pt x="634" y="630"/>
                  </a:lnTo>
                  <a:lnTo>
                    <a:pt x="634" y="630"/>
                  </a:lnTo>
                  <a:lnTo>
                    <a:pt x="630" y="634"/>
                  </a:lnTo>
                  <a:lnTo>
                    <a:pt x="624" y="638"/>
                  </a:lnTo>
                  <a:lnTo>
                    <a:pt x="618" y="640"/>
                  </a:lnTo>
                  <a:lnTo>
                    <a:pt x="612" y="640"/>
                  </a:lnTo>
                  <a:lnTo>
                    <a:pt x="612" y="640"/>
                  </a:lnTo>
                  <a:lnTo>
                    <a:pt x="612" y="640"/>
                  </a:lnTo>
                  <a:lnTo>
                    <a:pt x="604" y="640"/>
                  </a:lnTo>
                  <a:lnTo>
                    <a:pt x="596" y="636"/>
                  </a:lnTo>
                  <a:lnTo>
                    <a:pt x="596" y="63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28" name="Straight Connector 27"/>
          <p:cNvCxnSpPr/>
          <p:nvPr/>
        </p:nvCxnSpPr>
        <p:spPr>
          <a:xfrm>
            <a:off x="3389373" y="1676265"/>
            <a:ext cx="2362200" cy="0"/>
          </a:xfrm>
          <a:prstGeom prst="line">
            <a:avLst/>
          </a:prstGeom>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3834851" y="1869667"/>
            <a:ext cx="1617238" cy="276999"/>
          </a:xfrm>
          <a:prstGeom prst="rect">
            <a:avLst/>
          </a:prstGeom>
          <a:noFill/>
        </p:spPr>
        <p:txBody>
          <a:bodyPr wrap="none" rtlCol="0">
            <a:spAutoFit/>
          </a:bodyPr>
          <a:lstStyle/>
          <a:p>
            <a:r>
              <a:rPr lang="en-US" sz="1200" dirty="0"/>
              <a:t>Structured Data Joiner</a:t>
            </a:r>
          </a:p>
        </p:txBody>
      </p:sp>
      <p:cxnSp>
        <p:nvCxnSpPr>
          <p:cNvPr id="30" name="Straight Connector 29"/>
          <p:cNvCxnSpPr/>
          <p:nvPr/>
        </p:nvCxnSpPr>
        <p:spPr>
          <a:xfrm>
            <a:off x="3377650" y="2222866"/>
            <a:ext cx="2362200" cy="0"/>
          </a:xfrm>
          <a:prstGeom prst="line">
            <a:avLst/>
          </a:prstGeom>
        </p:spPr>
        <p:style>
          <a:lnRef idx="1">
            <a:schemeClr val="dk1"/>
          </a:lnRef>
          <a:fillRef idx="0">
            <a:schemeClr val="dk1"/>
          </a:fillRef>
          <a:effectRef idx="0">
            <a:schemeClr val="dk1"/>
          </a:effectRef>
          <a:fontRef idx="minor">
            <a:schemeClr val="tx1"/>
          </a:fontRef>
        </p:style>
      </p:cxnSp>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45577" y="2435458"/>
            <a:ext cx="310384" cy="310896"/>
          </a:xfrm>
          <a:prstGeom prst="rect">
            <a:avLst/>
          </a:prstGeom>
        </p:spPr>
      </p:pic>
      <p:sp>
        <p:nvSpPr>
          <p:cNvPr id="32" name="TextBox 31"/>
          <p:cNvSpPr txBox="1"/>
          <p:nvPr/>
        </p:nvSpPr>
        <p:spPr>
          <a:xfrm>
            <a:off x="3854479" y="2444201"/>
            <a:ext cx="1355564" cy="276999"/>
          </a:xfrm>
          <a:prstGeom prst="rect">
            <a:avLst/>
          </a:prstGeom>
          <a:noFill/>
        </p:spPr>
        <p:txBody>
          <a:bodyPr wrap="none" rtlCol="0">
            <a:spAutoFit/>
          </a:bodyPr>
          <a:lstStyle/>
          <a:p>
            <a:r>
              <a:rPr lang="en-US" sz="1200" dirty="0"/>
              <a:t>Sentiment Scoring</a:t>
            </a:r>
          </a:p>
        </p:txBody>
      </p:sp>
      <p:cxnSp>
        <p:nvCxnSpPr>
          <p:cNvPr id="33" name="Straight Connector 32"/>
          <p:cNvCxnSpPr/>
          <p:nvPr/>
        </p:nvCxnSpPr>
        <p:spPr>
          <a:xfrm>
            <a:off x="3397278" y="2784199"/>
            <a:ext cx="2362200" cy="0"/>
          </a:xfrm>
          <a:prstGeom prst="line">
            <a:avLst/>
          </a:prstGeom>
        </p:spPr>
        <p:style>
          <a:lnRef idx="1">
            <a:schemeClr val="dk1"/>
          </a:lnRef>
          <a:fillRef idx="0">
            <a:schemeClr val="dk1"/>
          </a:fillRef>
          <a:effectRef idx="0">
            <a:schemeClr val="dk1"/>
          </a:effectRef>
          <a:fontRef idx="minor">
            <a:schemeClr val="tx1"/>
          </a:fontRef>
        </p:style>
      </p:cxnSp>
      <p:grpSp>
        <p:nvGrpSpPr>
          <p:cNvPr id="34" name="Group 9"/>
          <p:cNvGrpSpPr>
            <a:grpSpLocks noChangeAspect="1"/>
          </p:cNvGrpSpPr>
          <p:nvPr/>
        </p:nvGrpSpPr>
        <p:grpSpPr bwMode="auto">
          <a:xfrm>
            <a:off x="3465576" y="1841865"/>
            <a:ext cx="344063" cy="310896"/>
            <a:chOff x="2309" y="1630"/>
            <a:chExt cx="1142" cy="1060"/>
          </a:xfrm>
        </p:grpSpPr>
        <p:sp>
          <p:nvSpPr>
            <p:cNvPr id="35" name="AutoShape 8"/>
            <p:cNvSpPr>
              <a:spLocks noChangeAspect="1" noChangeArrowheads="1" noTextEdit="1"/>
            </p:cNvSpPr>
            <p:nvPr/>
          </p:nvSpPr>
          <p:spPr bwMode="auto">
            <a:xfrm>
              <a:off x="2309" y="1630"/>
              <a:ext cx="1142" cy="1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0"/>
            <p:cNvSpPr>
              <a:spLocks/>
            </p:cNvSpPr>
            <p:nvPr/>
          </p:nvSpPr>
          <p:spPr bwMode="auto">
            <a:xfrm>
              <a:off x="2309" y="1630"/>
              <a:ext cx="840" cy="1060"/>
            </a:xfrm>
            <a:custGeom>
              <a:avLst/>
              <a:gdLst>
                <a:gd name="T0" fmla="*/ 82 w 840"/>
                <a:gd name="T1" fmla="*/ 1050 h 1060"/>
                <a:gd name="T2" fmla="*/ 22 w 840"/>
                <a:gd name="T3" fmla="*/ 1002 h 1060"/>
                <a:gd name="T4" fmla="*/ 0 w 840"/>
                <a:gd name="T5" fmla="*/ 928 h 1060"/>
                <a:gd name="T6" fmla="*/ 6 w 840"/>
                <a:gd name="T7" fmla="*/ 660 h 1060"/>
                <a:gd name="T8" fmla="*/ 48 w 840"/>
                <a:gd name="T9" fmla="*/ 598 h 1060"/>
                <a:gd name="T10" fmla="*/ 120 w 840"/>
                <a:gd name="T11" fmla="*/ 568 h 1060"/>
                <a:gd name="T12" fmla="*/ 242 w 840"/>
                <a:gd name="T13" fmla="*/ 564 h 1060"/>
                <a:gd name="T14" fmla="*/ 266 w 840"/>
                <a:gd name="T15" fmla="*/ 544 h 1060"/>
                <a:gd name="T16" fmla="*/ 250 w 840"/>
                <a:gd name="T17" fmla="*/ 444 h 1060"/>
                <a:gd name="T18" fmla="*/ 196 w 840"/>
                <a:gd name="T19" fmla="*/ 372 h 1060"/>
                <a:gd name="T20" fmla="*/ 168 w 840"/>
                <a:gd name="T21" fmla="*/ 254 h 1060"/>
                <a:gd name="T22" fmla="*/ 198 w 840"/>
                <a:gd name="T23" fmla="*/ 134 h 1060"/>
                <a:gd name="T24" fmla="*/ 300 w 840"/>
                <a:gd name="T25" fmla="*/ 32 h 1060"/>
                <a:gd name="T26" fmla="*/ 422 w 840"/>
                <a:gd name="T27" fmla="*/ 0 h 1060"/>
                <a:gd name="T28" fmla="*/ 542 w 840"/>
                <a:gd name="T29" fmla="*/ 32 h 1060"/>
                <a:gd name="T30" fmla="*/ 644 w 840"/>
                <a:gd name="T31" fmla="*/ 134 h 1060"/>
                <a:gd name="T32" fmla="*/ 674 w 840"/>
                <a:gd name="T33" fmla="*/ 254 h 1060"/>
                <a:gd name="T34" fmla="*/ 636 w 840"/>
                <a:gd name="T35" fmla="*/ 390 h 1060"/>
                <a:gd name="T36" fmla="*/ 574 w 840"/>
                <a:gd name="T37" fmla="*/ 456 h 1060"/>
                <a:gd name="T38" fmla="*/ 528 w 840"/>
                <a:gd name="T39" fmla="*/ 452 h 1060"/>
                <a:gd name="T40" fmla="*/ 514 w 840"/>
                <a:gd name="T41" fmla="*/ 424 h 1060"/>
                <a:gd name="T42" fmla="*/ 528 w 840"/>
                <a:gd name="T43" fmla="*/ 388 h 1060"/>
                <a:gd name="T44" fmla="*/ 582 w 840"/>
                <a:gd name="T45" fmla="*/ 312 h 1060"/>
                <a:gd name="T46" fmla="*/ 592 w 840"/>
                <a:gd name="T47" fmla="*/ 236 h 1060"/>
                <a:gd name="T48" fmla="*/ 554 w 840"/>
                <a:gd name="T49" fmla="*/ 146 h 1060"/>
                <a:gd name="T50" fmla="*/ 472 w 840"/>
                <a:gd name="T51" fmla="*/ 90 h 1060"/>
                <a:gd name="T52" fmla="*/ 404 w 840"/>
                <a:gd name="T53" fmla="*/ 84 h 1060"/>
                <a:gd name="T54" fmla="*/ 312 w 840"/>
                <a:gd name="T55" fmla="*/ 122 h 1060"/>
                <a:gd name="T56" fmla="*/ 258 w 840"/>
                <a:gd name="T57" fmla="*/ 204 h 1060"/>
                <a:gd name="T58" fmla="*/ 252 w 840"/>
                <a:gd name="T59" fmla="*/ 272 h 1060"/>
                <a:gd name="T60" fmla="*/ 288 w 840"/>
                <a:gd name="T61" fmla="*/ 362 h 1060"/>
                <a:gd name="T62" fmla="*/ 352 w 840"/>
                <a:gd name="T63" fmla="*/ 414 h 1060"/>
                <a:gd name="T64" fmla="*/ 342 w 840"/>
                <a:gd name="T65" fmla="*/ 578 h 1060"/>
                <a:gd name="T66" fmla="*/ 310 w 840"/>
                <a:gd name="T67" fmla="*/ 618 h 1060"/>
                <a:gd name="T68" fmla="*/ 218 w 840"/>
                <a:gd name="T69" fmla="*/ 650 h 1060"/>
                <a:gd name="T70" fmla="*/ 96 w 840"/>
                <a:gd name="T71" fmla="*/ 664 h 1060"/>
                <a:gd name="T72" fmla="*/ 82 w 840"/>
                <a:gd name="T73" fmla="*/ 928 h 1060"/>
                <a:gd name="T74" fmla="*/ 104 w 840"/>
                <a:gd name="T75" fmla="*/ 970 h 1060"/>
                <a:gd name="T76" fmla="*/ 706 w 840"/>
                <a:gd name="T77" fmla="*/ 978 h 1060"/>
                <a:gd name="T78" fmla="*/ 752 w 840"/>
                <a:gd name="T79" fmla="*/ 946 h 1060"/>
                <a:gd name="T80" fmla="*/ 756 w 840"/>
                <a:gd name="T81" fmla="*/ 718 h 1060"/>
                <a:gd name="T82" fmla="*/ 740 w 840"/>
                <a:gd name="T83" fmla="*/ 674 h 1060"/>
                <a:gd name="T84" fmla="*/ 714 w 840"/>
                <a:gd name="T85" fmla="*/ 648 h 1060"/>
                <a:gd name="T86" fmla="*/ 620 w 840"/>
                <a:gd name="T87" fmla="*/ 648 h 1060"/>
                <a:gd name="T88" fmla="*/ 582 w 840"/>
                <a:gd name="T89" fmla="*/ 622 h 1060"/>
                <a:gd name="T90" fmla="*/ 582 w 840"/>
                <a:gd name="T91" fmla="*/ 590 h 1060"/>
                <a:gd name="T92" fmla="*/ 620 w 840"/>
                <a:gd name="T93" fmla="*/ 566 h 1060"/>
                <a:gd name="T94" fmla="*/ 726 w 840"/>
                <a:gd name="T95" fmla="*/ 566 h 1060"/>
                <a:gd name="T96" fmla="*/ 778 w 840"/>
                <a:gd name="T97" fmla="*/ 594 h 1060"/>
                <a:gd name="T98" fmla="*/ 830 w 840"/>
                <a:gd name="T99" fmla="*/ 674 h 1060"/>
                <a:gd name="T100" fmla="*/ 838 w 840"/>
                <a:gd name="T101" fmla="*/ 940 h 1060"/>
                <a:gd name="T102" fmla="*/ 808 w 840"/>
                <a:gd name="T103" fmla="*/ 1012 h 1060"/>
                <a:gd name="T104" fmla="*/ 746 w 840"/>
                <a:gd name="T105" fmla="*/ 1054 h 1060"/>
                <a:gd name="T106" fmla="*/ 132 w 840"/>
                <a:gd name="T107" fmla="*/ 1060 h 1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40" h="1060">
                  <a:moveTo>
                    <a:pt x="132" y="1060"/>
                  </a:moveTo>
                  <a:lnTo>
                    <a:pt x="132" y="1060"/>
                  </a:lnTo>
                  <a:lnTo>
                    <a:pt x="120" y="1060"/>
                  </a:lnTo>
                  <a:lnTo>
                    <a:pt x="106" y="1058"/>
                  </a:lnTo>
                  <a:lnTo>
                    <a:pt x="94" y="1054"/>
                  </a:lnTo>
                  <a:lnTo>
                    <a:pt x="82" y="1050"/>
                  </a:lnTo>
                  <a:lnTo>
                    <a:pt x="70" y="1044"/>
                  </a:lnTo>
                  <a:lnTo>
                    <a:pt x="58" y="1038"/>
                  </a:lnTo>
                  <a:lnTo>
                    <a:pt x="48" y="1030"/>
                  </a:lnTo>
                  <a:lnTo>
                    <a:pt x="38" y="1022"/>
                  </a:lnTo>
                  <a:lnTo>
                    <a:pt x="30" y="1012"/>
                  </a:lnTo>
                  <a:lnTo>
                    <a:pt x="22" y="1002"/>
                  </a:lnTo>
                  <a:lnTo>
                    <a:pt x="16" y="990"/>
                  </a:lnTo>
                  <a:lnTo>
                    <a:pt x="10" y="980"/>
                  </a:lnTo>
                  <a:lnTo>
                    <a:pt x="6" y="966"/>
                  </a:lnTo>
                  <a:lnTo>
                    <a:pt x="2" y="954"/>
                  </a:lnTo>
                  <a:lnTo>
                    <a:pt x="0" y="940"/>
                  </a:lnTo>
                  <a:lnTo>
                    <a:pt x="0" y="928"/>
                  </a:lnTo>
                  <a:lnTo>
                    <a:pt x="0" y="928"/>
                  </a:lnTo>
                  <a:lnTo>
                    <a:pt x="0" y="700"/>
                  </a:lnTo>
                  <a:lnTo>
                    <a:pt x="0" y="700"/>
                  </a:lnTo>
                  <a:lnTo>
                    <a:pt x="0" y="686"/>
                  </a:lnTo>
                  <a:lnTo>
                    <a:pt x="2" y="674"/>
                  </a:lnTo>
                  <a:lnTo>
                    <a:pt x="6" y="660"/>
                  </a:lnTo>
                  <a:lnTo>
                    <a:pt x="10" y="648"/>
                  </a:lnTo>
                  <a:lnTo>
                    <a:pt x="16" y="636"/>
                  </a:lnTo>
                  <a:lnTo>
                    <a:pt x="22" y="626"/>
                  </a:lnTo>
                  <a:lnTo>
                    <a:pt x="30" y="616"/>
                  </a:lnTo>
                  <a:lnTo>
                    <a:pt x="38" y="606"/>
                  </a:lnTo>
                  <a:lnTo>
                    <a:pt x="48" y="598"/>
                  </a:lnTo>
                  <a:lnTo>
                    <a:pt x="58" y="590"/>
                  </a:lnTo>
                  <a:lnTo>
                    <a:pt x="70" y="584"/>
                  </a:lnTo>
                  <a:lnTo>
                    <a:pt x="82" y="578"/>
                  </a:lnTo>
                  <a:lnTo>
                    <a:pt x="94" y="572"/>
                  </a:lnTo>
                  <a:lnTo>
                    <a:pt x="106" y="570"/>
                  </a:lnTo>
                  <a:lnTo>
                    <a:pt x="120" y="568"/>
                  </a:lnTo>
                  <a:lnTo>
                    <a:pt x="132" y="566"/>
                  </a:lnTo>
                  <a:lnTo>
                    <a:pt x="132" y="566"/>
                  </a:lnTo>
                  <a:lnTo>
                    <a:pt x="218" y="566"/>
                  </a:lnTo>
                  <a:lnTo>
                    <a:pt x="218" y="566"/>
                  </a:lnTo>
                  <a:lnTo>
                    <a:pt x="232" y="566"/>
                  </a:lnTo>
                  <a:lnTo>
                    <a:pt x="242" y="564"/>
                  </a:lnTo>
                  <a:lnTo>
                    <a:pt x="252" y="560"/>
                  </a:lnTo>
                  <a:lnTo>
                    <a:pt x="258" y="556"/>
                  </a:lnTo>
                  <a:lnTo>
                    <a:pt x="258" y="556"/>
                  </a:lnTo>
                  <a:lnTo>
                    <a:pt x="258" y="556"/>
                  </a:lnTo>
                  <a:lnTo>
                    <a:pt x="262" y="550"/>
                  </a:lnTo>
                  <a:lnTo>
                    <a:pt x="266" y="544"/>
                  </a:lnTo>
                  <a:lnTo>
                    <a:pt x="268" y="536"/>
                  </a:lnTo>
                  <a:lnTo>
                    <a:pt x="270" y="524"/>
                  </a:lnTo>
                  <a:lnTo>
                    <a:pt x="270" y="524"/>
                  </a:lnTo>
                  <a:lnTo>
                    <a:pt x="270" y="460"/>
                  </a:lnTo>
                  <a:lnTo>
                    <a:pt x="270" y="460"/>
                  </a:lnTo>
                  <a:lnTo>
                    <a:pt x="250" y="444"/>
                  </a:lnTo>
                  <a:lnTo>
                    <a:pt x="228" y="422"/>
                  </a:lnTo>
                  <a:lnTo>
                    <a:pt x="228" y="422"/>
                  </a:lnTo>
                  <a:lnTo>
                    <a:pt x="228" y="422"/>
                  </a:lnTo>
                  <a:lnTo>
                    <a:pt x="218" y="408"/>
                  </a:lnTo>
                  <a:lnTo>
                    <a:pt x="206" y="390"/>
                  </a:lnTo>
                  <a:lnTo>
                    <a:pt x="196" y="372"/>
                  </a:lnTo>
                  <a:lnTo>
                    <a:pt x="186" y="352"/>
                  </a:lnTo>
                  <a:lnTo>
                    <a:pt x="180" y="330"/>
                  </a:lnTo>
                  <a:lnTo>
                    <a:pt x="174" y="308"/>
                  </a:lnTo>
                  <a:lnTo>
                    <a:pt x="170" y="282"/>
                  </a:lnTo>
                  <a:lnTo>
                    <a:pt x="168" y="254"/>
                  </a:lnTo>
                  <a:lnTo>
                    <a:pt x="168" y="254"/>
                  </a:lnTo>
                  <a:lnTo>
                    <a:pt x="168" y="254"/>
                  </a:lnTo>
                  <a:lnTo>
                    <a:pt x="170" y="228"/>
                  </a:lnTo>
                  <a:lnTo>
                    <a:pt x="172" y="204"/>
                  </a:lnTo>
                  <a:lnTo>
                    <a:pt x="180" y="178"/>
                  </a:lnTo>
                  <a:lnTo>
                    <a:pt x="188" y="156"/>
                  </a:lnTo>
                  <a:lnTo>
                    <a:pt x="198" y="134"/>
                  </a:lnTo>
                  <a:lnTo>
                    <a:pt x="212" y="112"/>
                  </a:lnTo>
                  <a:lnTo>
                    <a:pt x="226" y="92"/>
                  </a:lnTo>
                  <a:lnTo>
                    <a:pt x="242" y="74"/>
                  </a:lnTo>
                  <a:lnTo>
                    <a:pt x="260" y="58"/>
                  </a:lnTo>
                  <a:lnTo>
                    <a:pt x="280" y="44"/>
                  </a:lnTo>
                  <a:lnTo>
                    <a:pt x="300" y="32"/>
                  </a:lnTo>
                  <a:lnTo>
                    <a:pt x="322" y="20"/>
                  </a:lnTo>
                  <a:lnTo>
                    <a:pt x="346" y="12"/>
                  </a:lnTo>
                  <a:lnTo>
                    <a:pt x="370" y="6"/>
                  </a:lnTo>
                  <a:lnTo>
                    <a:pt x="396" y="2"/>
                  </a:lnTo>
                  <a:lnTo>
                    <a:pt x="422" y="0"/>
                  </a:lnTo>
                  <a:lnTo>
                    <a:pt x="422" y="0"/>
                  </a:lnTo>
                  <a:lnTo>
                    <a:pt x="422" y="0"/>
                  </a:lnTo>
                  <a:lnTo>
                    <a:pt x="448" y="2"/>
                  </a:lnTo>
                  <a:lnTo>
                    <a:pt x="472" y="6"/>
                  </a:lnTo>
                  <a:lnTo>
                    <a:pt x="496" y="12"/>
                  </a:lnTo>
                  <a:lnTo>
                    <a:pt x="520" y="20"/>
                  </a:lnTo>
                  <a:lnTo>
                    <a:pt x="542" y="32"/>
                  </a:lnTo>
                  <a:lnTo>
                    <a:pt x="564" y="44"/>
                  </a:lnTo>
                  <a:lnTo>
                    <a:pt x="582" y="58"/>
                  </a:lnTo>
                  <a:lnTo>
                    <a:pt x="600" y="74"/>
                  </a:lnTo>
                  <a:lnTo>
                    <a:pt x="616" y="92"/>
                  </a:lnTo>
                  <a:lnTo>
                    <a:pt x="632" y="112"/>
                  </a:lnTo>
                  <a:lnTo>
                    <a:pt x="644" y="134"/>
                  </a:lnTo>
                  <a:lnTo>
                    <a:pt x="654" y="156"/>
                  </a:lnTo>
                  <a:lnTo>
                    <a:pt x="664" y="178"/>
                  </a:lnTo>
                  <a:lnTo>
                    <a:pt x="670" y="204"/>
                  </a:lnTo>
                  <a:lnTo>
                    <a:pt x="674" y="228"/>
                  </a:lnTo>
                  <a:lnTo>
                    <a:pt x="674" y="254"/>
                  </a:lnTo>
                  <a:lnTo>
                    <a:pt x="674" y="254"/>
                  </a:lnTo>
                  <a:lnTo>
                    <a:pt x="674" y="254"/>
                  </a:lnTo>
                  <a:lnTo>
                    <a:pt x="674" y="284"/>
                  </a:lnTo>
                  <a:lnTo>
                    <a:pt x="668" y="312"/>
                  </a:lnTo>
                  <a:lnTo>
                    <a:pt x="660" y="340"/>
                  </a:lnTo>
                  <a:lnTo>
                    <a:pt x="650" y="366"/>
                  </a:lnTo>
                  <a:lnTo>
                    <a:pt x="636" y="390"/>
                  </a:lnTo>
                  <a:lnTo>
                    <a:pt x="620" y="412"/>
                  </a:lnTo>
                  <a:lnTo>
                    <a:pt x="600" y="434"/>
                  </a:lnTo>
                  <a:lnTo>
                    <a:pt x="580" y="452"/>
                  </a:lnTo>
                  <a:lnTo>
                    <a:pt x="580" y="452"/>
                  </a:lnTo>
                  <a:lnTo>
                    <a:pt x="580" y="452"/>
                  </a:lnTo>
                  <a:lnTo>
                    <a:pt x="574" y="456"/>
                  </a:lnTo>
                  <a:lnTo>
                    <a:pt x="566" y="460"/>
                  </a:lnTo>
                  <a:lnTo>
                    <a:pt x="558" y="460"/>
                  </a:lnTo>
                  <a:lnTo>
                    <a:pt x="550" y="460"/>
                  </a:lnTo>
                  <a:lnTo>
                    <a:pt x="542" y="458"/>
                  </a:lnTo>
                  <a:lnTo>
                    <a:pt x="534" y="456"/>
                  </a:lnTo>
                  <a:lnTo>
                    <a:pt x="528" y="452"/>
                  </a:lnTo>
                  <a:lnTo>
                    <a:pt x="522" y="446"/>
                  </a:lnTo>
                  <a:lnTo>
                    <a:pt x="522" y="446"/>
                  </a:lnTo>
                  <a:lnTo>
                    <a:pt x="522" y="446"/>
                  </a:lnTo>
                  <a:lnTo>
                    <a:pt x="518" y="438"/>
                  </a:lnTo>
                  <a:lnTo>
                    <a:pt x="514" y="430"/>
                  </a:lnTo>
                  <a:lnTo>
                    <a:pt x="514" y="424"/>
                  </a:lnTo>
                  <a:lnTo>
                    <a:pt x="514" y="416"/>
                  </a:lnTo>
                  <a:lnTo>
                    <a:pt x="516" y="408"/>
                  </a:lnTo>
                  <a:lnTo>
                    <a:pt x="518" y="400"/>
                  </a:lnTo>
                  <a:lnTo>
                    <a:pt x="522" y="394"/>
                  </a:lnTo>
                  <a:lnTo>
                    <a:pt x="528" y="388"/>
                  </a:lnTo>
                  <a:lnTo>
                    <a:pt x="528" y="388"/>
                  </a:lnTo>
                  <a:lnTo>
                    <a:pt x="528" y="388"/>
                  </a:lnTo>
                  <a:lnTo>
                    <a:pt x="542" y="374"/>
                  </a:lnTo>
                  <a:lnTo>
                    <a:pt x="556" y="360"/>
                  </a:lnTo>
                  <a:lnTo>
                    <a:pt x="566" y="346"/>
                  </a:lnTo>
                  <a:lnTo>
                    <a:pt x="576" y="330"/>
                  </a:lnTo>
                  <a:lnTo>
                    <a:pt x="582" y="312"/>
                  </a:lnTo>
                  <a:lnTo>
                    <a:pt x="588" y="294"/>
                  </a:lnTo>
                  <a:lnTo>
                    <a:pt x="592" y="274"/>
                  </a:lnTo>
                  <a:lnTo>
                    <a:pt x="592" y="254"/>
                  </a:lnTo>
                  <a:lnTo>
                    <a:pt x="592" y="254"/>
                  </a:lnTo>
                  <a:lnTo>
                    <a:pt x="592" y="254"/>
                  </a:lnTo>
                  <a:lnTo>
                    <a:pt x="592" y="236"/>
                  </a:lnTo>
                  <a:lnTo>
                    <a:pt x="588" y="220"/>
                  </a:lnTo>
                  <a:lnTo>
                    <a:pt x="584" y="204"/>
                  </a:lnTo>
                  <a:lnTo>
                    <a:pt x="578" y="188"/>
                  </a:lnTo>
                  <a:lnTo>
                    <a:pt x="572" y="172"/>
                  </a:lnTo>
                  <a:lnTo>
                    <a:pt x="564" y="158"/>
                  </a:lnTo>
                  <a:lnTo>
                    <a:pt x="554" y="146"/>
                  </a:lnTo>
                  <a:lnTo>
                    <a:pt x="542" y="134"/>
                  </a:lnTo>
                  <a:lnTo>
                    <a:pt x="530" y="122"/>
                  </a:lnTo>
                  <a:lnTo>
                    <a:pt x="516" y="112"/>
                  </a:lnTo>
                  <a:lnTo>
                    <a:pt x="502" y="104"/>
                  </a:lnTo>
                  <a:lnTo>
                    <a:pt x="488" y="96"/>
                  </a:lnTo>
                  <a:lnTo>
                    <a:pt x="472" y="90"/>
                  </a:lnTo>
                  <a:lnTo>
                    <a:pt x="456" y="86"/>
                  </a:lnTo>
                  <a:lnTo>
                    <a:pt x="438" y="84"/>
                  </a:lnTo>
                  <a:lnTo>
                    <a:pt x="422" y="82"/>
                  </a:lnTo>
                  <a:lnTo>
                    <a:pt x="422" y="82"/>
                  </a:lnTo>
                  <a:lnTo>
                    <a:pt x="422" y="82"/>
                  </a:lnTo>
                  <a:lnTo>
                    <a:pt x="404" y="84"/>
                  </a:lnTo>
                  <a:lnTo>
                    <a:pt x="386" y="86"/>
                  </a:lnTo>
                  <a:lnTo>
                    <a:pt x="370" y="90"/>
                  </a:lnTo>
                  <a:lnTo>
                    <a:pt x="354" y="96"/>
                  </a:lnTo>
                  <a:lnTo>
                    <a:pt x="340" y="104"/>
                  </a:lnTo>
                  <a:lnTo>
                    <a:pt x="326" y="112"/>
                  </a:lnTo>
                  <a:lnTo>
                    <a:pt x="312" y="122"/>
                  </a:lnTo>
                  <a:lnTo>
                    <a:pt x="300" y="134"/>
                  </a:lnTo>
                  <a:lnTo>
                    <a:pt x="290" y="146"/>
                  </a:lnTo>
                  <a:lnTo>
                    <a:pt x="280" y="158"/>
                  </a:lnTo>
                  <a:lnTo>
                    <a:pt x="270" y="172"/>
                  </a:lnTo>
                  <a:lnTo>
                    <a:pt x="264" y="188"/>
                  </a:lnTo>
                  <a:lnTo>
                    <a:pt x="258" y="204"/>
                  </a:lnTo>
                  <a:lnTo>
                    <a:pt x="254" y="220"/>
                  </a:lnTo>
                  <a:lnTo>
                    <a:pt x="252" y="236"/>
                  </a:lnTo>
                  <a:lnTo>
                    <a:pt x="250" y="254"/>
                  </a:lnTo>
                  <a:lnTo>
                    <a:pt x="250" y="254"/>
                  </a:lnTo>
                  <a:lnTo>
                    <a:pt x="250" y="254"/>
                  </a:lnTo>
                  <a:lnTo>
                    <a:pt x="252" y="272"/>
                  </a:lnTo>
                  <a:lnTo>
                    <a:pt x="254" y="288"/>
                  </a:lnTo>
                  <a:lnTo>
                    <a:pt x="256" y="304"/>
                  </a:lnTo>
                  <a:lnTo>
                    <a:pt x="262" y="318"/>
                  </a:lnTo>
                  <a:lnTo>
                    <a:pt x="274" y="342"/>
                  </a:lnTo>
                  <a:lnTo>
                    <a:pt x="288" y="362"/>
                  </a:lnTo>
                  <a:lnTo>
                    <a:pt x="288" y="362"/>
                  </a:lnTo>
                  <a:lnTo>
                    <a:pt x="288" y="362"/>
                  </a:lnTo>
                  <a:lnTo>
                    <a:pt x="302" y="378"/>
                  </a:lnTo>
                  <a:lnTo>
                    <a:pt x="316" y="390"/>
                  </a:lnTo>
                  <a:lnTo>
                    <a:pt x="330" y="402"/>
                  </a:lnTo>
                  <a:lnTo>
                    <a:pt x="330" y="402"/>
                  </a:lnTo>
                  <a:lnTo>
                    <a:pt x="352" y="414"/>
                  </a:lnTo>
                  <a:lnTo>
                    <a:pt x="352" y="524"/>
                  </a:lnTo>
                  <a:lnTo>
                    <a:pt x="352" y="524"/>
                  </a:lnTo>
                  <a:lnTo>
                    <a:pt x="352" y="538"/>
                  </a:lnTo>
                  <a:lnTo>
                    <a:pt x="350" y="552"/>
                  </a:lnTo>
                  <a:lnTo>
                    <a:pt x="346" y="566"/>
                  </a:lnTo>
                  <a:lnTo>
                    <a:pt x="342" y="578"/>
                  </a:lnTo>
                  <a:lnTo>
                    <a:pt x="336" y="590"/>
                  </a:lnTo>
                  <a:lnTo>
                    <a:pt x="328" y="600"/>
                  </a:lnTo>
                  <a:lnTo>
                    <a:pt x="320" y="610"/>
                  </a:lnTo>
                  <a:lnTo>
                    <a:pt x="310" y="618"/>
                  </a:lnTo>
                  <a:lnTo>
                    <a:pt x="310" y="618"/>
                  </a:lnTo>
                  <a:lnTo>
                    <a:pt x="310" y="618"/>
                  </a:lnTo>
                  <a:lnTo>
                    <a:pt x="300" y="626"/>
                  </a:lnTo>
                  <a:lnTo>
                    <a:pt x="290" y="632"/>
                  </a:lnTo>
                  <a:lnTo>
                    <a:pt x="266" y="642"/>
                  </a:lnTo>
                  <a:lnTo>
                    <a:pt x="244" y="648"/>
                  </a:lnTo>
                  <a:lnTo>
                    <a:pt x="218" y="650"/>
                  </a:lnTo>
                  <a:lnTo>
                    <a:pt x="218" y="650"/>
                  </a:lnTo>
                  <a:lnTo>
                    <a:pt x="132" y="650"/>
                  </a:lnTo>
                  <a:lnTo>
                    <a:pt x="132" y="650"/>
                  </a:lnTo>
                  <a:lnTo>
                    <a:pt x="122" y="650"/>
                  </a:lnTo>
                  <a:lnTo>
                    <a:pt x="114" y="654"/>
                  </a:lnTo>
                  <a:lnTo>
                    <a:pt x="104" y="658"/>
                  </a:lnTo>
                  <a:lnTo>
                    <a:pt x="96" y="664"/>
                  </a:lnTo>
                  <a:lnTo>
                    <a:pt x="90" y="672"/>
                  </a:lnTo>
                  <a:lnTo>
                    <a:pt x="86" y="680"/>
                  </a:lnTo>
                  <a:lnTo>
                    <a:pt x="82" y="690"/>
                  </a:lnTo>
                  <a:lnTo>
                    <a:pt x="82" y="700"/>
                  </a:lnTo>
                  <a:lnTo>
                    <a:pt x="82" y="700"/>
                  </a:lnTo>
                  <a:lnTo>
                    <a:pt x="82" y="928"/>
                  </a:lnTo>
                  <a:lnTo>
                    <a:pt x="82" y="928"/>
                  </a:lnTo>
                  <a:lnTo>
                    <a:pt x="82" y="938"/>
                  </a:lnTo>
                  <a:lnTo>
                    <a:pt x="86" y="946"/>
                  </a:lnTo>
                  <a:lnTo>
                    <a:pt x="90" y="956"/>
                  </a:lnTo>
                  <a:lnTo>
                    <a:pt x="96" y="964"/>
                  </a:lnTo>
                  <a:lnTo>
                    <a:pt x="104" y="970"/>
                  </a:lnTo>
                  <a:lnTo>
                    <a:pt x="114" y="974"/>
                  </a:lnTo>
                  <a:lnTo>
                    <a:pt x="122" y="978"/>
                  </a:lnTo>
                  <a:lnTo>
                    <a:pt x="132" y="978"/>
                  </a:lnTo>
                  <a:lnTo>
                    <a:pt x="132" y="978"/>
                  </a:lnTo>
                  <a:lnTo>
                    <a:pt x="706" y="978"/>
                  </a:lnTo>
                  <a:lnTo>
                    <a:pt x="706" y="978"/>
                  </a:lnTo>
                  <a:lnTo>
                    <a:pt x="716" y="978"/>
                  </a:lnTo>
                  <a:lnTo>
                    <a:pt x="726" y="974"/>
                  </a:lnTo>
                  <a:lnTo>
                    <a:pt x="734" y="970"/>
                  </a:lnTo>
                  <a:lnTo>
                    <a:pt x="742" y="964"/>
                  </a:lnTo>
                  <a:lnTo>
                    <a:pt x="748" y="956"/>
                  </a:lnTo>
                  <a:lnTo>
                    <a:pt x="752" y="946"/>
                  </a:lnTo>
                  <a:lnTo>
                    <a:pt x="756" y="938"/>
                  </a:lnTo>
                  <a:lnTo>
                    <a:pt x="756" y="928"/>
                  </a:lnTo>
                  <a:lnTo>
                    <a:pt x="756" y="928"/>
                  </a:lnTo>
                  <a:lnTo>
                    <a:pt x="756" y="726"/>
                  </a:lnTo>
                  <a:lnTo>
                    <a:pt x="756" y="726"/>
                  </a:lnTo>
                  <a:lnTo>
                    <a:pt x="756" y="718"/>
                  </a:lnTo>
                  <a:lnTo>
                    <a:pt x="754" y="706"/>
                  </a:lnTo>
                  <a:lnTo>
                    <a:pt x="750" y="696"/>
                  </a:lnTo>
                  <a:lnTo>
                    <a:pt x="746" y="684"/>
                  </a:lnTo>
                  <a:lnTo>
                    <a:pt x="746" y="684"/>
                  </a:lnTo>
                  <a:lnTo>
                    <a:pt x="746" y="684"/>
                  </a:lnTo>
                  <a:lnTo>
                    <a:pt x="740" y="674"/>
                  </a:lnTo>
                  <a:lnTo>
                    <a:pt x="734" y="664"/>
                  </a:lnTo>
                  <a:lnTo>
                    <a:pt x="726" y="658"/>
                  </a:lnTo>
                  <a:lnTo>
                    <a:pt x="720" y="652"/>
                  </a:lnTo>
                  <a:lnTo>
                    <a:pt x="720" y="652"/>
                  </a:lnTo>
                  <a:lnTo>
                    <a:pt x="720" y="652"/>
                  </a:lnTo>
                  <a:lnTo>
                    <a:pt x="714" y="648"/>
                  </a:lnTo>
                  <a:lnTo>
                    <a:pt x="710" y="648"/>
                  </a:lnTo>
                  <a:lnTo>
                    <a:pt x="710" y="648"/>
                  </a:lnTo>
                  <a:lnTo>
                    <a:pt x="710" y="648"/>
                  </a:lnTo>
                  <a:lnTo>
                    <a:pt x="620" y="648"/>
                  </a:lnTo>
                  <a:lnTo>
                    <a:pt x="620" y="648"/>
                  </a:lnTo>
                  <a:lnTo>
                    <a:pt x="620" y="648"/>
                  </a:lnTo>
                  <a:lnTo>
                    <a:pt x="612" y="648"/>
                  </a:lnTo>
                  <a:lnTo>
                    <a:pt x="604" y="644"/>
                  </a:lnTo>
                  <a:lnTo>
                    <a:pt x="598" y="640"/>
                  </a:lnTo>
                  <a:lnTo>
                    <a:pt x="592" y="636"/>
                  </a:lnTo>
                  <a:lnTo>
                    <a:pt x="586" y="630"/>
                  </a:lnTo>
                  <a:lnTo>
                    <a:pt x="582" y="622"/>
                  </a:lnTo>
                  <a:lnTo>
                    <a:pt x="580" y="614"/>
                  </a:lnTo>
                  <a:lnTo>
                    <a:pt x="580" y="606"/>
                  </a:lnTo>
                  <a:lnTo>
                    <a:pt x="580" y="606"/>
                  </a:lnTo>
                  <a:lnTo>
                    <a:pt x="580" y="606"/>
                  </a:lnTo>
                  <a:lnTo>
                    <a:pt x="580" y="598"/>
                  </a:lnTo>
                  <a:lnTo>
                    <a:pt x="582" y="590"/>
                  </a:lnTo>
                  <a:lnTo>
                    <a:pt x="586" y="584"/>
                  </a:lnTo>
                  <a:lnTo>
                    <a:pt x="592" y="578"/>
                  </a:lnTo>
                  <a:lnTo>
                    <a:pt x="598" y="572"/>
                  </a:lnTo>
                  <a:lnTo>
                    <a:pt x="604" y="568"/>
                  </a:lnTo>
                  <a:lnTo>
                    <a:pt x="612" y="566"/>
                  </a:lnTo>
                  <a:lnTo>
                    <a:pt x="620" y="566"/>
                  </a:lnTo>
                  <a:lnTo>
                    <a:pt x="620" y="566"/>
                  </a:lnTo>
                  <a:lnTo>
                    <a:pt x="620" y="566"/>
                  </a:lnTo>
                  <a:lnTo>
                    <a:pt x="710" y="566"/>
                  </a:lnTo>
                  <a:lnTo>
                    <a:pt x="710" y="566"/>
                  </a:lnTo>
                  <a:lnTo>
                    <a:pt x="710" y="566"/>
                  </a:lnTo>
                  <a:lnTo>
                    <a:pt x="726" y="566"/>
                  </a:lnTo>
                  <a:lnTo>
                    <a:pt x="740" y="570"/>
                  </a:lnTo>
                  <a:lnTo>
                    <a:pt x="754" y="576"/>
                  </a:lnTo>
                  <a:lnTo>
                    <a:pt x="768" y="584"/>
                  </a:lnTo>
                  <a:lnTo>
                    <a:pt x="768" y="584"/>
                  </a:lnTo>
                  <a:lnTo>
                    <a:pt x="768" y="584"/>
                  </a:lnTo>
                  <a:lnTo>
                    <a:pt x="778" y="594"/>
                  </a:lnTo>
                  <a:lnTo>
                    <a:pt x="788" y="602"/>
                  </a:lnTo>
                  <a:lnTo>
                    <a:pt x="806" y="624"/>
                  </a:lnTo>
                  <a:lnTo>
                    <a:pt x="806" y="624"/>
                  </a:lnTo>
                  <a:lnTo>
                    <a:pt x="806" y="624"/>
                  </a:lnTo>
                  <a:lnTo>
                    <a:pt x="820" y="648"/>
                  </a:lnTo>
                  <a:lnTo>
                    <a:pt x="830" y="674"/>
                  </a:lnTo>
                  <a:lnTo>
                    <a:pt x="836" y="700"/>
                  </a:lnTo>
                  <a:lnTo>
                    <a:pt x="840" y="726"/>
                  </a:lnTo>
                  <a:lnTo>
                    <a:pt x="840" y="726"/>
                  </a:lnTo>
                  <a:lnTo>
                    <a:pt x="840" y="928"/>
                  </a:lnTo>
                  <a:lnTo>
                    <a:pt x="840" y="928"/>
                  </a:lnTo>
                  <a:lnTo>
                    <a:pt x="838" y="940"/>
                  </a:lnTo>
                  <a:lnTo>
                    <a:pt x="836" y="954"/>
                  </a:lnTo>
                  <a:lnTo>
                    <a:pt x="834" y="966"/>
                  </a:lnTo>
                  <a:lnTo>
                    <a:pt x="828" y="980"/>
                  </a:lnTo>
                  <a:lnTo>
                    <a:pt x="824" y="990"/>
                  </a:lnTo>
                  <a:lnTo>
                    <a:pt x="816" y="1002"/>
                  </a:lnTo>
                  <a:lnTo>
                    <a:pt x="808" y="1012"/>
                  </a:lnTo>
                  <a:lnTo>
                    <a:pt x="800" y="1022"/>
                  </a:lnTo>
                  <a:lnTo>
                    <a:pt x="790" y="1030"/>
                  </a:lnTo>
                  <a:lnTo>
                    <a:pt x="780" y="1038"/>
                  </a:lnTo>
                  <a:lnTo>
                    <a:pt x="770" y="1044"/>
                  </a:lnTo>
                  <a:lnTo>
                    <a:pt x="758" y="1050"/>
                  </a:lnTo>
                  <a:lnTo>
                    <a:pt x="746" y="1054"/>
                  </a:lnTo>
                  <a:lnTo>
                    <a:pt x="732" y="1058"/>
                  </a:lnTo>
                  <a:lnTo>
                    <a:pt x="720" y="1060"/>
                  </a:lnTo>
                  <a:lnTo>
                    <a:pt x="706" y="1060"/>
                  </a:lnTo>
                  <a:lnTo>
                    <a:pt x="706" y="1060"/>
                  </a:lnTo>
                  <a:lnTo>
                    <a:pt x="132" y="1060"/>
                  </a:lnTo>
                  <a:lnTo>
                    <a:pt x="132" y="1060"/>
                  </a:lnTo>
                  <a:close/>
                </a:path>
              </a:pathLst>
            </a:custGeom>
            <a:solidFill>
              <a:schemeClr val="tx1"/>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11"/>
            <p:cNvSpPr>
              <a:spLocks/>
            </p:cNvSpPr>
            <p:nvPr/>
          </p:nvSpPr>
          <p:spPr bwMode="auto">
            <a:xfrm>
              <a:off x="3209" y="1680"/>
              <a:ext cx="82" cy="442"/>
            </a:xfrm>
            <a:custGeom>
              <a:avLst/>
              <a:gdLst>
                <a:gd name="T0" fmla="*/ 0 w 82"/>
                <a:gd name="T1" fmla="*/ 400 h 442"/>
                <a:gd name="T2" fmla="*/ 0 w 82"/>
                <a:gd name="T3" fmla="*/ 42 h 442"/>
                <a:gd name="T4" fmla="*/ 0 w 82"/>
                <a:gd name="T5" fmla="*/ 42 h 442"/>
                <a:gd name="T6" fmla="*/ 0 w 82"/>
                <a:gd name="T7" fmla="*/ 34 h 442"/>
                <a:gd name="T8" fmla="*/ 4 w 82"/>
                <a:gd name="T9" fmla="*/ 26 h 442"/>
                <a:gd name="T10" fmla="*/ 6 w 82"/>
                <a:gd name="T11" fmla="*/ 18 h 442"/>
                <a:gd name="T12" fmla="*/ 12 w 82"/>
                <a:gd name="T13" fmla="*/ 12 h 442"/>
                <a:gd name="T14" fmla="*/ 18 w 82"/>
                <a:gd name="T15" fmla="*/ 8 h 442"/>
                <a:gd name="T16" fmla="*/ 24 w 82"/>
                <a:gd name="T17" fmla="*/ 4 h 442"/>
                <a:gd name="T18" fmla="*/ 32 w 82"/>
                <a:gd name="T19" fmla="*/ 2 h 442"/>
                <a:gd name="T20" fmla="*/ 40 w 82"/>
                <a:gd name="T21" fmla="*/ 0 h 442"/>
                <a:gd name="T22" fmla="*/ 40 w 82"/>
                <a:gd name="T23" fmla="*/ 0 h 442"/>
                <a:gd name="T24" fmla="*/ 40 w 82"/>
                <a:gd name="T25" fmla="*/ 0 h 442"/>
                <a:gd name="T26" fmla="*/ 50 w 82"/>
                <a:gd name="T27" fmla="*/ 2 h 442"/>
                <a:gd name="T28" fmla="*/ 56 w 82"/>
                <a:gd name="T29" fmla="*/ 4 h 442"/>
                <a:gd name="T30" fmla="*/ 64 w 82"/>
                <a:gd name="T31" fmla="*/ 8 h 442"/>
                <a:gd name="T32" fmla="*/ 70 w 82"/>
                <a:gd name="T33" fmla="*/ 12 h 442"/>
                <a:gd name="T34" fmla="*/ 76 w 82"/>
                <a:gd name="T35" fmla="*/ 18 h 442"/>
                <a:gd name="T36" fmla="*/ 78 w 82"/>
                <a:gd name="T37" fmla="*/ 26 h 442"/>
                <a:gd name="T38" fmla="*/ 82 w 82"/>
                <a:gd name="T39" fmla="*/ 34 h 442"/>
                <a:gd name="T40" fmla="*/ 82 w 82"/>
                <a:gd name="T41" fmla="*/ 42 h 442"/>
                <a:gd name="T42" fmla="*/ 82 w 82"/>
                <a:gd name="T43" fmla="*/ 42 h 442"/>
                <a:gd name="T44" fmla="*/ 82 w 82"/>
                <a:gd name="T45" fmla="*/ 400 h 442"/>
                <a:gd name="T46" fmla="*/ 82 w 82"/>
                <a:gd name="T47" fmla="*/ 400 h 442"/>
                <a:gd name="T48" fmla="*/ 82 w 82"/>
                <a:gd name="T49" fmla="*/ 408 h 442"/>
                <a:gd name="T50" fmla="*/ 78 w 82"/>
                <a:gd name="T51" fmla="*/ 416 h 442"/>
                <a:gd name="T52" fmla="*/ 76 w 82"/>
                <a:gd name="T53" fmla="*/ 424 h 442"/>
                <a:gd name="T54" fmla="*/ 70 w 82"/>
                <a:gd name="T55" fmla="*/ 430 h 442"/>
                <a:gd name="T56" fmla="*/ 64 w 82"/>
                <a:gd name="T57" fmla="*/ 434 h 442"/>
                <a:gd name="T58" fmla="*/ 56 w 82"/>
                <a:gd name="T59" fmla="*/ 438 h 442"/>
                <a:gd name="T60" fmla="*/ 50 w 82"/>
                <a:gd name="T61" fmla="*/ 440 h 442"/>
                <a:gd name="T62" fmla="*/ 40 w 82"/>
                <a:gd name="T63" fmla="*/ 442 h 442"/>
                <a:gd name="T64" fmla="*/ 40 w 82"/>
                <a:gd name="T65" fmla="*/ 442 h 442"/>
                <a:gd name="T66" fmla="*/ 40 w 82"/>
                <a:gd name="T67" fmla="*/ 442 h 442"/>
                <a:gd name="T68" fmla="*/ 32 w 82"/>
                <a:gd name="T69" fmla="*/ 440 h 442"/>
                <a:gd name="T70" fmla="*/ 24 w 82"/>
                <a:gd name="T71" fmla="*/ 438 h 442"/>
                <a:gd name="T72" fmla="*/ 18 w 82"/>
                <a:gd name="T73" fmla="*/ 434 h 442"/>
                <a:gd name="T74" fmla="*/ 12 w 82"/>
                <a:gd name="T75" fmla="*/ 430 h 442"/>
                <a:gd name="T76" fmla="*/ 6 w 82"/>
                <a:gd name="T77" fmla="*/ 424 h 442"/>
                <a:gd name="T78" fmla="*/ 4 w 82"/>
                <a:gd name="T79" fmla="*/ 416 h 442"/>
                <a:gd name="T80" fmla="*/ 0 w 82"/>
                <a:gd name="T81" fmla="*/ 408 h 442"/>
                <a:gd name="T82" fmla="*/ 0 w 82"/>
                <a:gd name="T83" fmla="*/ 400 h 442"/>
                <a:gd name="T84" fmla="*/ 0 w 82"/>
                <a:gd name="T85" fmla="*/ 40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2" h="442">
                  <a:moveTo>
                    <a:pt x="0" y="400"/>
                  </a:moveTo>
                  <a:lnTo>
                    <a:pt x="0" y="42"/>
                  </a:lnTo>
                  <a:lnTo>
                    <a:pt x="0" y="42"/>
                  </a:lnTo>
                  <a:lnTo>
                    <a:pt x="0" y="34"/>
                  </a:lnTo>
                  <a:lnTo>
                    <a:pt x="4" y="26"/>
                  </a:lnTo>
                  <a:lnTo>
                    <a:pt x="6" y="18"/>
                  </a:lnTo>
                  <a:lnTo>
                    <a:pt x="12" y="12"/>
                  </a:lnTo>
                  <a:lnTo>
                    <a:pt x="18" y="8"/>
                  </a:lnTo>
                  <a:lnTo>
                    <a:pt x="24" y="4"/>
                  </a:lnTo>
                  <a:lnTo>
                    <a:pt x="32" y="2"/>
                  </a:lnTo>
                  <a:lnTo>
                    <a:pt x="40" y="0"/>
                  </a:lnTo>
                  <a:lnTo>
                    <a:pt x="40" y="0"/>
                  </a:lnTo>
                  <a:lnTo>
                    <a:pt x="40" y="0"/>
                  </a:lnTo>
                  <a:lnTo>
                    <a:pt x="50" y="2"/>
                  </a:lnTo>
                  <a:lnTo>
                    <a:pt x="56" y="4"/>
                  </a:lnTo>
                  <a:lnTo>
                    <a:pt x="64" y="8"/>
                  </a:lnTo>
                  <a:lnTo>
                    <a:pt x="70" y="12"/>
                  </a:lnTo>
                  <a:lnTo>
                    <a:pt x="76" y="18"/>
                  </a:lnTo>
                  <a:lnTo>
                    <a:pt x="78" y="26"/>
                  </a:lnTo>
                  <a:lnTo>
                    <a:pt x="82" y="34"/>
                  </a:lnTo>
                  <a:lnTo>
                    <a:pt x="82" y="42"/>
                  </a:lnTo>
                  <a:lnTo>
                    <a:pt x="82" y="42"/>
                  </a:lnTo>
                  <a:lnTo>
                    <a:pt x="82" y="400"/>
                  </a:lnTo>
                  <a:lnTo>
                    <a:pt x="82" y="400"/>
                  </a:lnTo>
                  <a:lnTo>
                    <a:pt x="82" y="408"/>
                  </a:lnTo>
                  <a:lnTo>
                    <a:pt x="78" y="416"/>
                  </a:lnTo>
                  <a:lnTo>
                    <a:pt x="76" y="424"/>
                  </a:lnTo>
                  <a:lnTo>
                    <a:pt x="70" y="430"/>
                  </a:lnTo>
                  <a:lnTo>
                    <a:pt x="64" y="434"/>
                  </a:lnTo>
                  <a:lnTo>
                    <a:pt x="56" y="438"/>
                  </a:lnTo>
                  <a:lnTo>
                    <a:pt x="50" y="440"/>
                  </a:lnTo>
                  <a:lnTo>
                    <a:pt x="40" y="442"/>
                  </a:lnTo>
                  <a:lnTo>
                    <a:pt x="40" y="442"/>
                  </a:lnTo>
                  <a:lnTo>
                    <a:pt x="40" y="442"/>
                  </a:lnTo>
                  <a:lnTo>
                    <a:pt x="32" y="440"/>
                  </a:lnTo>
                  <a:lnTo>
                    <a:pt x="24" y="438"/>
                  </a:lnTo>
                  <a:lnTo>
                    <a:pt x="18" y="434"/>
                  </a:lnTo>
                  <a:lnTo>
                    <a:pt x="12" y="430"/>
                  </a:lnTo>
                  <a:lnTo>
                    <a:pt x="6" y="424"/>
                  </a:lnTo>
                  <a:lnTo>
                    <a:pt x="4" y="416"/>
                  </a:lnTo>
                  <a:lnTo>
                    <a:pt x="0" y="408"/>
                  </a:lnTo>
                  <a:lnTo>
                    <a:pt x="0" y="400"/>
                  </a:lnTo>
                  <a:lnTo>
                    <a:pt x="0" y="400"/>
                  </a:lnTo>
                  <a:close/>
                </a:path>
              </a:pathLst>
            </a:custGeom>
            <a:solidFill>
              <a:schemeClr val="tx1"/>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Freeform 12"/>
            <p:cNvSpPr>
              <a:spLocks/>
            </p:cNvSpPr>
            <p:nvPr/>
          </p:nvSpPr>
          <p:spPr bwMode="auto">
            <a:xfrm>
              <a:off x="3057" y="1864"/>
              <a:ext cx="394" cy="84"/>
            </a:xfrm>
            <a:custGeom>
              <a:avLst/>
              <a:gdLst>
                <a:gd name="T0" fmla="*/ 42 w 394"/>
                <a:gd name="T1" fmla="*/ 84 h 84"/>
                <a:gd name="T2" fmla="*/ 42 w 394"/>
                <a:gd name="T3" fmla="*/ 84 h 84"/>
                <a:gd name="T4" fmla="*/ 32 w 394"/>
                <a:gd name="T5" fmla="*/ 82 h 84"/>
                <a:gd name="T6" fmla="*/ 26 w 394"/>
                <a:gd name="T7" fmla="*/ 80 h 84"/>
                <a:gd name="T8" fmla="*/ 18 w 394"/>
                <a:gd name="T9" fmla="*/ 76 h 84"/>
                <a:gd name="T10" fmla="*/ 12 w 394"/>
                <a:gd name="T11" fmla="*/ 72 h 84"/>
                <a:gd name="T12" fmla="*/ 8 w 394"/>
                <a:gd name="T13" fmla="*/ 66 h 84"/>
                <a:gd name="T14" fmla="*/ 4 w 394"/>
                <a:gd name="T15" fmla="*/ 58 h 84"/>
                <a:gd name="T16" fmla="*/ 0 w 394"/>
                <a:gd name="T17" fmla="*/ 50 h 84"/>
                <a:gd name="T18" fmla="*/ 0 w 394"/>
                <a:gd name="T19" fmla="*/ 42 h 84"/>
                <a:gd name="T20" fmla="*/ 0 w 394"/>
                <a:gd name="T21" fmla="*/ 42 h 84"/>
                <a:gd name="T22" fmla="*/ 0 w 394"/>
                <a:gd name="T23" fmla="*/ 42 h 84"/>
                <a:gd name="T24" fmla="*/ 0 w 394"/>
                <a:gd name="T25" fmla="*/ 34 h 84"/>
                <a:gd name="T26" fmla="*/ 4 w 394"/>
                <a:gd name="T27" fmla="*/ 26 h 84"/>
                <a:gd name="T28" fmla="*/ 8 w 394"/>
                <a:gd name="T29" fmla="*/ 20 h 84"/>
                <a:gd name="T30" fmla="*/ 12 w 394"/>
                <a:gd name="T31" fmla="*/ 14 h 84"/>
                <a:gd name="T32" fmla="*/ 18 w 394"/>
                <a:gd name="T33" fmla="*/ 8 h 84"/>
                <a:gd name="T34" fmla="*/ 26 w 394"/>
                <a:gd name="T35" fmla="*/ 4 h 84"/>
                <a:gd name="T36" fmla="*/ 32 w 394"/>
                <a:gd name="T37" fmla="*/ 2 h 84"/>
                <a:gd name="T38" fmla="*/ 42 w 394"/>
                <a:gd name="T39" fmla="*/ 0 h 84"/>
                <a:gd name="T40" fmla="*/ 42 w 394"/>
                <a:gd name="T41" fmla="*/ 0 h 84"/>
                <a:gd name="T42" fmla="*/ 352 w 394"/>
                <a:gd name="T43" fmla="*/ 0 h 84"/>
                <a:gd name="T44" fmla="*/ 352 w 394"/>
                <a:gd name="T45" fmla="*/ 0 h 84"/>
                <a:gd name="T46" fmla="*/ 362 w 394"/>
                <a:gd name="T47" fmla="*/ 2 h 84"/>
                <a:gd name="T48" fmla="*/ 368 w 394"/>
                <a:gd name="T49" fmla="*/ 4 h 84"/>
                <a:gd name="T50" fmla="*/ 376 w 394"/>
                <a:gd name="T51" fmla="*/ 8 h 84"/>
                <a:gd name="T52" fmla="*/ 382 w 394"/>
                <a:gd name="T53" fmla="*/ 14 h 84"/>
                <a:gd name="T54" fmla="*/ 386 w 394"/>
                <a:gd name="T55" fmla="*/ 20 h 84"/>
                <a:gd name="T56" fmla="*/ 390 w 394"/>
                <a:gd name="T57" fmla="*/ 26 h 84"/>
                <a:gd name="T58" fmla="*/ 394 w 394"/>
                <a:gd name="T59" fmla="*/ 34 h 84"/>
                <a:gd name="T60" fmla="*/ 394 w 394"/>
                <a:gd name="T61" fmla="*/ 42 h 84"/>
                <a:gd name="T62" fmla="*/ 394 w 394"/>
                <a:gd name="T63" fmla="*/ 42 h 84"/>
                <a:gd name="T64" fmla="*/ 394 w 394"/>
                <a:gd name="T65" fmla="*/ 42 h 84"/>
                <a:gd name="T66" fmla="*/ 394 w 394"/>
                <a:gd name="T67" fmla="*/ 50 h 84"/>
                <a:gd name="T68" fmla="*/ 390 w 394"/>
                <a:gd name="T69" fmla="*/ 58 h 84"/>
                <a:gd name="T70" fmla="*/ 386 w 394"/>
                <a:gd name="T71" fmla="*/ 66 h 84"/>
                <a:gd name="T72" fmla="*/ 382 w 394"/>
                <a:gd name="T73" fmla="*/ 72 h 84"/>
                <a:gd name="T74" fmla="*/ 376 w 394"/>
                <a:gd name="T75" fmla="*/ 76 h 84"/>
                <a:gd name="T76" fmla="*/ 368 w 394"/>
                <a:gd name="T77" fmla="*/ 80 h 84"/>
                <a:gd name="T78" fmla="*/ 362 w 394"/>
                <a:gd name="T79" fmla="*/ 82 h 84"/>
                <a:gd name="T80" fmla="*/ 352 w 394"/>
                <a:gd name="T81" fmla="*/ 84 h 84"/>
                <a:gd name="T82" fmla="*/ 352 w 394"/>
                <a:gd name="T83" fmla="*/ 84 h 84"/>
                <a:gd name="T84" fmla="*/ 42 w 394"/>
                <a:gd name="T85" fmla="*/ 84 h 84"/>
                <a:gd name="T86" fmla="*/ 42 w 394"/>
                <a:gd name="T87"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4" h="84">
                  <a:moveTo>
                    <a:pt x="42" y="84"/>
                  </a:moveTo>
                  <a:lnTo>
                    <a:pt x="42" y="84"/>
                  </a:lnTo>
                  <a:lnTo>
                    <a:pt x="32" y="82"/>
                  </a:lnTo>
                  <a:lnTo>
                    <a:pt x="26" y="80"/>
                  </a:lnTo>
                  <a:lnTo>
                    <a:pt x="18" y="76"/>
                  </a:lnTo>
                  <a:lnTo>
                    <a:pt x="12" y="72"/>
                  </a:lnTo>
                  <a:lnTo>
                    <a:pt x="8" y="66"/>
                  </a:lnTo>
                  <a:lnTo>
                    <a:pt x="4" y="58"/>
                  </a:lnTo>
                  <a:lnTo>
                    <a:pt x="0" y="50"/>
                  </a:lnTo>
                  <a:lnTo>
                    <a:pt x="0" y="42"/>
                  </a:lnTo>
                  <a:lnTo>
                    <a:pt x="0" y="42"/>
                  </a:lnTo>
                  <a:lnTo>
                    <a:pt x="0" y="42"/>
                  </a:lnTo>
                  <a:lnTo>
                    <a:pt x="0" y="34"/>
                  </a:lnTo>
                  <a:lnTo>
                    <a:pt x="4" y="26"/>
                  </a:lnTo>
                  <a:lnTo>
                    <a:pt x="8" y="20"/>
                  </a:lnTo>
                  <a:lnTo>
                    <a:pt x="12" y="14"/>
                  </a:lnTo>
                  <a:lnTo>
                    <a:pt x="18" y="8"/>
                  </a:lnTo>
                  <a:lnTo>
                    <a:pt x="26" y="4"/>
                  </a:lnTo>
                  <a:lnTo>
                    <a:pt x="32" y="2"/>
                  </a:lnTo>
                  <a:lnTo>
                    <a:pt x="42" y="0"/>
                  </a:lnTo>
                  <a:lnTo>
                    <a:pt x="42" y="0"/>
                  </a:lnTo>
                  <a:lnTo>
                    <a:pt x="352" y="0"/>
                  </a:lnTo>
                  <a:lnTo>
                    <a:pt x="352" y="0"/>
                  </a:lnTo>
                  <a:lnTo>
                    <a:pt x="362" y="2"/>
                  </a:lnTo>
                  <a:lnTo>
                    <a:pt x="368" y="4"/>
                  </a:lnTo>
                  <a:lnTo>
                    <a:pt x="376" y="8"/>
                  </a:lnTo>
                  <a:lnTo>
                    <a:pt x="382" y="14"/>
                  </a:lnTo>
                  <a:lnTo>
                    <a:pt x="386" y="20"/>
                  </a:lnTo>
                  <a:lnTo>
                    <a:pt x="390" y="26"/>
                  </a:lnTo>
                  <a:lnTo>
                    <a:pt x="394" y="34"/>
                  </a:lnTo>
                  <a:lnTo>
                    <a:pt x="394" y="42"/>
                  </a:lnTo>
                  <a:lnTo>
                    <a:pt x="394" y="42"/>
                  </a:lnTo>
                  <a:lnTo>
                    <a:pt x="394" y="42"/>
                  </a:lnTo>
                  <a:lnTo>
                    <a:pt x="394" y="50"/>
                  </a:lnTo>
                  <a:lnTo>
                    <a:pt x="390" y="58"/>
                  </a:lnTo>
                  <a:lnTo>
                    <a:pt x="386" y="66"/>
                  </a:lnTo>
                  <a:lnTo>
                    <a:pt x="382" y="72"/>
                  </a:lnTo>
                  <a:lnTo>
                    <a:pt x="376" y="76"/>
                  </a:lnTo>
                  <a:lnTo>
                    <a:pt x="368" y="80"/>
                  </a:lnTo>
                  <a:lnTo>
                    <a:pt x="362" y="82"/>
                  </a:lnTo>
                  <a:lnTo>
                    <a:pt x="352" y="84"/>
                  </a:lnTo>
                  <a:lnTo>
                    <a:pt x="352" y="84"/>
                  </a:lnTo>
                  <a:lnTo>
                    <a:pt x="42" y="84"/>
                  </a:lnTo>
                  <a:lnTo>
                    <a:pt x="42" y="84"/>
                  </a:lnTo>
                  <a:close/>
                </a:path>
              </a:pathLst>
            </a:custGeom>
            <a:solidFill>
              <a:schemeClr val="tx1"/>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p:cNvGrpSpPr/>
          <p:nvPr/>
        </p:nvGrpSpPr>
        <p:grpSpPr>
          <a:xfrm>
            <a:off x="3451532" y="2984866"/>
            <a:ext cx="310896" cy="310896"/>
            <a:chOff x="-219075" y="488950"/>
            <a:chExt cx="1419225" cy="1430338"/>
          </a:xfrm>
        </p:grpSpPr>
        <p:sp>
          <p:nvSpPr>
            <p:cNvPr id="40" name="Freeform 32"/>
            <p:cNvSpPr>
              <a:spLocks/>
            </p:cNvSpPr>
            <p:nvPr/>
          </p:nvSpPr>
          <p:spPr bwMode="auto">
            <a:xfrm>
              <a:off x="-219075" y="488950"/>
              <a:ext cx="1419225" cy="1430338"/>
            </a:xfrm>
            <a:custGeom>
              <a:avLst/>
              <a:gdLst>
                <a:gd name="T0" fmla="*/ 170 w 894"/>
                <a:gd name="T1" fmla="*/ 0 h 901"/>
                <a:gd name="T2" fmla="*/ 170 w 894"/>
                <a:gd name="T3" fmla="*/ 47 h 901"/>
                <a:gd name="T4" fmla="*/ 846 w 894"/>
                <a:gd name="T5" fmla="*/ 47 h 901"/>
                <a:gd name="T6" fmla="*/ 846 w 894"/>
                <a:gd name="T7" fmla="*/ 855 h 901"/>
                <a:gd name="T8" fmla="*/ 48 w 894"/>
                <a:gd name="T9" fmla="*/ 855 h 901"/>
                <a:gd name="T10" fmla="*/ 48 w 894"/>
                <a:gd name="T11" fmla="*/ 47 h 901"/>
                <a:gd name="T12" fmla="*/ 170 w 894"/>
                <a:gd name="T13" fmla="*/ 47 h 901"/>
                <a:gd name="T14" fmla="*/ 170 w 894"/>
                <a:gd name="T15" fmla="*/ 0 h 901"/>
                <a:gd name="T16" fmla="*/ 0 w 894"/>
                <a:gd name="T17" fmla="*/ 0 h 901"/>
                <a:gd name="T18" fmla="*/ 0 w 894"/>
                <a:gd name="T19" fmla="*/ 901 h 901"/>
                <a:gd name="T20" fmla="*/ 894 w 894"/>
                <a:gd name="T21" fmla="*/ 901 h 901"/>
                <a:gd name="T22" fmla="*/ 894 w 894"/>
                <a:gd name="T23" fmla="*/ 0 h 901"/>
                <a:gd name="T24" fmla="*/ 170 w 894"/>
                <a:gd name="T25" fmla="*/ 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4" h="901">
                  <a:moveTo>
                    <a:pt x="170" y="0"/>
                  </a:moveTo>
                  <a:lnTo>
                    <a:pt x="170" y="47"/>
                  </a:lnTo>
                  <a:lnTo>
                    <a:pt x="846" y="47"/>
                  </a:lnTo>
                  <a:lnTo>
                    <a:pt x="846" y="855"/>
                  </a:lnTo>
                  <a:lnTo>
                    <a:pt x="48" y="855"/>
                  </a:lnTo>
                  <a:lnTo>
                    <a:pt x="48" y="47"/>
                  </a:lnTo>
                  <a:lnTo>
                    <a:pt x="170" y="47"/>
                  </a:lnTo>
                  <a:lnTo>
                    <a:pt x="170" y="0"/>
                  </a:lnTo>
                  <a:lnTo>
                    <a:pt x="0" y="0"/>
                  </a:lnTo>
                  <a:lnTo>
                    <a:pt x="0" y="901"/>
                  </a:lnTo>
                  <a:lnTo>
                    <a:pt x="894" y="901"/>
                  </a:lnTo>
                  <a:lnTo>
                    <a:pt x="894" y="0"/>
                  </a:lnTo>
                  <a:lnTo>
                    <a:pt x="17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Rectangle 33"/>
            <p:cNvSpPr>
              <a:spLocks noChangeArrowheads="1"/>
            </p:cNvSpPr>
            <p:nvPr/>
          </p:nvSpPr>
          <p:spPr bwMode="auto">
            <a:xfrm>
              <a:off x="63500" y="1423988"/>
              <a:ext cx="227013" cy="63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Rectangle 34"/>
            <p:cNvSpPr>
              <a:spLocks noChangeArrowheads="1"/>
            </p:cNvSpPr>
            <p:nvPr/>
          </p:nvSpPr>
          <p:spPr bwMode="auto">
            <a:xfrm>
              <a:off x="63500" y="1527175"/>
              <a:ext cx="227013" cy="63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35"/>
            <p:cNvSpPr>
              <a:spLocks/>
            </p:cNvSpPr>
            <p:nvPr/>
          </p:nvSpPr>
          <p:spPr bwMode="auto">
            <a:xfrm>
              <a:off x="576263" y="1535113"/>
              <a:ext cx="165100" cy="168275"/>
            </a:xfrm>
            <a:custGeom>
              <a:avLst/>
              <a:gdLst>
                <a:gd name="T0" fmla="*/ 52 w 104"/>
                <a:gd name="T1" fmla="*/ 0 h 106"/>
                <a:gd name="T2" fmla="*/ 41 w 104"/>
                <a:gd name="T3" fmla="*/ 1 h 106"/>
                <a:gd name="T4" fmla="*/ 32 w 104"/>
                <a:gd name="T5" fmla="*/ 5 h 106"/>
                <a:gd name="T6" fmla="*/ 23 w 104"/>
                <a:gd name="T7" fmla="*/ 9 h 106"/>
                <a:gd name="T8" fmla="*/ 15 w 104"/>
                <a:gd name="T9" fmla="*/ 15 h 106"/>
                <a:gd name="T10" fmla="*/ 8 w 104"/>
                <a:gd name="T11" fmla="*/ 24 h 106"/>
                <a:gd name="T12" fmla="*/ 4 w 104"/>
                <a:gd name="T13" fmla="*/ 32 h 106"/>
                <a:gd name="T14" fmla="*/ 1 w 104"/>
                <a:gd name="T15" fmla="*/ 42 h 106"/>
                <a:gd name="T16" fmla="*/ 0 w 104"/>
                <a:gd name="T17" fmla="*/ 52 h 106"/>
                <a:gd name="T18" fmla="*/ 1 w 104"/>
                <a:gd name="T19" fmla="*/ 63 h 106"/>
                <a:gd name="T20" fmla="*/ 4 w 104"/>
                <a:gd name="T21" fmla="*/ 74 h 106"/>
                <a:gd name="T22" fmla="*/ 8 w 104"/>
                <a:gd name="T23" fmla="*/ 82 h 106"/>
                <a:gd name="T24" fmla="*/ 15 w 104"/>
                <a:gd name="T25" fmla="*/ 90 h 106"/>
                <a:gd name="T26" fmla="*/ 23 w 104"/>
                <a:gd name="T27" fmla="*/ 97 h 106"/>
                <a:gd name="T28" fmla="*/ 32 w 104"/>
                <a:gd name="T29" fmla="*/ 101 h 106"/>
                <a:gd name="T30" fmla="*/ 41 w 104"/>
                <a:gd name="T31" fmla="*/ 104 h 106"/>
                <a:gd name="T32" fmla="*/ 52 w 104"/>
                <a:gd name="T33" fmla="*/ 106 h 106"/>
                <a:gd name="T34" fmla="*/ 62 w 104"/>
                <a:gd name="T35" fmla="*/ 104 h 106"/>
                <a:gd name="T36" fmla="*/ 72 w 104"/>
                <a:gd name="T37" fmla="*/ 101 h 106"/>
                <a:gd name="T38" fmla="*/ 81 w 104"/>
                <a:gd name="T39" fmla="*/ 97 h 106"/>
                <a:gd name="T40" fmla="*/ 89 w 104"/>
                <a:gd name="T41" fmla="*/ 90 h 106"/>
                <a:gd name="T42" fmla="*/ 95 w 104"/>
                <a:gd name="T43" fmla="*/ 82 h 106"/>
                <a:gd name="T44" fmla="*/ 100 w 104"/>
                <a:gd name="T45" fmla="*/ 74 h 106"/>
                <a:gd name="T46" fmla="*/ 103 w 104"/>
                <a:gd name="T47" fmla="*/ 63 h 106"/>
                <a:gd name="T48" fmla="*/ 104 w 104"/>
                <a:gd name="T49" fmla="*/ 52 h 106"/>
                <a:gd name="T50" fmla="*/ 103 w 104"/>
                <a:gd name="T51" fmla="*/ 42 h 106"/>
                <a:gd name="T52" fmla="*/ 100 w 104"/>
                <a:gd name="T53" fmla="*/ 32 h 106"/>
                <a:gd name="T54" fmla="*/ 95 w 104"/>
                <a:gd name="T55" fmla="*/ 24 h 106"/>
                <a:gd name="T56" fmla="*/ 89 w 104"/>
                <a:gd name="T57" fmla="*/ 15 h 106"/>
                <a:gd name="T58" fmla="*/ 81 w 104"/>
                <a:gd name="T59" fmla="*/ 9 h 106"/>
                <a:gd name="T60" fmla="*/ 72 w 104"/>
                <a:gd name="T61" fmla="*/ 5 h 106"/>
                <a:gd name="T62" fmla="*/ 62 w 104"/>
                <a:gd name="T63" fmla="*/ 1 h 106"/>
                <a:gd name="T64" fmla="*/ 52 w 104"/>
                <a:gd name="T6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4" h="106">
                  <a:moveTo>
                    <a:pt x="52" y="0"/>
                  </a:moveTo>
                  <a:lnTo>
                    <a:pt x="41" y="1"/>
                  </a:lnTo>
                  <a:lnTo>
                    <a:pt x="32" y="5"/>
                  </a:lnTo>
                  <a:lnTo>
                    <a:pt x="23" y="9"/>
                  </a:lnTo>
                  <a:lnTo>
                    <a:pt x="15" y="15"/>
                  </a:lnTo>
                  <a:lnTo>
                    <a:pt x="8" y="24"/>
                  </a:lnTo>
                  <a:lnTo>
                    <a:pt x="4" y="32"/>
                  </a:lnTo>
                  <a:lnTo>
                    <a:pt x="1" y="42"/>
                  </a:lnTo>
                  <a:lnTo>
                    <a:pt x="0" y="52"/>
                  </a:lnTo>
                  <a:lnTo>
                    <a:pt x="1" y="63"/>
                  </a:lnTo>
                  <a:lnTo>
                    <a:pt x="4" y="74"/>
                  </a:lnTo>
                  <a:lnTo>
                    <a:pt x="8" y="82"/>
                  </a:lnTo>
                  <a:lnTo>
                    <a:pt x="15" y="90"/>
                  </a:lnTo>
                  <a:lnTo>
                    <a:pt x="23" y="97"/>
                  </a:lnTo>
                  <a:lnTo>
                    <a:pt x="32" y="101"/>
                  </a:lnTo>
                  <a:lnTo>
                    <a:pt x="41" y="104"/>
                  </a:lnTo>
                  <a:lnTo>
                    <a:pt x="52" y="106"/>
                  </a:lnTo>
                  <a:lnTo>
                    <a:pt x="62" y="104"/>
                  </a:lnTo>
                  <a:lnTo>
                    <a:pt x="72" y="101"/>
                  </a:lnTo>
                  <a:lnTo>
                    <a:pt x="81" y="97"/>
                  </a:lnTo>
                  <a:lnTo>
                    <a:pt x="89" y="90"/>
                  </a:lnTo>
                  <a:lnTo>
                    <a:pt x="95" y="82"/>
                  </a:lnTo>
                  <a:lnTo>
                    <a:pt x="100" y="74"/>
                  </a:lnTo>
                  <a:lnTo>
                    <a:pt x="103" y="63"/>
                  </a:lnTo>
                  <a:lnTo>
                    <a:pt x="104" y="52"/>
                  </a:lnTo>
                  <a:lnTo>
                    <a:pt x="103" y="42"/>
                  </a:lnTo>
                  <a:lnTo>
                    <a:pt x="100" y="32"/>
                  </a:lnTo>
                  <a:lnTo>
                    <a:pt x="95" y="24"/>
                  </a:lnTo>
                  <a:lnTo>
                    <a:pt x="89" y="15"/>
                  </a:lnTo>
                  <a:lnTo>
                    <a:pt x="81" y="9"/>
                  </a:lnTo>
                  <a:lnTo>
                    <a:pt x="72" y="5"/>
                  </a:lnTo>
                  <a:lnTo>
                    <a:pt x="62" y="1"/>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36"/>
            <p:cNvSpPr>
              <a:spLocks/>
            </p:cNvSpPr>
            <p:nvPr/>
          </p:nvSpPr>
          <p:spPr bwMode="auto">
            <a:xfrm>
              <a:off x="793750" y="1535113"/>
              <a:ext cx="165100" cy="168275"/>
            </a:xfrm>
            <a:custGeom>
              <a:avLst/>
              <a:gdLst>
                <a:gd name="T0" fmla="*/ 52 w 104"/>
                <a:gd name="T1" fmla="*/ 0 h 106"/>
                <a:gd name="T2" fmla="*/ 41 w 104"/>
                <a:gd name="T3" fmla="*/ 1 h 106"/>
                <a:gd name="T4" fmla="*/ 32 w 104"/>
                <a:gd name="T5" fmla="*/ 5 h 106"/>
                <a:gd name="T6" fmla="*/ 23 w 104"/>
                <a:gd name="T7" fmla="*/ 9 h 106"/>
                <a:gd name="T8" fmla="*/ 15 w 104"/>
                <a:gd name="T9" fmla="*/ 15 h 106"/>
                <a:gd name="T10" fmla="*/ 8 w 104"/>
                <a:gd name="T11" fmla="*/ 24 h 106"/>
                <a:gd name="T12" fmla="*/ 4 w 104"/>
                <a:gd name="T13" fmla="*/ 32 h 106"/>
                <a:gd name="T14" fmla="*/ 1 w 104"/>
                <a:gd name="T15" fmla="*/ 42 h 106"/>
                <a:gd name="T16" fmla="*/ 0 w 104"/>
                <a:gd name="T17" fmla="*/ 52 h 106"/>
                <a:gd name="T18" fmla="*/ 1 w 104"/>
                <a:gd name="T19" fmla="*/ 63 h 106"/>
                <a:gd name="T20" fmla="*/ 4 w 104"/>
                <a:gd name="T21" fmla="*/ 74 h 106"/>
                <a:gd name="T22" fmla="*/ 8 w 104"/>
                <a:gd name="T23" fmla="*/ 82 h 106"/>
                <a:gd name="T24" fmla="*/ 15 w 104"/>
                <a:gd name="T25" fmla="*/ 90 h 106"/>
                <a:gd name="T26" fmla="*/ 23 w 104"/>
                <a:gd name="T27" fmla="*/ 97 h 106"/>
                <a:gd name="T28" fmla="*/ 32 w 104"/>
                <a:gd name="T29" fmla="*/ 101 h 106"/>
                <a:gd name="T30" fmla="*/ 41 w 104"/>
                <a:gd name="T31" fmla="*/ 104 h 106"/>
                <a:gd name="T32" fmla="*/ 52 w 104"/>
                <a:gd name="T33" fmla="*/ 106 h 106"/>
                <a:gd name="T34" fmla="*/ 63 w 104"/>
                <a:gd name="T35" fmla="*/ 104 h 106"/>
                <a:gd name="T36" fmla="*/ 72 w 104"/>
                <a:gd name="T37" fmla="*/ 101 h 106"/>
                <a:gd name="T38" fmla="*/ 81 w 104"/>
                <a:gd name="T39" fmla="*/ 97 h 106"/>
                <a:gd name="T40" fmla="*/ 89 w 104"/>
                <a:gd name="T41" fmla="*/ 90 h 106"/>
                <a:gd name="T42" fmla="*/ 96 w 104"/>
                <a:gd name="T43" fmla="*/ 82 h 106"/>
                <a:gd name="T44" fmla="*/ 100 w 104"/>
                <a:gd name="T45" fmla="*/ 74 h 106"/>
                <a:gd name="T46" fmla="*/ 103 w 104"/>
                <a:gd name="T47" fmla="*/ 63 h 106"/>
                <a:gd name="T48" fmla="*/ 104 w 104"/>
                <a:gd name="T49" fmla="*/ 52 h 106"/>
                <a:gd name="T50" fmla="*/ 103 w 104"/>
                <a:gd name="T51" fmla="*/ 42 h 106"/>
                <a:gd name="T52" fmla="*/ 100 w 104"/>
                <a:gd name="T53" fmla="*/ 32 h 106"/>
                <a:gd name="T54" fmla="*/ 96 w 104"/>
                <a:gd name="T55" fmla="*/ 24 h 106"/>
                <a:gd name="T56" fmla="*/ 89 w 104"/>
                <a:gd name="T57" fmla="*/ 15 h 106"/>
                <a:gd name="T58" fmla="*/ 81 w 104"/>
                <a:gd name="T59" fmla="*/ 9 h 106"/>
                <a:gd name="T60" fmla="*/ 72 w 104"/>
                <a:gd name="T61" fmla="*/ 5 h 106"/>
                <a:gd name="T62" fmla="*/ 63 w 104"/>
                <a:gd name="T63" fmla="*/ 1 h 106"/>
                <a:gd name="T64" fmla="*/ 52 w 104"/>
                <a:gd name="T6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4" h="106">
                  <a:moveTo>
                    <a:pt x="52" y="0"/>
                  </a:moveTo>
                  <a:lnTo>
                    <a:pt x="41" y="1"/>
                  </a:lnTo>
                  <a:lnTo>
                    <a:pt x="32" y="5"/>
                  </a:lnTo>
                  <a:lnTo>
                    <a:pt x="23" y="9"/>
                  </a:lnTo>
                  <a:lnTo>
                    <a:pt x="15" y="15"/>
                  </a:lnTo>
                  <a:lnTo>
                    <a:pt x="8" y="24"/>
                  </a:lnTo>
                  <a:lnTo>
                    <a:pt x="4" y="32"/>
                  </a:lnTo>
                  <a:lnTo>
                    <a:pt x="1" y="42"/>
                  </a:lnTo>
                  <a:lnTo>
                    <a:pt x="0" y="52"/>
                  </a:lnTo>
                  <a:lnTo>
                    <a:pt x="1" y="63"/>
                  </a:lnTo>
                  <a:lnTo>
                    <a:pt x="4" y="74"/>
                  </a:lnTo>
                  <a:lnTo>
                    <a:pt x="8" y="82"/>
                  </a:lnTo>
                  <a:lnTo>
                    <a:pt x="15" y="90"/>
                  </a:lnTo>
                  <a:lnTo>
                    <a:pt x="23" y="97"/>
                  </a:lnTo>
                  <a:lnTo>
                    <a:pt x="32" y="101"/>
                  </a:lnTo>
                  <a:lnTo>
                    <a:pt x="41" y="104"/>
                  </a:lnTo>
                  <a:lnTo>
                    <a:pt x="52" y="106"/>
                  </a:lnTo>
                  <a:lnTo>
                    <a:pt x="63" y="104"/>
                  </a:lnTo>
                  <a:lnTo>
                    <a:pt x="72" y="101"/>
                  </a:lnTo>
                  <a:lnTo>
                    <a:pt x="81" y="97"/>
                  </a:lnTo>
                  <a:lnTo>
                    <a:pt x="89" y="90"/>
                  </a:lnTo>
                  <a:lnTo>
                    <a:pt x="96" y="82"/>
                  </a:lnTo>
                  <a:lnTo>
                    <a:pt x="100" y="74"/>
                  </a:lnTo>
                  <a:lnTo>
                    <a:pt x="103" y="63"/>
                  </a:lnTo>
                  <a:lnTo>
                    <a:pt x="104" y="52"/>
                  </a:lnTo>
                  <a:lnTo>
                    <a:pt x="103" y="42"/>
                  </a:lnTo>
                  <a:lnTo>
                    <a:pt x="100" y="32"/>
                  </a:lnTo>
                  <a:lnTo>
                    <a:pt x="96" y="24"/>
                  </a:lnTo>
                  <a:lnTo>
                    <a:pt x="89" y="15"/>
                  </a:lnTo>
                  <a:lnTo>
                    <a:pt x="81" y="9"/>
                  </a:lnTo>
                  <a:lnTo>
                    <a:pt x="72" y="5"/>
                  </a:lnTo>
                  <a:lnTo>
                    <a:pt x="63" y="1"/>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37"/>
            <p:cNvSpPr>
              <a:spLocks/>
            </p:cNvSpPr>
            <p:nvPr/>
          </p:nvSpPr>
          <p:spPr bwMode="auto">
            <a:xfrm>
              <a:off x="-65088" y="671513"/>
              <a:ext cx="1095375" cy="731838"/>
            </a:xfrm>
            <a:custGeom>
              <a:avLst/>
              <a:gdLst>
                <a:gd name="T0" fmla="*/ 0 w 690"/>
                <a:gd name="T1" fmla="*/ 0 h 461"/>
                <a:gd name="T2" fmla="*/ 0 w 690"/>
                <a:gd name="T3" fmla="*/ 63 h 461"/>
                <a:gd name="T4" fmla="*/ 106 w 690"/>
                <a:gd name="T5" fmla="*/ 63 h 461"/>
                <a:gd name="T6" fmla="*/ 106 w 690"/>
                <a:gd name="T7" fmla="*/ 129 h 461"/>
                <a:gd name="T8" fmla="*/ 43 w 690"/>
                <a:gd name="T9" fmla="*/ 129 h 461"/>
                <a:gd name="T10" fmla="*/ 43 w 690"/>
                <a:gd name="T11" fmla="*/ 203 h 461"/>
                <a:gd name="T12" fmla="*/ 151 w 690"/>
                <a:gd name="T13" fmla="*/ 203 h 461"/>
                <a:gd name="T14" fmla="*/ 151 w 690"/>
                <a:gd name="T15" fmla="*/ 409 h 461"/>
                <a:gd name="T16" fmla="*/ 81 w 690"/>
                <a:gd name="T17" fmla="*/ 409 h 461"/>
                <a:gd name="T18" fmla="*/ 81 w 690"/>
                <a:gd name="T19" fmla="*/ 450 h 461"/>
                <a:gd name="T20" fmla="*/ 224 w 690"/>
                <a:gd name="T21" fmla="*/ 450 h 461"/>
                <a:gd name="T22" fmla="*/ 224 w 690"/>
                <a:gd name="T23" fmla="*/ 409 h 461"/>
                <a:gd name="T24" fmla="*/ 161 w 690"/>
                <a:gd name="T25" fmla="*/ 409 h 461"/>
                <a:gd name="T26" fmla="*/ 161 w 690"/>
                <a:gd name="T27" fmla="*/ 203 h 461"/>
                <a:gd name="T28" fmla="*/ 217 w 690"/>
                <a:gd name="T29" fmla="*/ 203 h 461"/>
                <a:gd name="T30" fmla="*/ 217 w 690"/>
                <a:gd name="T31" fmla="*/ 170 h 461"/>
                <a:gd name="T32" fmla="*/ 254 w 690"/>
                <a:gd name="T33" fmla="*/ 170 h 461"/>
                <a:gd name="T34" fmla="*/ 254 w 690"/>
                <a:gd name="T35" fmla="*/ 203 h 461"/>
                <a:gd name="T36" fmla="*/ 427 w 690"/>
                <a:gd name="T37" fmla="*/ 203 h 461"/>
                <a:gd name="T38" fmla="*/ 427 w 690"/>
                <a:gd name="T39" fmla="*/ 170 h 461"/>
                <a:gd name="T40" fmla="*/ 464 w 690"/>
                <a:gd name="T41" fmla="*/ 170 h 461"/>
                <a:gd name="T42" fmla="*/ 464 w 690"/>
                <a:gd name="T43" fmla="*/ 203 h 461"/>
                <a:gd name="T44" fmla="*/ 542 w 690"/>
                <a:gd name="T45" fmla="*/ 203 h 461"/>
                <a:gd name="T46" fmla="*/ 542 w 690"/>
                <a:gd name="T47" fmla="*/ 376 h 461"/>
                <a:gd name="T48" fmla="*/ 420 w 690"/>
                <a:gd name="T49" fmla="*/ 376 h 461"/>
                <a:gd name="T50" fmla="*/ 420 w 690"/>
                <a:gd name="T51" fmla="*/ 461 h 461"/>
                <a:gd name="T52" fmla="*/ 630 w 690"/>
                <a:gd name="T53" fmla="*/ 461 h 461"/>
                <a:gd name="T54" fmla="*/ 630 w 690"/>
                <a:gd name="T55" fmla="*/ 376 h 461"/>
                <a:gd name="T56" fmla="*/ 553 w 690"/>
                <a:gd name="T57" fmla="*/ 376 h 461"/>
                <a:gd name="T58" fmla="*/ 553 w 690"/>
                <a:gd name="T59" fmla="*/ 203 h 461"/>
                <a:gd name="T60" fmla="*/ 638 w 690"/>
                <a:gd name="T61" fmla="*/ 203 h 461"/>
                <a:gd name="T62" fmla="*/ 638 w 690"/>
                <a:gd name="T63" fmla="*/ 129 h 461"/>
                <a:gd name="T64" fmla="*/ 464 w 690"/>
                <a:gd name="T65" fmla="*/ 129 h 461"/>
                <a:gd name="T66" fmla="*/ 464 w 690"/>
                <a:gd name="T67" fmla="*/ 158 h 461"/>
                <a:gd name="T68" fmla="*/ 427 w 690"/>
                <a:gd name="T69" fmla="*/ 158 h 461"/>
                <a:gd name="T70" fmla="*/ 427 w 690"/>
                <a:gd name="T71" fmla="*/ 129 h 461"/>
                <a:gd name="T72" fmla="*/ 254 w 690"/>
                <a:gd name="T73" fmla="*/ 129 h 461"/>
                <a:gd name="T74" fmla="*/ 254 w 690"/>
                <a:gd name="T75" fmla="*/ 158 h 461"/>
                <a:gd name="T76" fmla="*/ 217 w 690"/>
                <a:gd name="T77" fmla="*/ 158 h 461"/>
                <a:gd name="T78" fmla="*/ 217 w 690"/>
                <a:gd name="T79" fmla="*/ 129 h 461"/>
                <a:gd name="T80" fmla="*/ 118 w 690"/>
                <a:gd name="T81" fmla="*/ 129 h 461"/>
                <a:gd name="T82" fmla="*/ 118 w 690"/>
                <a:gd name="T83" fmla="*/ 63 h 461"/>
                <a:gd name="T84" fmla="*/ 690 w 690"/>
                <a:gd name="T85" fmla="*/ 63 h 461"/>
                <a:gd name="T86" fmla="*/ 690 w 690"/>
                <a:gd name="T87" fmla="*/ 0 h 461"/>
                <a:gd name="T88" fmla="*/ 0 w 690"/>
                <a:gd name="T89" fmla="*/ 0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90" h="461">
                  <a:moveTo>
                    <a:pt x="0" y="0"/>
                  </a:moveTo>
                  <a:lnTo>
                    <a:pt x="0" y="63"/>
                  </a:lnTo>
                  <a:lnTo>
                    <a:pt x="106" y="63"/>
                  </a:lnTo>
                  <a:lnTo>
                    <a:pt x="106" y="129"/>
                  </a:lnTo>
                  <a:lnTo>
                    <a:pt x="43" y="129"/>
                  </a:lnTo>
                  <a:lnTo>
                    <a:pt x="43" y="203"/>
                  </a:lnTo>
                  <a:lnTo>
                    <a:pt x="151" y="203"/>
                  </a:lnTo>
                  <a:lnTo>
                    <a:pt x="151" y="409"/>
                  </a:lnTo>
                  <a:lnTo>
                    <a:pt x="81" y="409"/>
                  </a:lnTo>
                  <a:lnTo>
                    <a:pt x="81" y="450"/>
                  </a:lnTo>
                  <a:lnTo>
                    <a:pt x="224" y="450"/>
                  </a:lnTo>
                  <a:lnTo>
                    <a:pt x="224" y="409"/>
                  </a:lnTo>
                  <a:lnTo>
                    <a:pt x="161" y="409"/>
                  </a:lnTo>
                  <a:lnTo>
                    <a:pt x="161" y="203"/>
                  </a:lnTo>
                  <a:lnTo>
                    <a:pt x="217" y="203"/>
                  </a:lnTo>
                  <a:lnTo>
                    <a:pt x="217" y="170"/>
                  </a:lnTo>
                  <a:lnTo>
                    <a:pt x="254" y="170"/>
                  </a:lnTo>
                  <a:lnTo>
                    <a:pt x="254" y="203"/>
                  </a:lnTo>
                  <a:lnTo>
                    <a:pt x="427" y="203"/>
                  </a:lnTo>
                  <a:lnTo>
                    <a:pt x="427" y="170"/>
                  </a:lnTo>
                  <a:lnTo>
                    <a:pt x="464" y="170"/>
                  </a:lnTo>
                  <a:lnTo>
                    <a:pt x="464" y="203"/>
                  </a:lnTo>
                  <a:lnTo>
                    <a:pt x="542" y="203"/>
                  </a:lnTo>
                  <a:lnTo>
                    <a:pt x="542" y="376"/>
                  </a:lnTo>
                  <a:lnTo>
                    <a:pt x="420" y="376"/>
                  </a:lnTo>
                  <a:lnTo>
                    <a:pt x="420" y="461"/>
                  </a:lnTo>
                  <a:lnTo>
                    <a:pt x="630" y="461"/>
                  </a:lnTo>
                  <a:lnTo>
                    <a:pt x="630" y="376"/>
                  </a:lnTo>
                  <a:lnTo>
                    <a:pt x="553" y="376"/>
                  </a:lnTo>
                  <a:lnTo>
                    <a:pt x="553" y="203"/>
                  </a:lnTo>
                  <a:lnTo>
                    <a:pt x="638" y="203"/>
                  </a:lnTo>
                  <a:lnTo>
                    <a:pt x="638" y="129"/>
                  </a:lnTo>
                  <a:lnTo>
                    <a:pt x="464" y="129"/>
                  </a:lnTo>
                  <a:lnTo>
                    <a:pt x="464" y="158"/>
                  </a:lnTo>
                  <a:lnTo>
                    <a:pt x="427" y="158"/>
                  </a:lnTo>
                  <a:lnTo>
                    <a:pt x="427" y="129"/>
                  </a:lnTo>
                  <a:lnTo>
                    <a:pt x="254" y="129"/>
                  </a:lnTo>
                  <a:lnTo>
                    <a:pt x="254" y="158"/>
                  </a:lnTo>
                  <a:lnTo>
                    <a:pt x="217" y="158"/>
                  </a:lnTo>
                  <a:lnTo>
                    <a:pt x="217" y="129"/>
                  </a:lnTo>
                  <a:lnTo>
                    <a:pt x="118" y="129"/>
                  </a:lnTo>
                  <a:lnTo>
                    <a:pt x="118" y="63"/>
                  </a:lnTo>
                  <a:lnTo>
                    <a:pt x="690" y="63"/>
                  </a:lnTo>
                  <a:lnTo>
                    <a:pt x="69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46" name="Straight Connector 45"/>
          <p:cNvCxnSpPr/>
          <p:nvPr/>
        </p:nvCxnSpPr>
        <p:spPr>
          <a:xfrm>
            <a:off x="3389376" y="3365866"/>
            <a:ext cx="2362200" cy="0"/>
          </a:xfrm>
          <a:prstGeom prst="line">
            <a:avLst/>
          </a:prstGeom>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3854478" y="3012667"/>
            <a:ext cx="1668497" cy="276999"/>
          </a:xfrm>
          <a:prstGeom prst="rect">
            <a:avLst/>
          </a:prstGeom>
          <a:noFill/>
        </p:spPr>
        <p:txBody>
          <a:bodyPr wrap="square" rtlCol="0">
            <a:spAutoFit/>
          </a:bodyPr>
          <a:lstStyle/>
          <a:p>
            <a:r>
              <a:rPr lang="en-US" sz="1200" dirty="0"/>
              <a:t>Classification</a:t>
            </a:r>
          </a:p>
        </p:txBody>
      </p:sp>
      <p:sp>
        <p:nvSpPr>
          <p:cNvPr id="48" name="TextBox 47"/>
          <p:cNvSpPr txBox="1"/>
          <p:nvPr/>
        </p:nvSpPr>
        <p:spPr>
          <a:xfrm>
            <a:off x="3854478" y="3552274"/>
            <a:ext cx="1668497" cy="276999"/>
          </a:xfrm>
          <a:prstGeom prst="rect">
            <a:avLst/>
          </a:prstGeom>
          <a:noFill/>
        </p:spPr>
        <p:txBody>
          <a:bodyPr wrap="square" rtlCol="0">
            <a:spAutoFit/>
          </a:bodyPr>
          <a:lstStyle/>
          <a:p>
            <a:r>
              <a:rPr lang="en-US" sz="1200" dirty="0"/>
              <a:t>Analysis Preparation</a:t>
            </a:r>
          </a:p>
        </p:txBody>
      </p:sp>
      <p:pic>
        <p:nvPicPr>
          <p:cNvPr id="49" name="Picture 4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74642" y="1476278"/>
            <a:ext cx="309614" cy="310896"/>
          </a:xfrm>
          <a:prstGeom prst="rect">
            <a:avLst/>
          </a:prstGeom>
        </p:spPr>
      </p:pic>
      <p:cxnSp>
        <p:nvCxnSpPr>
          <p:cNvPr id="50" name="Straight Connector 49"/>
          <p:cNvCxnSpPr/>
          <p:nvPr/>
        </p:nvCxnSpPr>
        <p:spPr>
          <a:xfrm>
            <a:off x="3389376" y="4508866"/>
            <a:ext cx="2362200" cy="0"/>
          </a:xfrm>
          <a:prstGeom prst="line">
            <a:avLst/>
          </a:prstGeom>
        </p:spPr>
        <p:style>
          <a:lnRef idx="1">
            <a:schemeClr val="dk1"/>
          </a:lnRef>
          <a:fillRef idx="0">
            <a:schemeClr val="dk1"/>
          </a:fillRef>
          <a:effectRef idx="0">
            <a:schemeClr val="dk1"/>
          </a:effectRef>
          <a:fontRef idx="minor">
            <a:schemeClr val="tx1"/>
          </a:fontRef>
        </p:style>
      </p:cxnSp>
      <p:sp>
        <p:nvSpPr>
          <p:cNvPr id="51" name="TextBox 50"/>
          <p:cNvSpPr txBox="1"/>
          <p:nvPr/>
        </p:nvSpPr>
        <p:spPr>
          <a:xfrm>
            <a:off x="3854478" y="4127866"/>
            <a:ext cx="1668497" cy="276999"/>
          </a:xfrm>
          <a:prstGeom prst="rect">
            <a:avLst/>
          </a:prstGeom>
          <a:noFill/>
        </p:spPr>
        <p:txBody>
          <a:bodyPr wrap="square" rtlCol="0">
            <a:spAutoFit/>
          </a:bodyPr>
          <a:lstStyle/>
          <a:p>
            <a:r>
              <a:rPr lang="en-US" sz="1200" dirty="0"/>
              <a:t>Analysis Database</a:t>
            </a:r>
          </a:p>
        </p:txBody>
      </p:sp>
      <p:sp>
        <p:nvSpPr>
          <p:cNvPr id="52" name="Flowchart: Magnetic Disk 96"/>
          <p:cNvSpPr/>
          <p:nvPr/>
        </p:nvSpPr>
        <p:spPr>
          <a:xfrm>
            <a:off x="3459480" y="4127866"/>
            <a:ext cx="310896" cy="310896"/>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49299" y="3563708"/>
            <a:ext cx="310896" cy="286053"/>
          </a:xfrm>
          <a:prstGeom prst="rect">
            <a:avLst/>
          </a:prstGeom>
        </p:spPr>
      </p:pic>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65085" y="3925324"/>
            <a:ext cx="306182" cy="306491"/>
          </a:xfrm>
          <a:prstGeom prst="rect">
            <a:avLst/>
          </a:prstGeom>
        </p:spPr>
      </p:pic>
      <p:sp>
        <p:nvSpPr>
          <p:cNvPr id="55" name="TextBox 54"/>
          <p:cNvSpPr txBox="1"/>
          <p:nvPr/>
        </p:nvSpPr>
        <p:spPr>
          <a:xfrm>
            <a:off x="6878947" y="1510175"/>
            <a:ext cx="1502463" cy="276999"/>
          </a:xfrm>
          <a:prstGeom prst="rect">
            <a:avLst/>
          </a:prstGeom>
          <a:noFill/>
        </p:spPr>
        <p:txBody>
          <a:bodyPr wrap="none" rtlCol="0">
            <a:spAutoFit/>
          </a:bodyPr>
          <a:lstStyle/>
          <a:p>
            <a:r>
              <a:rPr lang="en-US" sz="1200" dirty="0"/>
              <a:t>Reports &amp; Validation</a:t>
            </a:r>
          </a:p>
        </p:txBody>
      </p:sp>
      <p:pic>
        <p:nvPicPr>
          <p:cNvPr id="56" name="Picture 5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65085" y="2666376"/>
            <a:ext cx="325295" cy="310896"/>
          </a:xfrm>
          <a:prstGeom prst="rect">
            <a:avLst/>
          </a:prstGeom>
        </p:spPr>
      </p:pic>
      <p:cxnSp>
        <p:nvCxnSpPr>
          <p:cNvPr id="57" name="Straight Connector 56"/>
          <p:cNvCxnSpPr/>
          <p:nvPr/>
        </p:nvCxnSpPr>
        <p:spPr>
          <a:xfrm>
            <a:off x="6378612" y="3082574"/>
            <a:ext cx="2382030" cy="0"/>
          </a:xfrm>
          <a:prstGeom prst="line">
            <a:avLst/>
          </a:prstGeom>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6899954" y="2700273"/>
            <a:ext cx="1708288" cy="276999"/>
          </a:xfrm>
          <a:prstGeom prst="rect">
            <a:avLst/>
          </a:prstGeom>
          <a:noFill/>
        </p:spPr>
        <p:txBody>
          <a:bodyPr wrap="none" rtlCol="0">
            <a:spAutoFit/>
          </a:bodyPr>
          <a:lstStyle/>
          <a:p>
            <a:r>
              <a:rPr lang="en-US" sz="1200" dirty="0"/>
              <a:t>Discovery &amp; Exploration</a:t>
            </a:r>
          </a:p>
        </p:txBody>
      </p:sp>
      <p:cxnSp>
        <p:nvCxnSpPr>
          <p:cNvPr id="59" name="Straight Connector 58"/>
          <p:cNvCxnSpPr/>
          <p:nvPr/>
        </p:nvCxnSpPr>
        <p:spPr>
          <a:xfrm>
            <a:off x="6378612" y="4301774"/>
            <a:ext cx="2382030" cy="0"/>
          </a:xfrm>
          <a:prstGeom prst="line">
            <a:avLst/>
          </a:prstGeom>
        </p:spPr>
        <p:style>
          <a:lnRef idx="1">
            <a:schemeClr val="dk1"/>
          </a:lnRef>
          <a:fillRef idx="0">
            <a:schemeClr val="dk1"/>
          </a:fillRef>
          <a:effectRef idx="0">
            <a:schemeClr val="dk1"/>
          </a:effectRef>
          <a:fontRef idx="minor">
            <a:schemeClr val="tx1"/>
          </a:fontRef>
        </p:style>
      </p:cxnSp>
      <p:sp>
        <p:nvSpPr>
          <p:cNvPr id="60" name="TextBox 59"/>
          <p:cNvSpPr txBox="1"/>
          <p:nvPr/>
        </p:nvSpPr>
        <p:spPr>
          <a:xfrm>
            <a:off x="6897023" y="3919422"/>
            <a:ext cx="1212833" cy="276999"/>
          </a:xfrm>
          <a:prstGeom prst="rect">
            <a:avLst/>
          </a:prstGeom>
          <a:noFill/>
        </p:spPr>
        <p:txBody>
          <a:bodyPr wrap="none" rtlCol="0">
            <a:spAutoFit/>
          </a:bodyPr>
          <a:lstStyle/>
          <a:p>
            <a:r>
              <a:rPr lang="en-US" sz="1200" dirty="0"/>
              <a:t>Event Detection</a:t>
            </a:r>
          </a:p>
        </p:txBody>
      </p:sp>
      <p:sp>
        <p:nvSpPr>
          <p:cNvPr id="61" name="Rectangle 60"/>
          <p:cNvSpPr/>
          <p:nvPr/>
        </p:nvSpPr>
        <p:spPr>
          <a:xfrm>
            <a:off x="331356" y="314889"/>
            <a:ext cx="2514599" cy="307777"/>
          </a:xfrm>
          <a:prstGeom prst="rect">
            <a:avLst/>
          </a:prstGeom>
          <a:solidFill>
            <a:schemeClr val="accent1"/>
          </a:solidFill>
          <a:ln>
            <a:solidFill>
              <a:srgbClr val="303942"/>
            </a:solid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algn="ctr"/>
            <a:r>
              <a:rPr lang="en-US" sz="1400" b="1" dirty="0"/>
              <a:t>Collect</a:t>
            </a:r>
          </a:p>
        </p:txBody>
      </p:sp>
      <p:sp>
        <p:nvSpPr>
          <p:cNvPr id="62" name="Right Arrow 61"/>
          <p:cNvSpPr/>
          <p:nvPr/>
        </p:nvSpPr>
        <p:spPr>
          <a:xfrm>
            <a:off x="2880894" y="2306101"/>
            <a:ext cx="395706" cy="489349"/>
          </a:xfrm>
          <a:prstGeom prst="righ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63" name="Right Arrow 62"/>
          <p:cNvSpPr/>
          <p:nvPr/>
        </p:nvSpPr>
        <p:spPr>
          <a:xfrm>
            <a:off x="5877154" y="2326868"/>
            <a:ext cx="395706" cy="489349"/>
          </a:xfrm>
          <a:prstGeom prst="righ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2" name="Rectangle 1"/>
          <p:cNvSpPr/>
          <p:nvPr/>
        </p:nvSpPr>
        <p:spPr>
          <a:xfrm>
            <a:off x="5850091" y="126999"/>
            <a:ext cx="3137652" cy="4819101"/>
          </a:xfrm>
          <a:prstGeom prst="rect">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4" name="Rectangle 63"/>
          <p:cNvSpPr/>
          <p:nvPr/>
        </p:nvSpPr>
        <p:spPr>
          <a:xfrm>
            <a:off x="2878607" y="0"/>
            <a:ext cx="3137652" cy="4736418"/>
          </a:xfrm>
          <a:prstGeom prst="rect">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6203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Serverless</a:t>
            </a:r>
            <a:r>
              <a:rPr lang="en-US" dirty="0"/>
              <a:t> VOC Application</a:t>
            </a:r>
          </a:p>
        </p:txBody>
      </p:sp>
    </p:spTree>
    <p:extLst>
      <p:ext uri="{BB962C8B-B14F-4D97-AF65-F5344CB8AC3E}">
        <p14:creationId xmlns:p14="http://schemas.microsoft.com/office/powerpoint/2010/main" val="128523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Wild Rydes (AWS Workshop)</a:t>
            </a:r>
          </a:p>
        </p:txBody>
      </p:sp>
      <p:sp>
        <p:nvSpPr>
          <p:cNvPr id="7" name="TextBox 6"/>
          <p:cNvSpPr txBox="1"/>
          <p:nvPr/>
        </p:nvSpPr>
        <p:spPr>
          <a:xfrm>
            <a:off x="336789" y="922893"/>
            <a:ext cx="7486411" cy="646331"/>
          </a:xfrm>
          <a:prstGeom prst="rect">
            <a:avLst/>
          </a:prstGeom>
          <a:noFill/>
        </p:spPr>
        <p:txBody>
          <a:bodyPr wrap="square" rtlCol="0">
            <a:spAutoFit/>
          </a:bodyPr>
          <a:lstStyle/>
          <a:p>
            <a:pPr algn="just"/>
            <a:r>
              <a:rPr lang="en-US" dirty="0"/>
              <a:t>The Wild Rydes Serverless Web Application Workshop introduces the basics of building web applications using serverless infrastructure.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212" y="1569224"/>
            <a:ext cx="7162458" cy="3510582"/>
          </a:xfrm>
          <a:prstGeom prst="rect">
            <a:avLst/>
          </a:prstGeom>
        </p:spPr>
      </p:pic>
    </p:spTree>
    <p:extLst>
      <p:ext uri="{BB962C8B-B14F-4D97-AF65-F5344CB8AC3E}">
        <p14:creationId xmlns:p14="http://schemas.microsoft.com/office/powerpoint/2010/main" val="434813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Static Website Hosting</a:t>
            </a:r>
          </a:p>
        </p:txBody>
      </p:sp>
      <p:sp>
        <p:nvSpPr>
          <p:cNvPr id="3" name="TextBox 2"/>
          <p:cNvSpPr txBox="1"/>
          <p:nvPr/>
        </p:nvSpPr>
        <p:spPr>
          <a:xfrm>
            <a:off x="336789" y="859289"/>
            <a:ext cx="8205304" cy="923330"/>
          </a:xfrm>
          <a:prstGeom prst="rect">
            <a:avLst/>
          </a:prstGeom>
          <a:noFill/>
        </p:spPr>
        <p:txBody>
          <a:bodyPr wrap="square" rtlCol="0">
            <a:spAutoFit/>
          </a:bodyPr>
          <a:lstStyle/>
          <a:p>
            <a:r>
              <a:rPr lang="en-US" b="1" dirty="0"/>
              <a:t>OBJECTIVE: </a:t>
            </a:r>
            <a:r>
              <a:rPr lang="en-US" dirty="0"/>
              <a:t>Create a bucket in Amazon S3 and configure it for static website hosting.  The static HTML, JS, and CSS will be served directly to user browsers from Amazon S3.</a:t>
            </a:r>
            <a:endParaRPr lang="en-US"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793" y="2650349"/>
            <a:ext cx="4058657" cy="1253591"/>
          </a:xfrm>
          <a:prstGeom prst="rect">
            <a:avLst/>
          </a:prstGeom>
        </p:spPr>
      </p:pic>
      <p:pic>
        <p:nvPicPr>
          <p:cNvPr id="6" name="Picture 5"/>
          <p:cNvPicPr>
            <a:picLocks noChangeAspect="1"/>
          </p:cNvPicPr>
          <p:nvPr/>
        </p:nvPicPr>
        <p:blipFill>
          <a:blip r:embed="rId4"/>
          <a:stretch>
            <a:fillRect/>
          </a:stretch>
        </p:blipFill>
        <p:spPr>
          <a:xfrm>
            <a:off x="5381454" y="1489167"/>
            <a:ext cx="3160639" cy="3575957"/>
          </a:xfrm>
          <a:prstGeom prst="rect">
            <a:avLst/>
          </a:prstGeom>
        </p:spPr>
      </p:pic>
    </p:spTree>
    <p:extLst>
      <p:ext uri="{BB962C8B-B14F-4D97-AF65-F5344CB8AC3E}">
        <p14:creationId xmlns:p14="http://schemas.microsoft.com/office/powerpoint/2010/main" val="129770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User Management</a:t>
            </a:r>
          </a:p>
        </p:txBody>
      </p:sp>
      <p:sp>
        <p:nvSpPr>
          <p:cNvPr id="3" name="TextBox 2"/>
          <p:cNvSpPr txBox="1"/>
          <p:nvPr/>
        </p:nvSpPr>
        <p:spPr>
          <a:xfrm>
            <a:off x="336789" y="863600"/>
            <a:ext cx="8482091" cy="923330"/>
          </a:xfrm>
          <a:prstGeom prst="rect">
            <a:avLst/>
          </a:prstGeom>
          <a:noFill/>
        </p:spPr>
        <p:txBody>
          <a:bodyPr wrap="square" rtlCol="0">
            <a:spAutoFit/>
          </a:bodyPr>
          <a:lstStyle/>
          <a:p>
            <a:r>
              <a:rPr lang="en-US" b="1" dirty="0"/>
              <a:t>OBJECTIVE: </a:t>
            </a:r>
            <a:r>
              <a:rPr lang="en-US" dirty="0"/>
              <a:t>Allow visitors to register as a new user on Wild Rydes, by providing and validating their email address.  Amazon Cognito will be used to manage the User Pool for Wild Rydes.</a:t>
            </a:r>
            <a:endParaRPr lang="en-US"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7520" y="1989853"/>
            <a:ext cx="4840627" cy="2572448"/>
          </a:xfrm>
          <a:prstGeom prst="rect">
            <a:avLst/>
          </a:prstGeom>
        </p:spPr>
      </p:pic>
    </p:spTree>
    <p:extLst>
      <p:ext uri="{BB962C8B-B14F-4D97-AF65-F5344CB8AC3E}">
        <p14:creationId xmlns:p14="http://schemas.microsoft.com/office/powerpoint/2010/main" val="1825461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Serverless Service Backend</a:t>
            </a:r>
          </a:p>
        </p:txBody>
      </p:sp>
      <p:sp>
        <p:nvSpPr>
          <p:cNvPr id="3" name="TextBox 2"/>
          <p:cNvSpPr txBox="1"/>
          <p:nvPr/>
        </p:nvSpPr>
        <p:spPr>
          <a:xfrm>
            <a:off x="336789" y="863600"/>
            <a:ext cx="8644651" cy="646331"/>
          </a:xfrm>
          <a:prstGeom prst="rect">
            <a:avLst/>
          </a:prstGeom>
          <a:noFill/>
        </p:spPr>
        <p:txBody>
          <a:bodyPr wrap="square" rtlCol="0">
            <a:spAutoFit/>
          </a:bodyPr>
          <a:lstStyle/>
          <a:p>
            <a:r>
              <a:rPr lang="en-US" b="1" dirty="0"/>
              <a:t>OBJECTIVE: </a:t>
            </a:r>
            <a:r>
              <a:rPr lang="en-US" dirty="0"/>
              <a:t>Create a service backend using AWS Lambda and Amazon DynamoDB to handle requests from your frontend static website content.</a:t>
            </a:r>
            <a:endParaRPr lang="en-US"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576" y="2599509"/>
            <a:ext cx="8249212" cy="1608074"/>
          </a:xfrm>
          <a:prstGeom prst="rect">
            <a:avLst/>
          </a:prstGeom>
        </p:spPr>
      </p:pic>
    </p:spTree>
    <p:extLst>
      <p:ext uri="{BB962C8B-B14F-4D97-AF65-F5344CB8AC3E}">
        <p14:creationId xmlns:p14="http://schemas.microsoft.com/office/powerpoint/2010/main" val="2061537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Create RESTful API</a:t>
            </a:r>
          </a:p>
        </p:txBody>
      </p:sp>
      <p:sp>
        <p:nvSpPr>
          <p:cNvPr id="3" name="TextBox 2"/>
          <p:cNvSpPr txBox="1"/>
          <p:nvPr/>
        </p:nvSpPr>
        <p:spPr>
          <a:xfrm>
            <a:off x="336789" y="863600"/>
            <a:ext cx="8205304" cy="646331"/>
          </a:xfrm>
          <a:prstGeom prst="rect">
            <a:avLst/>
          </a:prstGeom>
          <a:noFill/>
        </p:spPr>
        <p:txBody>
          <a:bodyPr wrap="square" rtlCol="0">
            <a:spAutoFit/>
          </a:bodyPr>
          <a:lstStyle/>
          <a:p>
            <a:r>
              <a:rPr lang="en-US" b="1" dirty="0"/>
              <a:t>OBJECTIVE: </a:t>
            </a:r>
            <a:r>
              <a:rPr lang="en-US" dirty="0"/>
              <a:t>Use API Gateway to expose the Lambda function you built in the previous module as a RESTful API</a:t>
            </a:r>
            <a:endParaRPr lang="en-US"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521" y="1501722"/>
            <a:ext cx="5577840" cy="3641778"/>
          </a:xfrm>
          <a:prstGeom prst="rect">
            <a:avLst/>
          </a:prstGeom>
        </p:spPr>
      </p:pic>
    </p:spTree>
    <p:extLst>
      <p:ext uri="{BB962C8B-B14F-4D97-AF65-F5344CB8AC3E}">
        <p14:creationId xmlns:p14="http://schemas.microsoft.com/office/powerpoint/2010/main" val="1287266965"/>
      </p:ext>
    </p:extLst>
  </p:cSld>
  <p:clrMapOvr>
    <a:masterClrMapping/>
  </p:clrMapOvr>
</p:sld>
</file>

<file path=ppt/theme/theme1.xml><?xml version="1.0" encoding="utf-8"?>
<a:theme xmlns:a="http://schemas.openxmlformats.org/drawingml/2006/main" name="DeckTemplate-AWS">
  <a:themeElements>
    <a:clrScheme name="AWS Colors">
      <a:dk1>
        <a:srgbClr val="1D516C"/>
      </a:dk1>
      <a:lt1>
        <a:srgbClr val="FFFFFF"/>
      </a:lt1>
      <a:dk2>
        <a:srgbClr val="1D516C"/>
      </a:dk2>
      <a:lt2>
        <a:srgbClr val="F8F8F8"/>
      </a:lt2>
      <a:accent1>
        <a:srgbClr val="FF9900"/>
      </a:accent1>
      <a:accent2>
        <a:srgbClr val="00A1C9"/>
      </a:accent2>
      <a:accent3>
        <a:srgbClr val="007DBC"/>
      </a:accent3>
      <a:accent4>
        <a:srgbClr val="69AF34"/>
      </a:accent4>
      <a:accent5>
        <a:srgbClr val="EB5F07"/>
      </a:accent5>
      <a:accent6>
        <a:srgbClr val="545B64"/>
      </a:accent6>
      <a:hlink>
        <a:srgbClr val="00E0EA"/>
      </a:hlink>
      <a:folHlink>
        <a:srgbClr val="0069E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97C89A-FD0C-431E-81F6-90225B937683}">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05B35A6-8B52-46A5-AE45-B98C6459DC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DeckTemplate_AWS</Template>
  <TotalTime>2402</TotalTime>
  <Words>1025</Words>
  <Application>Microsoft Macintosh PowerPoint</Application>
  <PresentationFormat>On-screen Show (16:9)</PresentationFormat>
  <Paragraphs>271</Paragraphs>
  <Slides>26</Slides>
  <Notes>11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26</vt:i4>
      </vt:variant>
    </vt:vector>
  </HeadingPairs>
  <TitlesOfParts>
    <vt:vector size="41" baseType="lpstr">
      <vt:lpstr>Amazon Ember</vt:lpstr>
      <vt:lpstr>Amazon Ember Light</vt:lpstr>
      <vt:lpstr>Amazon Ember Regular</vt:lpstr>
      <vt:lpstr>Arial</vt:lpstr>
      <vt:lpstr>Bookman Old Style</vt:lpstr>
      <vt:lpstr>Calibri</vt:lpstr>
      <vt:lpstr>Century Gothic</vt:lpstr>
      <vt:lpstr>Consolas</vt:lpstr>
      <vt:lpstr>Helvetica</vt:lpstr>
      <vt:lpstr>Helvetica Neue</vt:lpstr>
      <vt:lpstr>Lucida Console</vt:lpstr>
      <vt:lpstr>Mangal</vt:lpstr>
      <vt:lpstr>Times</vt:lpstr>
      <vt:lpstr>Times New Roman</vt:lpstr>
      <vt:lpstr>DeckTemplate-AWS</vt:lpstr>
      <vt:lpstr>PowerPoint Presentation</vt:lpstr>
      <vt:lpstr>Voice-of-the-Customer Application</vt:lpstr>
      <vt:lpstr>PowerPoint Presentation</vt:lpstr>
      <vt:lpstr>Serverless VOC Application</vt:lpstr>
      <vt:lpstr>Scenario: Wild Rydes (AWS Workshop)</vt:lpstr>
      <vt:lpstr>Step 1: Static Website Hosting</vt:lpstr>
      <vt:lpstr>Step 2: User Management</vt:lpstr>
      <vt:lpstr>Step 3: Serverless Service Backend</vt:lpstr>
      <vt:lpstr>Step 4: Create RESTful API</vt:lpstr>
      <vt:lpstr>Serverless NLP application</vt:lpstr>
      <vt:lpstr>PowerPoint Presentation</vt:lpstr>
      <vt:lpstr>Serverless VOC architecture</vt:lpstr>
      <vt:lpstr>Sentiment analysis</vt:lpstr>
      <vt:lpstr>Training NLP is Hard and Expensive</vt:lpstr>
      <vt:lpstr>Amazon Comprehend: NLP</vt:lpstr>
      <vt:lpstr>PowerPoint Presentation</vt:lpstr>
      <vt:lpstr>Topic Modeling</vt:lpstr>
      <vt:lpstr>Lambda code for Comprehend (python)</vt:lpstr>
      <vt:lpstr>In java…</vt:lpstr>
      <vt:lpstr>Serverless VOC architecture</vt:lpstr>
      <vt:lpstr>PowerPoint Presentation</vt:lpstr>
      <vt:lpstr>PowerPoint Presentation</vt:lpstr>
      <vt:lpstr>PowerPoint Presentation</vt:lpstr>
      <vt:lpstr>Serverless VOC architecture</vt:lpstr>
      <vt:lpstr>Cost estimate with Comprehend </vt:lpstr>
      <vt:lpstr>Thank you!</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Pratap Ramamurthy</cp:lastModifiedBy>
  <cp:revision>39</cp:revision>
  <dcterms:created xsi:type="dcterms:W3CDTF">2016-06-17T18:22:10Z</dcterms:created>
  <dcterms:modified xsi:type="dcterms:W3CDTF">2018-04-23T04:21:08Z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