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25" r:id="rId2"/>
    <p:sldId id="323" r:id="rId3"/>
    <p:sldId id="258" r:id="rId4"/>
    <p:sldId id="263" r:id="rId5"/>
    <p:sldId id="265" r:id="rId6"/>
    <p:sldId id="312" r:id="rId7"/>
    <p:sldId id="321" r:id="rId8"/>
    <p:sldId id="260" r:id="rId9"/>
    <p:sldId id="290" r:id="rId10"/>
    <p:sldId id="261" r:id="rId11"/>
    <p:sldId id="267" r:id="rId12"/>
    <p:sldId id="266" r:id="rId13"/>
    <p:sldId id="268" r:id="rId14"/>
    <p:sldId id="324" r:id="rId15"/>
    <p:sldId id="318" r:id="rId16"/>
    <p:sldId id="319" r:id="rId17"/>
    <p:sldId id="309" r:id="rId18"/>
    <p:sldId id="32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68" userDrawn="1">
          <p15:clr>
            <a:srgbClr val="A4A3A4"/>
          </p15:clr>
        </p15:guide>
        <p15:guide id="4" pos="5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2148" autoAdjust="0"/>
  </p:normalViewPr>
  <p:slideViewPr>
    <p:cSldViewPr snapToGrid="0">
      <p:cViewPr varScale="1">
        <p:scale>
          <a:sx n="80" d="100"/>
          <a:sy n="80" d="100"/>
        </p:scale>
        <p:origin x="200" y="232"/>
      </p:cViewPr>
      <p:guideLst>
        <p:guide orient="horz" pos="2160"/>
        <p:guide pos="3840"/>
        <p:guide pos="1968"/>
        <p:guide pos="5712"/>
      </p:guideLst>
    </p:cSldViewPr>
  </p:slideViewPr>
  <p:notesTextViewPr>
    <p:cViewPr>
      <p:scale>
        <a:sx n="1" d="1"/>
        <a:sy n="1" d="1"/>
      </p:scale>
      <p:origin x="0" y="0"/>
    </p:cViewPr>
  </p:notesTextViewPr>
  <p:sorterViewPr>
    <p:cViewPr>
      <p:scale>
        <a:sx n="65" d="100"/>
        <a:sy n="6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52EC3-04E6-4841-BFEB-549AE42EB88A}" type="datetimeFigureOut">
              <a:rPr lang="en-US" smtClean="0"/>
              <a:t>5/8/18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BB667-5E29-4928-9295-24B4AE54BFF5}" type="slidenum">
              <a:rPr lang="en-US" smtClean="0"/>
              <a:t>‹#›</a:t>
            </a:fld>
            <a:endParaRPr lang="en-US"/>
          </a:p>
        </p:txBody>
      </p:sp>
    </p:spTree>
    <p:extLst>
      <p:ext uri="{BB962C8B-B14F-4D97-AF65-F5344CB8AC3E}">
        <p14:creationId xmlns:p14="http://schemas.microsoft.com/office/powerpoint/2010/main" val="237678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mn-lt"/>
                <a:ea typeface="+mn-ea"/>
                <a:cs typeface="+mn-cs"/>
                <a:sym typeface="Helvetica Neue"/>
              </a:rPr>
              <a:t>Within AI, </a:t>
            </a:r>
            <a:r>
              <a:rPr lang="en-US" sz="2200" b="1" dirty="0">
                <a:effectLst/>
                <a:latin typeface="+mn-lt"/>
                <a:ea typeface="+mn-ea"/>
                <a:cs typeface="+mn-cs"/>
                <a:sym typeface="Helvetica Neue"/>
              </a:rPr>
              <a:t>ML</a:t>
            </a:r>
            <a:r>
              <a:rPr lang="en-US" sz="2200" dirty="0">
                <a:effectLst/>
                <a:latin typeface="+mn-lt"/>
                <a:ea typeface="+mn-ea"/>
                <a:cs typeface="+mn-cs"/>
                <a:sym typeface="Helvetica Neue"/>
              </a:rPr>
              <a:t> is</a:t>
            </a:r>
            <a:r>
              <a:rPr lang="en-US" sz="2200" baseline="0" dirty="0">
                <a:effectLst/>
                <a:latin typeface="+mn-lt"/>
                <a:ea typeface="+mn-ea"/>
                <a:cs typeface="+mn-cs"/>
                <a:sym typeface="Helvetica Neue"/>
              </a:rPr>
              <a:t> science of enabling </a:t>
            </a:r>
            <a:r>
              <a:rPr lang="en-US" sz="2200" b="1" dirty="0">
                <a:effectLst/>
                <a:latin typeface="+mn-lt"/>
                <a:ea typeface="+mn-ea"/>
                <a:cs typeface="+mn-cs"/>
                <a:sym typeface="Helvetica Neue"/>
              </a:rPr>
              <a:t>computers to learn </a:t>
            </a:r>
            <a:r>
              <a:rPr lang="en-US" sz="2200" dirty="0">
                <a:effectLst/>
                <a:latin typeface="+mn-lt"/>
                <a:ea typeface="+mn-ea"/>
                <a:cs typeface="+mn-cs"/>
                <a:sym typeface="Helvetica Neue"/>
              </a:rPr>
              <a:t>without being </a:t>
            </a:r>
            <a:r>
              <a:rPr lang="en-US" sz="2200" b="1" dirty="0">
                <a:effectLst/>
                <a:latin typeface="+mn-lt"/>
                <a:ea typeface="+mn-ea"/>
                <a:cs typeface="+mn-cs"/>
                <a:sym typeface="Helvetica Neue"/>
              </a:rPr>
              <a:t>explicitly programmed</a:t>
            </a:r>
            <a:r>
              <a:rPr lang="en-US" sz="2200" dirty="0">
                <a:effectLst/>
                <a:latin typeface="+mn-lt"/>
                <a:ea typeface="+mn-ea"/>
                <a:cs typeface="+mn-cs"/>
                <a:sym typeface="Helvetica Neue"/>
              </a:rPr>
              <a:t>. </a:t>
            </a:r>
          </a:p>
          <a:p>
            <a:pPr marL="0" marR="0" lvl="0" indent="0" defTabSz="457200" eaLnBrk="1" fontAlgn="auto" latinLnBrk="0" hangingPunct="1">
              <a:lnSpc>
                <a:spcPct val="117999"/>
              </a:lnSpc>
              <a:spcBef>
                <a:spcPts val="0"/>
              </a:spcBef>
              <a:spcAft>
                <a:spcPts val="0"/>
              </a:spcAft>
              <a:buClrTx/>
              <a:buSzTx/>
              <a:buFontTx/>
              <a:buNone/>
              <a:tabLst/>
              <a:defRPr/>
            </a:pPr>
            <a:endParaRPr lang="en-US" sz="2200" dirty="0">
              <a:effectLst/>
              <a:latin typeface="+mn-lt"/>
              <a:ea typeface="+mn-ea"/>
              <a:cs typeface="+mn-cs"/>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mn-lt"/>
                <a:ea typeface="+mn-ea"/>
                <a:cs typeface="+mn-cs"/>
                <a:sym typeface="Helvetica Neue"/>
              </a:rPr>
              <a:t>Within ML,</a:t>
            </a:r>
            <a:r>
              <a:rPr lang="en-US" sz="2200" baseline="0" dirty="0">
                <a:effectLst/>
                <a:latin typeface="+mn-lt"/>
                <a:ea typeface="+mn-ea"/>
                <a:cs typeface="+mn-cs"/>
                <a:sym typeface="Helvetica Neue"/>
              </a:rPr>
              <a:t> </a:t>
            </a:r>
            <a:r>
              <a:rPr lang="en-US" sz="2200" b="1" dirty="0">
                <a:effectLst/>
                <a:latin typeface="+mn-lt"/>
                <a:ea typeface="+mn-ea"/>
                <a:cs typeface="+mn-cs"/>
                <a:sym typeface="Helvetica Neue"/>
              </a:rPr>
              <a:t>Deep Learning </a:t>
            </a:r>
            <a:r>
              <a:rPr lang="en-US" sz="2200" dirty="0">
                <a:effectLst/>
                <a:latin typeface="+mn-lt"/>
                <a:ea typeface="+mn-ea"/>
                <a:cs typeface="+mn-cs"/>
                <a:sym typeface="Helvetica Neue"/>
              </a:rPr>
              <a:t>uses </a:t>
            </a:r>
            <a:r>
              <a:rPr lang="en-US" sz="2200" b="1" dirty="0">
                <a:effectLst/>
                <a:latin typeface="+mn-lt"/>
                <a:ea typeface="+mn-ea"/>
                <a:cs typeface="+mn-cs"/>
                <a:sym typeface="Helvetica Neue"/>
              </a:rPr>
              <a:t>hierarchical</a:t>
            </a:r>
            <a:r>
              <a:rPr lang="en-US" sz="2200" b="1" baseline="0" dirty="0">
                <a:effectLst/>
                <a:latin typeface="+mn-lt"/>
                <a:ea typeface="+mn-ea"/>
                <a:cs typeface="+mn-cs"/>
                <a:sym typeface="Helvetica Neue"/>
              </a:rPr>
              <a:t> layers </a:t>
            </a:r>
            <a:r>
              <a:rPr lang="en-US" sz="2200" baseline="0" dirty="0">
                <a:effectLst/>
                <a:latin typeface="+mn-lt"/>
                <a:ea typeface="+mn-ea"/>
                <a:cs typeface="+mn-cs"/>
                <a:sym typeface="Helvetica Neue"/>
              </a:rPr>
              <a:t>to train with data and then predict.</a:t>
            </a:r>
            <a:endParaRPr lang="en-US" sz="2200" dirty="0">
              <a:effectLst/>
              <a:latin typeface="+mn-lt"/>
              <a:ea typeface="+mn-ea"/>
              <a:cs typeface="+mn-cs"/>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endParaRPr lang="en-US" sz="2200" dirty="0">
              <a:effectLst/>
              <a:latin typeface="+mn-lt"/>
              <a:ea typeface="+mn-ea"/>
              <a:cs typeface="+mn-cs"/>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mn-lt"/>
                <a:ea typeface="+mn-ea"/>
                <a:cs typeface="+mn-cs"/>
                <a:sym typeface="Helvetica Neue"/>
              </a:rPr>
              <a:t>Bottom line is ML</a:t>
            </a:r>
            <a:r>
              <a:rPr lang="en-US" sz="2200" baseline="0" dirty="0">
                <a:effectLst/>
                <a:latin typeface="+mn-lt"/>
                <a:ea typeface="+mn-ea"/>
                <a:cs typeface="+mn-cs"/>
                <a:sym typeface="Helvetica Neue"/>
              </a:rPr>
              <a:t> is in a</a:t>
            </a:r>
            <a:r>
              <a:rPr lang="en-US" sz="2200" dirty="0">
                <a:effectLst/>
                <a:latin typeface="+mn-lt"/>
                <a:ea typeface="+mn-ea"/>
                <a:cs typeface="+mn-cs"/>
                <a:sym typeface="Helvetica Neue"/>
              </a:rPr>
              <a:t> Renaissance. Didn’t stick decades ago. Now,</a:t>
            </a:r>
            <a:r>
              <a:rPr lang="en-US" sz="2200" baseline="0" dirty="0">
                <a:effectLst/>
                <a:latin typeface="+mn-lt"/>
                <a:ea typeface="+mn-ea"/>
                <a:cs typeface="+mn-cs"/>
                <a:sym typeface="Helvetica Neue"/>
              </a:rPr>
              <a:t> </a:t>
            </a:r>
            <a:r>
              <a:rPr lang="en-US" sz="2200" dirty="0">
                <a:effectLst/>
                <a:latin typeface="+mn-lt"/>
                <a:ea typeface="+mn-ea"/>
                <a:cs typeface="+mn-cs"/>
                <a:sym typeface="Helvetica Neue"/>
              </a:rPr>
              <a:t>SW models </a:t>
            </a:r>
            <a:r>
              <a:rPr lang="en-US" sz="2200" baseline="0" dirty="0">
                <a:effectLst/>
                <a:latin typeface="+mn-lt"/>
                <a:ea typeface="+mn-ea"/>
                <a:cs typeface="+mn-cs"/>
                <a:sym typeface="Helvetica Neue"/>
              </a:rPr>
              <a:t>&amp; </a:t>
            </a:r>
            <a:r>
              <a:rPr lang="en-US" sz="2200" dirty="0">
                <a:effectLst/>
                <a:latin typeface="+mn-lt"/>
                <a:ea typeface="+mn-ea"/>
                <a:cs typeface="+mn-cs"/>
                <a:sym typeface="Helvetica Neue"/>
              </a:rPr>
              <a:t>scale.</a:t>
            </a:r>
            <a:r>
              <a:rPr lang="en-US" sz="2200" baseline="0" dirty="0">
                <a:effectLst/>
                <a:latin typeface="+mn-lt"/>
                <a:ea typeface="+mn-ea"/>
                <a:cs typeface="+mn-cs"/>
                <a:sym typeface="Helvetica Neue"/>
              </a:rPr>
              <a:t> </a:t>
            </a:r>
          </a:p>
          <a:p>
            <a:pPr marL="0" marR="0" lvl="0" indent="0" defTabSz="457200" eaLnBrk="1" fontAlgn="auto" latinLnBrk="0" hangingPunct="1">
              <a:lnSpc>
                <a:spcPct val="117999"/>
              </a:lnSpc>
              <a:spcBef>
                <a:spcPts val="0"/>
              </a:spcBef>
              <a:spcAft>
                <a:spcPts val="0"/>
              </a:spcAft>
              <a:buClrTx/>
              <a:buSzTx/>
              <a:buFontTx/>
              <a:buNone/>
              <a:tabLst/>
              <a:defRPr/>
            </a:pPr>
            <a:r>
              <a:rPr lang="en-US" sz="2200" b="1" baseline="0" dirty="0">
                <a:effectLst/>
                <a:latin typeface="+mn-lt"/>
                <a:ea typeface="+mn-ea"/>
                <a:cs typeface="+mn-cs"/>
                <a:sym typeface="Helvetica Neue"/>
              </a:rPr>
              <a:t>Cloud scales like never before</a:t>
            </a:r>
            <a:r>
              <a:rPr lang="en-US" sz="2200" baseline="0" dirty="0">
                <a:effectLst/>
                <a:latin typeface="+mn-lt"/>
                <a:ea typeface="+mn-ea"/>
                <a:cs typeface="+mn-cs"/>
                <a:sym typeface="Helvetica Neue"/>
              </a:rPr>
              <a:t>; for example, </a:t>
            </a:r>
            <a:r>
              <a:rPr lang="en-US" sz="2200" dirty="0">
                <a:effectLst/>
                <a:latin typeface="+mn-lt"/>
                <a:ea typeface="+mn-ea"/>
                <a:cs typeface="+mn-cs"/>
                <a:sym typeface="Helvetica Neue"/>
              </a:rPr>
              <a:t>AWS</a:t>
            </a:r>
            <a:r>
              <a:rPr lang="en-US" sz="2200" baseline="0" dirty="0">
                <a:effectLst/>
                <a:latin typeface="+mn-lt"/>
                <a:ea typeface="+mn-ea"/>
                <a:cs typeface="+mn-cs"/>
                <a:sym typeface="Helvetica Neue"/>
              </a:rPr>
              <a:t> been </a:t>
            </a:r>
            <a:r>
              <a:rPr lang="en-US" sz="2200" b="1" baseline="0" dirty="0">
                <a:effectLst/>
                <a:latin typeface="+mn-lt"/>
                <a:ea typeface="+mn-ea"/>
                <a:cs typeface="+mn-cs"/>
                <a:sym typeface="Helvetica Neue"/>
              </a:rPr>
              <a:t>s</a:t>
            </a:r>
            <a:r>
              <a:rPr lang="en-US" sz="2200" b="1" dirty="0">
                <a:effectLst/>
                <a:latin typeface="+mn-lt"/>
                <a:ea typeface="+mn-ea"/>
                <a:cs typeface="+mn-cs"/>
                <a:sym typeface="Helvetica Neue"/>
              </a:rPr>
              <a:t>olving scale issues </a:t>
            </a:r>
            <a:r>
              <a:rPr lang="en-US" sz="2200" dirty="0">
                <a:effectLst/>
                <a:latin typeface="+mn-lt"/>
                <a:ea typeface="+mn-ea"/>
                <a:cs typeface="+mn-cs"/>
                <a:sym typeface="Helvetica Neue"/>
              </a:rPr>
              <a:t>for a decade</a:t>
            </a:r>
            <a:r>
              <a:rPr lang="en-US" sz="2200" baseline="0" dirty="0">
                <a:effectLst/>
                <a:latin typeface="+mn-lt"/>
                <a:ea typeface="+mn-ea"/>
                <a:cs typeface="+mn-cs"/>
                <a:sym typeface="Helvetica Neue"/>
              </a:rPr>
              <a:t>, and m</a:t>
            </a:r>
            <a:r>
              <a:rPr lang="en-US" sz="2200" dirty="0">
                <a:effectLst/>
                <a:latin typeface="+mn-lt"/>
                <a:ea typeface="+mn-ea"/>
                <a:cs typeface="+mn-cs"/>
                <a:sym typeface="Helvetica Neue"/>
              </a:rPr>
              <a:t>ost web</a:t>
            </a:r>
            <a:r>
              <a:rPr lang="en-US" sz="2200" baseline="0" dirty="0">
                <a:effectLst/>
                <a:latin typeface="+mn-lt"/>
                <a:ea typeface="+mn-ea"/>
                <a:cs typeface="+mn-cs"/>
                <a:sym typeface="Helvetica Neue"/>
              </a:rPr>
              <a:t> &amp; </a:t>
            </a:r>
            <a:r>
              <a:rPr lang="en-US" sz="2200" dirty="0">
                <a:effectLst/>
                <a:latin typeface="+mn-lt"/>
                <a:ea typeface="+mn-ea"/>
                <a:cs typeface="+mn-cs"/>
                <a:sym typeface="Helvetica Neue"/>
              </a:rPr>
              <a:t>mobile data</a:t>
            </a:r>
            <a:r>
              <a:rPr lang="en-US" sz="2200" baseline="0" dirty="0">
                <a:effectLst/>
                <a:latin typeface="+mn-lt"/>
                <a:ea typeface="+mn-ea"/>
                <a:cs typeface="+mn-cs"/>
                <a:sym typeface="Helvetica Neue"/>
              </a:rPr>
              <a:t> i</a:t>
            </a:r>
            <a:r>
              <a:rPr lang="en-US" sz="2200" dirty="0">
                <a:effectLst/>
                <a:latin typeface="+mn-lt"/>
                <a:ea typeface="+mn-ea"/>
                <a:cs typeface="+mn-cs"/>
                <a:sym typeface="Helvetica Neue"/>
              </a:rPr>
              <a:t>n </a:t>
            </a:r>
            <a:r>
              <a:rPr lang="en-US" sz="2200" b="1" dirty="0">
                <a:effectLst/>
                <a:latin typeface="+mn-lt"/>
                <a:ea typeface="+mn-ea"/>
                <a:cs typeface="+mn-cs"/>
                <a:sym typeface="Helvetica Neue"/>
              </a:rPr>
              <a:t>cloud by default</a:t>
            </a:r>
            <a:r>
              <a:rPr lang="en-US" sz="2200" dirty="0">
                <a:effectLst/>
                <a:latin typeface="+mn-lt"/>
                <a:ea typeface="+mn-ea"/>
                <a:cs typeface="+mn-cs"/>
                <a:sym typeface="Helvetica Neue"/>
              </a:rPr>
              <a:t>. Elastic</a:t>
            </a:r>
            <a:r>
              <a:rPr lang="en-US" sz="2200" baseline="0" dirty="0">
                <a:effectLst/>
                <a:latin typeface="+mn-lt"/>
                <a:ea typeface="+mn-ea"/>
                <a:cs typeface="+mn-cs"/>
                <a:sym typeface="Helvetica Neue"/>
              </a:rPr>
              <a:t> </a:t>
            </a:r>
            <a:r>
              <a:rPr lang="en-US" sz="2200" dirty="0">
                <a:effectLst/>
                <a:latin typeface="+mn-lt"/>
                <a:ea typeface="+mn-ea"/>
                <a:cs typeface="+mn-cs"/>
                <a:sym typeface="Helvetica Neue"/>
              </a:rPr>
              <a:t>capacity makes DC walls transparent so you can </a:t>
            </a:r>
            <a:r>
              <a:rPr lang="en-US" sz="2200" b="1" dirty="0">
                <a:effectLst/>
                <a:latin typeface="+mn-lt"/>
                <a:ea typeface="+mn-ea"/>
                <a:cs typeface="+mn-cs"/>
                <a:sym typeface="Helvetica Neue"/>
              </a:rPr>
              <a:t>focus on domain</a:t>
            </a:r>
            <a:r>
              <a:rPr lang="en-US" sz="2200" b="1" baseline="0" dirty="0">
                <a:effectLst/>
                <a:latin typeface="+mn-lt"/>
                <a:ea typeface="+mn-ea"/>
                <a:cs typeface="+mn-cs"/>
                <a:sym typeface="Helvetica Neue"/>
              </a:rPr>
              <a:t> work to be done</a:t>
            </a:r>
            <a:r>
              <a:rPr lang="en-US" sz="2200" b="1" dirty="0">
                <a:effectLst/>
                <a:latin typeface="+mn-lt"/>
                <a:ea typeface="+mn-ea"/>
                <a:cs typeface="+mn-cs"/>
                <a:sym typeface="Helvetica Neue"/>
              </a:rPr>
              <a:t>. </a:t>
            </a:r>
          </a:p>
          <a:p>
            <a:pPr marL="457200" marR="0" lvl="0" indent="-457200" defTabSz="457200" eaLnBrk="1" fontAlgn="auto" latinLnBrk="0" hangingPunct="1">
              <a:lnSpc>
                <a:spcPct val="117999"/>
              </a:lnSpc>
              <a:spcBef>
                <a:spcPts val="0"/>
              </a:spcBef>
              <a:spcAft>
                <a:spcPts val="0"/>
              </a:spcAft>
              <a:buClrTx/>
              <a:buSzTx/>
              <a:buFontTx/>
              <a:buAutoNum type="arabicParenBoth"/>
              <a:tabLst/>
              <a:defRPr/>
            </a:pPr>
            <a:endParaRPr lang="en-US" sz="2200" dirty="0">
              <a:effectLst/>
              <a:latin typeface="+mn-lt"/>
              <a:ea typeface="+mn-ea"/>
              <a:cs typeface="+mn-cs"/>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r>
              <a:rPr lang="en-US" sz="2200" b="1" dirty="0">
                <a:effectLst/>
                <a:latin typeface="+mn-lt"/>
                <a:ea typeface="+mn-ea"/>
                <a:cs typeface="+mn-cs"/>
                <a:sym typeface="Helvetica Neue"/>
              </a:rPr>
              <a:t>Processor capacity are disruptively </a:t>
            </a:r>
            <a:r>
              <a:rPr lang="en-US" sz="2200" b="1" baseline="0" dirty="0">
                <a:effectLst/>
                <a:latin typeface="+mn-lt"/>
                <a:ea typeface="+mn-ea"/>
                <a:cs typeface="+mn-cs"/>
                <a:sym typeface="Helvetica Neue"/>
              </a:rPr>
              <a:t>different </a:t>
            </a:r>
            <a:r>
              <a:rPr lang="en-US" sz="2200" baseline="0" dirty="0">
                <a:effectLst/>
                <a:latin typeface="+mn-lt"/>
                <a:ea typeface="+mn-ea"/>
                <a:cs typeface="+mn-cs"/>
                <a:sym typeface="Helvetica Neue"/>
              </a:rPr>
              <a:t>- using </a:t>
            </a:r>
            <a:r>
              <a:rPr lang="en-US" dirty="0"/>
              <a:t>GPUs, originally</a:t>
            </a:r>
            <a:r>
              <a:rPr lang="en-US" baseline="0" dirty="0"/>
              <a:t> designed for video but ideal for ML, which </a:t>
            </a:r>
            <a:r>
              <a:rPr lang="en-US" b="1" baseline="0" dirty="0"/>
              <a:t>abstractly is a lot of A/B testing</a:t>
            </a:r>
            <a:r>
              <a:rPr lang="en-US" baseline="0" dirty="0"/>
              <a:t>. What took </a:t>
            </a:r>
            <a:r>
              <a:rPr lang="en-US" b="1" baseline="0" dirty="0"/>
              <a:t>multi $M supercomputers weeks </a:t>
            </a:r>
            <a:r>
              <a:rPr lang="en-US" baseline="0" dirty="0"/>
              <a:t>to do years ago today is </a:t>
            </a:r>
            <a:r>
              <a:rPr lang="en-US" b="1" baseline="0" dirty="0"/>
              <a:t>under an hour &amp; a $1</a:t>
            </a:r>
            <a:endParaRPr lang="en-US" baseline="0" dirty="0"/>
          </a:p>
          <a:p>
            <a:r>
              <a:rPr lang="en-US" sz="2200" dirty="0">
                <a:effectLst/>
                <a:latin typeface="+mn-lt"/>
                <a:ea typeface="+mn-ea"/>
                <a:cs typeface="+mn-cs"/>
                <a:sym typeface="Helvetica Neue"/>
              </a:rPr>
              <a:t> </a:t>
            </a:r>
          </a:p>
        </p:txBody>
      </p:sp>
    </p:spTree>
    <p:extLst>
      <p:ext uri="{BB962C8B-B14F-4D97-AF65-F5344CB8AC3E}">
        <p14:creationId xmlns:p14="http://schemas.microsoft.com/office/powerpoint/2010/main" val="3436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SageMaker makes it easy to build ML models and get them ready for training by providing everything you need to quickly connect to your training data, and to select and optimize the best algorithm and framework for your application. Amazon SageMaker includes hosted Jupyter notebooks that make it is easy to explore and visualize your training data stored in Amazon S3. You can connect directly to data in S3, or use AWS Glue to move data from Amazon RDS, Amazon DynamoDB, and Amazon Redshift into S3 for analysis in your notebook.</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help you select your algorithm, Amazon SageMaker includes the 10 most common machine learning algorithms which have been pre-installed and optimized to deliver up to 10 times the performance you’ll find running these algorithms anywhere else. Amazon SageMaker also comes pre-configured to run TensorFlow and Apache MXNet, two of the most popular open source frameworks, or you have the option of using your own framework.</a:t>
            </a: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10</a:t>
            </a:fld>
            <a:endParaRPr lang="en-US"/>
          </a:p>
        </p:txBody>
      </p:sp>
    </p:spTree>
    <p:extLst>
      <p:ext uri="{BB962C8B-B14F-4D97-AF65-F5344CB8AC3E}">
        <p14:creationId xmlns:p14="http://schemas.microsoft.com/office/powerpoint/2010/main" val="2716424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begin training your model with a single click in the Amazon SageMaker console. The service manages all of the underlying infrastructure for you and can easily scale to train models at petabyte scale. To make the training process even faster and easier, Amazon SageMaker can automatically tune your model to achieve the highest possible accuracy.</a:t>
            </a: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11</a:t>
            </a:fld>
            <a:endParaRPr lang="en-US"/>
          </a:p>
        </p:txBody>
      </p:sp>
    </p:spTree>
    <p:extLst>
      <p:ext uri="{BB962C8B-B14F-4D97-AF65-F5344CB8AC3E}">
        <p14:creationId xmlns:p14="http://schemas.microsoft.com/office/powerpoint/2010/main" val="265782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your model is trained and tuned, SageMaker makes it easy to deploy in production so you can start generating predictions on new data (a process called inference). Amazon SageMaker deploys your model on an auto-scaling cluster of Amazon EC2 instances that are spread across multiple availability zones to deliver both high performance and high availability. It also includes built-in A/B testing capabilities to help you test your model and experiment with different versions to achieve the best results.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maximum versatility, we designed Amazon SageMaker in three modules – Build, Train, and Deploy – that can be used together or independently as part of any existing ML workflow you might already have in place.</a:t>
            </a: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12</a:t>
            </a:fld>
            <a:endParaRPr lang="en-US"/>
          </a:p>
        </p:txBody>
      </p:sp>
    </p:spTree>
    <p:extLst>
      <p:ext uri="{BB962C8B-B14F-4D97-AF65-F5344CB8AC3E}">
        <p14:creationId xmlns:p14="http://schemas.microsoft.com/office/powerpoint/2010/main" val="376014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At the top layer of the stack</a:t>
            </a:r>
            <a:r>
              <a:rPr lang="en-US" sz="1200" kern="1200" dirty="0">
                <a:solidFill>
                  <a:schemeClr val="tx1"/>
                </a:solidFill>
                <a:effectLst/>
                <a:latin typeface="+mn-lt"/>
                <a:ea typeface="+mn-ea"/>
                <a:cs typeface="+mn-cs"/>
              </a:rPr>
              <a:t>, we serve developers and companies who want to add solution-oriented intelligence to their applications through an API call rather than developing and training their own models. </a:t>
            </a:r>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13</a:t>
            </a:fld>
            <a:endParaRPr lang="en-US"/>
          </a:p>
        </p:txBody>
      </p:sp>
    </p:spTree>
    <p:extLst>
      <p:ext uri="{BB962C8B-B14F-4D97-AF65-F5344CB8AC3E}">
        <p14:creationId xmlns:p14="http://schemas.microsoft.com/office/powerpoint/2010/main" val="3553843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14</a:t>
            </a:fld>
            <a:endParaRPr lang="en-US"/>
          </a:p>
        </p:txBody>
      </p:sp>
    </p:spTree>
    <p:extLst>
      <p:ext uri="{BB962C8B-B14F-4D97-AF65-F5344CB8AC3E}">
        <p14:creationId xmlns:p14="http://schemas.microsoft.com/office/powerpoint/2010/main" val="3465196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Comprehend can understand documents,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social networking posts,</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really any other data in AWS. You simply provide the data that you're storing in your data lake in S3 via the Comprehend API.</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Comprehend uses natural language processing to give you highly accurate information about what it contains in four categories: entities, which are really people and places and dates and brands and quantities; key phrases that add significance to the language; what language is being used; and sentiment, whether or not people are feeling positively or negatively about that content.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I'll give you a practical example,</a:t>
            </a:r>
            <a:r>
              <a:rPr lang="en-US" sz="1200" kern="1200" baseline="0" dirty="0">
                <a:solidFill>
                  <a:schemeClr val="tx1"/>
                </a:solidFill>
                <a:effectLst/>
                <a:latin typeface="+mn-lt"/>
                <a:ea typeface="+mn-ea"/>
                <a:cs typeface="+mn-cs"/>
              </a:rPr>
              <a:t> with H</a:t>
            </a:r>
            <a:r>
              <a:rPr lang="en-US" sz="1200" kern="1200" dirty="0">
                <a:solidFill>
                  <a:schemeClr val="tx1"/>
                </a:solidFill>
                <a:effectLst/>
                <a:latin typeface="+mn-lt"/>
                <a:ea typeface="+mn-ea"/>
                <a:cs typeface="+mn-cs"/>
              </a:rPr>
              <a:t>otels.com, which is an entity of Expedia. They have thousands and thousands of customer views and comments on the various hotels that people have used their site to stay in, and what they liked or didn't like.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Before, it just looks like this big blob of data. It's really hard to pull out what matters and doesn't matter. They’re using Comprehend to understand, what are the unique characteristics that people really like about each hotel? Whether it's that they have a great dinner menu or great bathroom features or whatever it is. And what do they not like? So that when they're making recommendations to their users, they have the right way to differentiate and distinguish each hotel so people can make the right choices for themselves.</a:t>
            </a:r>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15</a:t>
            </a:fld>
            <a:endParaRPr lang="en-US"/>
          </a:p>
        </p:txBody>
      </p:sp>
    </p:spTree>
    <p:extLst>
      <p:ext uri="{BB962C8B-B14F-4D97-AF65-F5344CB8AC3E}">
        <p14:creationId xmlns:p14="http://schemas.microsoft.com/office/powerpoint/2010/main" val="464664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other thing that Comprehend has, which you won't find anywhere else, is the ability not just to look at a single document at a time, but to look at millions of documents in order to identify the topics within these documents.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It's something that we call topic modeling. And it's incredibly useful if you think about it. If you're a publisher with thousands of articles, it makes it easy for you to just to use topic model and to figure out how to show just the business articles to the customers you think are interested in business. Or just the political articles to the people you think are just interested in politics. Or if you're a healthcare provider, you may want to group all these documents based on diagnosis or based on symptoms.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 much easier way to understand what is in your data and then group them in a way that you could actually display news that's useful for your customers.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Comprehend does this in an incredibly efficient manner. Just to give you an example, if you tried to take 300 documents, each about a megabyte each in size, Comprehend can build a topic model in just 45 minutes for $1.80. It completely changes the meaning that you can get from your content.</a:t>
            </a:r>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16</a:t>
            </a:fld>
            <a:endParaRPr lang="en-US"/>
          </a:p>
        </p:txBody>
      </p:sp>
    </p:spTree>
    <p:extLst>
      <p:ext uri="{BB962C8B-B14F-4D97-AF65-F5344CB8AC3E}">
        <p14:creationId xmlns:p14="http://schemas.microsoft.com/office/powerpoint/2010/main" val="1094994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next steps, we would like to set up a deep dive session with your data scientists or application developers and our teams to further discuss your use cases.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would</a:t>
            </a:r>
            <a:r>
              <a:rPr lang="en-US" sz="1200" kern="1200" baseline="0" dirty="0">
                <a:solidFill>
                  <a:schemeClr val="tx1"/>
                </a:solidFill>
                <a:effectLst/>
                <a:latin typeface="+mn-lt"/>
                <a:ea typeface="+mn-ea"/>
                <a:cs typeface="+mn-cs"/>
              </a:rPr>
              <a:t> also like to discuss the </a:t>
            </a:r>
            <a:r>
              <a:rPr lang="en-US" sz="1200" kern="1200" dirty="0">
                <a:solidFill>
                  <a:schemeClr val="tx1"/>
                </a:solidFill>
                <a:effectLst/>
                <a:latin typeface="+mn-lt"/>
                <a:ea typeface="+mn-ea"/>
                <a:cs typeface="+mn-cs"/>
              </a:rPr>
              <a:t>Amazon ML Solutions Lab that pairs your team with Amazon machine learning experts to prepare data, build and train models, and put models into production. The program combines hands-on educational workshops with brainstorming sessions and advisory professional services to help you ‘work backwards’ from business challenges, and then go step-by-step through the process of developing machine learning-based solutions. At the end of the program, you will be able to take what you have learned through the process and use it elsewhere in your organization to apply ML to business opportunities.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17</a:t>
            </a:fld>
            <a:endParaRPr lang="en-US"/>
          </a:p>
        </p:txBody>
      </p:sp>
    </p:spTree>
    <p:extLst>
      <p:ext uri="{BB962C8B-B14F-4D97-AF65-F5344CB8AC3E}">
        <p14:creationId xmlns:p14="http://schemas.microsoft.com/office/powerpoint/2010/main" val="2941997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18</a:t>
            </a:fld>
            <a:endParaRPr lang="en-US"/>
          </a:p>
        </p:txBody>
      </p:sp>
    </p:spTree>
    <p:extLst>
      <p:ext uri="{BB962C8B-B14F-4D97-AF65-F5344CB8AC3E}">
        <p14:creationId xmlns:p14="http://schemas.microsoft.com/office/powerpoint/2010/main" val="3912341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000" dirty="0">
                <a:effectLst/>
                <a:latin typeface="+mn-lt"/>
                <a:ea typeface="+mn-ea"/>
                <a:cs typeface="+mn-cs"/>
                <a:sym typeface="Helvetica Neue"/>
              </a:rPr>
              <a:t>I</a:t>
            </a:r>
            <a:r>
              <a:rPr lang="en-US" sz="2000" baseline="0" dirty="0">
                <a:effectLst/>
                <a:latin typeface="+mn-lt"/>
                <a:ea typeface="+mn-ea"/>
                <a:cs typeface="+mn-cs"/>
                <a:sym typeface="Helvetica Neue"/>
              </a:rPr>
              <a:t> won’t dive into </a:t>
            </a:r>
            <a:r>
              <a:rPr lang="en-US" sz="2000" dirty="0">
                <a:effectLst/>
                <a:latin typeface="+mn-lt"/>
                <a:ea typeface="+mn-ea"/>
                <a:cs typeface="+mn-cs"/>
                <a:sym typeface="Helvetica Neue"/>
              </a:rPr>
              <a:t>AWS</a:t>
            </a:r>
            <a:r>
              <a:rPr lang="en-US" sz="2000" baseline="0" dirty="0">
                <a:effectLst/>
                <a:latin typeface="+mn-lt"/>
                <a:ea typeface="+mn-ea"/>
                <a:cs typeface="+mn-cs"/>
                <a:sym typeface="Helvetica Neue"/>
              </a:rPr>
              <a:t> but instead recognize it as </a:t>
            </a:r>
            <a:r>
              <a:rPr lang="en-US" sz="2000" b="1" baseline="0" dirty="0">
                <a:effectLst/>
                <a:latin typeface="+mn-lt"/>
                <a:ea typeface="+mn-ea"/>
                <a:cs typeface="+mn-cs"/>
                <a:sym typeface="Helvetica Neue"/>
              </a:rPr>
              <a:t>a</a:t>
            </a:r>
            <a:r>
              <a:rPr lang="en-US" sz="2000" b="1" dirty="0">
                <a:effectLst/>
                <a:latin typeface="+mn-lt"/>
                <a:ea typeface="+mn-ea"/>
                <a:cs typeface="+mn-cs"/>
                <a:sym typeface="Helvetica Neue"/>
              </a:rPr>
              <a:t>10 </a:t>
            </a:r>
            <a:r>
              <a:rPr lang="en-US" sz="2000" b="1" dirty="0" err="1">
                <a:effectLst/>
                <a:latin typeface="+mn-lt"/>
                <a:ea typeface="+mn-ea"/>
                <a:cs typeface="+mn-cs"/>
                <a:sym typeface="Helvetica Neue"/>
              </a:rPr>
              <a:t>yr</a:t>
            </a:r>
            <a:r>
              <a:rPr lang="en-US" sz="2000" b="1" baseline="0" dirty="0">
                <a:effectLst/>
                <a:latin typeface="+mn-lt"/>
                <a:ea typeface="+mn-ea"/>
                <a:cs typeface="+mn-cs"/>
                <a:sym typeface="Helvetica Neue"/>
              </a:rPr>
              <a:t> </a:t>
            </a:r>
            <a:r>
              <a:rPr lang="en-US" sz="2000" b="1" dirty="0">
                <a:effectLst/>
                <a:latin typeface="+mn-lt"/>
                <a:ea typeface="+mn-ea"/>
                <a:cs typeface="+mn-cs"/>
                <a:sym typeface="Helvetica Neue"/>
              </a:rPr>
              <a:t>prequel for </a:t>
            </a:r>
            <a:r>
              <a:rPr lang="en-US" sz="2000" b="1" u="sng" dirty="0">
                <a:effectLst/>
                <a:latin typeface="+mn-lt"/>
                <a:ea typeface="+mn-ea"/>
                <a:cs typeface="+mn-cs"/>
                <a:sym typeface="Helvetica Neue"/>
              </a:rPr>
              <a:t>Amazon AI </a:t>
            </a:r>
            <a:r>
              <a:rPr lang="en-US" sz="2000" dirty="0">
                <a:effectLst/>
                <a:latin typeface="+mn-lt"/>
                <a:ea typeface="+mn-ea"/>
                <a:cs typeface="+mn-cs"/>
                <a:sym typeface="Helvetica Neue"/>
              </a:rPr>
              <a:t>– IP </a:t>
            </a:r>
            <a:r>
              <a:rPr lang="en-US" sz="2000" b="1" dirty="0">
                <a:effectLst/>
                <a:latin typeface="+mn-lt"/>
                <a:ea typeface="+mn-ea"/>
                <a:cs typeface="+mn-cs"/>
                <a:sym typeface="Helvetica Neue"/>
              </a:rPr>
              <a:t>built to serve customers</a:t>
            </a:r>
            <a:r>
              <a:rPr lang="en-US" sz="2000" dirty="0">
                <a:effectLst/>
                <a:latin typeface="+mn-lt"/>
                <a:ea typeface="+mn-ea"/>
                <a:cs typeface="+mn-cs"/>
                <a:sym typeface="Helvetica Neue"/>
              </a:rPr>
              <a:t> used to </a:t>
            </a:r>
            <a:r>
              <a:rPr lang="en-US" sz="2000" b="1" dirty="0">
                <a:effectLst/>
                <a:latin typeface="+mn-lt"/>
                <a:ea typeface="+mn-ea"/>
                <a:cs typeface="+mn-cs"/>
                <a:sym typeface="Helvetica Neue"/>
              </a:rPr>
              <a:t>serve them </a:t>
            </a:r>
            <a:r>
              <a:rPr lang="en-US" sz="2000" b="1" u="sng" dirty="0">
                <a:effectLst/>
                <a:latin typeface="+mn-lt"/>
                <a:ea typeface="+mn-ea"/>
                <a:cs typeface="+mn-cs"/>
                <a:sym typeface="Helvetica Neue"/>
              </a:rPr>
              <a:t>as far as builders can imagine.</a:t>
            </a:r>
          </a:p>
          <a:p>
            <a:pPr marL="0" marR="0" lvl="0" indent="0" defTabSz="457200" eaLnBrk="1" fontAlgn="auto" latinLnBrk="0" hangingPunct="1">
              <a:lnSpc>
                <a:spcPct val="117999"/>
              </a:lnSpc>
              <a:spcBef>
                <a:spcPts val="0"/>
              </a:spcBef>
              <a:spcAft>
                <a:spcPts val="0"/>
              </a:spcAft>
              <a:buClrTx/>
              <a:buSzTx/>
              <a:buFontTx/>
              <a:buNone/>
              <a:tabLst/>
              <a:defRPr/>
            </a:pPr>
            <a:endParaRPr lang="en-US" sz="2000" u="sng" dirty="0">
              <a:effectLst/>
              <a:latin typeface="+mn-lt"/>
              <a:ea typeface="+mn-ea"/>
              <a:cs typeface="+mn-cs"/>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r>
              <a:rPr lang="en-US" sz="2000" b="1" dirty="0">
                <a:effectLst/>
                <a:latin typeface="+mn-lt"/>
                <a:ea typeface="+mn-ea"/>
                <a:cs typeface="+mn-cs"/>
                <a:sym typeface="Helvetica Neue"/>
              </a:rPr>
              <a:t>Promise</a:t>
            </a:r>
            <a:r>
              <a:rPr lang="en-US" sz="2000" dirty="0">
                <a:effectLst/>
                <a:latin typeface="+mn-lt"/>
                <a:ea typeface="+mn-ea"/>
                <a:cs typeface="+mn-cs"/>
                <a:sym typeface="Helvetica Neue"/>
              </a:rPr>
              <a:t> is new features for </a:t>
            </a:r>
            <a:r>
              <a:rPr lang="en-US" sz="2000" b="1" dirty="0">
                <a:effectLst/>
                <a:latin typeface="+mn-lt"/>
                <a:ea typeface="+mn-ea"/>
                <a:cs typeface="+mn-cs"/>
                <a:sym typeface="Helvetica Neue"/>
              </a:rPr>
              <a:t>existing products,</a:t>
            </a:r>
            <a:r>
              <a:rPr lang="en-US" sz="2000" b="1" baseline="0" dirty="0">
                <a:effectLst/>
                <a:latin typeface="+mn-lt"/>
                <a:ea typeface="+mn-ea"/>
                <a:cs typeface="+mn-cs"/>
                <a:sym typeface="Helvetica Neue"/>
              </a:rPr>
              <a:t> new products, and new businesses</a:t>
            </a:r>
            <a:r>
              <a:rPr lang="en-US" sz="2000" baseline="0" dirty="0">
                <a:effectLst/>
                <a:latin typeface="+mn-lt"/>
                <a:ea typeface="+mn-ea"/>
                <a:cs typeface="+mn-cs"/>
                <a:sym typeface="Helvetica Neue"/>
              </a:rPr>
              <a:t>. Like ridesharing, and </a:t>
            </a:r>
            <a:r>
              <a:rPr lang="en-US" sz="2000" baseline="0" dirty="0" err="1">
                <a:effectLst/>
                <a:latin typeface="+mn-lt"/>
                <a:ea typeface="+mn-ea"/>
                <a:cs typeface="+mn-cs"/>
                <a:sym typeface="Helvetica Neue"/>
              </a:rPr>
              <a:t>Airbnb</a:t>
            </a:r>
            <a:r>
              <a:rPr lang="en-US" sz="2000" baseline="0" dirty="0">
                <a:effectLst/>
                <a:latin typeface="+mn-lt"/>
                <a:ea typeface="+mn-ea"/>
                <a:cs typeface="+mn-cs"/>
                <a:sym typeface="Helvetica Neue"/>
              </a:rPr>
              <a:t>.</a:t>
            </a:r>
            <a:r>
              <a:rPr lang="en-US" sz="2000" dirty="0">
                <a:effectLst/>
                <a:latin typeface="+mn-lt"/>
                <a:ea typeface="+mn-ea"/>
                <a:cs typeface="+mn-cs"/>
                <a:sym typeface="Helvetica Neue"/>
              </a:rPr>
              <a:t> </a:t>
            </a:r>
          </a:p>
          <a:p>
            <a:pPr marL="0" marR="0" lvl="0" indent="0" defTabSz="457200" eaLnBrk="1" fontAlgn="auto" latinLnBrk="0" hangingPunct="1">
              <a:lnSpc>
                <a:spcPct val="117999"/>
              </a:lnSpc>
              <a:spcBef>
                <a:spcPts val="0"/>
              </a:spcBef>
              <a:spcAft>
                <a:spcPts val="0"/>
              </a:spcAft>
              <a:buClrTx/>
              <a:buSzTx/>
              <a:buFontTx/>
              <a:buNone/>
              <a:tabLst/>
              <a:defRPr/>
            </a:pPr>
            <a:endParaRPr lang="en-US" sz="2000" u="sng" dirty="0">
              <a:effectLst/>
              <a:latin typeface="+mn-lt"/>
              <a:ea typeface="+mn-ea"/>
              <a:cs typeface="+mn-cs"/>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r>
              <a:rPr lang="en-US" sz="2000" u="sng" dirty="0">
                <a:effectLst/>
                <a:latin typeface="+mn-lt"/>
                <a:ea typeface="+mn-ea"/>
                <a:cs typeface="+mn-cs"/>
                <a:sym typeface="Helvetica Neue"/>
              </a:rPr>
              <a:t>AWS is the </a:t>
            </a:r>
            <a:r>
              <a:rPr lang="en-US" sz="2000" u="sng" dirty="0" err="1">
                <a:effectLst/>
                <a:latin typeface="+mn-lt"/>
                <a:ea typeface="+mn-ea"/>
                <a:cs typeface="+mn-cs"/>
                <a:sym typeface="Helvetica Neue"/>
              </a:rPr>
              <a:t>CoG</a:t>
            </a:r>
            <a:r>
              <a:rPr lang="en-US" sz="2000" u="sng" baseline="0" dirty="0">
                <a:effectLst/>
                <a:latin typeface="+mn-lt"/>
                <a:ea typeface="+mn-ea"/>
                <a:cs typeface="+mn-cs"/>
                <a:sym typeface="Helvetica Neue"/>
              </a:rPr>
              <a:t> </a:t>
            </a:r>
            <a:r>
              <a:rPr lang="en-US" sz="2000" u="sng" dirty="0">
                <a:effectLst/>
                <a:latin typeface="+mn-lt"/>
                <a:ea typeface="+mn-ea"/>
                <a:cs typeface="+mn-cs"/>
                <a:sym typeface="Helvetica Neue"/>
              </a:rPr>
              <a:t>for AI because of the massive volume of data</a:t>
            </a:r>
            <a:r>
              <a:rPr lang="en-US" sz="2000" u="sng" baseline="0" dirty="0">
                <a:effectLst/>
                <a:latin typeface="+mn-lt"/>
                <a:ea typeface="+mn-ea"/>
                <a:cs typeface="+mn-cs"/>
                <a:sym typeface="Helvetica Neue"/>
              </a:rPr>
              <a:t>. </a:t>
            </a:r>
            <a:r>
              <a:rPr lang="en-US" sz="2200" dirty="0">
                <a:effectLst/>
                <a:latin typeface="+mn-lt"/>
                <a:ea typeface="+mn-ea"/>
                <a:cs typeface="+mn-cs"/>
                <a:sym typeface="Helvetica Neue"/>
              </a:rPr>
              <a:t>Because we </a:t>
            </a:r>
            <a:r>
              <a:rPr lang="en-US" sz="2200" b="1" dirty="0">
                <a:effectLst/>
                <a:latin typeface="+mn-lt"/>
                <a:ea typeface="+mn-ea"/>
                <a:cs typeface="+mn-cs"/>
                <a:sym typeface="Helvetica Neue"/>
              </a:rPr>
              <a:t>lowered the barriers for ML,</a:t>
            </a:r>
            <a:r>
              <a:rPr lang="en-US" sz="2200" b="1" baseline="0" dirty="0">
                <a:effectLst/>
                <a:latin typeface="+mn-lt"/>
                <a:ea typeface="+mn-ea"/>
                <a:cs typeface="+mn-cs"/>
                <a:sym typeface="Helvetica Neue"/>
              </a:rPr>
              <a:t> m</a:t>
            </a:r>
            <a:r>
              <a:rPr lang="en-US" sz="2200" b="1" dirty="0">
                <a:effectLst/>
                <a:latin typeface="+mn-lt"/>
                <a:ea typeface="+mn-ea"/>
                <a:cs typeface="+mn-cs"/>
                <a:sym typeface="Helvetica Neue"/>
              </a:rPr>
              <a:t>ajority of ML happening at Amazon and </a:t>
            </a:r>
            <a:r>
              <a:rPr lang="en-US" sz="2200" b="1" baseline="0" dirty="0">
                <a:effectLst/>
                <a:latin typeface="+mn-lt"/>
                <a:ea typeface="+mn-ea"/>
                <a:cs typeface="+mn-cs"/>
                <a:sym typeface="Helvetica Neue"/>
              </a:rPr>
              <a:t>in </a:t>
            </a:r>
            <a:r>
              <a:rPr lang="en-US" sz="2200" b="1" dirty="0">
                <a:effectLst/>
                <a:latin typeface="+mn-lt"/>
                <a:ea typeface="+mn-ea"/>
                <a:cs typeface="+mn-cs"/>
                <a:sym typeface="Helvetica Neue"/>
              </a:rPr>
              <a:t>AWS</a:t>
            </a:r>
            <a:r>
              <a:rPr lang="en-US" sz="2200" dirty="0">
                <a:effectLst/>
                <a:latin typeface="+mn-lt"/>
                <a:ea typeface="+mn-ea"/>
                <a:cs typeface="+mn-cs"/>
                <a:sym typeface="Helvetica Neue"/>
              </a:rPr>
              <a:t>. </a:t>
            </a:r>
          </a:p>
          <a:p>
            <a:pPr marL="0" marR="0" lvl="0" indent="0" defTabSz="457200" eaLnBrk="1" fontAlgn="auto" latinLnBrk="0" hangingPunct="1">
              <a:lnSpc>
                <a:spcPct val="117999"/>
              </a:lnSpc>
              <a:spcBef>
                <a:spcPts val="0"/>
              </a:spcBef>
              <a:spcAft>
                <a:spcPts val="0"/>
              </a:spcAft>
              <a:buClrTx/>
              <a:buSzTx/>
              <a:buFontTx/>
              <a:buNone/>
              <a:tabLst/>
              <a:defRPr/>
            </a:pPr>
            <a:endParaRPr lang="en-US" sz="2200" dirty="0">
              <a:effectLst/>
              <a:latin typeface="+mn-lt"/>
              <a:ea typeface="+mn-ea"/>
              <a:cs typeface="+mn-cs"/>
              <a:sym typeface="Helvetica Neue"/>
            </a:endParaRPr>
          </a:p>
          <a:p>
            <a:r>
              <a:rPr lang="en-US" sz="2200" dirty="0">
                <a:effectLst/>
                <a:latin typeface="+mn-lt"/>
                <a:ea typeface="+mn-ea"/>
                <a:cs typeface="+mn-cs"/>
                <a:sym typeface="Helvetica Neue"/>
              </a:rPr>
              <a:t>What </a:t>
            </a:r>
            <a:r>
              <a:rPr lang="en-US" sz="2200" b="1" dirty="0">
                <a:effectLst/>
                <a:latin typeface="+mn-lt"/>
                <a:ea typeface="+mn-ea"/>
                <a:cs typeface="+mn-cs"/>
                <a:sym typeface="Helvetica Neue"/>
              </a:rPr>
              <a:t>AWS has done with IT </a:t>
            </a:r>
            <a:r>
              <a:rPr lang="en-US" sz="2200" dirty="0">
                <a:effectLst/>
                <a:latin typeface="+mn-lt"/>
                <a:ea typeface="+mn-ea"/>
                <a:cs typeface="+mn-cs"/>
                <a:sym typeface="Helvetica Neue"/>
              </a:rPr>
              <a:t>– do the </a:t>
            </a:r>
            <a:r>
              <a:rPr lang="en-US" sz="2200" b="1" dirty="0">
                <a:effectLst/>
                <a:latin typeface="+mn-lt"/>
                <a:ea typeface="+mn-ea"/>
                <a:cs typeface="+mn-cs"/>
                <a:sym typeface="Helvetica Neue"/>
              </a:rPr>
              <a:t>same with ML and AI</a:t>
            </a:r>
            <a:r>
              <a:rPr lang="en-US" sz="2200" dirty="0">
                <a:effectLst/>
                <a:latin typeface="+mn-lt"/>
                <a:ea typeface="+mn-ea"/>
                <a:cs typeface="+mn-cs"/>
                <a:sym typeface="Helvetica Neue"/>
              </a:rPr>
              <a:t>. Democratize, make available as widely and evenly as possible.</a:t>
            </a:r>
          </a:p>
          <a:p>
            <a:pPr lvl="0"/>
            <a:endParaRPr lang="en-US" sz="2400" dirty="0">
              <a:effectLst/>
              <a:latin typeface="+mn-lt"/>
              <a:ea typeface="+mn-ea"/>
              <a:cs typeface="+mn-cs"/>
              <a:sym typeface="Helvetica Neue"/>
            </a:endParaRPr>
          </a:p>
          <a:p>
            <a:pPr lvl="0"/>
            <a:r>
              <a:rPr lang="en-US" sz="2400" b="1" dirty="0">
                <a:effectLst/>
                <a:latin typeface="+mn-lt"/>
                <a:ea typeface="+mn-ea"/>
                <a:cs typeface="+mn-cs"/>
                <a:sym typeface="Helvetica Neue"/>
              </a:rPr>
              <a:t>AWS brings the infrastructure </a:t>
            </a:r>
            <a:r>
              <a:rPr lang="en-US" sz="2400" dirty="0">
                <a:effectLst/>
                <a:latin typeface="+mn-lt"/>
                <a:ea typeface="+mn-ea"/>
                <a:cs typeface="+mn-cs"/>
                <a:sym typeface="Helvetica Neue"/>
              </a:rPr>
              <a:t>– and</a:t>
            </a:r>
            <a:r>
              <a:rPr lang="en-US" sz="2400" baseline="0" dirty="0">
                <a:effectLst/>
                <a:latin typeface="+mn-lt"/>
                <a:ea typeface="+mn-ea"/>
                <a:cs typeface="+mn-cs"/>
                <a:sym typeface="Helvetica Neue"/>
              </a:rPr>
              <a:t> beyond that</a:t>
            </a:r>
            <a:r>
              <a:rPr lang="en-US" sz="2400" dirty="0">
                <a:effectLst/>
                <a:latin typeface="+mn-lt"/>
                <a:ea typeface="+mn-ea"/>
                <a:cs typeface="+mn-cs"/>
                <a:sym typeface="Helvetica Neue"/>
              </a:rPr>
              <a:t> </a:t>
            </a:r>
            <a:r>
              <a:rPr lang="en-US" sz="2400" u="sng" dirty="0">
                <a:effectLst/>
                <a:latin typeface="+mn-lt"/>
                <a:ea typeface="+mn-ea"/>
                <a:cs typeface="+mn-cs"/>
                <a:sym typeface="Helvetica Neue"/>
              </a:rPr>
              <a:t>AWS </a:t>
            </a:r>
            <a:r>
              <a:rPr lang="en-US" sz="2400" b="1" u="sng" dirty="0">
                <a:effectLst/>
                <a:latin typeface="+mn-lt"/>
                <a:ea typeface="+mn-ea"/>
                <a:cs typeface="+mn-cs"/>
                <a:sym typeface="Helvetica Neue"/>
              </a:rPr>
              <a:t>Marketplace </a:t>
            </a:r>
            <a:r>
              <a:rPr lang="en-US" sz="2400" b="1" dirty="0">
                <a:effectLst/>
                <a:latin typeface="+mn-lt"/>
                <a:ea typeface="+mn-ea"/>
                <a:cs typeface="+mn-cs"/>
                <a:sym typeface="Helvetica Neue"/>
              </a:rPr>
              <a:t>managed &amp; curated </a:t>
            </a:r>
            <a:r>
              <a:rPr lang="en-US" sz="2400" u="sng" dirty="0">
                <a:effectLst/>
                <a:latin typeface="+mn-lt"/>
                <a:ea typeface="+mn-ea"/>
                <a:cs typeface="+mn-cs"/>
                <a:sym typeface="Helvetica Neue"/>
              </a:rPr>
              <a:t>SW </a:t>
            </a:r>
            <a:r>
              <a:rPr lang="en-US" sz="2400" b="1" u="sng" dirty="0">
                <a:effectLst/>
                <a:latin typeface="+mn-lt"/>
                <a:ea typeface="+mn-ea"/>
                <a:cs typeface="+mn-cs"/>
                <a:sym typeface="Helvetica Neue"/>
              </a:rPr>
              <a:t>catalog with ecommerce storefront</a:t>
            </a:r>
            <a:endParaRPr lang="en-US" sz="2400" b="1" dirty="0">
              <a:effectLst/>
              <a:latin typeface="+mn-lt"/>
              <a:ea typeface="+mn-ea"/>
              <a:cs typeface="+mn-cs"/>
              <a:sym typeface="Helvetica Neue"/>
            </a:endParaRPr>
          </a:p>
          <a:p>
            <a:endParaRPr lang="en-US" sz="2200" dirty="0">
              <a:effectLst/>
              <a:latin typeface="+mn-lt"/>
              <a:ea typeface="+mn-ea"/>
              <a:cs typeface="+mn-cs"/>
              <a:sym typeface="Helvetica Neue"/>
            </a:endParaRPr>
          </a:p>
          <a:p>
            <a:r>
              <a:rPr lang="en-US" sz="2200" dirty="0">
                <a:effectLst/>
                <a:latin typeface="+mn-lt"/>
                <a:ea typeface="+mn-ea"/>
                <a:cs typeface="+mn-cs"/>
                <a:sym typeface="Helvetica Neue"/>
              </a:rPr>
              <a:t>  </a:t>
            </a:r>
          </a:p>
          <a:p>
            <a:pPr marL="0" marR="0" lvl="0" indent="0" defTabSz="457200" eaLnBrk="1" fontAlgn="auto" latinLnBrk="0" hangingPunct="1">
              <a:lnSpc>
                <a:spcPct val="117999"/>
              </a:lnSpc>
              <a:spcBef>
                <a:spcPts val="0"/>
              </a:spcBef>
              <a:spcAft>
                <a:spcPts val="0"/>
              </a:spcAft>
              <a:buClrTx/>
              <a:buSzTx/>
              <a:buFontTx/>
              <a:buNone/>
              <a:tabLst/>
              <a:defRPr/>
            </a:pPr>
            <a:endParaRPr lang="en-US" sz="2200" dirty="0">
              <a:effectLst/>
              <a:latin typeface="+mn-lt"/>
              <a:ea typeface="+mn-ea"/>
              <a:cs typeface="+mn-cs"/>
              <a:sym typeface="Helvetica Neue"/>
            </a:endParaRPr>
          </a:p>
          <a:p>
            <a:r>
              <a:rPr lang="en-US" sz="2200" dirty="0">
                <a:effectLst/>
                <a:latin typeface="+mn-lt"/>
                <a:ea typeface="+mn-ea"/>
                <a:cs typeface="+mn-cs"/>
                <a:sym typeface="Helvetica Neue"/>
              </a:rPr>
              <a:t> </a:t>
            </a:r>
          </a:p>
          <a:p>
            <a:r>
              <a:rPr lang="en-US" sz="2200" dirty="0">
                <a:effectLst/>
                <a:latin typeface="+mn-lt"/>
                <a:ea typeface="+mn-ea"/>
                <a:cs typeface="+mn-cs"/>
                <a:sym typeface="Helvetica Neue"/>
              </a:rPr>
              <a:t> </a:t>
            </a:r>
            <a:endParaRPr lang="en-US" sz="2000" dirty="0">
              <a:effectLst/>
              <a:latin typeface="+mn-lt"/>
              <a:ea typeface="+mn-ea"/>
              <a:cs typeface="+mn-cs"/>
              <a:sym typeface="Helvetica Neue"/>
            </a:endParaRPr>
          </a:p>
          <a:p>
            <a:endParaRPr lang="en-US" dirty="0"/>
          </a:p>
        </p:txBody>
      </p:sp>
    </p:spTree>
    <p:extLst>
      <p:ext uri="{BB962C8B-B14F-4D97-AF65-F5344CB8AC3E}">
        <p14:creationId xmlns:p14="http://schemas.microsoft.com/office/powerpoint/2010/main" val="90319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Within AWS, we’ve been focused on bringing that knowledge and capability to our customers. In doing so, we see the Machine Learning stack having three key layers: </a:t>
            </a:r>
            <a:r>
              <a:rPr lang="en-US" sz="1200" b="1" kern="1200" dirty="0">
                <a:solidFill>
                  <a:schemeClr val="tx1"/>
                </a:solidFill>
                <a:effectLst/>
                <a:latin typeface="+mn-lt"/>
                <a:ea typeface="+mn-ea"/>
                <a:cs typeface="+mn-cs"/>
              </a:rPr>
              <a:t>Frameworks and Interfaces</a:t>
            </a:r>
            <a:r>
              <a:rPr lang="en-US" sz="1200" kern="1200" dirty="0">
                <a:solidFill>
                  <a:schemeClr val="tx1"/>
                </a:solidFill>
                <a:effectLst/>
                <a:latin typeface="+mn-lt"/>
                <a:ea typeface="+mn-ea"/>
                <a:cs typeface="+mn-cs"/>
              </a:rPr>
              <a:t> for machine learning practitioners, </a:t>
            </a:r>
            <a:r>
              <a:rPr lang="en-US" sz="1200" b="1" kern="1200" dirty="0">
                <a:solidFill>
                  <a:schemeClr val="tx1"/>
                </a:solidFill>
                <a:effectLst/>
                <a:latin typeface="+mn-lt"/>
                <a:ea typeface="+mn-ea"/>
                <a:cs typeface="+mn-cs"/>
              </a:rPr>
              <a:t>Platform Services </a:t>
            </a:r>
            <a:r>
              <a:rPr lang="en-US" sz="1200" kern="1200" dirty="0">
                <a:solidFill>
                  <a:schemeClr val="tx1"/>
                </a:solidFill>
                <a:effectLst/>
                <a:latin typeface="+mn-lt"/>
                <a:ea typeface="+mn-ea"/>
                <a:cs typeface="+mn-cs"/>
              </a:rPr>
              <a:t>that make it easy for any developer to get started and get deep with ML, and </a:t>
            </a:r>
            <a:r>
              <a:rPr lang="en-US" sz="1200" b="1" kern="1200" dirty="0">
                <a:solidFill>
                  <a:schemeClr val="tx1"/>
                </a:solidFill>
                <a:effectLst/>
                <a:latin typeface="+mn-lt"/>
                <a:ea typeface="+mn-ea"/>
                <a:cs typeface="+mn-cs"/>
              </a:rPr>
              <a:t>Application Services </a:t>
            </a:r>
            <a:r>
              <a:rPr lang="en-US" sz="1200" kern="1200" dirty="0">
                <a:solidFill>
                  <a:schemeClr val="tx1"/>
                </a:solidFill>
                <a:effectLst/>
                <a:latin typeface="+mn-lt"/>
                <a:ea typeface="+mn-ea"/>
                <a:cs typeface="+mn-cs"/>
              </a:rPr>
              <a:t>that enable developers to plug-in pre-built AI functionality into their apps without having to worry about the machine learning models that power these services.</a:t>
            </a: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3</a:t>
            </a:fld>
            <a:endParaRPr lang="en-US"/>
          </a:p>
        </p:txBody>
      </p:sp>
    </p:spTree>
    <p:extLst>
      <p:ext uri="{BB962C8B-B14F-4D97-AF65-F5344CB8AC3E}">
        <p14:creationId xmlns:p14="http://schemas.microsoft.com/office/powerpoint/2010/main" val="6419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bottom layer is for the expert machine learning practitioners. These are people comfortable building deep learning models, working with deep learning frameworks, building clusters, etc. They can get extremely deep.</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this group, the vast majority of machine learning and deep learning being done on the cloud today are being done on AWS with our GPU instances - which are optimized for ML and DL. In 2017, we launched the P3 instance, which is fourteen times faster than the P2 instance. P3 provides a huge boost to the speed and efficiency of deep learning and machine learning workloads, and nobody else has anything close to the performance it offers.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Each of the cloud providers are taking a different approach here. Some are focused on pushing customers to just one framework, but we have a different perspective. We're not going to try to tell you that you should try to solve all your machine learning and deep learning problems with one framework. If you study the history of machine learning, the one constant is change. And so while today TensorFlow has the most resonance, and 80% of TensorFlow being run in the cloud is run on AWS, if you're trying to build a computer vision model, it turns out that Caffe2 is often the best choice. Or, if you're trying to build a recommender system or doing image or video analysis or natural language processing, it turns out that MXNet scales the best. Therefore, we support them all. We will always provide a great solution for all the frameworks and choices that people want to make.</a:t>
            </a: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4</a:t>
            </a:fld>
            <a:endParaRPr lang="en-US"/>
          </a:p>
        </p:txBody>
      </p:sp>
    </p:spTree>
    <p:extLst>
      <p:ext uri="{BB962C8B-B14F-4D97-AF65-F5344CB8AC3E}">
        <p14:creationId xmlns:p14="http://schemas.microsoft.com/office/powerpoint/2010/main" val="126543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when you think about this bottom layer of the stack, unfortunately, there aren’t that many of these expert practitioners around. More are being educated by universities every year, but it’ll be a while before there is plentiful supply of these experts.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Everybody's got a solution for ML Platforms, which we think of as the middle of the stack. But, none of them have been easy enough for everyday developers. And if you think about it, when you're trying to build a machine-learning model, it's not easy. There are blockers every step of the way. </a:t>
            </a: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5</a:t>
            </a:fld>
            <a:endParaRPr lang="en-US"/>
          </a:p>
        </p:txBody>
      </p:sp>
    </p:spTree>
    <p:extLst>
      <p:ext uri="{BB962C8B-B14F-4D97-AF65-F5344CB8AC3E}">
        <p14:creationId xmlns:p14="http://schemas.microsoft.com/office/powerpoint/2010/main" val="234364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6</a:t>
            </a:fld>
            <a:endParaRPr lang="en-US"/>
          </a:p>
        </p:txBody>
      </p:sp>
    </p:spTree>
    <p:extLst>
      <p:ext uri="{BB962C8B-B14F-4D97-AF65-F5344CB8AC3E}">
        <p14:creationId xmlns:p14="http://schemas.microsoft.com/office/powerpoint/2010/main" val="862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SageMaker is going to make it much easier for everyday developers to build machine-learning models. But, people and developers are still really interested in learning more about how they can use machine learning. They want to do it, so they're reading all kinds of literature, and there are some code samples they can play around with. But, for any of us who've had to learn something new that has any kind of complexity, there's no substitute for hands-on training and application. </a:t>
            </a:r>
          </a:p>
          <a:p>
            <a:endParaRPr lang="en-US" dirty="0"/>
          </a:p>
          <a:p>
            <a:r>
              <a:rPr lang="en-US" dirty="0"/>
              <a:t>And so we thought about: What can we do that would allow our builders and our developers to get this hands-on training? Our teams worked on this problem and developed</a:t>
            </a:r>
            <a:r>
              <a:rPr lang="en-US" baseline="0" dirty="0"/>
              <a:t> </a:t>
            </a:r>
            <a:r>
              <a:rPr lang="en-US" dirty="0"/>
              <a:t>AWS DeepLens, which is the world's first wireless deep-learning-enabled video-camera for developers.</a:t>
            </a: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7</a:t>
            </a:fld>
            <a:endParaRPr lang="en-US"/>
          </a:p>
        </p:txBody>
      </p:sp>
    </p:spTree>
    <p:extLst>
      <p:ext uri="{BB962C8B-B14F-4D97-AF65-F5344CB8AC3E}">
        <p14:creationId xmlns:p14="http://schemas.microsoft.com/office/powerpoint/2010/main" val="3384963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you need to collect and prepare your training data to discover which elements of your data set are important. Then, you need to select which algorithm and framework you’ll use. After deciding on your approach, you need to teach the model how to make predictions by training, which requires a lot of compute. Then, you need to tune the model so it delivers the best possible predictions, which is often a tedious and manual effort. After you’ve developed a fully trained model, you need to integrate the model with your application and deploy this application on infrastructure that will scale. All of this takes a lot of specialized expertise, access to large amounts of compute and storage, and a lot of time to experiment and optimize every part of the process. In the end, it's not a surprise that the whole thing feels out of reach for most developers.</a:t>
            </a:r>
          </a:p>
          <a:p>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8</a:t>
            </a:fld>
            <a:endParaRPr lang="en-US"/>
          </a:p>
        </p:txBody>
      </p:sp>
    </p:spTree>
    <p:extLst>
      <p:ext uri="{BB962C8B-B14F-4D97-AF65-F5344CB8AC3E}">
        <p14:creationId xmlns:p14="http://schemas.microsoft.com/office/powerpoint/2010/main" val="345226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Amazon SageMaker removes the complexity that holds back developer success with each of these steps. Amazon SageMaker includes modules that can be used together or independently to build, train, and deploy your machine learning models.</a:t>
            </a:r>
            <a:endParaRPr lang="en-US" dirty="0"/>
          </a:p>
        </p:txBody>
      </p:sp>
      <p:sp>
        <p:nvSpPr>
          <p:cNvPr id="4" name="Slide Number Placeholder 3"/>
          <p:cNvSpPr>
            <a:spLocks noGrp="1"/>
          </p:cNvSpPr>
          <p:nvPr>
            <p:ph type="sldNum" sz="quarter" idx="10"/>
          </p:nvPr>
        </p:nvSpPr>
        <p:spPr/>
        <p:txBody>
          <a:bodyPr/>
          <a:lstStyle/>
          <a:p>
            <a:fld id="{790BB667-5E29-4928-9295-24B4AE54BFF5}" type="slidenum">
              <a:rPr lang="en-US" smtClean="0"/>
              <a:t>9</a:t>
            </a:fld>
            <a:endParaRPr lang="en-US"/>
          </a:p>
        </p:txBody>
      </p:sp>
    </p:spTree>
    <p:extLst>
      <p:ext uri="{BB962C8B-B14F-4D97-AF65-F5344CB8AC3E}">
        <p14:creationId xmlns:p14="http://schemas.microsoft.com/office/powerpoint/2010/main" val="2375586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448589-83AB-4DE0-9B6B-9115B66A4227}"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9D8CE-D2CB-4662-9BFC-115BF8976DE9}"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48568" y="1443162"/>
            <a:ext cx="1294864" cy="776919"/>
          </a:xfrm>
          <a:prstGeom prst="rect">
            <a:avLst/>
          </a:prstGeom>
        </p:spPr>
      </p:pic>
      <p:sp>
        <p:nvSpPr>
          <p:cNvPr id="11" name="Rectangle 10"/>
          <p:cNvSpPr/>
          <p:nvPr userDrawn="1"/>
        </p:nvSpPr>
        <p:spPr>
          <a:xfrm>
            <a:off x="11430000" y="6281530"/>
            <a:ext cx="675861" cy="492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875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48589-83AB-4DE0-9B6B-9115B66A4227}"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9D8CE-D2CB-4662-9BFC-115BF8976DE9}" type="slidenum">
              <a:rPr lang="en-US" smtClean="0"/>
              <a:t>‹#›</a:t>
            </a:fld>
            <a:endParaRPr lang="en-US"/>
          </a:p>
        </p:txBody>
      </p:sp>
    </p:spTree>
    <p:extLst>
      <p:ext uri="{BB962C8B-B14F-4D97-AF65-F5344CB8AC3E}">
        <p14:creationId xmlns:p14="http://schemas.microsoft.com/office/powerpoint/2010/main" val="63756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448589-83AB-4DE0-9B6B-9115B66A4227}"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9D8CE-D2CB-4662-9BFC-115BF8976DE9}" type="slidenum">
              <a:rPr lang="en-US" smtClean="0"/>
              <a:t>‹#›</a:t>
            </a:fld>
            <a:endParaRPr lang="en-US"/>
          </a:p>
        </p:txBody>
      </p:sp>
    </p:spTree>
    <p:extLst>
      <p:ext uri="{BB962C8B-B14F-4D97-AF65-F5344CB8AC3E}">
        <p14:creationId xmlns:p14="http://schemas.microsoft.com/office/powerpoint/2010/main" val="9079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396247"/>
            <a:ext cx="5181600" cy="484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396247"/>
            <a:ext cx="5181600" cy="484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48589-83AB-4DE0-9B6B-9115B66A4227}"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9D8CE-D2CB-4662-9BFC-115BF8976DE9}" type="slidenum">
              <a:rPr lang="en-US" smtClean="0"/>
              <a:t>‹#›</a:t>
            </a:fld>
            <a:endParaRPr lang="en-US"/>
          </a:p>
        </p:txBody>
      </p:sp>
    </p:spTree>
    <p:extLst>
      <p:ext uri="{BB962C8B-B14F-4D97-AF65-F5344CB8AC3E}">
        <p14:creationId xmlns:p14="http://schemas.microsoft.com/office/powerpoint/2010/main" val="184239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4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41081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234724"/>
            <a:ext cx="5157787"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41081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234724"/>
            <a:ext cx="5183188"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448589-83AB-4DE0-9B6B-9115B66A4227}" type="datetimeFigureOut">
              <a:rPr lang="en-US" smtClean="0"/>
              <a:t>5/8/18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B9D8CE-D2CB-4662-9BFC-115BF8976DE9}" type="slidenum">
              <a:rPr lang="en-US" smtClean="0"/>
              <a:t>‹#›</a:t>
            </a:fld>
            <a:endParaRPr lang="en-US"/>
          </a:p>
        </p:txBody>
      </p:sp>
    </p:spTree>
    <p:extLst>
      <p:ext uri="{BB962C8B-B14F-4D97-AF65-F5344CB8AC3E}">
        <p14:creationId xmlns:p14="http://schemas.microsoft.com/office/powerpoint/2010/main" val="309195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448589-83AB-4DE0-9B6B-9115B66A4227}" type="datetimeFigureOut">
              <a:rPr lang="en-US" smtClean="0"/>
              <a:t>5/8/18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B9D8CE-D2CB-4662-9BFC-115BF8976DE9}" type="slidenum">
              <a:rPr lang="en-US" smtClean="0"/>
              <a:t>‹#›</a:t>
            </a:fld>
            <a:endParaRPr lang="en-US"/>
          </a:p>
        </p:txBody>
      </p:sp>
    </p:spTree>
    <p:extLst>
      <p:ext uri="{BB962C8B-B14F-4D97-AF65-F5344CB8AC3E}">
        <p14:creationId xmlns:p14="http://schemas.microsoft.com/office/powerpoint/2010/main" val="55609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48589-83AB-4DE0-9B6B-9115B66A4227}" type="datetimeFigureOut">
              <a:rPr lang="en-US" smtClean="0"/>
              <a:t>5/8/18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B9D8CE-D2CB-4662-9BFC-115BF8976DE9}" type="slidenum">
              <a:rPr lang="en-US" smtClean="0"/>
              <a:t>‹#›</a:t>
            </a:fld>
            <a:endParaRPr lang="en-US"/>
          </a:p>
        </p:txBody>
      </p:sp>
    </p:spTree>
    <p:extLst>
      <p:ext uri="{BB962C8B-B14F-4D97-AF65-F5344CB8AC3E}">
        <p14:creationId xmlns:p14="http://schemas.microsoft.com/office/powerpoint/2010/main" val="127541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448589-83AB-4DE0-9B6B-9115B66A4227}"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9D8CE-D2CB-4662-9BFC-115BF8976DE9}" type="slidenum">
              <a:rPr lang="en-US" smtClean="0"/>
              <a:t>‹#›</a:t>
            </a:fld>
            <a:endParaRPr lang="en-US"/>
          </a:p>
        </p:txBody>
      </p:sp>
    </p:spTree>
    <p:extLst>
      <p:ext uri="{BB962C8B-B14F-4D97-AF65-F5344CB8AC3E}">
        <p14:creationId xmlns:p14="http://schemas.microsoft.com/office/powerpoint/2010/main" val="92350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448589-83AB-4DE0-9B6B-9115B66A4227}"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9D8CE-D2CB-4662-9BFC-115BF8976DE9}" type="slidenum">
              <a:rPr lang="en-US" smtClean="0"/>
              <a:t>‹#›</a:t>
            </a:fld>
            <a:endParaRPr lang="en-US"/>
          </a:p>
        </p:txBody>
      </p:sp>
    </p:spTree>
    <p:extLst>
      <p:ext uri="{BB962C8B-B14F-4D97-AF65-F5344CB8AC3E}">
        <p14:creationId xmlns:p14="http://schemas.microsoft.com/office/powerpoint/2010/main" val="325970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395453"/>
            <a:ext cx="10515600" cy="4846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48589-83AB-4DE0-9B6B-9115B66A4227}" type="datetimeFigureOut">
              <a:rPr lang="en-US" smtClean="0"/>
              <a:t>5/8/18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9D8CE-D2CB-4662-9BFC-115BF8976DE9}" type="slidenum">
              <a:rPr lang="en-US" smtClean="0"/>
              <a:t>‹#›</a:t>
            </a:fld>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505538" y="6406129"/>
            <a:ext cx="525576" cy="315346"/>
          </a:xfrm>
          <a:prstGeom prst="rect">
            <a:avLst/>
          </a:prstGeom>
        </p:spPr>
      </p:pic>
    </p:spTree>
    <p:extLst>
      <p:ext uri="{BB962C8B-B14F-4D97-AF65-F5344CB8AC3E}">
        <p14:creationId xmlns:p14="http://schemas.microsoft.com/office/powerpoint/2010/main" val="28200505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5.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37.png"/><Relationship Id="rId3" Type="http://schemas.openxmlformats.org/officeDocument/2006/relationships/image" Target="../media/image27.emf"/><Relationship Id="rId7" Type="http://schemas.openxmlformats.org/officeDocument/2006/relationships/image" Target="../media/image31.emf"/><Relationship Id="rId12"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0.emf"/><Relationship Id="rId11" Type="http://schemas.openxmlformats.org/officeDocument/2006/relationships/image" Target="../media/image35.png"/><Relationship Id="rId5" Type="http://schemas.openxmlformats.org/officeDocument/2006/relationships/image" Target="../media/image29.emf"/><Relationship Id="rId10" Type="http://schemas.openxmlformats.org/officeDocument/2006/relationships/image" Target="../media/image34.emf"/><Relationship Id="rId4" Type="http://schemas.openxmlformats.org/officeDocument/2006/relationships/image" Target="../media/image28.emf"/><Relationship Id="rId9"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ttps://www.nextbigfuture.com/wp-content/uploads/2017/05/4ee18d6e9d230ae5262f3bb7151512ac-730x430.jpg?x7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78295" y="-407053"/>
            <a:ext cx="12536179" cy="7384325"/>
          </a:xfrm>
          <a:prstGeom prst="rect">
            <a:avLst/>
          </a:prstGeom>
          <a:noFill/>
          <a:extLst>
            <a:ext uri="{909E8E84-426E-40DD-AFC4-6F175D3DCCD1}">
              <a14:hiddenFill xmlns:a14="http://schemas.microsoft.com/office/drawing/2010/main">
                <a:solidFill>
                  <a:srgbClr val="FFFFFF"/>
                </a:solidFill>
              </a14:hiddenFill>
            </a:ext>
          </a:extLst>
        </p:spPr>
      </p:pic>
      <p:sp>
        <p:nvSpPr>
          <p:cNvPr id="27" name="Shape 1233"/>
          <p:cNvSpPr/>
          <p:nvPr/>
        </p:nvSpPr>
        <p:spPr>
          <a:xfrm>
            <a:off x="1957562" y="4072076"/>
            <a:ext cx="1284113" cy="642912"/>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8000">
                <a:solidFill>
                  <a:srgbClr val="FFFFFF"/>
                </a:solidFill>
                <a:latin typeface="Century Gothic"/>
                <a:ea typeface="Century Gothic"/>
                <a:cs typeface="Century Gothic"/>
                <a:sym typeface="Century Gothic"/>
              </a:defRPr>
            </a:lvl1pPr>
          </a:lstStyle>
          <a:p>
            <a:r>
              <a:rPr sz="4000" dirty="0">
                <a:solidFill>
                  <a:schemeClr val="accent6">
                    <a:lumMod val="20000"/>
                    <a:lumOff val="80000"/>
                  </a:schemeClr>
                </a:solidFill>
              </a:rPr>
              <a:t>Data</a:t>
            </a:r>
          </a:p>
        </p:txBody>
      </p:sp>
      <p:pic>
        <p:nvPicPr>
          <p:cNvPr id="28" name="pasted-image.pdf"/>
          <p:cNvPicPr>
            <a:picLocks noChangeAspect="1"/>
          </p:cNvPicPr>
          <p:nvPr/>
        </p:nvPicPr>
        <p:blipFill>
          <a:blip r:embed="rId4">
            <a:extLst/>
          </a:blip>
          <a:stretch>
            <a:fillRect/>
          </a:stretch>
        </p:blipFill>
        <p:spPr>
          <a:xfrm>
            <a:off x="1904633" y="2548901"/>
            <a:ext cx="1644448" cy="1209219"/>
          </a:xfrm>
          <a:prstGeom prst="rect">
            <a:avLst/>
          </a:prstGeom>
          <a:ln w="12700">
            <a:miter lim="400000"/>
          </a:ln>
        </p:spPr>
      </p:pic>
      <p:sp>
        <p:nvSpPr>
          <p:cNvPr id="2" name="TextBox 1"/>
          <p:cNvSpPr txBox="1"/>
          <p:nvPr/>
        </p:nvSpPr>
        <p:spPr>
          <a:xfrm>
            <a:off x="12840363" y="5834374"/>
            <a:ext cx="4000500" cy="9592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defTabSz="412740" hangingPunct="0"/>
            <a:r>
              <a:rPr lang="en-US" sz="2500" dirty="0">
                <a:solidFill>
                  <a:schemeClr val="bg1"/>
                </a:solidFill>
                <a:latin typeface="Helvetica Light"/>
                <a:ea typeface="Helvetica Light"/>
                <a:cs typeface="Helvetica Light"/>
                <a:sym typeface="Helvetica Light"/>
              </a:rPr>
              <a:t>21 billion transistors</a:t>
            </a:r>
          </a:p>
          <a:p>
            <a:pPr defTabSz="412740" hangingPunct="0"/>
            <a:r>
              <a:rPr lang="en-US" sz="900" dirty="0">
                <a:solidFill>
                  <a:schemeClr val="bg1"/>
                </a:solidFill>
              </a:rPr>
              <a:t>2048 GPU cores</a:t>
            </a:r>
          </a:p>
          <a:p>
            <a:pPr defTabSz="412740" hangingPunct="0"/>
            <a:r>
              <a:rPr lang="en-US" sz="2500" dirty="0">
                <a:solidFill>
                  <a:schemeClr val="bg1"/>
                </a:solidFill>
                <a:latin typeface="Helvetica Light"/>
                <a:ea typeface="Helvetica Light"/>
                <a:cs typeface="Helvetica Light"/>
                <a:sym typeface="Helvetica Light"/>
              </a:rPr>
              <a:t>Less than $1 / hour</a:t>
            </a:r>
          </a:p>
        </p:txBody>
      </p:sp>
      <p:sp>
        <p:nvSpPr>
          <p:cNvPr id="5" name="Shape 1234"/>
          <p:cNvSpPr/>
          <p:nvPr/>
        </p:nvSpPr>
        <p:spPr>
          <a:xfrm>
            <a:off x="5132543" y="4069773"/>
            <a:ext cx="1925314" cy="642912"/>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8000">
                <a:solidFill>
                  <a:srgbClr val="FFFFFF"/>
                </a:solidFill>
                <a:latin typeface="Century Gothic"/>
                <a:ea typeface="Century Gothic"/>
                <a:cs typeface="Century Gothic"/>
                <a:sym typeface="Century Gothic"/>
              </a:defRPr>
            </a:lvl1pPr>
          </a:lstStyle>
          <a:p>
            <a:r>
              <a:rPr sz="4000" dirty="0">
                <a:solidFill>
                  <a:schemeClr val="accent6">
                    <a:lumMod val="20000"/>
                    <a:lumOff val="80000"/>
                  </a:schemeClr>
                </a:solidFill>
              </a:rPr>
              <a:t>Training</a:t>
            </a:r>
          </a:p>
        </p:txBody>
      </p:sp>
      <p:sp>
        <p:nvSpPr>
          <p:cNvPr id="6" name="Shape 1235"/>
          <p:cNvSpPr/>
          <p:nvPr/>
        </p:nvSpPr>
        <p:spPr>
          <a:xfrm>
            <a:off x="8704562" y="4069773"/>
            <a:ext cx="2528043" cy="642912"/>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8000">
                <a:solidFill>
                  <a:srgbClr val="FFFFFF"/>
                </a:solidFill>
                <a:latin typeface="Century Gothic"/>
                <a:ea typeface="Century Gothic"/>
                <a:cs typeface="Century Gothic"/>
                <a:sym typeface="Century Gothic"/>
              </a:defRPr>
            </a:lvl1pPr>
          </a:lstStyle>
          <a:p>
            <a:r>
              <a:rPr sz="4000" dirty="0">
                <a:solidFill>
                  <a:schemeClr val="accent6">
                    <a:lumMod val="20000"/>
                    <a:lumOff val="80000"/>
                  </a:schemeClr>
                </a:solidFill>
              </a:rPr>
              <a:t>Prediction</a:t>
            </a:r>
          </a:p>
        </p:txBody>
      </p:sp>
      <p:pic>
        <p:nvPicPr>
          <p:cNvPr id="7" name="pasted-image.pdf"/>
          <p:cNvPicPr>
            <a:picLocks noChangeAspect="1"/>
          </p:cNvPicPr>
          <p:nvPr/>
        </p:nvPicPr>
        <p:blipFill>
          <a:blip r:embed="rId5">
            <a:extLst/>
          </a:blip>
          <a:stretch>
            <a:fillRect/>
          </a:stretch>
        </p:blipFill>
        <p:spPr>
          <a:xfrm>
            <a:off x="9280456" y="2424019"/>
            <a:ext cx="1357907" cy="1334101"/>
          </a:xfrm>
          <a:prstGeom prst="rect">
            <a:avLst/>
          </a:prstGeom>
          <a:ln w="12700">
            <a:miter lim="400000"/>
          </a:ln>
        </p:spPr>
      </p:pic>
      <p:pic>
        <p:nvPicPr>
          <p:cNvPr id="8" name="pasted-image.pdf"/>
          <p:cNvPicPr>
            <a:picLocks noChangeAspect="1"/>
          </p:cNvPicPr>
          <p:nvPr/>
        </p:nvPicPr>
        <p:blipFill>
          <a:blip r:embed="rId6">
            <a:extLst/>
          </a:blip>
          <a:stretch>
            <a:fillRect/>
          </a:stretch>
        </p:blipFill>
        <p:spPr>
          <a:xfrm>
            <a:off x="5428951" y="2424019"/>
            <a:ext cx="1334100" cy="1334101"/>
          </a:xfrm>
          <a:prstGeom prst="rect">
            <a:avLst/>
          </a:prstGeom>
          <a:ln w="12700">
            <a:miter lim="400000"/>
          </a:ln>
        </p:spPr>
      </p:pic>
      <p:sp>
        <p:nvSpPr>
          <p:cNvPr id="10" name="Shape 1239"/>
          <p:cNvSpPr/>
          <p:nvPr/>
        </p:nvSpPr>
        <p:spPr>
          <a:xfrm>
            <a:off x="10493811" y="6215157"/>
            <a:ext cx="27423" cy="565968"/>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p>
            <a:pPr defTabSz="607998">
              <a:spcBef>
                <a:spcPts val="1800"/>
              </a:spcBef>
              <a:defRPr sz="7000" b="1">
                <a:solidFill>
                  <a:srgbClr val="FFFFFF"/>
                </a:solidFill>
                <a:latin typeface="Century Gothic"/>
                <a:ea typeface="Century Gothic"/>
                <a:cs typeface="Century Gothic"/>
                <a:sym typeface="Century Gothic"/>
              </a:defRPr>
            </a:pPr>
            <a:endParaRPr sz="3500" i="1" dirty="0">
              <a:solidFill>
                <a:schemeClr val="accent6">
                  <a:lumMod val="20000"/>
                  <a:lumOff val="80000"/>
                </a:schemeClr>
              </a:solidFill>
              <a:latin typeface="Century Gothic" panose="020B0502020202020204" pitchFamily="34" charset="0"/>
            </a:endParaRPr>
          </a:p>
        </p:txBody>
      </p:sp>
      <p:sp>
        <p:nvSpPr>
          <p:cNvPr id="11" name="Shape 1220"/>
          <p:cNvSpPr/>
          <p:nvPr/>
        </p:nvSpPr>
        <p:spPr>
          <a:xfrm>
            <a:off x="111823" y="212547"/>
            <a:ext cx="6737529" cy="1720130"/>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8000">
                <a:solidFill>
                  <a:srgbClr val="FFFFFF"/>
                </a:solidFill>
                <a:latin typeface="Century Gothic"/>
                <a:ea typeface="Century Gothic"/>
                <a:cs typeface="Century Gothic"/>
                <a:sym typeface="Century Gothic"/>
              </a:defRPr>
            </a:lvl1pPr>
          </a:lstStyle>
          <a:p>
            <a:r>
              <a:rPr lang="en-US" sz="4000" dirty="0">
                <a:solidFill>
                  <a:schemeClr val="accent6">
                    <a:lumMod val="20000"/>
                    <a:lumOff val="80000"/>
                  </a:schemeClr>
                </a:solidFill>
              </a:rPr>
              <a:t>Machine Learning on AWS </a:t>
            </a:r>
          </a:p>
          <a:p>
            <a:pPr algn="ctr"/>
            <a:r>
              <a:rPr lang="en-US" sz="4000" dirty="0">
                <a:solidFill>
                  <a:schemeClr val="accent6">
                    <a:lumMod val="20000"/>
                    <a:lumOff val="80000"/>
                  </a:schemeClr>
                </a:solidFill>
              </a:rPr>
              <a:t>         </a:t>
            </a:r>
            <a:endParaRPr sz="4000" dirty="0">
              <a:solidFill>
                <a:schemeClr val="accent6">
                  <a:lumMod val="20000"/>
                  <a:lumOff val="80000"/>
                </a:schemeClr>
              </a:solidFill>
            </a:endParaRPr>
          </a:p>
        </p:txBody>
      </p:sp>
    </p:spTree>
    <p:extLst>
      <p:ext uri="{BB962C8B-B14F-4D97-AF65-F5344CB8AC3E}">
        <p14:creationId xmlns:p14="http://schemas.microsoft.com/office/powerpoint/2010/main" val="1426867458"/>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SageMaker</a:t>
            </a:r>
          </a:p>
        </p:txBody>
      </p:sp>
      <p:sp>
        <p:nvSpPr>
          <p:cNvPr id="37" name="Rectangle 36"/>
          <p:cNvSpPr/>
          <p:nvPr/>
        </p:nvSpPr>
        <p:spPr>
          <a:xfrm>
            <a:off x="617687" y="2395570"/>
            <a:ext cx="7459693" cy="2160863"/>
          </a:xfrm>
          <a:prstGeom prst="rect">
            <a:avLst/>
          </a:prstGeom>
          <a:gradFill>
            <a:gsLst>
              <a:gs pos="0">
                <a:srgbClr val="0073FF">
                  <a:alpha val="25000"/>
                </a:srgbClr>
              </a:gs>
              <a:gs pos="100000">
                <a:srgbClr val="00FFFF">
                  <a:alpha val="25000"/>
                </a:srgbClr>
              </a:gs>
            </a:gsLst>
            <a:lin ang="27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noAutofit/>
          </a:bodyPr>
          <a:lstStyle/>
          <a:p>
            <a:pPr algn="ctr"/>
            <a:endParaRPr lang="en-US" sz="1500" spc="75" dirty="0">
              <a:solidFill>
                <a:srgbClr val="FFFFFF"/>
              </a:solidFill>
              <a:latin typeface="Arial Regular" charset="0"/>
              <a:ea typeface="Arial Regular" charset="0"/>
              <a:cs typeface="Arial Regular" charset="0"/>
            </a:endParaRPr>
          </a:p>
        </p:txBody>
      </p:sp>
      <p:sp>
        <p:nvSpPr>
          <p:cNvPr id="38" name="Rectangle 37"/>
          <p:cNvSpPr/>
          <p:nvPr/>
        </p:nvSpPr>
        <p:spPr>
          <a:xfrm>
            <a:off x="919617" y="3466508"/>
            <a:ext cx="1388695" cy="862287"/>
          </a:xfrm>
          <a:prstGeom prst="rect">
            <a:avLst/>
          </a:prstGeom>
          <a:ln>
            <a:noFill/>
          </a:ln>
        </p:spPr>
        <p:txBody>
          <a:bodyPr wrap="square">
            <a:spAutoFit/>
          </a:bodyPr>
          <a:lstStyle/>
          <a:p>
            <a:pPr algn="ctr"/>
            <a:r>
              <a:rPr lang="en-US" sz="1251" spc="75" dirty="0">
                <a:solidFill>
                  <a:srgbClr val="FFFFFF"/>
                </a:solidFill>
                <a:latin typeface="Arial Regular" charset="0"/>
                <a:ea typeface="Arial Regular" charset="0"/>
                <a:cs typeface="Arial Regular" charset="0"/>
              </a:rPr>
              <a:t>Pre-built notebooks for common problems</a:t>
            </a: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8136" y="2709832"/>
            <a:ext cx="571656" cy="614077"/>
          </a:xfrm>
          <a:prstGeom prst="rect">
            <a:avLst/>
          </a:prstGeom>
        </p:spPr>
      </p:pic>
      <p:grpSp>
        <p:nvGrpSpPr>
          <p:cNvPr id="40" name="Group 39"/>
          <p:cNvGrpSpPr/>
          <p:nvPr/>
        </p:nvGrpSpPr>
        <p:grpSpPr>
          <a:xfrm>
            <a:off x="4046018" y="2552035"/>
            <a:ext cx="3854398" cy="1573169"/>
            <a:chOff x="16997359" y="4589885"/>
            <a:chExt cx="15416775" cy="6292346"/>
          </a:xfrm>
        </p:grpSpPr>
        <p:sp>
          <p:nvSpPr>
            <p:cNvPr id="41" name="Rectangle 40"/>
            <p:cNvSpPr/>
            <p:nvPr/>
          </p:nvSpPr>
          <p:spPr>
            <a:xfrm>
              <a:off x="17078147" y="4589885"/>
              <a:ext cx="15335987" cy="6292346"/>
            </a:xfrm>
            <a:prstGeom prst="rect">
              <a:avLst/>
            </a:prstGeom>
            <a:noFill/>
            <a:ln w="50800" cap="flat">
              <a:solidFill>
                <a:srgbClr val="FFFFFF"/>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noAutofit/>
            </a:bodyPr>
            <a:lstStyle/>
            <a:p>
              <a:endParaRPr lang="en-US" sz="1500" spc="75">
                <a:solidFill>
                  <a:srgbClr val="FFFFFF"/>
                </a:solidFill>
                <a:latin typeface="Arial Regular" charset="0"/>
                <a:ea typeface="Arial Regular" charset="0"/>
                <a:cs typeface="Arial Regular" charset="0"/>
              </a:endParaRPr>
            </a:p>
          </p:txBody>
        </p:sp>
        <p:sp>
          <p:nvSpPr>
            <p:cNvPr id="42" name="TextBox 41"/>
            <p:cNvSpPr txBox="1"/>
            <p:nvPr/>
          </p:nvSpPr>
          <p:spPr>
            <a:xfrm>
              <a:off x="21250074" y="4972941"/>
              <a:ext cx="5377259" cy="25099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1167" tIns="21167" rIns="21167" bIns="21167" numCol="1" spcCol="38100" rtlCol="0" anchor="t">
              <a:spAutoFit/>
            </a:bodyPr>
            <a:lstStyle/>
            <a:p>
              <a:pPr defTabSz="243416" hangingPunct="0"/>
              <a:r>
                <a:rPr lang="en-US" sz="760" dirty="0">
                  <a:solidFill>
                    <a:srgbClr val="FFFFFF"/>
                  </a:solidFill>
                  <a:latin typeface="Arial Regular" charset="0"/>
                  <a:ea typeface="Arial Regular" charset="0"/>
                  <a:cs typeface="Arial Regular" charset="0"/>
                </a:rPr>
                <a:t>K-Means Clustering</a:t>
              </a:r>
            </a:p>
            <a:p>
              <a:pPr defTabSz="243416" hangingPunct="0"/>
              <a:r>
                <a:rPr lang="en-US" sz="760" dirty="0">
                  <a:solidFill>
                    <a:srgbClr val="FFFFFF"/>
                  </a:solidFill>
                  <a:latin typeface="Arial Regular" charset="0"/>
                  <a:ea typeface="Arial Regular" charset="0"/>
                  <a:cs typeface="Arial Regular" charset="0"/>
                </a:rPr>
                <a:t>Principal Component Analysis</a:t>
              </a:r>
            </a:p>
            <a:p>
              <a:pPr defTabSz="243416" hangingPunct="0"/>
              <a:r>
                <a:rPr lang="en-US" sz="760" dirty="0">
                  <a:solidFill>
                    <a:srgbClr val="FFFFFF"/>
                  </a:solidFill>
                  <a:latin typeface="Arial Regular" charset="0"/>
                  <a:ea typeface="Arial Regular" charset="0"/>
                  <a:cs typeface="Arial Regular" charset="0"/>
                </a:rPr>
                <a:t>Neural Topic Modelling</a:t>
              </a:r>
            </a:p>
            <a:p>
              <a:pPr defTabSz="243416" hangingPunct="0"/>
              <a:r>
                <a:rPr lang="en-US" sz="760" dirty="0">
                  <a:solidFill>
                    <a:srgbClr val="FFFFFF"/>
                  </a:solidFill>
                  <a:latin typeface="Arial Regular" charset="0"/>
                  <a:ea typeface="Arial Regular" charset="0"/>
                  <a:cs typeface="Arial Regular" charset="0"/>
                </a:rPr>
                <a:t>Factorization Machines</a:t>
              </a:r>
            </a:p>
            <a:p>
              <a:pPr defTabSz="243416" hangingPunct="0"/>
              <a:r>
                <a:rPr lang="en-US" sz="760" dirty="0">
                  <a:solidFill>
                    <a:srgbClr val="FFFFFF"/>
                  </a:solidFill>
                  <a:latin typeface="Arial Regular" charset="0"/>
                  <a:ea typeface="Arial Regular" charset="0"/>
                  <a:cs typeface="Arial Regular" charset="0"/>
                </a:rPr>
                <a:t>Linear Learner - Regression</a:t>
              </a:r>
            </a:p>
          </p:txBody>
        </p:sp>
        <p:sp>
          <p:nvSpPr>
            <p:cNvPr id="43" name="TextBox 42"/>
            <p:cNvSpPr txBox="1"/>
            <p:nvPr/>
          </p:nvSpPr>
          <p:spPr>
            <a:xfrm>
              <a:off x="26844321" y="4972941"/>
              <a:ext cx="5370847" cy="25099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1167" tIns="21167" rIns="21167" bIns="21167" numCol="1" spcCol="38100" rtlCol="0" anchor="t">
              <a:spAutoFit/>
            </a:bodyPr>
            <a:lstStyle/>
            <a:p>
              <a:pPr algn="l"/>
              <a:r>
                <a:rPr lang="en-US" sz="760" dirty="0" err="1">
                  <a:solidFill>
                    <a:srgbClr val="FFFFFF"/>
                  </a:solidFill>
                  <a:latin typeface="Arial Regular" charset="0"/>
                  <a:ea typeface="Arial Regular" charset="0"/>
                  <a:cs typeface="Arial Regular" charset="0"/>
                </a:rPr>
                <a:t>XGBoost</a:t>
              </a:r>
              <a:endParaRPr lang="en-US" sz="760" dirty="0">
                <a:solidFill>
                  <a:srgbClr val="FFFFFF"/>
                </a:solidFill>
                <a:latin typeface="Arial Regular" charset="0"/>
                <a:ea typeface="Arial Regular" charset="0"/>
                <a:cs typeface="Arial Regular" charset="0"/>
              </a:endParaRPr>
            </a:p>
            <a:p>
              <a:pPr algn="l"/>
              <a:r>
                <a:rPr lang="en-US" sz="760" dirty="0">
                  <a:solidFill>
                    <a:srgbClr val="FFFFFF"/>
                  </a:solidFill>
                  <a:latin typeface="Arial Regular" charset="0"/>
                  <a:ea typeface="Arial Regular" charset="0"/>
                  <a:cs typeface="Arial Regular" charset="0"/>
                </a:rPr>
                <a:t>Latent </a:t>
              </a:r>
              <a:r>
                <a:rPr lang="en-US" sz="760" dirty="0" err="1">
                  <a:solidFill>
                    <a:srgbClr val="FFFFFF"/>
                  </a:solidFill>
                  <a:latin typeface="Arial Regular" charset="0"/>
                  <a:ea typeface="Arial Regular" charset="0"/>
                  <a:cs typeface="Arial Regular" charset="0"/>
                </a:rPr>
                <a:t>Dirichlet</a:t>
              </a:r>
              <a:r>
                <a:rPr lang="en-US" sz="760" dirty="0">
                  <a:solidFill>
                    <a:srgbClr val="FFFFFF"/>
                  </a:solidFill>
                  <a:latin typeface="Arial Regular" charset="0"/>
                  <a:ea typeface="Arial Regular" charset="0"/>
                  <a:cs typeface="Arial Regular" charset="0"/>
                </a:rPr>
                <a:t> Allocation</a:t>
              </a:r>
            </a:p>
            <a:p>
              <a:pPr algn="l"/>
              <a:r>
                <a:rPr lang="en-US" sz="760" dirty="0">
                  <a:solidFill>
                    <a:srgbClr val="FFFFFF"/>
                  </a:solidFill>
                  <a:latin typeface="Arial Regular" charset="0"/>
                  <a:ea typeface="Arial Regular" charset="0"/>
                  <a:cs typeface="Arial Regular" charset="0"/>
                </a:rPr>
                <a:t>Image Classification</a:t>
              </a:r>
            </a:p>
            <a:p>
              <a:pPr algn="l"/>
              <a:r>
                <a:rPr lang="en-US" sz="760" dirty="0">
                  <a:solidFill>
                    <a:srgbClr val="FFFFFF"/>
                  </a:solidFill>
                  <a:latin typeface="Arial Regular" charset="0"/>
                  <a:ea typeface="Arial Regular" charset="0"/>
                  <a:cs typeface="Arial Regular" charset="0"/>
                </a:rPr>
                <a:t>Seq2Seq</a:t>
              </a:r>
            </a:p>
            <a:p>
              <a:pPr algn="l"/>
              <a:r>
                <a:rPr lang="en-US" sz="760" dirty="0">
                  <a:solidFill>
                    <a:srgbClr val="FFFFFF"/>
                  </a:solidFill>
                  <a:latin typeface="Arial Regular" charset="0"/>
                  <a:ea typeface="Arial Regular" charset="0"/>
                  <a:cs typeface="Arial Regular" charset="0"/>
                </a:rPr>
                <a:t>Linear Learner - Classification</a:t>
              </a:r>
            </a:p>
          </p:txBody>
        </p:sp>
        <p:sp>
          <p:nvSpPr>
            <p:cNvPr id="44" name="TextBox 43"/>
            <p:cNvSpPr txBox="1"/>
            <p:nvPr/>
          </p:nvSpPr>
          <p:spPr>
            <a:xfrm>
              <a:off x="17631977" y="4973437"/>
              <a:ext cx="3244832" cy="6905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defTabSz="243416" hangingPunct="0"/>
              <a:r>
                <a:rPr lang="en-US" sz="844" dirty="0">
                  <a:solidFill>
                    <a:srgbClr val="FFFFFF"/>
                  </a:solidFill>
                  <a:latin typeface="Arial Regular" charset="0"/>
                  <a:ea typeface="Arial Regular" charset="0"/>
                  <a:cs typeface="Arial Regular" charset="0"/>
                  <a:sym typeface="Amazon Ember Cd Bold"/>
                </a:rPr>
                <a:t>ALGORITHMS</a:t>
              </a:r>
            </a:p>
          </p:txBody>
        </p:sp>
        <p:sp>
          <p:nvSpPr>
            <p:cNvPr id="45" name="TextBox 44"/>
            <p:cNvSpPr txBox="1"/>
            <p:nvPr/>
          </p:nvSpPr>
          <p:spPr>
            <a:xfrm>
              <a:off x="21289916" y="8968599"/>
              <a:ext cx="3966690" cy="1525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1167" tIns="21167" rIns="21167" bIns="21167" numCol="1" spcCol="38100" rtlCol="0" anchor="t">
              <a:spAutoFit/>
            </a:bodyPr>
            <a:lstStyle/>
            <a:p>
              <a:pPr algn="l"/>
              <a:r>
                <a:rPr lang="en-US" sz="1100" dirty="0">
                  <a:solidFill>
                    <a:srgbClr val="FFFFFF"/>
                  </a:solidFill>
                  <a:latin typeface="Arial Regular" charset="0"/>
                  <a:ea typeface="Arial Regular" charset="0"/>
                  <a:cs typeface="Arial Regular" charset="0"/>
                </a:rPr>
                <a:t>Apache MXNet</a:t>
              </a:r>
            </a:p>
            <a:p>
              <a:pPr algn="l"/>
              <a:r>
                <a:rPr lang="en-US" sz="1100" dirty="0">
                  <a:solidFill>
                    <a:srgbClr val="FFFFFF"/>
                  </a:solidFill>
                  <a:latin typeface="Arial Regular" charset="0"/>
                  <a:ea typeface="Arial Regular" charset="0"/>
                  <a:cs typeface="Arial Regular" charset="0"/>
                </a:rPr>
                <a:t>TensorFlow</a:t>
              </a:r>
            </a:p>
          </p:txBody>
        </p:sp>
        <p:sp>
          <p:nvSpPr>
            <p:cNvPr id="46" name="TextBox 45"/>
            <p:cNvSpPr txBox="1"/>
            <p:nvPr/>
          </p:nvSpPr>
          <p:spPr>
            <a:xfrm>
              <a:off x="27289462" y="8966551"/>
              <a:ext cx="4128149" cy="1525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t">
              <a:spAutoFit/>
            </a:bodyPr>
            <a:lstStyle/>
            <a:p>
              <a:pPr algn="l"/>
              <a:r>
                <a:rPr lang="en-US" sz="1100" dirty="0">
                  <a:solidFill>
                    <a:srgbClr val="FFFFFF"/>
                  </a:solidFill>
                  <a:latin typeface="Arial Regular" charset="0"/>
                  <a:ea typeface="Arial Regular" charset="0"/>
                  <a:cs typeface="Arial Regular" charset="0"/>
                </a:rPr>
                <a:t>Caffe2, CNTK, </a:t>
              </a:r>
              <a:r>
                <a:rPr lang="en-US" sz="1100" dirty="0" err="1">
                  <a:solidFill>
                    <a:srgbClr val="FFFFFF"/>
                  </a:solidFill>
                  <a:latin typeface="Arial Regular" charset="0"/>
                  <a:ea typeface="Arial Regular" charset="0"/>
                  <a:cs typeface="Arial Regular" charset="0"/>
                </a:rPr>
                <a:t>PyTorch</a:t>
              </a:r>
              <a:r>
                <a:rPr lang="en-US" sz="1100" dirty="0">
                  <a:solidFill>
                    <a:srgbClr val="FFFFFF"/>
                  </a:solidFill>
                  <a:latin typeface="Arial Regular" charset="0"/>
                  <a:ea typeface="Arial Regular" charset="0"/>
                  <a:cs typeface="Arial Regular" charset="0"/>
                </a:rPr>
                <a:t>, Torch</a:t>
              </a:r>
            </a:p>
          </p:txBody>
        </p:sp>
        <p:sp>
          <p:nvSpPr>
            <p:cNvPr id="47" name="TextBox 46"/>
            <p:cNvSpPr txBox="1"/>
            <p:nvPr/>
          </p:nvSpPr>
          <p:spPr>
            <a:xfrm>
              <a:off x="16997359" y="8986610"/>
              <a:ext cx="3803450" cy="6905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r" defTabSz="243416" hangingPunct="0"/>
              <a:r>
                <a:rPr lang="en-US" sz="844" dirty="0">
                  <a:solidFill>
                    <a:srgbClr val="FFFFFF"/>
                  </a:solidFill>
                  <a:latin typeface="Arial Regular" charset="0"/>
                  <a:ea typeface="Arial Regular" charset="0"/>
                  <a:cs typeface="Arial Regular" charset="0"/>
                  <a:sym typeface="Amazon Ember Cd Bold"/>
                </a:rPr>
                <a:t>FRAMEWORKS</a:t>
              </a:r>
            </a:p>
          </p:txBody>
        </p:sp>
        <p:cxnSp>
          <p:nvCxnSpPr>
            <p:cNvPr id="48" name="Straight Connector 47"/>
            <p:cNvCxnSpPr/>
            <p:nvPr/>
          </p:nvCxnSpPr>
          <p:spPr>
            <a:xfrm>
              <a:off x="17460526" y="8328020"/>
              <a:ext cx="14538318" cy="0"/>
            </a:xfrm>
            <a:prstGeom prst="line">
              <a:avLst/>
            </a:prstGeom>
            <a:noFill/>
            <a:ln w="25400" cap="flat">
              <a:solidFill>
                <a:srgbClr val="FFFFFF">
                  <a:alpha val="50196"/>
                </a:srgbClr>
              </a:solidFill>
              <a:prstDash val="solid"/>
              <a:round/>
            </a:ln>
            <a:effectLst/>
            <a:sp3d/>
          </p:spPr>
          <p:style>
            <a:lnRef idx="0">
              <a:scrgbClr r="0" g="0" b="0"/>
            </a:lnRef>
            <a:fillRef idx="0">
              <a:scrgbClr r="0" g="0" b="0"/>
            </a:fillRef>
            <a:effectRef idx="0">
              <a:scrgbClr r="0" g="0" b="0"/>
            </a:effectRef>
            <a:fontRef idx="none"/>
          </p:style>
        </p:cxnSp>
        <p:cxnSp>
          <p:nvCxnSpPr>
            <p:cNvPr id="49" name="Straight Connector 48"/>
            <p:cNvCxnSpPr/>
            <p:nvPr/>
          </p:nvCxnSpPr>
          <p:spPr>
            <a:xfrm>
              <a:off x="25924541" y="8835558"/>
              <a:ext cx="0" cy="1560596"/>
            </a:xfrm>
            <a:prstGeom prst="line">
              <a:avLst/>
            </a:prstGeom>
            <a:noFill/>
            <a:ln w="63500" cap="flat">
              <a:solidFill>
                <a:srgbClr val="FFFFFF">
                  <a:alpha val="50196"/>
                </a:srgbClr>
              </a:solidFill>
              <a:prstDash val="solid"/>
              <a:round/>
            </a:ln>
            <a:effectLst/>
            <a:sp3d/>
          </p:spPr>
          <p:style>
            <a:lnRef idx="0">
              <a:scrgbClr r="0" g="0" b="0"/>
            </a:lnRef>
            <a:fillRef idx="0">
              <a:scrgbClr r="0" g="0" b="0"/>
            </a:fillRef>
            <a:effectRef idx="0">
              <a:scrgbClr r="0" g="0" b="0"/>
            </a:effectRef>
            <a:fontRef idx="none"/>
          </p:style>
        </p:cxnSp>
      </p:gr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9488" y="2827363"/>
            <a:ext cx="384488" cy="571692"/>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6084" y="2827363"/>
            <a:ext cx="384488" cy="571692"/>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7065" y="2827363"/>
            <a:ext cx="384488" cy="571692"/>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90939" y="2827363"/>
            <a:ext cx="384488" cy="571692"/>
          </a:xfrm>
          <a:prstGeom prst="rect">
            <a:avLst/>
          </a:prstGeom>
        </p:spPr>
      </p:pic>
      <p:sp>
        <p:nvSpPr>
          <p:cNvPr id="54" name="Fulfilment &amp;…"/>
          <p:cNvSpPr txBox="1"/>
          <p:nvPr/>
        </p:nvSpPr>
        <p:spPr>
          <a:xfrm>
            <a:off x="8267492" y="3615075"/>
            <a:ext cx="1068480" cy="30264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600" spc="75" dirty="0">
                <a:solidFill>
                  <a:srgbClr val="FFFFFF"/>
                </a:solidFill>
                <a:latin typeface="Arial Regular" charset="0"/>
                <a:cs typeface="Arial Regular" charset="0"/>
              </a:rPr>
              <a:t>Set up and manage environments for training</a:t>
            </a:r>
            <a:endParaRPr sz="600" spc="75" dirty="0">
              <a:solidFill>
                <a:srgbClr val="FFFFFF"/>
              </a:solidFill>
              <a:latin typeface="Arial Regular" charset="0"/>
              <a:cs typeface="Arial Regular" charset="0"/>
            </a:endParaRPr>
          </a:p>
        </p:txBody>
      </p:sp>
      <p:sp>
        <p:nvSpPr>
          <p:cNvPr id="55" name="Fulfilment &amp;…"/>
          <p:cNvSpPr txBox="1"/>
          <p:nvPr/>
        </p:nvSpPr>
        <p:spPr>
          <a:xfrm>
            <a:off x="9296104" y="3615075"/>
            <a:ext cx="860156" cy="30264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600" spc="75" dirty="0">
                <a:solidFill>
                  <a:srgbClr val="FFFFFF"/>
                </a:solidFill>
                <a:latin typeface="Arial Regular" charset="0"/>
                <a:cs typeface="Arial Regular" charset="0"/>
              </a:rPr>
              <a:t>Train and tune model (trial and error)</a:t>
            </a:r>
          </a:p>
        </p:txBody>
      </p:sp>
      <p:sp>
        <p:nvSpPr>
          <p:cNvPr id="56" name="Fulfilment &amp;…"/>
          <p:cNvSpPr txBox="1"/>
          <p:nvPr/>
        </p:nvSpPr>
        <p:spPr>
          <a:xfrm>
            <a:off x="10115066" y="3615083"/>
            <a:ext cx="860156" cy="210314"/>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600" spc="75" dirty="0">
                <a:solidFill>
                  <a:srgbClr val="FFFFFF"/>
                </a:solidFill>
                <a:latin typeface="Arial Regular" charset="0"/>
                <a:cs typeface="Arial Regular" charset="0"/>
              </a:rPr>
              <a:t>Deploy model </a:t>
            </a:r>
          </a:p>
          <a:p>
            <a:pPr algn="ctr"/>
            <a:r>
              <a:rPr lang="en-US" sz="600" spc="75" dirty="0">
                <a:solidFill>
                  <a:srgbClr val="FFFFFF"/>
                </a:solidFill>
                <a:latin typeface="Arial Regular" charset="0"/>
                <a:cs typeface="Arial Regular" charset="0"/>
              </a:rPr>
              <a:t>in production</a:t>
            </a:r>
          </a:p>
        </p:txBody>
      </p:sp>
      <p:sp>
        <p:nvSpPr>
          <p:cNvPr id="57" name="Fulfilment &amp;…"/>
          <p:cNvSpPr txBox="1"/>
          <p:nvPr/>
        </p:nvSpPr>
        <p:spPr>
          <a:xfrm>
            <a:off x="10920767" y="3615083"/>
            <a:ext cx="1124989" cy="210314"/>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600" spc="75" dirty="0">
                <a:solidFill>
                  <a:srgbClr val="FFFFFF"/>
                </a:solidFill>
                <a:latin typeface="Arial Regular" charset="0"/>
                <a:cs typeface="Arial Regular" charset="0"/>
              </a:rPr>
              <a:t>Scale and manage the production environment</a:t>
            </a:r>
          </a:p>
        </p:txBody>
      </p:sp>
      <p:sp>
        <p:nvSpPr>
          <p:cNvPr id="58" name="Rectangle 57"/>
          <p:cNvSpPr/>
          <p:nvPr/>
        </p:nvSpPr>
        <p:spPr>
          <a:xfrm>
            <a:off x="2384557" y="3466506"/>
            <a:ext cx="1509524" cy="669799"/>
          </a:xfrm>
          <a:prstGeom prst="rect">
            <a:avLst/>
          </a:prstGeom>
          <a:ln>
            <a:noFill/>
          </a:ln>
        </p:spPr>
        <p:txBody>
          <a:bodyPr wrap="square">
            <a:spAutoFit/>
          </a:bodyPr>
          <a:lstStyle/>
          <a:p>
            <a:pPr algn="ctr"/>
            <a:r>
              <a:rPr lang="en-US" sz="1251" spc="75" dirty="0">
                <a:solidFill>
                  <a:srgbClr val="FFFFFF"/>
                </a:solidFill>
                <a:latin typeface="Arial Regular" charset="0"/>
                <a:ea typeface="Arial Regular" charset="0"/>
                <a:cs typeface="Arial Regular" charset="0"/>
              </a:rPr>
              <a:t>Built-in, high performance algorithms</a:t>
            </a:r>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3387" y="2688672"/>
            <a:ext cx="671865" cy="587592"/>
          </a:xfrm>
          <a:prstGeom prst="rect">
            <a:avLst/>
          </a:prstGeom>
        </p:spPr>
      </p:pic>
      <p:sp>
        <p:nvSpPr>
          <p:cNvPr id="60" name="TextBox 59"/>
          <p:cNvSpPr txBox="1"/>
          <p:nvPr/>
        </p:nvSpPr>
        <p:spPr>
          <a:xfrm>
            <a:off x="3660169" y="4915382"/>
            <a:ext cx="1388696" cy="312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r>
              <a:rPr lang="en-US" sz="1750" spc="151" dirty="0">
                <a:solidFill>
                  <a:srgbClr val="FFFFFF"/>
                </a:solidFill>
                <a:latin typeface="Arial Regular" charset="0"/>
                <a:ea typeface="Arial Regular" charset="0"/>
                <a:cs typeface="Arial Regular" charset="0"/>
                <a:sym typeface="Amazon Ember Cd Bold"/>
              </a:rPr>
              <a:t>BUILD</a:t>
            </a:r>
          </a:p>
        </p:txBody>
      </p:sp>
      <p:sp>
        <p:nvSpPr>
          <p:cNvPr id="61" name="Rectangle 60"/>
          <p:cNvSpPr/>
          <p:nvPr/>
        </p:nvSpPr>
        <p:spPr>
          <a:xfrm flipV="1">
            <a:off x="617689" y="4657937"/>
            <a:ext cx="7473660" cy="196636"/>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spTree>
    <p:extLst>
      <p:ext uri="{BB962C8B-B14F-4D97-AF65-F5344CB8AC3E}">
        <p14:creationId xmlns:p14="http://schemas.microsoft.com/office/powerpoint/2010/main" val="280464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SageMaker</a:t>
            </a:r>
          </a:p>
        </p:txBody>
      </p:sp>
      <p:sp>
        <p:nvSpPr>
          <p:cNvPr id="3" name="Rectangle 2"/>
          <p:cNvSpPr/>
          <p:nvPr/>
        </p:nvSpPr>
        <p:spPr>
          <a:xfrm>
            <a:off x="617690" y="2395570"/>
            <a:ext cx="3490815" cy="2160863"/>
          </a:xfrm>
          <a:prstGeom prst="rect">
            <a:avLst/>
          </a:prstGeom>
          <a:gradFill>
            <a:gsLst>
              <a:gs pos="0">
                <a:srgbClr val="0073FF">
                  <a:alpha val="25000"/>
                </a:srgbClr>
              </a:gs>
              <a:gs pos="100000">
                <a:srgbClr val="00FFFF">
                  <a:alpha val="25000"/>
                </a:srgbClr>
              </a:gs>
            </a:gsLst>
            <a:lin ang="27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noAutofit/>
          </a:bodyPr>
          <a:lstStyle/>
          <a:p>
            <a:pPr algn="ctr"/>
            <a:endParaRPr lang="en-US" sz="1500" spc="75" dirty="0">
              <a:solidFill>
                <a:srgbClr val="FFFFFF"/>
              </a:solidFill>
              <a:latin typeface="Arial Regular" charset="0"/>
              <a:ea typeface="Arial Regular" charset="0"/>
              <a:cs typeface="Arial Regular" charset="0"/>
            </a:endParaRPr>
          </a:p>
        </p:txBody>
      </p:sp>
      <p:sp>
        <p:nvSpPr>
          <p:cNvPr id="9" name="Rectangle 8"/>
          <p:cNvSpPr/>
          <p:nvPr/>
        </p:nvSpPr>
        <p:spPr>
          <a:xfrm>
            <a:off x="919617" y="3466508"/>
            <a:ext cx="1388695" cy="862287"/>
          </a:xfrm>
          <a:prstGeom prst="rect">
            <a:avLst/>
          </a:prstGeom>
          <a:ln>
            <a:noFill/>
          </a:ln>
        </p:spPr>
        <p:txBody>
          <a:bodyPr wrap="square">
            <a:spAutoFit/>
          </a:bodyPr>
          <a:lstStyle/>
          <a:p>
            <a:pPr algn="ctr"/>
            <a:r>
              <a:rPr lang="en-US" sz="1251" spc="75" dirty="0">
                <a:solidFill>
                  <a:srgbClr val="FFFFFF"/>
                </a:solidFill>
                <a:latin typeface="Arial Regular" charset="0"/>
                <a:ea typeface="Arial Regular" charset="0"/>
                <a:cs typeface="Arial Regular" charset="0"/>
              </a:rPr>
              <a:t>Pre-built notebooks for common problems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8136" y="2709832"/>
            <a:ext cx="571656" cy="614077"/>
          </a:xfrm>
          <a:prstGeom prst="rect">
            <a:avLst/>
          </a:prstGeom>
        </p:spPr>
      </p:pic>
      <p:sp>
        <p:nvSpPr>
          <p:cNvPr id="11" name="Rectangle 10"/>
          <p:cNvSpPr/>
          <p:nvPr/>
        </p:nvSpPr>
        <p:spPr>
          <a:xfrm>
            <a:off x="2384557" y="3466506"/>
            <a:ext cx="1509524" cy="669799"/>
          </a:xfrm>
          <a:prstGeom prst="rect">
            <a:avLst/>
          </a:prstGeom>
          <a:ln>
            <a:noFill/>
          </a:ln>
        </p:spPr>
        <p:txBody>
          <a:bodyPr wrap="square">
            <a:spAutoFit/>
          </a:bodyPr>
          <a:lstStyle/>
          <a:p>
            <a:pPr algn="ctr"/>
            <a:r>
              <a:rPr lang="en-US" sz="1251" spc="75" dirty="0">
                <a:solidFill>
                  <a:srgbClr val="FFFFFF"/>
                </a:solidFill>
                <a:latin typeface="Arial Regular" charset="0"/>
                <a:ea typeface="Arial Regular" charset="0"/>
                <a:cs typeface="Arial Regular" charset="0"/>
              </a:rPr>
              <a:t>Built-in, high performance algorithms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387" y="2688672"/>
            <a:ext cx="671865" cy="587592"/>
          </a:xfrm>
          <a:prstGeom prst="rect">
            <a:avLst/>
          </a:prstGeom>
        </p:spPr>
      </p:pic>
      <p:grpSp>
        <p:nvGrpSpPr>
          <p:cNvPr id="13" name="Group 12"/>
          <p:cNvGrpSpPr/>
          <p:nvPr/>
        </p:nvGrpSpPr>
        <p:grpSpPr>
          <a:xfrm>
            <a:off x="4227661" y="2106140"/>
            <a:ext cx="3325389" cy="2450291"/>
            <a:chOff x="16909448" y="2837632"/>
            <a:chExt cx="7333958" cy="9800645"/>
          </a:xfrm>
        </p:grpSpPr>
        <p:sp>
          <p:nvSpPr>
            <p:cNvPr id="14" name="Rectangle 13"/>
            <p:cNvSpPr/>
            <p:nvPr/>
          </p:nvSpPr>
          <p:spPr>
            <a:xfrm flipH="1">
              <a:off x="17012803" y="3995285"/>
              <a:ext cx="7230603" cy="8642992"/>
            </a:xfrm>
            <a:prstGeom prst="rect">
              <a:avLst/>
            </a:prstGeom>
            <a:gradFill>
              <a:gsLst>
                <a:gs pos="0">
                  <a:srgbClr val="0073FF">
                    <a:alpha val="25000"/>
                  </a:srgbClr>
                </a:gs>
                <a:gs pos="100000">
                  <a:srgbClr val="00FFFF">
                    <a:alpha val="25000"/>
                  </a:srgbClr>
                </a:gs>
              </a:gsLst>
              <a:lin ang="27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noAutofit/>
            </a:bodyPr>
            <a:lstStyle/>
            <a:p>
              <a:pPr algn="ctr"/>
              <a:endParaRPr lang="en-US" sz="1500" spc="75" dirty="0">
                <a:solidFill>
                  <a:srgbClr val="FFFFFF"/>
                </a:solidFill>
                <a:latin typeface="Arial Regular" charset="0"/>
                <a:ea typeface="Arial Regular" charset="0"/>
                <a:cs typeface="Arial Regular" charset="0"/>
              </a:endParaRPr>
            </a:p>
          </p:txBody>
        </p:sp>
        <p:sp>
          <p:nvSpPr>
            <p:cNvPr id="15" name="Rectangle 14"/>
            <p:cNvSpPr/>
            <p:nvPr/>
          </p:nvSpPr>
          <p:spPr>
            <a:xfrm>
              <a:off x="16909448" y="2837632"/>
              <a:ext cx="768952" cy="786502"/>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grpSp>
      <p:sp>
        <p:nvSpPr>
          <p:cNvPr id="16" name="Rectangle 15"/>
          <p:cNvSpPr/>
          <p:nvPr/>
        </p:nvSpPr>
        <p:spPr>
          <a:xfrm>
            <a:off x="4344123" y="3431765"/>
            <a:ext cx="1600285" cy="477310"/>
          </a:xfrm>
          <a:prstGeom prst="rect">
            <a:avLst/>
          </a:prstGeom>
          <a:ln>
            <a:noFill/>
          </a:ln>
        </p:spPr>
        <p:txBody>
          <a:bodyPr wrap="square" anchor="ctr">
            <a:spAutoFit/>
          </a:bodyPr>
          <a:lstStyle/>
          <a:p>
            <a:pPr algn="ctr"/>
            <a:r>
              <a:rPr lang="en-US" sz="1251" spc="75" dirty="0">
                <a:solidFill>
                  <a:srgbClr val="FFFFFF"/>
                </a:solidFill>
                <a:latin typeface="Arial Regular" charset="0"/>
                <a:ea typeface="Arial Regular" charset="0"/>
                <a:cs typeface="Arial Regular" charset="0"/>
              </a:rPr>
              <a:t>One-click </a:t>
            </a:r>
          </a:p>
          <a:p>
            <a:pPr algn="ctr"/>
            <a:r>
              <a:rPr lang="en-US" sz="1251" spc="75" dirty="0">
                <a:solidFill>
                  <a:srgbClr val="FFFFFF"/>
                </a:solidFill>
                <a:latin typeface="Arial Regular" charset="0"/>
                <a:ea typeface="Arial Regular" charset="0"/>
                <a:cs typeface="Arial Regular" charset="0"/>
              </a:rPr>
              <a:t>training</a:t>
            </a:r>
          </a:p>
        </p:txBody>
      </p:sp>
      <p:sp>
        <p:nvSpPr>
          <p:cNvPr id="17" name="Rectangle 16"/>
          <p:cNvSpPr/>
          <p:nvPr/>
        </p:nvSpPr>
        <p:spPr>
          <a:xfrm>
            <a:off x="5829555" y="3431763"/>
            <a:ext cx="1600285" cy="477310"/>
          </a:xfrm>
          <a:prstGeom prst="rect">
            <a:avLst/>
          </a:prstGeom>
          <a:ln>
            <a:noFill/>
          </a:ln>
        </p:spPr>
        <p:txBody>
          <a:bodyPr wrap="square" anchor="ctr">
            <a:spAutoFit/>
          </a:bodyPr>
          <a:lstStyle/>
          <a:p>
            <a:pPr algn="ctr"/>
            <a:r>
              <a:rPr lang="en-US" sz="1251" spc="75" dirty="0">
                <a:solidFill>
                  <a:srgbClr val="FFFFFF"/>
                </a:solidFill>
                <a:latin typeface="Arial Regular" charset="0"/>
                <a:ea typeface="Arial Regular" charset="0"/>
                <a:cs typeface="Arial Regular" charset="0"/>
              </a:rPr>
              <a:t>Hyperparameter optimization</a:t>
            </a: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4945" y="2769420"/>
            <a:ext cx="589264" cy="522239"/>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8003" y="2709832"/>
            <a:ext cx="665853" cy="683647"/>
          </a:xfrm>
          <a:prstGeom prst="rect">
            <a:avLst/>
          </a:prstGeom>
        </p:spPr>
      </p:pic>
      <p:sp>
        <p:nvSpPr>
          <p:cNvPr id="20" name="TextBox 19"/>
          <p:cNvSpPr txBox="1"/>
          <p:nvPr/>
        </p:nvSpPr>
        <p:spPr>
          <a:xfrm>
            <a:off x="1613963" y="4915382"/>
            <a:ext cx="1388696" cy="312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r>
              <a:rPr lang="en-US" sz="1750" spc="151" dirty="0">
                <a:solidFill>
                  <a:srgbClr val="FFFFFF"/>
                </a:solidFill>
                <a:latin typeface="Arial Regular" charset="0"/>
                <a:ea typeface="Arial Regular" charset="0"/>
                <a:cs typeface="Arial Regular" charset="0"/>
                <a:sym typeface="Amazon Ember Cd Bold"/>
              </a:rPr>
              <a:t>BUILD</a:t>
            </a:r>
          </a:p>
        </p:txBody>
      </p:sp>
      <p:sp>
        <p:nvSpPr>
          <p:cNvPr id="21" name="Rectangle 20"/>
          <p:cNvSpPr/>
          <p:nvPr/>
        </p:nvSpPr>
        <p:spPr>
          <a:xfrm flipV="1">
            <a:off x="617690" y="4651181"/>
            <a:ext cx="3490815" cy="196636"/>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sp>
        <p:nvSpPr>
          <p:cNvPr id="22" name="Rectangle 21"/>
          <p:cNvSpPr/>
          <p:nvPr/>
        </p:nvSpPr>
        <p:spPr>
          <a:xfrm flipV="1">
            <a:off x="4274525" y="4650638"/>
            <a:ext cx="3278525" cy="196636"/>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sp>
        <p:nvSpPr>
          <p:cNvPr id="23" name="TextBox 22"/>
          <p:cNvSpPr txBox="1"/>
          <p:nvPr/>
        </p:nvSpPr>
        <p:spPr>
          <a:xfrm>
            <a:off x="5202707" y="4915382"/>
            <a:ext cx="1388696" cy="312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r>
              <a:rPr lang="en-US" sz="1750" spc="151">
                <a:solidFill>
                  <a:srgbClr val="FFFFFF"/>
                </a:solidFill>
                <a:latin typeface="Arial Regular" charset="0"/>
                <a:ea typeface="Arial Regular" charset="0"/>
                <a:cs typeface="Arial Regular" charset="0"/>
                <a:sym typeface="Amazon Ember Cd Bold"/>
              </a:rPr>
              <a:t>TRAIN</a:t>
            </a:r>
            <a:endParaRPr lang="en-US" sz="1750" spc="151" dirty="0">
              <a:solidFill>
                <a:srgbClr val="FFFFFF"/>
              </a:solidFill>
              <a:latin typeface="Arial Regular" charset="0"/>
              <a:ea typeface="Arial Regular" charset="0"/>
              <a:cs typeface="Arial Regular" charset="0"/>
              <a:sym typeface="Amazon Ember Cd Bold"/>
            </a:endParaRPr>
          </a:p>
        </p:txBody>
      </p:sp>
      <p:sp>
        <p:nvSpPr>
          <p:cNvPr id="26" name="Fulfilment &amp;…"/>
          <p:cNvSpPr txBox="1"/>
          <p:nvPr/>
        </p:nvSpPr>
        <p:spPr>
          <a:xfrm>
            <a:off x="7836812" y="3832675"/>
            <a:ext cx="1600285" cy="389081"/>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Deploy model </a:t>
            </a:r>
          </a:p>
          <a:p>
            <a:pPr algn="ctr"/>
            <a:r>
              <a:rPr lang="en-US" sz="1181" spc="75" dirty="0">
                <a:solidFill>
                  <a:srgbClr val="FFFFFF"/>
                </a:solidFill>
                <a:latin typeface="Arial Regular" charset="0"/>
                <a:cs typeface="Arial Regular" charset="0"/>
              </a:rPr>
              <a:t>in production</a:t>
            </a:r>
          </a:p>
        </p:txBody>
      </p:sp>
      <p:sp>
        <p:nvSpPr>
          <p:cNvPr id="27" name="Fulfilment &amp;…"/>
          <p:cNvSpPr txBox="1"/>
          <p:nvPr/>
        </p:nvSpPr>
        <p:spPr>
          <a:xfrm>
            <a:off x="9612378" y="3832700"/>
            <a:ext cx="1600285" cy="57079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Scale and manage the production environment</a:t>
            </a:r>
          </a:p>
        </p:txBody>
      </p:sp>
      <p:cxnSp>
        <p:nvCxnSpPr>
          <p:cNvPr id="28" name="Straight Connector 27"/>
          <p:cNvCxnSpPr/>
          <p:nvPr/>
        </p:nvCxnSpPr>
        <p:spPr>
          <a:xfrm>
            <a:off x="9061228" y="3140832"/>
            <a:ext cx="940108"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68438" y="2614157"/>
            <a:ext cx="715326" cy="1063609"/>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54856" y="2614157"/>
            <a:ext cx="715326" cy="1063609"/>
          </a:xfrm>
          <a:prstGeom prst="rect">
            <a:avLst/>
          </a:prstGeom>
        </p:spPr>
      </p:pic>
    </p:spTree>
    <p:extLst>
      <p:ext uri="{BB962C8B-B14F-4D97-AF65-F5344CB8AC3E}">
        <p14:creationId xmlns:p14="http://schemas.microsoft.com/office/powerpoint/2010/main" val="157403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SageMaker</a:t>
            </a:r>
          </a:p>
        </p:txBody>
      </p:sp>
      <p:sp>
        <p:nvSpPr>
          <p:cNvPr id="3" name="Rectangle 2"/>
          <p:cNvSpPr/>
          <p:nvPr/>
        </p:nvSpPr>
        <p:spPr>
          <a:xfrm>
            <a:off x="617690" y="2395570"/>
            <a:ext cx="3490815" cy="2160863"/>
          </a:xfrm>
          <a:prstGeom prst="rect">
            <a:avLst/>
          </a:prstGeom>
          <a:gradFill>
            <a:gsLst>
              <a:gs pos="0">
                <a:srgbClr val="0073FF">
                  <a:alpha val="25000"/>
                </a:srgbClr>
              </a:gs>
              <a:gs pos="100000">
                <a:srgbClr val="00FFFF">
                  <a:alpha val="25000"/>
                </a:srgbClr>
              </a:gs>
            </a:gsLst>
            <a:lin ang="27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noAutofit/>
          </a:bodyPr>
          <a:lstStyle/>
          <a:p>
            <a:pPr algn="ctr"/>
            <a:endParaRPr lang="en-US" sz="1500" spc="75" dirty="0">
              <a:solidFill>
                <a:srgbClr val="FFFFFF"/>
              </a:solidFill>
              <a:latin typeface="Arial Regular" charset="0"/>
              <a:ea typeface="Arial Regular" charset="0"/>
              <a:cs typeface="Arial Regular" charset="0"/>
            </a:endParaRPr>
          </a:p>
        </p:txBody>
      </p:sp>
      <p:sp>
        <p:nvSpPr>
          <p:cNvPr id="4" name="Rectangle 3"/>
          <p:cNvSpPr/>
          <p:nvPr/>
        </p:nvSpPr>
        <p:spPr>
          <a:xfrm>
            <a:off x="7719071" y="2395570"/>
            <a:ext cx="3778287" cy="2160863"/>
          </a:xfrm>
          <a:prstGeom prst="rect">
            <a:avLst/>
          </a:prstGeom>
          <a:gradFill>
            <a:gsLst>
              <a:gs pos="0">
                <a:srgbClr val="0073FF">
                  <a:alpha val="25000"/>
                </a:srgbClr>
              </a:gs>
              <a:gs pos="100000">
                <a:srgbClr val="00FFFF">
                  <a:alpha val="25000"/>
                </a:srgbClr>
              </a:gs>
            </a:gsLst>
            <a:lin ang="27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noAutofit/>
          </a:bodyPr>
          <a:lstStyle/>
          <a:p>
            <a:pPr algn="ctr"/>
            <a:endParaRPr lang="en-US" sz="1500" spc="75" dirty="0">
              <a:solidFill>
                <a:srgbClr val="FFFFFF"/>
              </a:solidFill>
              <a:latin typeface="Arial Regular" charset="0"/>
              <a:ea typeface="Arial Regular" charset="0"/>
              <a:cs typeface="Arial Regular" charset="0"/>
            </a:endParaRPr>
          </a:p>
        </p:txBody>
      </p:sp>
      <p:sp>
        <p:nvSpPr>
          <p:cNvPr id="5" name="Rectangle 4"/>
          <p:cNvSpPr/>
          <p:nvPr/>
        </p:nvSpPr>
        <p:spPr>
          <a:xfrm>
            <a:off x="9397349" y="3337860"/>
            <a:ext cx="1852058" cy="669799"/>
          </a:xfrm>
          <a:prstGeom prst="rect">
            <a:avLst/>
          </a:prstGeom>
          <a:ln>
            <a:noFill/>
          </a:ln>
        </p:spPr>
        <p:txBody>
          <a:bodyPr wrap="square" anchor="ctr">
            <a:spAutoFit/>
          </a:bodyPr>
          <a:lstStyle/>
          <a:p>
            <a:pPr algn="ctr"/>
            <a:r>
              <a:rPr lang="en-US" sz="1251" spc="75" dirty="0">
                <a:solidFill>
                  <a:srgbClr val="FFFFFF"/>
                </a:solidFill>
                <a:latin typeface="Arial Regular" charset="0"/>
                <a:ea typeface="Arial Regular" charset="0"/>
                <a:cs typeface="Arial Regular" charset="0"/>
              </a:rPr>
              <a:t>Fully managed hosting </a:t>
            </a:r>
            <a:r>
              <a:rPr lang="en-US" sz="1251" spc="75">
                <a:solidFill>
                  <a:srgbClr val="FFFFFF"/>
                </a:solidFill>
                <a:latin typeface="Arial Regular" charset="0"/>
                <a:ea typeface="Arial Regular" charset="0"/>
                <a:cs typeface="Arial Regular" charset="0"/>
              </a:rPr>
              <a:t>with auto-scaling</a:t>
            </a:r>
            <a:endParaRPr lang="en-US" sz="1251" spc="75" dirty="0">
              <a:solidFill>
                <a:srgbClr val="FFFFFF"/>
              </a:solidFill>
              <a:latin typeface="Arial Regular" charset="0"/>
              <a:ea typeface="Arial Regular" charset="0"/>
              <a:cs typeface="Arial Regular"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0968" y="2737169"/>
            <a:ext cx="586741" cy="586741"/>
          </a:xfrm>
          <a:prstGeom prst="rect">
            <a:avLst/>
          </a:prstGeom>
        </p:spPr>
      </p:pic>
      <p:sp>
        <p:nvSpPr>
          <p:cNvPr id="7" name="Rectangle 6"/>
          <p:cNvSpPr/>
          <p:nvPr/>
        </p:nvSpPr>
        <p:spPr>
          <a:xfrm>
            <a:off x="7895522" y="3431767"/>
            <a:ext cx="1600285" cy="477310"/>
          </a:xfrm>
          <a:prstGeom prst="rect">
            <a:avLst/>
          </a:prstGeom>
          <a:ln>
            <a:noFill/>
          </a:ln>
        </p:spPr>
        <p:txBody>
          <a:bodyPr wrap="square" anchor="ctr">
            <a:spAutoFit/>
          </a:bodyPr>
          <a:lstStyle/>
          <a:p>
            <a:pPr algn="ctr"/>
            <a:r>
              <a:rPr lang="en-US" sz="1251" spc="75" dirty="0">
                <a:solidFill>
                  <a:srgbClr val="FFFFFF"/>
                </a:solidFill>
                <a:latin typeface="Arial Regular" charset="0"/>
                <a:ea typeface="Arial Regular" charset="0"/>
                <a:cs typeface="Arial Regular" charset="0"/>
              </a:rPr>
              <a:t>One-click </a:t>
            </a:r>
          </a:p>
          <a:p>
            <a:pPr algn="ctr"/>
            <a:r>
              <a:rPr lang="en-US" sz="1251" spc="75" dirty="0">
                <a:solidFill>
                  <a:srgbClr val="FFFFFF"/>
                </a:solidFill>
                <a:latin typeface="Arial Regular" charset="0"/>
                <a:ea typeface="Arial Regular" charset="0"/>
                <a:cs typeface="Arial Regular" charset="0"/>
              </a:rPr>
              <a:t>deployment</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7866" y="2647061"/>
            <a:ext cx="650617" cy="728447"/>
          </a:xfrm>
          <a:prstGeom prst="rect">
            <a:avLst/>
          </a:prstGeom>
        </p:spPr>
      </p:pic>
      <p:sp>
        <p:nvSpPr>
          <p:cNvPr id="9" name="Rectangle 8"/>
          <p:cNvSpPr/>
          <p:nvPr/>
        </p:nvSpPr>
        <p:spPr>
          <a:xfrm>
            <a:off x="919617" y="3466508"/>
            <a:ext cx="1388695" cy="862287"/>
          </a:xfrm>
          <a:prstGeom prst="rect">
            <a:avLst/>
          </a:prstGeom>
          <a:ln>
            <a:noFill/>
          </a:ln>
        </p:spPr>
        <p:txBody>
          <a:bodyPr wrap="square">
            <a:spAutoFit/>
          </a:bodyPr>
          <a:lstStyle/>
          <a:p>
            <a:pPr algn="ctr"/>
            <a:r>
              <a:rPr lang="en-US" sz="1251" spc="75" dirty="0">
                <a:solidFill>
                  <a:srgbClr val="FFFFFF"/>
                </a:solidFill>
                <a:latin typeface="Arial Regular" charset="0"/>
                <a:ea typeface="Arial Regular" charset="0"/>
                <a:cs typeface="Arial Regular" charset="0"/>
              </a:rPr>
              <a:t>Pre-built notebooks for common problems</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8136" y="2709832"/>
            <a:ext cx="571656" cy="614077"/>
          </a:xfrm>
          <a:prstGeom prst="rect">
            <a:avLst/>
          </a:prstGeom>
        </p:spPr>
      </p:pic>
      <p:sp>
        <p:nvSpPr>
          <p:cNvPr id="11" name="Rectangle 10"/>
          <p:cNvSpPr/>
          <p:nvPr/>
        </p:nvSpPr>
        <p:spPr>
          <a:xfrm>
            <a:off x="2384557" y="3466506"/>
            <a:ext cx="1509524" cy="669799"/>
          </a:xfrm>
          <a:prstGeom prst="rect">
            <a:avLst/>
          </a:prstGeom>
          <a:ln>
            <a:noFill/>
          </a:ln>
        </p:spPr>
        <p:txBody>
          <a:bodyPr wrap="square">
            <a:spAutoFit/>
          </a:bodyPr>
          <a:lstStyle/>
          <a:p>
            <a:pPr algn="ctr"/>
            <a:r>
              <a:rPr lang="en-US" sz="1251" spc="75" dirty="0">
                <a:solidFill>
                  <a:srgbClr val="FFFFFF"/>
                </a:solidFill>
                <a:latin typeface="Arial Regular" charset="0"/>
                <a:ea typeface="Arial Regular" charset="0"/>
                <a:cs typeface="Arial Regular" charset="0"/>
              </a:rPr>
              <a:t>Built-in, high performance algorithms</a:t>
            </a: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3387" y="2688672"/>
            <a:ext cx="671865" cy="587592"/>
          </a:xfrm>
          <a:prstGeom prst="rect">
            <a:avLst/>
          </a:prstGeom>
        </p:spPr>
      </p:pic>
      <p:grpSp>
        <p:nvGrpSpPr>
          <p:cNvPr id="13" name="Group 12"/>
          <p:cNvGrpSpPr/>
          <p:nvPr/>
        </p:nvGrpSpPr>
        <p:grpSpPr>
          <a:xfrm>
            <a:off x="4227661" y="2106140"/>
            <a:ext cx="3325389" cy="2450291"/>
            <a:chOff x="16909448" y="2837632"/>
            <a:chExt cx="7333958" cy="9800645"/>
          </a:xfrm>
        </p:grpSpPr>
        <p:sp>
          <p:nvSpPr>
            <p:cNvPr id="14" name="Rectangle 13"/>
            <p:cNvSpPr/>
            <p:nvPr/>
          </p:nvSpPr>
          <p:spPr>
            <a:xfrm flipH="1">
              <a:off x="17012803" y="3995285"/>
              <a:ext cx="7230603" cy="8642992"/>
            </a:xfrm>
            <a:prstGeom prst="rect">
              <a:avLst/>
            </a:prstGeom>
            <a:gradFill>
              <a:gsLst>
                <a:gs pos="0">
                  <a:srgbClr val="0073FF">
                    <a:alpha val="25000"/>
                  </a:srgbClr>
                </a:gs>
                <a:gs pos="100000">
                  <a:srgbClr val="00FFFF">
                    <a:alpha val="25000"/>
                  </a:srgbClr>
                </a:gs>
              </a:gsLst>
              <a:lin ang="27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noAutofit/>
            </a:bodyPr>
            <a:lstStyle/>
            <a:p>
              <a:pPr algn="ctr"/>
              <a:endParaRPr lang="en-US" sz="1500" spc="75" dirty="0">
                <a:solidFill>
                  <a:srgbClr val="FFFFFF"/>
                </a:solidFill>
                <a:latin typeface="Arial Regular" charset="0"/>
                <a:ea typeface="Arial Regular" charset="0"/>
                <a:cs typeface="Arial Regular" charset="0"/>
              </a:endParaRPr>
            </a:p>
          </p:txBody>
        </p:sp>
        <p:sp>
          <p:nvSpPr>
            <p:cNvPr id="15" name="Rectangle 14"/>
            <p:cNvSpPr/>
            <p:nvPr/>
          </p:nvSpPr>
          <p:spPr>
            <a:xfrm>
              <a:off x="16909448" y="2837632"/>
              <a:ext cx="768952" cy="786502"/>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grpSp>
      <p:sp>
        <p:nvSpPr>
          <p:cNvPr id="16" name="Rectangle 15"/>
          <p:cNvSpPr/>
          <p:nvPr/>
        </p:nvSpPr>
        <p:spPr>
          <a:xfrm>
            <a:off x="4344123" y="3431765"/>
            <a:ext cx="1600285" cy="477310"/>
          </a:xfrm>
          <a:prstGeom prst="rect">
            <a:avLst/>
          </a:prstGeom>
          <a:ln>
            <a:noFill/>
          </a:ln>
        </p:spPr>
        <p:txBody>
          <a:bodyPr wrap="square" anchor="ctr">
            <a:spAutoFit/>
          </a:bodyPr>
          <a:lstStyle/>
          <a:p>
            <a:pPr algn="ctr"/>
            <a:r>
              <a:rPr lang="en-US" sz="1251" spc="75" dirty="0">
                <a:solidFill>
                  <a:srgbClr val="FFFFFF"/>
                </a:solidFill>
                <a:latin typeface="Arial Regular" charset="0"/>
                <a:ea typeface="Arial Regular" charset="0"/>
                <a:cs typeface="Arial Regular" charset="0"/>
              </a:rPr>
              <a:t>One-click </a:t>
            </a:r>
          </a:p>
          <a:p>
            <a:pPr algn="ctr"/>
            <a:r>
              <a:rPr lang="en-US" sz="1251" spc="75" dirty="0">
                <a:solidFill>
                  <a:srgbClr val="FFFFFF"/>
                </a:solidFill>
                <a:latin typeface="Arial Regular" charset="0"/>
                <a:ea typeface="Arial Regular" charset="0"/>
                <a:cs typeface="Arial Regular" charset="0"/>
              </a:rPr>
              <a:t>training</a:t>
            </a:r>
          </a:p>
        </p:txBody>
      </p:sp>
      <p:sp>
        <p:nvSpPr>
          <p:cNvPr id="17" name="Rectangle 16"/>
          <p:cNvSpPr/>
          <p:nvPr/>
        </p:nvSpPr>
        <p:spPr>
          <a:xfrm>
            <a:off x="5829555" y="3431763"/>
            <a:ext cx="1600285" cy="477310"/>
          </a:xfrm>
          <a:prstGeom prst="rect">
            <a:avLst/>
          </a:prstGeom>
          <a:ln>
            <a:noFill/>
          </a:ln>
        </p:spPr>
        <p:txBody>
          <a:bodyPr wrap="square" anchor="ctr">
            <a:spAutoFit/>
          </a:bodyPr>
          <a:lstStyle/>
          <a:p>
            <a:pPr algn="ctr"/>
            <a:r>
              <a:rPr lang="en-US" sz="1251" spc="75" dirty="0">
                <a:solidFill>
                  <a:srgbClr val="FFFFFF"/>
                </a:solidFill>
                <a:latin typeface="Arial Regular" charset="0"/>
                <a:ea typeface="Arial Regular" charset="0"/>
                <a:cs typeface="Arial Regular" charset="0"/>
              </a:rPr>
              <a:t>Hyperparameter optimization</a:t>
            </a: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14945" y="2769420"/>
            <a:ext cx="589264" cy="52223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8003" y="2709832"/>
            <a:ext cx="665853" cy="683647"/>
          </a:xfrm>
          <a:prstGeom prst="rect">
            <a:avLst/>
          </a:prstGeom>
        </p:spPr>
      </p:pic>
      <p:sp>
        <p:nvSpPr>
          <p:cNvPr id="20" name="TextBox 19"/>
          <p:cNvSpPr txBox="1"/>
          <p:nvPr/>
        </p:nvSpPr>
        <p:spPr>
          <a:xfrm>
            <a:off x="1613963" y="4915382"/>
            <a:ext cx="1388696" cy="312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r>
              <a:rPr lang="en-US" sz="1750" spc="151" dirty="0">
                <a:solidFill>
                  <a:srgbClr val="FFFFFF"/>
                </a:solidFill>
                <a:latin typeface="Arial Regular" charset="0"/>
                <a:ea typeface="Arial Regular" charset="0"/>
                <a:cs typeface="Arial Regular" charset="0"/>
                <a:sym typeface="Amazon Ember Cd Bold"/>
              </a:rPr>
              <a:t>BUILD</a:t>
            </a:r>
          </a:p>
        </p:txBody>
      </p:sp>
      <p:sp>
        <p:nvSpPr>
          <p:cNvPr id="21" name="Rectangle 20"/>
          <p:cNvSpPr/>
          <p:nvPr/>
        </p:nvSpPr>
        <p:spPr>
          <a:xfrm flipV="1">
            <a:off x="617690" y="4651181"/>
            <a:ext cx="3490815" cy="196636"/>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sp>
        <p:nvSpPr>
          <p:cNvPr id="22" name="Rectangle 21"/>
          <p:cNvSpPr/>
          <p:nvPr/>
        </p:nvSpPr>
        <p:spPr>
          <a:xfrm flipV="1">
            <a:off x="4274525" y="4650638"/>
            <a:ext cx="3278525" cy="196636"/>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sp>
        <p:nvSpPr>
          <p:cNvPr id="23" name="TextBox 22"/>
          <p:cNvSpPr txBox="1"/>
          <p:nvPr/>
        </p:nvSpPr>
        <p:spPr>
          <a:xfrm>
            <a:off x="5202707" y="4915382"/>
            <a:ext cx="1388696" cy="312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r>
              <a:rPr lang="en-US" sz="1750" spc="151">
                <a:solidFill>
                  <a:srgbClr val="FFFFFF"/>
                </a:solidFill>
                <a:latin typeface="Arial Regular" charset="0"/>
                <a:ea typeface="Arial Regular" charset="0"/>
                <a:cs typeface="Arial Regular" charset="0"/>
                <a:sym typeface="Amazon Ember Cd Bold"/>
              </a:rPr>
              <a:t>TRAIN</a:t>
            </a:r>
            <a:endParaRPr lang="en-US" sz="1750" spc="151" dirty="0">
              <a:solidFill>
                <a:srgbClr val="FFFFFF"/>
              </a:solidFill>
              <a:latin typeface="Arial Regular" charset="0"/>
              <a:ea typeface="Arial Regular" charset="0"/>
              <a:cs typeface="Arial Regular" charset="0"/>
              <a:sym typeface="Amazon Ember Cd Bold"/>
            </a:endParaRPr>
          </a:p>
        </p:txBody>
      </p:sp>
      <p:sp>
        <p:nvSpPr>
          <p:cNvPr id="24" name="Rectangle 23"/>
          <p:cNvSpPr/>
          <p:nvPr/>
        </p:nvSpPr>
        <p:spPr>
          <a:xfrm flipV="1">
            <a:off x="7719071" y="4650638"/>
            <a:ext cx="3778287" cy="196636"/>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sp>
        <p:nvSpPr>
          <p:cNvPr id="25" name="TextBox 24"/>
          <p:cNvSpPr txBox="1"/>
          <p:nvPr/>
        </p:nvSpPr>
        <p:spPr>
          <a:xfrm>
            <a:off x="8916092" y="4915382"/>
            <a:ext cx="1388696" cy="312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spAutoFit/>
          </a:bodyPr>
          <a:lstStyle/>
          <a:p>
            <a:pPr algn="ctr" defTabSz="243416" hangingPunct="0"/>
            <a:r>
              <a:rPr lang="en-US" sz="1750" spc="151">
                <a:solidFill>
                  <a:srgbClr val="FFFFFF"/>
                </a:solidFill>
                <a:latin typeface="Arial Regular" charset="0"/>
                <a:ea typeface="Arial Regular" charset="0"/>
                <a:cs typeface="Arial Regular" charset="0"/>
                <a:sym typeface="Amazon Ember Cd Bold"/>
              </a:rPr>
              <a:t>DEPLOY</a:t>
            </a:r>
            <a:endParaRPr lang="en-US" sz="1750" spc="151" dirty="0">
              <a:solidFill>
                <a:srgbClr val="FFFFFF"/>
              </a:solidFill>
              <a:latin typeface="Arial Regular" charset="0"/>
              <a:ea typeface="Arial Regular" charset="0"/>
              <a:cs typeface="Arial Regular" charset="0"/>
              <a:sym typeface="Amazon Ember Cd Bold"/>
            </a:endParaRPr>
          </a:p>
        </p:txBody>
      </p:sp>
    </p:spTree>
    <p:extLst>
      <p:ext uri="{BB962C8B-B14F-4D97-AF65-F5344CB8AC3E}">
        <p14:creationId xmlns:p14="http://schemas.microsoft.com/office/powerpoint/2010/main" val="214006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Amazon machine learning stack – API level</a:t>
            </a:r>
          </a:p>
        </p:txBody>
      </p:sp>
      <p:sp>
        <p:nvSpPr>
          <p:cNvPr id="4" name="Rectangle 3"/>
          <p:cNvSpPr/>
          <p:nvPr/>
        </p:nvSpPr>
        <p:spPr>
          <a:xfrm>
            <a:off x="1153885" y="3295311"/>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PLATFORM SERVICES</a:t>
            </a:r>
          </a:p>
        </p:txBody>
      </p:sp>
      <p:sp>
        <p:nvSpPr>
          <p:cNvPr id="5" name="Rectangle 4"/>
          <p:cNvSpPr/>
          <p:nvPr/>
        </p:nvSpPr>
        <p:spPr>
          <a:xfrm>
            <a:off x="1153884" y="1858964"/>
            <a:ext cx="9884229" cy="12482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SERVICES</a:t>
            </a:r>
          </a:p>
        </p:txBody>
      </p:sp>
      <p:sp>
        <p:nvSpPr>
          <p:cNvPr id="6" name="Rectangle 5"/>
          <p:cNvSpPr/>
          <p:nvPr/>
        </p:nvSpPr>
        <p:spPr>
          <a:xfrm>
            <a:off x="1153885" y="4731658"/>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FRAMEWORKS &amp; INTERFACES</a:t>
            </a:r>
          </a:p>
        </p:txBody>
      </p:sp>
      <p:sp>
        <p:nvSpPr>
          <p:cNvPr id="7" name="Rectangle 6"/>
          <p:cNvSpPr/>
          <p:nvPr/>
        </p:nvSpPr>
        <p:spPr>
          <a:xfrm>
            <a:off x="1251856"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Caffe2</a:t>
            </a:r>
          </a:p>
        </p:txBody>
      </p:sp>
      <p:sp>
        <p:nvSpPr>
          <p:cNvPr id="8" name="Rectangle 7"/>
          <p:cNvSpPr/>
          <p:nvPr/>
        </p:nvSpPr>
        <p:spPr>
          <a:xfrm>
            <a:off x="2480462"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CNTK</a:t>
            </a:r>
          </a:p>
        </p:txBody>
      </p:sp>
      <p:sp>
        <p:nvSpPr>
          <p:cNvPr id="9" name="Rectangle 8"/>
          <p:cNvSpPr/>
          <p:nvPr/>
        </p:nvSpPr>
        <p:spPr>
          <a:xfrm>
            <a:off x="3709068"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Apache MXNet</a:t>
            </a:r>
          </a:p>
        </p:txBody>
      </p:sp>
      <p:sp>
        <p:nvSpPr>
          <p:cNvPr id="10" name="Rectangle 9"/>
          <p:cNvSpPr/>
          <p:nvPr/>
        </p:nvSpPr>
        <p:spPr>
          <a:xfrm>
            <a:off x="4937674"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PyTorch</a:t>
            </a:r>
            <a:endParaRPr lang="en-US" sz="1400" dirty="0"/>
          </a:p>
        </p:txBody>
      </p:sp>
      <p:sp>
        <p:nvSpPr>
          <p:cNvPr id="11" name="Rectangle 10"/>
          <p:cNvSpPr/>
          <p:nvPr/>
        </p:nvSpPr>
        <p:spPr>
          <a:xfrm>
            <a:off x="6166280"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TensorFlow</a:t>
            </a:r>
          </a:p>
        </p:txBody>
      </p:sp>
      <p:sp>
        <p:nvSpPr>
          <p:cNvPr id="12" name="Rectangle 11"/>
          <p:cNvSpPr/>
          <p:nvPr/>
        </p:nvSpPr>
        <p:spPr>
          <a:xfrm>
            <a:off x="7394886"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Torch</a:t>
            </a:r>
          </a:p>
        </p:txBody>
      </p:sp>
      <p:sp>
        <p:nvSpPr>
          <p:cNvPr id="13" name="Rectangle 12"/>
          <p:cNvSpPr/>
          <p:nvPr/>
        </p:nvSpPr>
        <p:spPr>
          <a:xfrm>
            <a:off x="8623492"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Keras</a:t>
            </a:r>
            <a:endParaRPr lang="en-US" sz="1400" dirty="0"/>
          </a:p>
        </p:txBody>
      </p:sp>
      <p:sp>
        <p:nvSpPr>
          <p:cNvPr id="14" name="Rectangle 13"/>
          <p:cNvSpPr/>
          <p:nvPr/>
        </p:nvSpPr>
        <p:spPr>
          <a:xfrm>
            <a:off x="9852100"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Gluon</a:t>
            </a:r>
          </a:p>
        </p:txBody>
      </p:sp>
      <p:sp>
        <p:nvSpPr>
          <p:cNvPr id="15" name="Rectangle 14"/>
          <p:cNvSpPr/>
          <p:nvPr/>
        </p:nvSpPr>
        <p:spPr>
          <a:xfrm>
            <a:off x="1251856" y="5121730"/>
            <a:ext cx="9697523" cy="237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Deep Learning AMIs</a:t>
            </a:r>
          </a:p>
        </p:txBody>
      </p:sp>
      <p:sp>
        <p:nvSpPr>
          <p:cNvPr id="16" name="Rectangle 15"/>
          <p:cNvSpPr/>
          <p:nvPr/>
        </p:nvSpPr>
        <p:spPr>
          <a:xfrm>
            <a:off x="3709068"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SageMaker</a:t>
            </a:r>
          </a:p>
        </p:txBody>
      </p:sp>
      <p:sp>
        <p:nvSpPr>
          <p:cNvPr id="17" name="Rectangle 16"/>
          <p:cNvSpPr/>
          <p:nvPr/>
        </p:nvSpPr>
        <p:spPr>
          <a:xfrm>
            <a:off x="6166280"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DeepLens</a:t>
            </a:r>
          </a:p>
        </p:txBody>
      </p:sp>
      <p:sp>
        <p:nvSpPr>
          <p:cNvPr id="18" name="Rectangle 17"/>
          <p:cNvSpPr/>
          <p:nvPr/>
        </p:nvSpPr>
        <p:spPr>
          <a:xfrm>
            <a:off x="1251856"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Mechanical Turk</a:t>
            </a:r>
          </a:p>
        </p:txBody>
      </p:sp>
      <p:sp>
        <p:nvSpPr>
          <p:cNvPr id="19" name="Rectangle 18"/>
          <p:cNvSpPr/>
          <p:nvPr/>
        </p:nvSpPr>
        <p:spPr>
          <a:xfrm>
            <a:off x="8620056"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ML</a:t>
            </a:r>
          </a:p>
        </p:txBody>
      </p:sp>
    </p:spTree>
    <p:extLst>
      <p:ext uri="{BB962C8B-B14F-4D97-AF65-F5344CB8AC3E}">
        <p14:creationId xmlns:p14="http://schemas.microsoft.com/office/powerpoint/2010/main" val="85379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Amazon machine learning stack</a:t>
            </a:r>
          </a:p>
        </p:txBody>
      </p:sp>
      <p:sp>
        <p:nvSpPr>
          <p:cNvPr id="4" name="Rectangle 3"/>
          <p:cNvSpPr/>
          <p:nvPr/>
        </p:nvSpPr>
        <p:spPr>
          <a:xfrm>
            <a:off x="1153885" y="3295311"/>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PLATFORM SERVICES</a:t>
            </a:r>
          </a:p>
        </p:txBody>
      </p:sp>
      <p:sp>
        <p:nvSpPr>
          <p:cNvPr id="5" name="Rectangle 4"/>
          <p:cNvSpPr/>
          <p:nvPr/>
        </p:nvSpPr>
        <p:spPr>
          <a:xfrm>
            <a:off x="1153884" y="1858964"/>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 SERVICES</a:t>
            </a:r>
          </a:p>
        </p:txBody>
      </p:sp>
      <p:sp>
        <p:nvSpPr>
          <p:cNvPr id="6" name="Rectangle 5"/>
          <p:cNvSpPr/>
          <p:nvPr/>
        </p:nvSpPr>
        <p:spPr>
          <a:xfrm>
            <a:off x="1153885" y="4731658"/>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FRAMEWORKS &amp; INTERFACES</a:t>
            </a:r>
          </a:p>
        </p:txBody>
      </p:sp>
      <p:sp>
        <p:nvSpPr>
          <p:cNvPr id="7" name="Rectangle 6"/>
          <p:cNvSpPr/>
          <p:nvPr/>
        </p:nvSpPr>
        <p:spPr>
          <a:xfrm>
            <a:off x="1251856"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Caffe2</a:t>
            </a:r>
          </a:p>
        </p:txBody>
      </p:sp>
      <p:sp>
        <p:nvSpPr>
          <p:cNvPr id="8" name="Rectangle 7"/>
          <p:cNvSpPr/>
          <p:nvPr/>
        </p:nvSpPr>
        <p:spPr>
          <a:xfrm>
            <a:off x="2480462"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CNTK</a:t>
            </a:r>
          </a:p>
        </p:txBody>
      </p:sp>
      <p:sp>
        <p:nvSpPr>
          <p:cNvPr id="9" name="Rectangle 8"/>
          <p:cNvSpPr/>
          <p:nvPr/>
        </p:nvSpPr>
        <p:spPr>
          <a:xfrm>
            <a:off x="3709068"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Apache MXNet</a:t>
            </a:r>
          </a:p>
        </p:txBody>
      </p:sp>
      <p:sp>
        <p:nvSpPr>
          <p:cNvPr id="10" name="Rectangle 9"/>
          <p:cNvSpPr/>
          <p:nvPr/>
        </p:nvSpPr>
        <p:spPr>
          <a:xfrm>
            <a:off x="4937674"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PyTorch</a:t>
            </a:r>
            <a:endParaRPr lang="en-US" sz="1400" dirty="0"/>
          </a:p>
        </p:txBody>
      </p:sp>
      <p:sp>
        <p:nvSpPr>
          <p:cNvPr id="11" name="Rectangle 10"/>
          <p:cNvSpPr/>
          <p:nvPr/>
        </p:nvSpPr>
        <p:spPr>
          <a:xfrm>
            <a:off x="6166280"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TensorFlow</a:t>
            </a:r>
          </a:p>
        </p:txBody>
      </p:sp>
      <p:sp>
        <p:nvSpPr>
          <p:cNvPr id="12" name="Rectangle 11"/>
          <p:cNvSpPr/>
          <p:nvPr/>
        </p:nvSpPr>
        <p:spPr>
          <a:xfrm>
            <a:off x="7394886"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Torch</a:t>
            </a:r>
          </a:p>
        </p:txBody>
      </p:sp>
      <p:sp>
        <p:nvSpPr>
          <p:cNvPr id="13" name="Rectangle 12"/>
          <p:cNvSpPr/>
          <p:nvPr/>
        </p:nvSpPr>
        <p:spPr>
          <a:xfrm>
            <a:off x="8623492"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Keras</a:t>
            </a:r>
            <a:endParaRPr lang="en-US" sz="1400" dirty="0"/>
          </a:p>
        </p:txBody>
      </p:sp>
      <p:sp>
        <p:nvSpPr>
          <p:cNvPr id="14" name="Rectangle 13"/>
          <p:cNvSpPr/>
          <p:nvPr/>
        </p:nvSpPr>
        <p:spPr>
          <a:xfrm>
            <a:off x="9852100"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Gluon</a:t>
            </a:r>
          </a:p>
        </p:txBody>
      </p:sp>
      <p:sp>
        <p:nvSpPr>
          <p:cNvPr id="15" name="Rectangle 14"/>
          <p:cNvSpPr/>
          <p:nvPr/>
        </p:nvSpPr>
        <p:spPr>
          <a:xfrm>
            <a:off x="1251856" y="5121730"/>
            <a:ext cx="9697523" cy="237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Deep Learning AMIs</a:t>
            </a:r>
          </a:p>
        </p:txBody>
      </p:sp>
      <p:sp>
        <p:nvSpPr>
          <p:cNvPr id="16" name="Rectangle 15"/>
          <p:cNvSpPr/>
          <p:nvPr/>
        </p:nvSpPr>
        <p:spPr>
          <a:xfrm>
            <a:off x="3709068"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SageMaker</a:t>
            </a:r>
          </a:p>
        </p:txBody>
      </p:sp>
      <p:sp>
        <p:nvSpPr>
          <p:cNvPr id="17" name="Rectangle 16"/>
          <p:cNvSpPr/>
          <p:nvPr/>
        </p:nvSpPr>
        <p:spPr>
          <a:xfrm>
            <a:off x="6166280"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DeepLens</a:t>
            </a:r>
          </a:p>
        </p:txBody>
      </p:sp>
      <p:sp>
        <p:nvSpPr>
          <p:cNvPr id="18" name="Rectangle 17"/>
          <p:cNvSpPr/>
          <p:nvPr/>
        </p:nvSpPr>
        <p:spPr>
          <a:xfrm>
            <a:off x="1251856" y="2389980"/>
            <a:ext cx="137160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Rekognition</a:t>
            </a:r>
          </a:p>
        </p:txBody>
      </p:sp>
      <p:sp>
        <p:nvSpPr>
          <p:cNvPr id="19" name="Rectangle 18"/>
          <p:cNvSpPr/>
          <p:nvPr/>
        </p:nvSpPr>
        <p:spPr>
          <a:xfrm>
            <a:off x="2916353" y="2389980"/>
            <a:ext cx="137160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Transcribe</a:t>
            </a:r>
          </a:p>
        </p:txBody>
      </p:sp>
      <p:sp>
        <p:nvSpPr>
          <p:cNvPr id="20" name="Rectangle 19"/>
          <p:cNvSpPr/>
          <p:nvPr/>
        </p:nvSpPr>
        <p:spPr>
          <a:xfrm>
            <a:off x="4580850" y="2389980"/>
            <a:ext cx="137160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Translate</a:t>
            </a:r>
          </a:p>
        </p:txBody>
      </p:sp>
      <p:sp>
        <p:nvSpPr>
          <p:cNvPr id="21" name="Rectangle 20"/>
          <p:cNvSpPr/>
          <p:nvPr/>
        </p:nvSpPr>
        <p:spPr>
          <a:xfrm>
            <a:off x="6245347" y="2389980"/>
            <a:ext cx="137160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Polly</a:t>
            </a:r>
          </a:p>
        </p:txBody>
      </p:sp>
      <p:sp>
        <p:nvSpPr>
          <p:cNvPr id="22" name="Rectangle 21"/>
          <p:cNvSpPr/>
          <p:nvPr/>
        </p:nvSpPr>
        <p:spPr>
          <a:xfrm>
            <a:off x="7909844" y="2389980"/>
            <a:ext cx="137160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Comprehend</a:t>
            </a:r>
          </a:p>
        </p:txBody>
      </p:sp>
      <p:sp>
        <p:nvSpPr>
          <p:cNvPr id="23" name="Rectangle 22"/>
          <p:cNvSpPr/>
          <p:nvPr/>
        </p:nvSpPr>
        <p:spPr>
          <a:xfrm>
            <a:off x="9574342" y="2389980"/>
            <a:ext cx="137160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Lex</a:t>
            </a:r>
          </a:p>
        </p:txBody>
      </p:sp>
      <p:sp>
        <p:nvSpPr>
          <p:cNvPr id="26" name="Rectangle 25"/>
          <p:cNvSpPr/>
          <p:nvPr/>
        </p:nvSpPr>
        <p:spPr>
          <a:xfrm>
            <a:off x="1251856"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Mechanical Turk</a:t>
            </a:r>
          </a:p>
        </p:txBody>
      </p:sp>
      <p:sp>
        <p:nvSpPr>
          <p:cNvPr id="27" name="Rectangle 26"/>
          <p:cNvSpPr/>
          <p:nvPr/>
        </p:nvSpPr>
        <p:spPr>
          <a:xfrm>
            <a:off x="8620056"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ML</a:t>
            </a:r>
          </a:p>
        </p:txBody>
      </p:sp>
    </p:spTree>
    <p:extLst>
      <p:ext uri="{BB962C8B-B14F-4D97-AF65-F5344CB8AC3E}">
        <p14:creationId xmlns:p14="http://schemas.microsoft.com/office/powerpoint/2010/main" val="102223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Comprehend</a:t>
            </a:r>
          </a:p>
        </p:txBody>
      </p:sp>
      <p:sp>
        <p:nvSpPr>
          <p:cNvPr id="3" name="TextBox 2"/>
          <p:cNvSpPr txBox="1"/>
          <p:nvPr/>
        </p:nvSpPr>
        <p:spPr>
          <a:xfrm>
            <a:off x="838200" y="1164771"/>
            <a:ext cx="6070893" cy="369332"/>
          </a:xfrm>
          <a:prstGeom prst="rect">
            <a:avLst/>
          </a:prstGeom>
          <a:noFill/>
        </p:spPr>
        <p:txBody>
          <a:bodyPr wrap="none" rtlCol="0">
            <a:spAutoFit/>
          </a:bodyPr>
          <a:lstStyle/>
          <a:p>
            <a:r>
              <a:rPr lang="en-US" spc="300" dirty="0">
                <a:solidFill>
                  <a:schemeClr val="accent1"/>
                </a:solidFill>
              </a:rPr>
              <a:t>Discover insights and relationships in text</a:t>
            </a:r>
          </a:p>
        </p:txBody>
      </p:sp>
      <p:sp>
        <p:nvSpPr>
          <p:cNvPr id="4" name="Objects…"/>
          <p:cNvSpPr txBox="1"/>
          <p:nvPr/>
        </p:nvSpPr>
        <p:spPr>
          <a:xfrm>
            <a:off x="10045725" y="2551512"/>
            <a:ext cx="1689343" cy="25648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1500" kern="0" spc="75" dirty="0">
                <a:solidFill>
                  <a:srgbClr val="FFFFFF"/>
                </a:solidFill>
                <a:latin typeface="Arial Regular" charset="0"/>
                <a:ea typeface="Arial Regular" charset="0"/>
                <a:cs typeface="Arial Regular" charset="0"/>
                <a:sym typeface="Chrono Bold"/>
              </a:rPr>
              <a:t>Entities</a:t>
            </a:r>
            <a:endParaRPr sz="1500" kern="0" spc="75" dirty="0">
              <a:solidFill>
                <a:srgbClr val="FFFFFF"/>
              </a:solidFill>
              <a:latin typeface="Arial Regular" charset="0"/>
              <a:ea typeface="Arial Regular" charset="0"/>
              <a:cs typeface="Arial Regular" charset="0"/>
              <a:sym typeface="Chrono Bold"/>
            </a:endParaRPr>
          </a:p>
        </p:txBody>
      </p:sp>
      <p:sp>
        <p:nvSpPr>
          <p:cNvPr id="5" name="Objects…"/>
          <p:cNvSpPr txBox="1"/>
          <p:nvPr/>
        </p:nvSpPr>
        <p:spPr>
          <a:xfrm>
            <a:off x="10045725" y="3236191"/>
            <a:ext cx="1689343" cy="25648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1500" kern="0" spc="75" dirty="0">
                <a:solidFill>
                  <a:srgbClr val="FFFFFF"/>
                </a:solidFill>
                <a:latin typeface="Arial Regular" charset="0"/>
                <a:ea typeface="Arial Regular" charset="0"/>
                <a:cs typeface="Arial Regular" charset="0"/>
                <a:sym typeface="Chrono Bold"/>
              </a:rPr>
              <a:t>Key Phrases</a:t>
            </a:r>
            <a:endParaRPr sz="1500" kern="0" spc="75" dirty="0">
              <a:solidFill>
                <a:srgbClr val="FFFFFF"/>
              </a:solidFill>
              <a:latin typeface="Arial Regular" charset="0"/>
              <a:ea typeface="Arial Regular" charset="0"/>
              <a:cs typeface="Arial Regular" charset="0"/>
              <a:sym typeface="Chrono Bold"/>
            </a:endParaRPr>
          </a:p>
        </p:txBody>
      </p:sp>
      <p:sp>
        <p:nvSpPr>
          <p:cNvPr id="6" name="Objects…"/>
          <p:cNvSpPr txBox="1"/>
          <p:nvPr/>
        </p:nvSpPr>
        <p:spPr>
          <a:xfrm>
            <a:off x="10045725" y="3874137"/>
            <a:ext cx="1689343" cy="25648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1500" kern="0" spc="75" dirty="0">
                <a:solidFill>
                  <a:srgbClr val="FFFFFF"/>
                </a:solidFill>
                <a:latin typeface="Arial Regular" charset="0"/>
                <a:ea typeface="Arial Regular" charset="0"/>
                <a:cs typeface="Arial Regular" charset="0"/>
                <a:sym typeface="Chrono Bold"/>
              </a:rPr>
              <a:t>Language</a:t>
            </a:r>
            <a:endParaRPr sz="1500" kern="0" spc="75" dirty="0">
              <a:solidFill>
                <a:srgbClr val="FFFFFF"/>
              </a:solidFill>
              <a:latin typeface="Arial Regular" charset="0"/>
              <a:ea typeface="Arial Regular" charset="0"/>
              <a:cs typeface="Arial Regular" charset="0"/>
              <a:sym typeface="Chrono Bold"/>
            </a:endParaRPr>
          </a:p>
        </p:txBody>
      </p:sp>
      <p:sp>
        <p:nvSpPr>
          <p:cNvPr id="7" name="Objects…"/>
          <p:cNvSpPr txBox="1"/>
          <p:nvPr/>
        </p:nvSpPr>
        <p:spPr>
          <a:xfrm>
            <a:off x="10045725" y="4512087"/>
            <a:ext cx="1689343" cy="25648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1500" kern="0" spc="75" dirty="0">
                <a:solidFill>
                  <a:srgbClr val="FFFFFF"/>
                </a:solidFill>
                <a:latin typeface="Arial Regular" charset="0"/>
                <a:ea typeface="Arial Regular" charset="0"/>
                <a:cs typeface="Arial Regular" charset="0"/>
                <a:sym typeface="Chrono Bold"/>
              </a:rPr>
              <a:t>Sentiment</a:t>
            </a:r>
            <a:endParaRPr sz="1500" kern="0" spc="75" dirty="0">
              <a:solidFill>
                <a:srgbClr val="FFFFFF"/>
              </a:solidFill>
              <a:latin typeface="Arial Regular" charset="0"/>
              <a:ea typeface="Arial Regular" charset="0"/>
              <a:cs typeface="Arial Regular" charset="0"/>
              <a:sym typeface="Chrono Bold"/>
            </a:endParaRPr>
          </a:p>
        </p:txBody>
      </p:sp>
      <p:pic>
        <p:nvPicPr>
          <p:cNvPr id="8" name="Picture 7"/>
          <p:cNvPicPr>
            <a:picLocks noChangeAspect="1"/>
          </p:cNvPicPr>
          <p:nvPr/>
        </p:nvPicPr>
        <p:blipFill>
          <a:blip r:embed="rId3"/>
          <a:stretch>
            <a:fillRect/>
          </a:stretch>
        </p:blipFill>
        <p:spPr>
          <a:xfrm>
            <a:off x="1392882" y="2678026"/>
            <a:ext cx="358876" cy="371251"/>
          </a:xfrm>
          <a:prstGeom prst="rect">
            <a:avLst/>
          </a:prstGeom>
        </p:spPr>
      </p:pic>
      <p:pic>
        <p:nvPicPr>
          <p:cNvPr id="9" name="Picture 8"/>
          <p:cNvPicPr>
            <a:picLocks noChangeAspect="1"/>
          </p:cNvPicPr>
          <p:nvPr/>
        </p:nvPicPr>
        <p:blipFill>
          <a:blip r:embed="rId4"/>
          <a:stretch>
            <a:fillRect/>
          </a:stretch>
        </p:blipFill>
        <p:spPr>
          <a:xfrm>
            <a:off x="2113995" y="2819860"/>
            <a:ext cx="734749" cy="126435"/>
          </a:xfrm>
          <a:prstGeom prst="rect">
            <a:avLst/>
          </a:prstGeom>
        </p:spPr>
      </p:pic>
      <p:pic>
        <p:nvPicPr>
          <p:cNvPr id="10" name="Picture 9"/>
          <p:cNvPicPr>
            <a:picLocks noChangeAspect="1"/>
          </p:cNvPicPr>
          <p:nvPr/>
        </p:nvPicPr>
        <p:blipFill>
          <a:blip r:embed="rId5"/>
          <a:stretch>
            <a:fillRect/>
          </a:stretch>
        </p:blipFill>
        <p:spPr>
          <a:xfrm>
            <a:off x="3241926" y="2653534"/>
            <a:ext cx="326700" cy="408375"/>
          </a:xfrm>
          <a:prstGeom prst="rect">
            <a:avLst/>
          </a:prstGeom>
        </p:spPr>
      </p:pic>
      <p:pic>
        <p:nvPicPr>
          <p:cNvPr id="11" name="Picture 10"/>
          <p:cNvPicPr>
            <a:picLocks noChangeAspect="1"/>
          </p:cNvPicPr>
          <p:nvPr/>
        </p:nvPicPr>
        <p:blipFill>
          <a:blip r:embed="rId6"/>
          <a:stretch>
            <a:fillRect/>
          </a:stretch>
        </p:blipFill>
        <p:spPr>
          <a:xfrm>
            <a:off x="1897663" y="3850910"/>
            <a:ext cx="149738" cy="326700"/>
          </a:xfrm>
          <a:prstGeom prst="rect">
            <a:avLst/>
          </a:prstGeom>
        </p:spPr>
      </p:pic>
      <p:pic>
        <p:nvPicPr>
          <p:cNvPr id="12" name="Picture 11"/>
          <p:cNvPicPr>
            <a:picLocks noChangeAspect="1"/>
          </p:cNvPicPr>
          <p:nvPr/>
        </p:nvPicPr>
        <p:blipFill>
          <a:blip r:embed="rId7"/>
          <a:stretch>
            <a:fillRect/>
          </a:stretch>
        </p:blipFill>
        <p:spPr>
          <a:xfrm>
            <a:off x="2719691" y="3905361"/>
            <a:ext cx="340313" cy="272251"/>
          </a:xfrm>
          <a:prstGeom prst="rect">
            <a:avLst/>
          </a:prstGeom>
        </p:spPr>
      </p:pic>
      <p:pic>
        <p:nvPicPr>
          <p:cNvPr id="13" name="Picture 12"/>
          <p:cNvPicPr>
            <a:picLocks noChangeAspect="1"/>
          </p:cNvPicPr>
          <p:nvPr/>
        </p:nvPicPr>
        <p:blipFill>
          <a:blip r:embed="rId8"/>
          <a:stretch>
            <a:fillRect/>
          </a:stretch>
        </p:blipFill>
        <p:spPr>
          <a:xfrm>
            <a:off x="3707294" y="3927403"/>
            <a:ext cx="337500" cy="275625"/>
          </a:xfrm>
          <a:prstGeom prst="rect">
            <a:avLst/>
          </a:prstGeom>
        </p:spPr>
      </p:pic>
      <p:cxnSp>
        <p:nvCxnSpPr>
          <p:cNvPr id="14" name="Straight Connector 13"/>
          <p:cNvCxnSpPr/>
          <p:nvPr/>
        </p:nvCxnSpPr>
        <p:spPr>
          <a:xfrm>
            <a:off x="1575656" y="3073931"/>
            <a:ext cx="0" cy="313035"/>
          </a:xfrm>
          <a:prstGeom prst="line">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a:off x="2448665" y="3088043"/>
            <a:ext cx="0" cy="298923"/>
          </a:xfrm>
          <a:prstGeom prst="line">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3413916" y="3099161"/>
            <a:ext cx="0" cy="287803"/>
          </a:xfrm>
          <a:prstGeom prst="line">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cxnSp>
      <p:cxnSp>
        <p:nvCxnSpPr>
          <p:cNvPr id="17" name="Straight Connector 16"/>
          <p:cNvCxnSpPr/>
          <p:nvPr/>
        </p:nvCxnSpPr>
        <p:spPr>
          <a:xfrm>
            <a:off x="2004141" y="3492676"/>
            <a:ext cx="0" cy="309085"/>
          </a:xfrm>
          <a:prstGeom prst="line">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a:off x="2880488" y="3492675"/>
            <a:ext cx="0" cy="305456"/>
          </a:xfrm>
          <a:prstGeom prst="line">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a:off x="3845739" y="3492675"/>
            <a:ext cx="0" cy="309992"/>
          </a:xfrm>
          <a:prstGeom prst="line">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cxnSp>
      <p:pic>
        <p:nvPicPr>
          <p:cNvPr id="20" name="Picture 19"/>
          <p:cNvPicPr>
            <a:picLocks noChangeAspect="1"/>
          </p:cNvPicPr>
          <p:nvPr/>
        </p:nvPicPr>
        <p:blipFill>
          <a:blip r:embed="rId9"/>
          <a:stretch>
            <a:fillRect/>
          </a:stretch>
        </p:blipFill>
        <p:spPr>
          <a:xfrm>
            <a:off x="9337319" y="2489862"/>
            <a:ext cx="540000" cy="354376"/>
          </a:xfrm>
          <a:prstGeom prst="rect">
            <a:avLst/>
          </a:prstGeom>
        </p:spPr>
      </p:pic>
      <p:pic>
        <p:nvPicPr>
          <p:cNvPr id="21" name="Picture 20"/>
          <p:cNvPicPr>
            <a:picLocks noChangeAspect="1"/>
          </p:cNvPicPr>
          <p:nvPr/>
        </p:nvPicPr>
        <p:blipFill>
          <a:blip r:embed="rId10"/>
          <a:stretch>
            <a:fillRect/>
          </a:stretch>
        </p:blipFill>
        <p:spPr>
          <a:xfrm>
            <a:off x="9368256" y="4424172"/>
            <a:ext cx="478125" cy="517500"/>
          </a:xfrm>
          <a:prstGeom prst="rect">
            <a:avLst/>
          </a:prstGeom>
        </p:spPr>
      </p:pic>
      <p:sp>
        <p:nvSpPr>
          <p:cNvPr id="22" name="Rectangle 21"/>
          <p:cNvSpPr/>
          <p:nvPr/>
        </p:nvSpPr>
        <p:spPr>
          <a:xfrm>
            <a:off x="9075124" y="2217683"/>
            <a:ext cx="2376157" cy="2916620"/>
          </a:xfrm>
          <a:prstGeom prst="rect">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1167" tIns="21167" rIns="21167" bIns="21167" numCol="1" spcCol="38100" rtlCol="0" anchor="ctr">
            <a:noAutofit/>
          </a:bodyPr>
          <a:lstStyle/>
          <a:p>
            <a:pPr algn="ctr" defTabSz="243416" hangingPunct="0"/>
            <a:endParaRPr lang="en-US" sz="1000">
              <a:solidFill>
                <a:srgbClr val="000000"/>
              </a:solidFill>
              <a:latin typeface="Arial Regular" charset="0"/>
              <a:ea typeface="Arial Regular" charset="0"/>
              <a:cs typeface="Arial Regular" charset="0"/>
              <a:sym typeface="Amazon Ember Cd Bold"/>
            </a:endParaRPr>
          </a:p>
        </p:txBody>
      </p:sp>
      <p:sp>
        <p:nvSpPr>
          <p:cNvPr id="23" name="Objects…"/>
          <p:cNvSpPr txBox="1"/>
          <p:nvPr/>
        </p:nvSpPr>
        <p:spPr>
          <a:xfrm>
            <a:off x="5254663" y="3680948"/>
            <a:ext cx="1689343" cy="487313"/>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defTabSz="228600">
              <a:defRPr sz="5600" spc="0">
                <a:latin typeface="Chrono Bold"/>
                <a:ea typeface="Chrono Bold"/>
                <a:cs typeface="Chrono Bold"/>
                <a:sym typeface="Chrono Bold"/>
              </a:defRPr>
            </a:pPr>
            <a:r>
              <a:rPr lang="en-US" sz="1500" spc="75" dirty="0">
                <a:solidFill>
                  <a:srgbClr val="FFFFFF"/>
                </a:solidFill>
                <a:latin typeface="Arial Regular" charset="0"/>
                <a:ea typeface="Arial Regular" charset="0"/>
                <a:cs typeface="Arial Regular" charset="0"/>
                <a:sym typeface="Chrono Bold"/>
              </a:rPr>
              <a:t>Amazon Comprehend</a:t>
            </a:r>
            <a:endParaRPr sz="1500" kern="0" spc="75" dirty="0">
              <a:solidFill>
                <a:srgbClr val="FFFFFF"/>
              </a:solidFill>
              <a:latin typeface="Arial Regular" charset="0"/>
              <a:ea typeface="Arial Regular" charset="0"/>
              <a:cs typeface="Arial Regular" charset="0"/>
              <a:sym typeface="Chrono Bold"/>
            </a:endParaRPr>
          </a:p>
        </p:txBody>
      </p:sp>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45033" y="3073930"/>
            <a:ext cx="547139" cy="547139"/>
          </a:xfrm>
          <a:prstGeom prst="rect">
            <a:avLst/>
          </a:prstGeom>
        </p:spPr>
      </p:pic>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76744" y="3737091"/>
            <a:ext cx="327360" cy="530571"/>
          </a:xfrm>
          <a:prstGeom prst="rect">
            <a:avLst/>
          </a:prstGeom>
        </p:spPr>
      </p:pic>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22036" y="3099162"/>
            <a:ext cx="517552" cy="482943"/>
          </a:xfrm>
          <a:prstGeom prst="rect">
            <a:avLst/>
          </a:prstGeom>
        </p:spPr>
      </p:pic>
      <p:cxnSp>
        <p:nvCxnSpPr>
          <p:cNvPr id="27" name="Straight Connector 26"/>
          <p:cNvCxnSpPr/>
          <p:nvPr/>
        </p:nvCxnSpPr>
        <p:spPr>
          <a:xfrm>
            <a:off x="1575658" y="3445649"/>
            <a:ext cx="3829500" cy="0"/>
          </a:xfrm>
          <a:prstGeom prst="line">
            <a:avLst/>
          </a:prstGeom>
          <a:noFill/>
          <a:ln w="25400" cap="flat">
            <a:solidFill>
              <a:srgbClr val="FFFFFF"/>
            </a:solidFill>
            <a:prstDash val="solid"/>
            <a:round/>
            <a:tailEnd type="triangle" w="lg" len="lg"/>
          </a:ln>
          <a:effectLst/>
          <a:sp3d/>
        </p:spPr>
        <p:style>
          <a:lnRef idx="0">
            <a:scrgbClr r="0" g="0" b="0"/>
          </a:lnRef>
          <a:fillRef idx="0">
            <a:scrgbClr r="0" g="0" b="0"/>
          </a:fillRef>
          <a:effectRef idx="0">
            <a:scrgbClr r="0" g="0" b="0"/>
          </a:effectRef>
          <a:fontRef idx="none"/>
        </p:style>
      </p:cxnSp>
      <p:cxnSp>
        <p:nvCxnSpPr>
          <p:cNvPr id="28" name="Straight Connector 27"/>
          <p:cNvCxnSpPr/>
          <p:nvPr/>
        </p:nvCxnSpPr>
        <p:spPr>
          <a:xfrm>
            <a:off x="6746475" y="3445985"/>
            <a:ext cx="1940861" cy="0"/>
          </a:xfrm>
          <a:prstGeom prst="line">
            <a:avLst/>
          </a:prstGeom>
          <a:noFill/>
          <a:ln w="25400" cap="flat">
            <a:solidFill>
              <a:srgbClr val="FFFFFF"/>
            </a:solidFill>
            <a:prstDash val="solid"/>
            <a:round/>
            <a:tailEnd type="triangle"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0900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Comprehend</a:t>
            </a:r>
          </a:p>
        </p:txBody>
      </p:sp>
      <p:sp>
        <p:nvSpPr>
          <p:cNvPr id="3" name="Objects…"/>
          <p:cNvSpPr txBox="1"/>
          <p:nvPr/>
        </p:nvSpPr>
        <p:spPr>
          <a:xfrm>
            <a:off x="8522270" y="2206974"/>
            <a:ext cx="1214171" cy="17197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951" kern="0" spc="75" dirty="0">
                <a:solidFill>
                  <a:srgbClr val="00FFFF"/>
                </a:solidFill>
                <a:latin typeface="Arial Regular" charset="0"/>
                <a:ea typeface="Arial Regular" charset="0"/>
                <a:cs typeface="Arial Regular" charset="0"/>
                <a:sym typeface="Chrono Bold"/>
              </a:rPr>
              <a:t>STORM</a:t>
            </a:r>
          </a:p>
        </p:txBody>
      </p:sp>
      <p:sp>
        <p:nvSpPr>
          <p:cNvPr id="4" name="Objects…"/>
          <p:cNvSpPr txBox="1"/>
          <p:nvPr/>
        </p:nvSpPr>
        <p:spPr>
          <a:xfrm>
            <a:off x="8522270" y="2990038"/>
            <a:ext cx="1214171" cy="17197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951" kern="0" spc="75" dirty="0">
                <a:solidFill>
                  <a:srgbClr val="00FFFF"/>
                </a:solidFill>
                <a:latin typeface="Arial Regular" charset="0"/>
                <a:ea typeface="Arial Regular" charset="0"/>
                <a:cs typeface="Arial Regular" charset="0"/>
                <a:sym typeface="Chrono Bold"/>
              </a:rPr>
              <a:t>WORLD SERIES</a:t>
            </a:r>
          </a:p>
        </p:txBody>
      </p:sp>
      <p:sp>
        <p:nvSpPr>
          <p:cNvPr id="5" name="Objects…"/>
          <p:cNvSpPr txBox="1"/>
          <p:nvPr/>
        </p:nvSpPr>
        <p:spPr>
          <a:xfrm>
            <a:off x="8522270" y="3843135"/>
            <a:ext cx="1214171" cy="17197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951" kern="0" spc="75" dirty="0">
                <a:solidFill>
                  <a:srgbClr val="00FFFF">
                    <a:alpha val="90000"/>
                  </a:srgbClr>
                </a:solidFill>
                <a:latin typeface="Arial Regular" charset="0"/>
                <a:ea typeface="Arial Regular" charset="0"/>
                <a:cs typeface="Arial Regular" charset="0"/>
                <a:sym typeface="Chrono Bold"/>
              </a:rPr>
              <a:t>AUSTRALIA</a:t>
            </a:r>
          </a:p>
        </p:txBody>
      </p:sp>
      <p:sp>
        <p:nvSpPr>
          <p:cNvPr id="6" name="Objects…"/>
          <p:cNvSpPr txBox="1"/>
          <p:nvPr/>
        </p:nvSpPr>
        <p:spPr>
          <a:xfrm>
            <a:off x="9989529" y="2206975"/>
            <a:ext cx="1214171" cy="17197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951" kern="0" spc="75" dirty="0">
                <a:solidFill>
                  <a:srgbClr val="00FFFF"/>
                </a:solidFill>
                <a:latin typeface="Arial Regular" charset="0"/>
                <a:ea typeface="Arial Regular" charset="0"/>
                <a:cs typeface="Arial Regular" charset="0"/>
                <a:sym typeface="Chrono Bold"/>
              </a:rPr>
              <a:t>STOCK MARKET</a:t>
            </a:r>
          </a:p>
        </p:txBody>
      </p:sp>
      <p:sp>
        <p:nvSpPr>
          <p:cNvPr id="7" name="Objects…"/>
          <p:cNvSpPr txBox="1"/>
          <p:nvPr/>
        </p:nvSpPr>
        <p:spPr>
          <a:xfrm>
            <a:off x="9989529" y="2990036"/>
            <a:ext cx="1214171" cy="17197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951" kern="0" spc="75" dirty="0">
                <a:solidFill>
                  <a:srgbClr val="00FFFF"/>
                </a:solidFill>
                <a:latin typeface="Arial Regular" charset="0"/>
                <a:ea typeface="Arial Regular" charset="0"/>
                <a:cs typeface="Arial Regular" charset="0"/>
                <a:sym typeface="Chrono Bold"/>
              </a:rPr>
              <a:t>WASHINGTON</a:t>
            </a:r>
          </a:p>
        </p:txBody>
      </p:sp>
      <p:sp>
        <p:nvSpPr>
          <p:cNvPr id="8" name="Objects…"/>
          <p:cNvSpPr txBox="1"/>
          <p:nvPr/>
        </p:nvSpPr>
        <p:spPr>
          <a:xfrm>
            <a:off x="9989529" y="3843135"/>
            <a:ext cx="1214171" cy="17197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951" kern="0" spc="75" dirty="0">
                <a:solidFill>
                  <a:srgbClr val="00FFFF">
                    <a:alpha val="90000"/>
                  </a:srgbClr>
                </a:solidFill>
                <a:latin typeface="Arial Regular" charset="0"/>
                <a:ea typeface="Arial Regular" charset="0"/>
                <a:cs typeface="Arial Regular" charset="0"/>
                <a:sym typeface="Chrono Bold"/>
              </a:rPr>
              <a:t>HEALTH</a:t>
            </a:r>
          </a:p>
        </p:txBody>
      </p:sp>
      <p:sp>
        <p:nvSpPr>
          <p:cNvPr id="9" name="Objects…"/>
          <p:cNvSpPr txBox="1"/>
          <p:nvPr/>
        </p:nvSpPr>
        <p:spPr>
          <a:xfrm>
            <a:off x="8522270" y="4653052"/>
            <a:ext cx="1214171" cy="17197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951" kern="0" spc="75" dirty="0">
                <a:solidFill>
                  <a:srgbClr val="00FFFF">
                    <a:alpha val="60000"/>
                  </a:srgbClr>
                </a:solidFill>
                <a:latin typeface="Arial Regular" charset="0"/>
                <a:ea typeface="Arial Regular" charset="0"/>
                <a:cs typeface="Arial Regular" charset="0"/>
                <a:sym typeface="Chrono Bold"/>
              </a:rPr>
              <a:t>CRISIS</a:t>
            </a:r>
          </a:p>
        </p:txBody>
      </p:sp>
      <p:sp>
        <p:nvSpPr>
          <p:cNvPr id="10" name="Objects…"/>
          <p:cNvSpPr txBox="1"/>
          <p:nvPr/>
        </p:nvSpPr>
        <p:spPr>
          <a:xfrm>
            <a:off x="9989529" y="4579894"/>
            <a:ext cx="1214171" cy="318292"/>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defTabSz="228600">
              <a:defRPr sz="5600" spc="0">
                <a:latin typeface="Chrono Bold"/>
                <a:ea typeface="Chrono Bold"/>
                <a:cs typeface="Chrono Bold"/>
                <a:sym typeface="Chrono Bold"/>
              </a:defRPr>
            </a:pPr>
            <a:r>
              <a:rPr lang="en-US" sz="951" spc="75" dirty="0">
                <a:solidFill>
                  <a:srgbClr val="00FFFF">
                    <a:alpha val="60000"/>
                  </a:srgbClr>
                </a:solidFill>
                <a:latin typeface="Arial Regular" charset="0"/>
                <a:ea typeface="Arial Regular" charset="0"/>
                <a:cs typeface="Arial Regular" charset="0"/>
                <a:sym typeface="Chrono Bold"/>
              </a:rPr>
              <a:t>MACHINE LEARNING</a:t>
            </a:r>
            <a:endParaRPr lang="en-US" sz="951" kern="0" spc="75" dirty="0">
              <a:solidFill>
                <a:srgbClr val="00FFFF">
                  <a:alpha val="60000"/>
                </a:srgbClr>
              </a:solidFill>
              <a:latin typeface="Arial Regular" charset="0"/>
              <a:ea typeface="Arial Regular" charset="0"/>
              <a:cs typeface="Arial Regular" charset="0"/>
              <a:sym typeface="Chrono Bold"/>
            </a:endParaRPr>
          </a:p>
        </p:txBody>
      </p:sp>
      <p:cxnSp>
        <p:nvCxnSpPr>
          <p:cNvPr id="11" name="Straight Connector 10"/>
          <p:cNvCxnSpPr/>
          <p:nvPr/>
        </p:nvCxnSpPr>
        <p:spPr>
          <a:xfrm>
            <a:off x="3625274" y="3445649"/>
            <a:ext cx="1779884" cy="0"/>
          </a:xfrm>
          <a:prstGeom prst="line">
            <a:avLst/>
          </a:prstGeom>
          <a:noFill/>
          <a:ln w="25400" cap="flat">
            <a:solidFill>
              <a:srgbClr val="FFFFFF"/>
            </a:solidFill>
            <a:prstDash val="solid"/>
            <a:round/>
            <a:tailEnd type="triangle" w="lg" len="lg"/>
          </a:ln>
          <a:effectLst/>
          <a:sp3d/>
        </p:spPr>
        <p:style>
          <a:lnRef idx="0">
            <a:scrgbClr r="0" g="0" b="0"/>
          </a:lnRef>
          <a:fillRef idx="0">
            <a:scrgbClr r="0" g="0" b="0"/>
          </a:fillRef>
          <a:effectRef idx="0">
            <a:scrgbClr r="0" g="0" b="0"/>
          </a:effectRef>
          <a:fontRef idx="none"/>
        </p:style>
      </p:cxnSp>
      <p:pic>
        <p:nvPicPr>
          <p:cNvPr id="12" name="Picture 11"/>
          <p:cNvPicPr>
            <a:picLocks noChangeAspect="1"/>
          </p:cNvPicPr>
          <p:nvPr/>
        </p:nvPicPr>
        <p:blipFill>
          <a:blip r:embed="rId3"/>
          <a:stretch>
            <a:fillRect/>
          </a:stretch>
        </p:blipFill>
        <p:spPr>
          <a:xfrm>
            <a:off x="8537501" y="2440965"/>
            <a:ext cx="164156" cy="209561"/>
          </a:xfrm>
          <a:prstGeom prst="rect">
            <a:avLst/>
          </a:prstGeom>
        </p:spPr>
      </p:pic>
      <p:pic>
        <p:nvPicPr>
          <p:cNvPr id="13" name="Picture 12"/>
          <p:cNvPicPr>
            <a:picLocks noChangeAspect="1"/>
          </p:cNvPicPr>
          <p:nvPr/>
        </p:nvPicPr>
        <p:blipFill>
          <a:blip r:embed="rId3"/>
          <a:stretch>
            <a:fillRect/>
          </a:stretch>
        </p:blipFill>
        <p:spPr>
          <a:xfrm>
            <a:off x="8732862" y="2439858"/>
            <a:ext cx="164156" cy="209561"/>
          </a:xfrm>
          <a:prstGeom prst="rect">
            <a:avLst/>
          </a:prstGeom>
        </p:spPr>
      </p:pic>
      <p:pic>
        <p:nvPicPr>
          <p:cNvPr id="14" name="Picture 13"/>
          <p:cNvPicPr>
            <a:picLocks noChangeAspect="1"/>
          </p:cNvPicPr>
          <p:nvPr/>
        </p:nvPicPr>
        <p:blipFill>
          <a:blip r:embed="rId3"/>
          <a:stretch>
            <a:fillRect/>
          </a:stretch>
        </p:blipFill>
        <p:spPr>
          <a:xfrm>
            <a:off x="8928646" y="2440965"/>
            <a:ext cx="164156" cy="209561"/>
          </a:xfrm>
          <a:prstGeom prst="rect">
            <a:avLst/>
          </a:prstGeom>
        </p:spPr>
      </p:pic>
      <p:pic>
        <p:nvPicPr>
          <p:cNvPr id="15" name="Picture 14"/>
          <p:cNvPicPr>
            <a:picLocks noChangeAspect="1"/>
          </p:cNvPicPr>
          <p:nvPr/>
        </p:nvPicPr>
        <p:blipFill>
          <a:blip r:embed="rId3"/>
          <a:stretch>
            <a:fillRect/>
          </a:stretch>
        </p:blipFill>
        <p:spPr>
          <a:xfrm>
            <a:off x="9124008" y="2439858"/>
            <a:ext cx="164156" cy="209561"/>
          </a:xfrm>
          <a:prstGeom prst="rect">
            <a:avLst/>
          </a:prstGeom>
        </p:spPr>
      </p:pic>
      <p:pic>
        <p:nvPicPr>
          <p:cNvPr id="16" name="Picture 15"/>
          <p:cNvPicPr>
            <a:picLocks noChangeAspect="1"/>
          </p:cNvPicPr>
          <p:nvPr/>
        </p:nvPicPr>
        <p:blipFill>
          <a:blip r:embed="rId3"/>
          <a:stretch>
            <a:fillRect/>
          </a:stretch>
        </p:blipFill>
        <p:spPr>
          <a:xfrm>
            <a:off x="9322138" y="2441382"/>
            <a:ext cx="164156" cy="209561"/>
          </a:xfrm>
          <a:prstGeom prst="rect">
            <a:avLst/>
          </a:prstGeom>
        </p:spPr>
      </p:pic>
      <p:pic>
        <p:nvPicPr>
          <p:cNvPr id="17" name="Picture 16"/>
          <p:cNvPicPr>
            <a:picLocks noChangeAspect="1"/>
          </p:cNvPicPr>
          <p:nvPr/>
        </p:nvPicPr>
        <p:blipFill>
          <a:blip r:embed="rId3"/>
          <a:stretch>
            <a:fillRect/>
          </a:stretch>
        </p:blipFill>
        <p:spPr>
          <a:xfrm>
            <a:off x="8537501" y="3227911"/>
            <a:ext cx="164156" cy="209561"/>
          </a:xfrm>
          <a:prstGeom prst="rect">
            <a:avLst/>
          </a:prstGeom>
        </p:spPr>
      </p:pic>
      <p:pic>
        <p:nvPicPr>
          <p:cNvPr id="18" name="Picture 17"/>
          <p:cNvPicPr>
            <a:picLocks noChangeAspect="1"/>
          </p:cNvPicPr>
          <p:nvPr/>
        </p:nvPicPr>
        <p:blipFill>
          <a:blip r:embed="rId3"/>
          <a:stretch>
            <a:fillRect/>
          </a:stretch>
        </p:blipFill>
        <p:spPr>
          <a:xfrm>
            <a:off x="8732862" y="3226803"/>
            <a:ext cx="164156" cy="209561"/>
          </a:xfrm>
          <a:prstGeom prst="rect">
            <a:avLst/>
          </a:prstGeom>
        </p:spPr>
      </p:pic>
      <p:pic>
        <p:nvPicPr>
          <p:cNvPr id="19" name="Picture 18"/>
          <p:cNvPicPr>
            <a:picLocks noChangeAspect="1"/>
          </p:cNvPicPr>
          <p:nvPr/>
        </p:nvPicPr>
        <p:blipFill>
          <a:blip r:embed="rId3"/>
          <a:stretch>
            <a:fillRect/>
          </a:stretch>
        </p:blipFill>
        <p:spPr>
          <a:xfrm>
            <a:off x="8928646" y="3227911"/>
            <a:ext cx="164156" cy="209561"/>
          </a:xfrm>
          <a:prstGeom prst="rect">
            <a:avLst/>
          </a:prstGeom>
        </p:spPr>
      </p:pic>
      <p:pic>
        <p:nvPicPr>
          <p:cNvPr id="20" name="Picture 19"/>
          <p:cNvPicPr>
            <a:picLocks noChangeAspect="1"/>
          </p:cNvPicPr>
          <p:nvPr/>
        </p:nvPicPr>
        <p:blipFill>
          <a:blip r:embed="rId3"/>
          <a:stretch>
            <a:fillRect/>
          </a:stretch>
        </p:blipFill>
        <p:spPr>
          <a:xfrm>
            <a:off x="9124008" y="3226803"/>
            <a:ext cx="164156" cy="209561"/>
          </a:xfrm>
          <a:prstGeom prst="rect">
            <a:avLst/>
          </a:prstGeom>
        </p:spPr>
      </p:pic>
      <p:pic>
        <p:nvPicPr>
          <p:cNvPr id="21" name="Picture 20"/>
          <p:cNvPicPr>
            <a:picLocks noChangeAspect="1"/>
          </p:cNvPicPr>
          <p:nvPr/>
        </p:nvPicPr>
        <p:blipFill>
          <a:blip r:embed="rId3"/>
          <a:stretch>
            <a:fillRect/>
          </a:stretch>
        </p:blipFill>
        <p:spPr>
          <a:xfrm>
            <a:off x="9322138" y="3228327"/>
            <a:ext cx="164156" cy="209561"/>
          </a:xfrm>
          <a:prstGeom prst="rect">
            <a:avLst/>
          </a:prstGeom>
        </p:spPr>
      </p:pic>
      <p:pic>
        <p:nvPicPr>
          <p:cNvPr id="22" name="Picture 21"/>
          <p:cNvPicPr>
            <a:picLocks noChangeAspect="1"/>
          </p:cNvPicPr>
          <p:nvPr/>
        </p:nvPicPr>
        <p:blipFill>
          <a:blip r:embed="rId3"/>
          <a:stretch>
            <a:fillRect/>
          </a:stretch>
        </p:blipFill>
        <p:spPr>
          <a:xfrm>
            <a:off x="8537501" y="3466707"/>
            <a:ext cx="164156" cy="209561"/>
          </a:xfrm>
          <a:prstGeom prst="rect">
            <a:avLst/>
          </a:prstGeom>
        </p:spPr>
      </p:pic>
      <p:pic>
        <p:nvPicPr>
          <p:cNvPr id="23" name="Picture 22"/>
          <p:cNvPicPr>
            <a:picLocks noChangeAspect="1"/>
          </p:cNvPicPr>
          <p:nvPr/>
        </p:nvPicPr>
        <p:blipFill>
          <a:blip r:embed="rId3"/>
          <a:stretch>
            <a:fillRect/>
          </a:stretch>
        </p:blipFill>
        <p:spPr>
          <a:xfrm>
            <a:off x="8733405" y="3465714"/>
            <a:ext cx="164156" cy="209561"/>
          </a:xfrm>
          <a:prstGeom prst="rect">
            <a:avLst/>
          </a:prstGeom>
        </p:spPr>
      </p:pic>
      <p:pic>
        <p:nvPicPr>
          <p:cNvPr id="24" name="Picture 23"/>
          <p:cNvPicPr>
            <a:picLocks noChangeAspect="1"/>
          </p:cNvPicPr>
          <p:nvPr/>
        </p:nvPicPr>
        <p:blipFill>
          <a:blip r:embed="rId3"/>
          <a:stretch>
            <a:fillRect/>
          </a:stretch>
        </p:blipFill>
        <p:spPr>
          <a:xfrm>
            <a:off x="8929189" y="3466823"/>
            <a:ext cx="164156" cy="209561"/>
          </a:xfrm>
          <a:prstGeom prst="rect">
            <a:avLst/>
          </a:prstGeom>
        </p:spPr>
      </p:pic>
      <p:grpSp>
        <p:nvGrpSpPr>
          <p:cNvPr id="25" name="Group 24"/>
          <p:cNvGrpSpPr/>
          <p:nvPr/>
        </p:nvGrpSpPr>
        <p:grpSpPr>
          <a:xfrm>
            <a:off x="9989529" y="3225697"/>
            <a:ext cx="555301" cy="210668"/>
            <a:chOff x="39230240" y="10894414"/>
            <a:chExt cx="2221088" cy="842630"/>
          </a:xfrm>
        </p:grpSpPr>
        <p:pic>
          <p:nvPicPr>
            <p:cNvPr id="26" name="Picture 25"/>
            <p:cNvPicPr>
              <a:picLocks noChangeAspect="1"/>
            </p:cNvPicPr>
            <p:nvPr/>
          </p:nvPicPr>
          <p:blipFill>
            <a:blip r:embed="rId3"/>
            <a:stretch>
              <a:fillRect/>
            </a:stretch>
          </p:blipFill>
          <p:spPr>
            <a:xfrm>
              <a:off x="39230240" y="10898844"/>
              <a:ext cx="656590" cy="838200"/>
            </a:xfrm>
            <a:prstGeom prst="rect">
              <a:avLst/>
            </a:prstGeom>
          </p:spPr>
        </p:pic>
        <p:pic>
          <p:nvPicPr>
            <p:cNvPr id="27" name="Picture 26"/>
            <p:cNvPicPr>
              <a:picLocks noChangeAspect="1"/>
            </p:cNvPicPr>
            <p:nvPr/>
          </p:nvPicPr>
          <p:blipFill>
            <a:blip r:embed="rId3"/>
            <a:stretch>
              <a:fillRect/>
            </a:stretch>
          </p:blipFill>
          <p:spPr>
            <a:xfrm>
              <a:off x="40011643" y="10894414"/>
              <a:ext cx="656590" cy="838200"/>
            </a:xfrm>
            <a:prstGeom prst="rect">
              <a:avLst/>
            </a:prstGeom>
          </p:spPr>
        </p:pic>
        <p:pic>
          <p:nvPicPr>
            <p:cNvPr id="28" name="Picture 27"/>
            <p:cNvPicPr>
              <a:picLocks noChangeAspect="1"/>
            </p:cNvPicPr>
            <p:nvPr/>
          </p:nvPicPr>
          <p:blipFill>
            <a:blip r:embed="rId3"/>
            <a:stretch>
              <a:fillRect/>
            </a:stretch>
          </p:blipFill>
          <p:spPr>
            <a:xfrm>
              <a:off x="40794738" y="10898844"/>
              <a:ext cx="656590" cy="838200"/>
            </a:xfrm>
            <a:prstGeom prst="rect">
              <a:avLst/>
            </a:prstGeom>
          </p:spPr>
        </p:pic>
      </p:grpSp>
      <p:pic>
        <p:nvPicPr>
          <p:cNvPr id="29" name="Picture 28"/>
          <p:cNvPicPr>
            <a:picLocks noChangeAspect="1"/>
          </p:cNvPicPr>
          <p:nvPr/>
        </p:nvPicPr>
        <p:blipFill>
          <a:blip r:embed="rId3"/>
          <a:stretch>
            <a:fillRect/>
          </a:stretch>
        </p:blipFill>
        <p:spPr>
          <a:xfrm>
            <a:off x="9990166" y="2444167"/>
            <a:ext cx="164156" cy="209561"/>
          </a:xfrm>
          <a:prstGeom prst="rect">
            <a:avLst/>
          </a:prstGeom>
        </p:spPr>
      </p:pic>
      <p:pic>
        <p:nvPicPr>
          <p:cNvPr id="30" name="Picture 29"/>
          <p:cNvPicPr>
            <a:picLocks noChangeAspect="1"/>
          </p:cNvPicPr>
          <p:nvPr/>
        </p:nvPicPr>
        <p:blipFill>
          <a:blip r:embed="rId3"/>
          <a:stretch>
            <a:fillRect/>
          </a:stretch>
        </p:blipFill>
        <p:spPr>
          <a:xfrm>
            <a:off x="10185528" y="2443059"/>
            <a:ext cx="164156" cy="209561"/>
          </a:xfrm>
          <a:prstGeom prst="rect">
            <a:avLst/>
          </a:prstGeom>
        </p:spPr>
      </p:pic>
      <p:pic>
        <p:nvPicPr>
          <p:cNvPr id="31" name="Picture 30"/>
          <p:cNvPicPr>
            <a:picLocks noChangeAspect="1"/>
          </p:cNvPicPr>
          <p:nvPr/>
        </p:nvPicPr>
        <p:blipFill>
          <a:blip r:embed="rId3"/>
          <a:stretch>
            <a:fillRect/>
          </a:stretch>
        </p:blipFill>
        <p:spPr>
          <a:xfrm>
            <a:off x="10381312" y="2444167"/>
            <a:ext cx="164156" cy="209561"/>
          </a:xfrm>
          <a:prstGeom prst="rect">
            <a:avLst/>
          </a:prstGeom>
        </p:spPr>
      </p:pic>
      <p:pic>
        <p:nvPicPr>
          <p:cNvPr id="32" name="Picture 31"/>
          <p:cNvPicPr>
            <a:picLocks noChangeAspect="1"/>
          </p:cNvPicPr>
          <p:nvPr/>
        </p:nvPicPr>
        <p:blipFill>
          <a:blip r:embed="rId3"/>
          <a:stretch>
            <a:fillRect/>
          </a:stretch>
        </p:blipFill>
        <p:spPr>
          <a:xfrm>
            <a:off x="10576673" y="2443059"/>
            <a:ext cx="164156" cy="209561"/>
          </a:xfrm>
          <a:prstGeom prst="rect">
            <a:avLst/>
          </a:prstGeom>
        </p:spPr>
      </p:pic>
      <p:pic>
        <p:nvPicPr>
          <p:cNvPr id="33" name="Picture 32"/>
          <p:cNvPicPr>
            <a:picLocks noChangeAspect="1"/>
          </p:cNvPicPr>
          <p:nvPr/>
        </p:nvPicPr>
        <p:blipFill>
          <a:blip r:embed="rId3"/>
          <a:stretch>
            <a:fillRect/>
          </a:stretch>
        </p:blipFill>
        <p:spPr>
          <a:xfrm>
            <a:off x="10774804" y="2444583"/>
            <a:ext cx="164156" cy="209561"/>
          </a:xfrm>
          <a:prstGeom prst="rect">
            <a:avLst/>
          </a:prstGeom>
        </p:spPr>
      </p:pic>
      <p:pic>
        <p:nvPicPr>
          <p:cNvPr id="34" name="Picture 33"/>
          <p:cNvPicPr>
            <a:picLocks noChangeAspect="1"/>
          </p:cNvPicPr>
          <p:nvPr/>
        </p:nvPicPr>
        <p:blipFill>
          <a:blip r:embed="rId3"/>
          <a:stretch>
            <a:fillRect/>
          </a:stretch>
        </p:blipFill>
        <p:spPr>
          <a:xfrm>
            <a:off x="9990166" y="2682963"/>
            <a:ext cx="164156" cy="209561"/>
          </a:xfrm>
          <a:prstGeom prst="rect">
            <a:avLst/>
          </a:prstGeom>
        </p:spPr>
      </p:pic>
      <p:pic>
        <p:nvPicPr>
          <p:cNvPr id="35" name="Picture 34"/>
          <p:cNvPicPr>
            <a:picLocks noChangeAspect="1"/>
          </p:cNvPicPr>
          <p:nvPr/>
        </p:nvPicPr>
        <p:blipFill>
          <a:blip r:embed="rId3"/>
          <a:stretch>
            <a:fillRect/>
          </a:stretch>
        </p:blipFill>
        <p:spPr>
          <a:xfrm>
            <a:off x="10186070" y="2681970"/>
            <a:ext cx="164156" cy="209561"/>
          </a:xfrm>
          <a:prstGeom prst="rect">
            <a:avLst/>
          </a:prstGeom>
        </p:spPr>
      </p:pic>
      <p:pic>
        <p:nvPicPr>
          <p:cNvPr id="36" name="Picture 35"/>
          <p:cNvPicPr>
            <a:picLocks noChangeAspect="1"/>
          </p:cNvPicPr>
          <p:nvPr/>
        </p:nvPicPr>
        <p:blipFill>
          <a:blip r:embed="rId3"/>
          <a:stretch>
            <a:fillRect/>
          </a:stretch>
        </p:blipFill>
        <p:spPr>
          <a:xfrm>
            <a:off x="10381854" y="2683078"/>
            <a:ext cx="164156" cy="209561"/>
          </a:xfrm>
          <a:prstGeom prst="rect">
            <a:avLst/>
          </a:prstGeom>
        </p:spPr>
      </p:pic>
      <p:pic>
        <p:nvPicPr>
          <p:cNvPr id="37" name="Picture 36"/>
          <p:cNvPicPr>
            <a:picLocks noChangeAspect="1"/>
          </p:cNvPicPr>
          <p:nvPr/>
        </p:nvPicPr>
        <p:blipFill>
          <a:blip r:embed="rId3"/>
          <a:stretch>
            <a:fillRect/>
          </a:stretch>
        </p:blipFill>
        <p:spPr>
          <a:xfrm>
            <a:off x="10582534" y="2680447"/>
            <a:ext cx="164156" cy="209561"/>
          </a:xfrm>
          <a:prstGeom prst="rect">
            <a:avLst/>
          </a:prstGeom>
        </p:spPr>
      </p:pic>
      <p:pic>
        <p:nvPicPr>
          <p:cNvPr id="38" name="Picture 37"/>
          <p:cNvPicPr>
            <a:picLocks noChangeAspect="1"/>
          </p:cNvPicPr>
          <p:nvPr/>
        </p:nvPicPr>
        <p:blipFill>
          <a:blip r:embed="rId3"/>
          <a:stretch>
            <a:fillRect/>
          </a:stretch>
        </p:blipFill>
        <p:spPr>
          <a:xfrm>
            <a:off x="10780665" y="2681970"/>
            <a:ext cx="164156" cy="209561"/>
          </a:xfrm>
          <a:prstGeom prst="rect">
            <a:avLst/>
          </a:prstGeom>
        </p:spPr>
      </p:pic>
      <p:pic>
        <p:nvPicPr>
          <p:cNvPr id="39" name="Picture 38"/>
          <p:cNvPicPr>
            <a:picLocks noChangeAspect="1"/>
          </p:cNvPicPr>
          <p:nvPr/>
        </p:nvPicPr>
        <p:blipFill>
          <a:blip r:embed="rId3"/>
          <a:stretch>
            <a:fillRect/>
          </a:stretch>
        </p:blipFill>
        <p:spPr>
          <a:xfrm>
            <a:off x="10966840" y="2441898"/>
            <a:ext cx="164156" cy="209561"/>
          </a:xfrm>
          <a:prstGeom prst="rect">
            <a:avLst/>
          </a:prstGeom>
        </p:spPr>
      </p:pic>
      <p:pic>
        <p:nvPicPr>
          <p:cNvPr id="40" name="Picture 39"/>
          <p:cNvPicPr>
            <a:picLocks noChangeAspect="1"/>
          </p:cNvPicPr>
          <p:nvPr/>
        </p:nvPicPr>
        <p:blipFill>
          <a:blip r:embed="rId3">
            <a:alphaModFix amt="80000"/>
          </a:blip>
          <a:stretch>
            <a:fillRect/>
          </a:stretch>
        </p:blipFill>
        <p:spPr>
          <a:xfrm>
            <a:off x="8531097" y="4072551"/>
            <a:ext cx="164156" cy="209561"/>
          </a:xfrm>
          <a:prstGeom prst="rect">
            <a:avLst/>
          </a:prstGeom>
        </p:spPr>
      </p:pic>
      <p:pic>
        <p:nvPicPr>
          <p:cNvPr id="41" name="Picture 40"/>
          <p:cNvPicPr>
            <a:picLocks noChangeAspect="1"/>
          </p:cNvPicPr>
          <p:nvPr/>
        </p:nvPicPr>
        <p:blipFill>
          <a:blip r:embed="rId3">
            <a:alphaModFix amt="80000"/>
          </a:blip>
          <a:stretch>
            <a:fillRect/>
          </a:stretch>
        </p:blipFill>
        <p:spPr>
          <a:xfrm>
            <a:off x="8726458" y="4071445"/>
            <a:ext cx="164156" cy="209561"/>
          </a:xfrm>
          <a:prstGeom prst="rect">
            <a:avLst/>
          </a:prstGeom>
        </p:spPr>
      </p:pic>
      <p:pic>
        <p:nvPicPr>
          <p:cNvPr id="42" name="Picture 41"/>
          <p:cNvPicPr>
            <a:picLocks noChangeAspect="1"/>
          </p:cNvPicPr>
          <p:nvPr/>
        </p:nvPicPr>
        <p:blipFill>
          <a:blip r:embed="rId3">
            <a:alphaModFix amt="80000"/>
          </a:blip>
          <a:stretch>
            <a:fillRect/>
          </a:stretch>
        </p:blipFill>
        <p:spPr>
          <a:xfrm>
            <a:off x="8922242" y="4072551"/>
            <a:ext cx="164156" cy="209561"/>
          </a:xfrm>
          <a:prstGeom prst="rect">
            <a:avLst/>
          </a:prstGeom>
        </p:spPr>
      </p:pic>
      <p:pic>
        <p:nvPicPr>
          <p:cNvPr id="43" name="Picture 42"/>
          <p:cNvPicPr>
            <a:picLocks noChangeAspect="1"/>
          </p:cNvPicPr>
          <p:nvPr/>
        </p:nvPicPr>
        <p:blipFill>
          <a:blip r:embed="rId3">
            <a:alphaModFix amt="70000"/>
          </a:blip>
          <a:stretch>
            <a:fillRect/>
          </a:stretch>
        </p:blipFill>
        <p:spPr>
          <a:xfrm>
            <a:off x="8531097" y="4311346"/>
            <a:ext cx="164156" cy="209561"/>
          </a:xfrm>
          <a:prstGeom prst="rect">
            <a:avLst/>
          </a:prstGeom>
        </p:spPr>
      </p:pic>
      <p:pic>
        <p:nvPicPr>
          <p:cNvPr id="44" name="Picture 43"/>
          <p:cNvPicPr>
            <a:picLocks noChangeAspect="1"/>
          </p:cNvPicPr>
          <p:nvPr/>
        </p:nvPicPr>
        <p:blipFill>
          <a:blip r:embed="rId3">
            <a:alphaModFix amt="70000"/>
          </a:blip>
          <a:stretch>
            <a:fillRect/>
          </a:stretch>
        </p:blipFill>
        <p:spPr>
          <a:xfrm>
            <a:off x="8727001" y="4310354"/>
            <a:ext cx="164156" cy="209561"/>
          </a:xfrm>
          <a:prstGeom prst="rect">
            <a:avLst/>
          </a:prstGeom>
        </p:spPr>
      </p:pic>
      <p:pic>
        <p:nvPicPr>
          <p:cNvPr id="45" name="Picture 44"/>
          <p:cNvPicPr>
            <a:picLocks noChangeAspect="1"/>
          </p:cNvPicPr>
          <p:nvPr/>
        </p:nvPicPr>
        <p:blipFill>
          <a:blip r:embed="rId3">
            <a:alphaModFix amt="70000"/>
          </a:blip>
          <a:stretch>
            <a:fillRect/>
          </a:stretch>
        </p:blipFill>
        <p:spPr>
          <a:xfrm>
            <a:off x="8922785" y="4311462"/>
            <a:ext cx="164156" cy="209561"/>
          </a:xfrm>
          <a:prstGeom prst="rect">
            <a:avLst/>
          </a:prstGeom>
        </p:spPr>
      </p:pic>
      <p:pic>
        <p:nvPicPr>
          <p:cNvPr id="46" name="Picture 45"/>
          <p:cNvPicPr>
            <a:picLocks noChangeAspect="1"/>
          </p:cNvPicPr>
          <p:nvPr/>
        </p:nvPicPr>
        <p:blipFill>
          <a:blip r:embed="rId3">
            <a:alphaModFix amt="80000"/>
          </a:blip>
          <a:stretch>
            <a:fillRect/>
          </a:stretch>
        </p:blipFill>
        <p:spPr>
          <a:xfrm>
            <a:off x="10001890" y="4067699"/>
            <a:ext cx="164156" cy="209561"/>
          </a:xfrm>
          <a:prstGeom prst="rect">
            <a:avLst/>
          </a:prstGeom>
        </p:spPr>
      </p:pic>
      <p:pic>
        <p:nvPicPr>
          <p:cNvPr id="47" name="Picture 46"/>
          <p:cNvPicPr>
            <a:picLocks noChangeAspect="1"/>
          </p:cNvPicPr>
          <p:nvPr/>
        </p:nvPicPr>
        <p:blipFill>
          <a:blip r:embed="rId3">
            <a:alphaModFix amt="80000"/>
          </a:blip>
          <a:stretch>
            <a:fillRect/>
          </a:stretch>
        </p:blipFill>
        <p:spPr>
          <a:xfrm>
            <a:off x="10197794" y="4066706"/>
            <a:ext cx="164156" cy="209561"/>
          </a:xfrm>
          <a:prstGeom prst="rect">
            <a:avLst/>
          </a:prstGeom>
        </p:spPr>
      </p:pic>
      <p:pic>
        <p:nvPicPr>
          <p:cNvPr id="48" name="Picture 47"/>
          <p:cNvPicPr>
            <a:picLocks noChangeAspect="1"/>
          </p:cNvPicPr>
          <p:nvPr/>
        </p:nvPicPr>
        <p:blipFill>
          <a:blip r:embed="rId3">
            <a:alphaModFix amt="80000"/>
          </a:blip>
          <a:stretch>
            <a:fillRect/>
          </a:stretch>
        </p:blipFill>
        <p:spPr>
          <a:xfrm>
            <a:off x="10393578" y="4067815"/>
            <a:ext cx="164156" cy="209561"/>
          </a:xfrm>
          <a:prstGeom prst="rect">
            <a:avLst/>
          </a:prstGeom>
        </p:spPr>
      </p:pic>
      <p:pic>
        <p:nvPicPr>
          <p:cNvPr id="49" name="Picture 48"/>
          <p:cNvPicPr>
            <a:picLocks noChangeAspect="1"/>
          </p:cNvPicPr>
          <p:nvPr/>
        </p:nvPicPr>
        <p:blipFill>
          <a:blip r:embed="rId3">
            <a:alphaModFix amt="80000"/>
          </a:blip>
          <a:stretch>
            <a:fillRect/>
          </a:stretch>
        </p:blipFill>
        <p:spPr>
          <a:xfrm>
            <a:off x="10594258" y="4065182"/>
            <a:ext cx="164156" cy="209561"/>
          </a:xfrm>
          <a:prstGeom prst="rect">
            <a:avLst/>
          </a:prstGeom>
        </p:spPr>
      </p:pic>
      <p:pic>
        <p:nvPicPr>
          <p:cNvPr id="50" name="Picture 49"/>
          <p:cNvPicPr>
            <a:picLocks noChangeAspect="1"/>
          </p:cNvPicPr>
          <p:nvPr/>
        </p:nvPicPr>
        <p:blipFill>
          <a:blip r:embed="rId3">
            <a:alphaModFix amt="50000"/>
          </a:blip>
          <a:stretch>
            <a:fillRect/>
          </a:stretch>
        </p:blipFill>
        <p:spPr>
          <a:xfrm>
            <a:off x="8536958" y="4932849"/>
            <a:ext cx="164156" cy="209561"/>
          </a:xfrm>
          <a:prstGeom prst="rect">
            <a:avLst/>
          </a:prstGeom>
        </p:spPr>
      </p:pic>
      <p:pic>
        <p:nvPicPr>
          <p:cNvPr id="51" name="Picture 50"/>
          <p:cNvPicPr>
            <a:picLocks noChangeAspect="1"/>
          </p:cNvPicPr>
          <p:nvPr/>
        </p:nvPicPr>
        <p:blipFill>
          <a:blip r:embed="rId3">
            <a:alphaModFix amt="50000"/>
          </a:blip>
          <a:stretch>
            <a:fillRect/>
          </a:stretch>
        </p:blipFill>
        <p:spPr>
          <a:xfrm>
            <a:off x="8732862" y="4931858"/>
            <a:ext cx="164156" cy="209561"/>
          </a:xfrm>
          <a:prstGeom prst="rect">
            <a:avLst/>
          </a:prstGeom>
        </p:spPr>
      </p:pic>
      <p:pic>
        <p:nvPicPr>
          <p:cNvPr id="52" name="Picture 51"/>
          <p:cNvPicPr>
            <a:picLocks noChangeAspect="1"/>
          </p:cNvPicPr>
          <p:nvPr/>
        </p:nvPicPr>
        <p:blipFill>
          <a:blip r:embed="rId3">
            <a:alphaModFix amt="50000"/>
          </a:blip>
          <a:stretch>
            <a:fillRect/>
          </a:stretch>
        </p:blipFill>
        <p:spPr>
          <a:xfrm>
            <a:off x="8928646" y="4932965"/>
            <a:ext cx="164156" cy="209561"/>
          </a:xfrm>
          <a:prstGeom prst="rect">
            <a:avLst/>
          </a:prstGeom>
        </p:spPr>
      </p:pic>
      <p:pic>
        <p:nvPicPr>
          <p:cNvPr id="53" name="Picture 52"/>
          <p:cNvPicPr>
            <a:picLocks noChangeAspect="1"/>
          </p:cNvPicPr>
          <p:nvPr/>
        </p:nvPicPr>
        <p:blipFill>
          <a:blip r:embed="rId3">
            <a:alphaModFix amt="50000"/>
          </a:blip>
          <a:stretch>
            <a:fillRect/>
          </a:stretch>
        </p:blipFill>
        <p:spPr>
          <a:xfrm>
            <a:off x="10001890" y="4960469"/>
            <a:ext cx="164156" cy="209561"/>
          </a:xfrm>
          <a:prstGeom prst="rect">
            <a:avLst/>
          </a:prstGeom>
        </p:spPr>
      </p:pic>
      <p:pic>
        <p:nvPicPr>
          <p:cNvPr id="54" name="Picture 53"/>
          <p:cNvPicPr>
            <a:picLocks noChangeAspect="1"/>
          </p:cNvPicPr>
          <p:nvPr/>
        </p:nvPicPr>
        <p:blipFill>
          <a:blip r:embed="rId3">
            <a:alphaModFix amt="50000"/>
          </a:blip>
          <a:stretch>
            <a:fillRect/>
          </a:stretch>
        </p:blipFill>
        <p:spPr>
          <a:xfrm>
            <a:off x="10197794" y="4959478"/>
            <a:ext cx="164156" cy="209561"/>
          </a:xfrm>
          <a:prstGeom prst="rect">
            <a:avLst/>
          </a:prstGeom>
        </p:spPr>
      </p:pic>
      <p:pic>
        <p:nvPicPr>
          <p:cNvPr id="55" name="Picture 54"/>
          <p:cNvPicPr>
            <a:picLocks noChangeAspect="1"/>
          </p:cNvPicPr>
          <p:nvPr/>
        </p:nvPicPr>
        <p:blipFill>
          <a:blip r:embed="rId3">
            <a:alphaModFix amt="50000"/>
          </a:blip>
          <a:stretch>
            <a:fillRect/>
          </a:stretch>
        </p:blipFill>
        <p:spPr>
          <a:xfrm>
            <a:off x="10393578" y="4960585"/>
            <a:ext cx="164156" cy="209561"/>
          </a:xfrm>
          <a:prstGeom prst="rect">
            <a:avLst/>
          </a:prstGeom>
        </p:spPr>
      </p:pic>
      <p:pic>
        <p:nvPicPr>
          <p:cNvPr id="56" name="Picture 55"/>
          <p:cNvPicPr>
            <a:picLocks noChangeAspect="1"/>
          </p:cNvPicPr>
          <p:nvPr/>
        </p:nvPicPr>
        <p:blipFill>
          <a:blip r:embed="rId3">
            <a:alphaModFix amt="50000"/>
          </a:blip>
          <a:stretch>
            <a:fillRect/>
          </a:stretch>
        </p:blipFill>
        <p:spPr>
          <a:xfrm>
            <a:off x="10601368" y="4959362"/>
            <a:ext cx="164156" cy="209561"/>
          </a:xfrm>
          <a:prstGeom prst="rect">
            <a:avLst/>
          </a:prstGeom>
        </p:spPr>
      </p:pic>
      <p:cxnSp>
        <p:nvCxnSpPr>
          <p:cNvPr id="57" name="Straight Connector 56"/>
          <p:cNvCxnSpPr/>
          <p:nvPr/>
        </p:nvCxnSpPr>
        <p:spPr>
          <a:xfrm>
            <a:off x="6746473" y="3445985"/>
            <a:ext cx="1428240" cy="0"/>
          </a:xfrm>
          <a:prstGeom prst="line">
            <a:avLst/>
          </a:prstGeom>
          <a:noFill/>
          <a:ln w="25400" cap="flat">
            <a:solidFill>
              <a:srgbClr val="FFFFFF"/>
            </a:solidFill>
            <a:prstDash val="solid"/>
            <a:round/>
            <a:tailEnd type="triangle" w="lg" len="lg"/>
          </a:ln>
          <a:effectLst/>
          <a:sp3d/>
        </p:spPr>
        <p:style>
          <a:lnRef idx="0">
            <a:scrgbClr r="0" g="0" b="0"/>
          </a:lnRef>
          <a:fillRef idx="0">
            <a:scrgbClr r="0" g="0" b="0"/>
          </a:fillRef>
          <a:effectRef idx="0">
            <a:scrgbClr r="0" g="0" b="0"/>
          </a:effectRef>
          <a:fontRef idx="none"/>
        </p:style>
      </p:cxnSp>
      <p:pic>
        <p:nvPicPr>
          <p:cNvPr id="58" name="Picture 57"/>
          <p:cNvPicPr>
            <a:picLocks noChangeAspect="1"/>
          </p:cNvPicPr>
          <p:nvPr/>
        </p:nvPicPr>
        <p:blipFill>
          <a:blip r:embed="rId4"/>
          <a:stretch>
            <a:fillRect/>
          </a:stretch>
        </p:blipFill>
        <p:spPr>
          <a:xfrm>
            <a:off x="3114827" y="3249142"/>
            <a:ext cx="352389" cy="440487"/>
          </a:xfrm>
          <a:prstGeom prst="rect">
            <a:avLst/>
          </a:prstGeom>
        </p:spPr>
      </p:pic>
      <p:pic>
        <p:nvPicPr>
          <p:cNvPr id="59" name="Picture 58"/>
          <p:cNvPicPr>
            <a:picLocks noChangeAspect="1"/>
          </p:cNvPicPr>
          <p:nvPr/>
        </p:nvPicPr>
        <p:blipFill>
          <a:blip r:embed="rId3"/>
          <a:stretch>
            <a:fillRect/>
          </a:stretch>
        </p:blipFill>
        <p:spPr>
          <a:xfrm>
            <a:off x="1071346" y="3689628"/>
            <a:ext cx="285164" cy="364039"/>
          </a:xfrm>
          <a:prstGeom prst="rect">
            <a:avLst/>
          </a:prstGeom>
        </p:spPr>
      </p:pic>
      <p:pic>
        <p:nvPicPr>
          <p:cNvPr id="60" name="Picture 59"/>
          <p:cNvPicPr>
            <a:picLocks noChangeAspect="1"/>
          </p:cNvPicPr>
          <p:nvPr/>
        </p:nvPicPr>
        <p:blipFill>
          <a:blip r:embed="rId3"/>
          <a:stretch>
            <a:fillRect/>
          </a:stretch>
        </p:blipFill>
        <p:spPr>
          <a:xfrm>
            <a:off x="2930321" y="2987300"/>
            <a:ext cx="285164" cy="364039"/>
          </a:xfrm>
          <a:prstGeom prst="rect">
            <a:avLst/>
          </a:prstGeom>
        </p:spPr>
      </p:pic>
      <p:pic>
        <p:nvPicPr>
          <p:cNvPr id="61" name="Picture 60"/>
          <p:cNvPicPr>
            <a:picLocks noChangeAspect="1"/>
          </p:cNvPicPr>
          <p:nvPr/>
        </p:nvPicPr>
        <p:blipFill>
          <a:blip r:embed="rId3"/>
          <a:stretch>
            <a:fillRect/>
          </a:stretch>
        </p:blipFill>
        <p:spPr>
          <a:xfrm rot="900000">
            <a:off x="1751981" y="3882311"/>
            <a:ext cx="313680" cy="400443"/>
          </a:xfrm>
          <a:prstGeom prst="rect">
            <a:avLst/>
          </a:prstGeom>
        </p:spPr>
      </p:pic>
      <p:pic>
        <p:nvPicPr>
          <p:cNvPr id="62" name="Picture 61"/>
          <p:cNvPicPr>
            <a:picLocks noChangeAspect="1"/>
          </p:cNvPicPr>
          <p:nvPr/>
        </p:nvPicPr>
        <p:blipFill>
          <a:blip r:embed="rId3"/>
          <a:stretch>
            <a:fillRect/>
          </a:stretch>
        </p:blipFill>
        <p:spPr>
          <a:xfrm rot="900000">
            <a:off x="2028063" y="2714431"/>
            <a:ext cx="285164" cy="364039"/>
          </a:xfrm>
          <a:prstGeom prst="rect">
            <a:avLst/>
          </a:prstGeom>
        </p:spPr>
      </p:pic>
      <p:pic>
        <p:nvPicPr>
          <p:cNvPr id="63" name="Picture 62"/>
          <p:cNvPicPr>
            <a:picLocks noChangeAspect="1"/>
          </p:cNvPicPr>
          <p:nvPr/>
        </p:nvPicPr>
        <p:blipFill>
          <a:blip r:embed="rId3"/>
          <a:stretch>
            <a:fillRect/>
          </a:stretch>
        </p:blipFill>
        <p:spPr>
          <a:xfrm rot="20700000">
            <a:off x="2072256" y="3910220"/>
            <a:ext cx="259240" cy="330944"/>
          </a:xfrm>
          <a:prstGeom prst="rect">
            <a:avLst/>
          </a:prstGeom>
        </p:spPr>
      </p:pic>
      <p:pic>
        <p:nvPicPr>
          <p:cNvPr id="64" name="Picture 63"/>
          <p:cNvPicPr>
            <a:picLocks noChangeAspect="1"/>
          </p:cNvPicPr>
          <p:nvPr/>
        </p:nvPicPr>
        <p:blipFill>
          <a:blip r:embed="rId3"/>
          <a:stretch>
            <a:fillRect/>
          </a:stretch>
        </p:blipFill>
        <p:spPr>
          <a:xfrm rot="20700000">
            <a:off x="1007443" y="2981234"/>
            <a:ext cx="313680" cy="400443"/>
          </a:xfrm>
          <a:prstGeom prst="rect">
            <a:avLst/>
          </a:prstGeom>
        </p:spPr>
      </p:pic>
      <p:pic>
        <p:nvPicPr>
          <p:cNvPr id="65" name="Picture 64"/>
          <p:cNvPicPr>
            <a:picLocks noChangeAspect="1"/>
          </p:cNvPicPr>
          <p:nvPr/>
        </p:nvPicPr>
        <p:blipFill>
          <a:blip r:embed="rId3"/>
          <a:stretch>
            <a:fillRect/>
          </a:stretch>
        </p:blipFill>
        <p:spPr>
          <a:xfrm>
            <a:off x="1297371" y="3960332"/>
            <a:ext cx="313680" cy="400443"/>
          </a:xfrm>
          <a:prstGeom prst="rect">
            <a:avLst/>
          </a:prstGeom>
        </p:spPr>
      </p:pic>
      <p:pic>
        <p:nvPicPr>
          <p:cNvPr id="66" name="Picture 65"/>
          <p:cNvPicPr>
            <a:picLocks noChangeAspect="1"/>
          </p:cNvPicPr>
          <p:nvPr/>
        </p:nvPicPr>
        <p:blipFill>
          <a:blip r:embed="rId4"/>
          <a:stretch>
            <a:fillRect/>
          </a:stretch>
        </p:blipFill>
        <p:spPr>
          <a:xfrm>
            <a:off x="2496107" y="3960331"/>
            <a:ext cx="264755" cy="330944"/>
          </a:xfrm>
          <a:prstGeom prst="rect">
            <a:avLst/>
          </a:prstGeom>
        </p:spPr>
      </p:pic>
      <p:pic>
        <p:nvPicPr>
          <p:cNvPr id="67" name="Picture 66"/>
          <p:cNvPicPr>
            <a:picLocks noChangeAspect="1"/>
          </p:cNvPicPr>
          <p:nvPr/>
        </p:nvPicPr>
        <p:blipFill>
          <a:blip r:embed="rId4"/>
          <a:stretch>
            <a:fillRect/>
          </a:stretch>
        </p:blipFill>
        <p:spPr>
          <a:xfrm>
            <a:off x="1429256" y="2715728"/>
            <a:ext cx="198914" cy="248643"/>
          </a:xfrm>
          <a:prstGeom prst="rect">
            <a:avLst/>
          </a:prstGeom>
        </p:spPr>
      </p:pic>
      <p:pic>
        <p:nvPicPr>
          <p:cNvPr id="68" name="Picture 67"/>
          <p:cNvPicPr>
            <a:picLocks noChangeAspect="1"/>
          </p:cNvPicPr>
          <p:nvPr/>
        </p:nvPicPr>
        <p:blipFill>
          <a:blip r:embed="rId4"/>
          <a:stretch>
            <a:fillRect/>
          </a:stretch>
        </p:blipFill>
        <p:spPr>
          <a:xfrm rot="900000">
            <a:off x="3021224" y="3771942"/>
            <a:ext cx="218806" cy="273508"/>
          </a:xfrm>
          <a:prstGeom prst="rect">
            <a:avLst/>
          </a:prstGeom>
        </p:spPr>
      </p:pic>
      <p:pic>
        <p:nvPicPr>
          <p:cNvPr id="69" name="Picture 68"/>
          <p:cNvPicPr>
            <a:picLocks noChangeAspect="1"/>
          </p:cNvPicPr>
          <p:nvPr/>
        </p:nvPicPr>
        <p:blipFill>
          <a:blip r:embed="rId4"/>
          <a:stretch>
            <a:fillRect/>
          </a:stretch>
        </p:blipFill>
        <p:spPr>
          <a:xfrm rot="20700000">
            <a:off x="2446132" y="2707386"/>
            <a:ext cx="218806" cy="273508"/>
          </a:xfrm>
          <a:prstGeom prst="rect">
            <a:avLst/>
          </a:prstGeom>
        </p:spPr>
      </p:pic>
      <p:pic>
        <p:nvPicPr>
          <p:cNvPr id="70" name="Picture 69"/>
          <p:cNvPicPr>
            <a:picLocks noChangeAspect="1"/>
          </p:cNvPicPr>
          <p:nvPr/>
        </p:nvPicPr>
        <p:blipFill>
          <a:blip r:embed="rId3"/>
          <a:stretch>
            <a:fillRect/>
          </a:stretch>
        </p:blipFill>
        <p:spPr>
          <a:xfrm>
            <a:off x="2860437" y="3921022"/>
            <a:ext cx="285164" cy="364039"/>
          </a:xfrm>
          <a:prstGeom prst="rect">
            <a:avLst/>
          </a:prstGeom>
        </p:spPr>
      </p:pic>
      <p:pic>
        <p:nvPicPr>
          <p:cNvPr id="71" name="Picture 70"/>
          <p:cNvPicPr>
            <a:picLocks noChangeAspect="1"/>
          </p:cNvPicPr>
          <p:nvPr/>
        </p:nvPicPr>
        <p:blipFill>
          <a:blip r:embed="rId3"/>
          <a:stretch>
            <a:fillRect/>
          </a:stretch>
        </p:blipFill>
        <p:spPr>
          <a:xfrm rot="20700000">
            <a:off x="1568193" y="2387693"/>
            <a:ext cx="313680" cy="400443"/>
          </a:xfrm>
          <a:prstGeom prst="rect">
            <a:avLst/>
          </a:prstGeom>
        </p:spPr>
      </p:pic>
      <p:pic>
        <p:nvPicPr>
          <p:cNvPr id="72" name="Picture 71"/>
          <p:cNvPicPr>
            <a:picLocks noChangeAspect="1"/>
          </p:cNvPicPr>
          <p:nvPr/>
        </p:nvPicPr>
        <p:blipFill>
          <a:blip r:embed="rId3"/>
          <a:stretch>
            <a:fillRect/>
          </a:stretch>
        </p:blipFill>
        <p:spPr>
          <a:xfrm>
            <a:off x="1065907" y="2574967"/>
            <a:ext cx="177064" cy="226039"/>
          </a:xfrm>
          <a:prstGeom prst="rect">
            <a:avLst/>
          </a:prstGeom>
        </p:spPr>
      </p:pic>
      <p:pic>
        <p:nvPicPr>
          <p:cNvPr id="73" name="Picture 72"/>
          <p:cNvPicPr>
            <a:picLocks noChangeAspect="1"/>
          </p:cNvPicPr>
          <p:nvPr/>
        </p:nvPicPr>
        <p:blipFill>
          <a:blip r:embed="rId3"/>
          <a:stretch>
            <a:fillRect/>
          </a:stretch>
        </p:blipFill>
        <p:spPr>
          <a:xfrm>
            <a:off x="2818869" y="2564096"/>
            <a:ext cx="133031" cy="169826"/>
          </a:xfrm>
          <a:prstGeom prst="rect">
            <a:avLst/>
          </a:prstGeom>
        </p:spPr>
      </p:pic>
      <p:pic>
        <p:nvPicPr>
          <p:cNvPr id="74" name="Picture 73"/>
          <p:cNvPicPr>
            <a:picLocks noChangeAspect="1"/>
          </p:cNvPicPr>
          <p:nvPr/>
        </p:nvPicPr>
        <p:blipFill>
          <a:blip r:embed="rId3"/>
          <a:stretch>
            <a:fillRect/>
          </a:stretch>
        </p:blipFill>
        <p:spPr>
          <a:xfrm>
            <a:off x="2207924" y="4331829"/>
            <a:ext cx="120937" cy="154388"/>
          </a:xfrm>
          <a:prstGeom prst="rect">
            <a:avLst/>
          </a:prstGeom>
        </p:spPr>
      </p:pic>
      <p:pic>
        <p:nvPicPr>
          <p:cNvPr id="75" name="Picture 74"/>
          <p:cNvPicPr>
            <a:picLocks noChangeAspect="1"/>
          </p:cNvPicPr>
          <p:nvPr/>
        </p:nvPicPr>
        <p:blipFill>
          <a:blip r:embed="rId3"/>
          <a:stretch>
            <a:fillRect/>
          </a:stretch>
        </p:blipFill>
        <p:spPr>
          <a:xfrm rot="20700000">
            <a:off x="1012265" y="4198607"/>
            <a:ext cx="120937" cy="154388"/>
          </a:xfrm>
          <a:prstGeom prst="rect">
            <a:avLst/>
          </a:prstGeom>
        </p:spPr>
      </p:pic>
      <p:pic>
        <p:nvPicPr>
          <p:cNvPr id="76" name="Picture 75"/>
          <p:cNvPicPr>
            <a:picLocks noChangeAspect="1"/>
          </p:cNvPicPr>
          <p:nvPr/>
        </p:nvPicPr>
        <p:blipFill>
          <a:blip r:embed="rId3"/>
          <a:stretch>
            <a:fillRect/>
          </a:stretch>
        </p:blipFill>
        <p:spPr>
          <a:xfrm rot="900000">
            <a:off x="754291" y="3344904"/>
            <a:ext cx="120937" cy="154388"/>
          </a:xfrm>
          <a:prstGeom prst="rect">
            <a:avLst/>
          </a:prstGeom>
        </p:spPr>
      </p:pic>
      <p:pic>
        <p:nvPicPr>
          <p:cNvPr id="77" name="Picture 76"/>
          <p:cNvPicPr>
            <a:picLocks noChangeAspect="1"/>
          </p:cNvPicPr>
          <p:nvPr/>
        </p:nvPicPr>
        <p:blipFill>
          <a:blip r:embed="rId3"/>
          <a:stretch>
            <a:fillRect/>
          </a:stretch>
        </p:blipFill>
        <p:spPr>
          <a:xfrm rot="900000">
            <a:off x="3383970" y="3003500"/>
            <a:ext cx="120937" cy="154388"/>
          </a:xfrm>
          <a:prstGeom prst="rect">
            <a:avLst/>
          </a:prstGeom>
        </p:spPr>
      </p:pic>
      <p:sp>
        <p:nvSpPr>
          <p:cNvPr id="78" name="Objects…"/>
          <p:cNvSpPr txBox="1"/>
          <p:nvPr/>
        </p:nvSpPr>
        <p:spPr>
          <a:xfrm>
            <a:off x="957984" y="3237567"/>
            <a:ext cx="2425320" cy="394980"/>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defPPr>
              <a:defRPr lang="en-US"/>
            </a:defPPr>
            <a:lvl1pPr marR="0" lvl="0" indent="0" defTabSz="914400" fontAlgn="auto">
              <a:lnSpc>
                <a:spcPct val="100000"/>
              </a:lnSpc>
              <a:spcBef>
                <a:spcPts val="0"/>
              </a:spcBef>
              <a:spcAft>
                <a:spcPts val="0"/>
              </a:spcAft>
              <a:buClrTx/>
              <a:buSzTx/>
              <a:buFontTx/>
              <a:buNone/>
              <a:tabLst/>
              <a:defRPr kumimoji="0" sz="3800" strike="noStrike" kern="0" cap="none" spc="300" normalizeH="0" baseline="0">
                <a:ln>
                  <a:noFill/>
                </a:ln>
                <a:solidFill>
                  <a:srgbClr val="00FFFF"/>
                </a:solidFill>
                <a:effectLst/>
                <a:uLnTx/>
                <a:uFillTx/>
                <a:latin typeface="Amazon Ember Cd" charset="0"/>
                <a:ea typeface="Amazon Ember Cd" charset="0"/>
                <a:cs typeface="Amazon Ember Cd" charset="0"/>
              </a:defRPr>
            </a:lvl1pPr>
          </a:lstStyle>
          <a:p>
            <a:pPr algn="ctr"/>
            <a:r>
              <a:rPr lang="en-US" sz="1200" spc="151" dirty="0">
                <a:latin typeface="Arial Regular" charset="0"/>
                <a:ea typeface="Arial Regular" charset="0"/>
                <a:cs typeface="Arial Regular" charset="0"/>
                <a:sym typeface="Chrono Bold"/>
              </a:rPr>
              <a:t>LIBRARY OF</a:t>
            </a:r>
            <a:br>
              <a:rPr lang="en-US" sz="1200" spc="151" dirty="0">
                <a:latin typeface="Arial Regular" charset="0"/>
                <a:ea typeface="Arial Regular" charset="0"/>
                <a:cs typeface="Arial Regular" charset="0"/>
                <a:sym typeface="Chrono Bold"/>
              </a:rPr>
            </a:br>
            <a:r>
              <a:rPr lang="en-US" sz="1200" spc="151" dirty="0">
                <a:latin typeface="Arial Regular" charset="0"/>
                <a:ea typeface="Arial Regular" charset="0"/>
                <a:cs typeface="Arial Regular" charset="0"/>
                <a:sym typeface="Chrono Bold"/>
              </a:rPr>
              <a:t>NEWS ARTICLES</a:t>
            </a:r>
          </a:p>
        </p:txBody>
      </p:sp>
      <p:grpSp>
        <p:nvGrpSpPr>
          <p:cNvPr id="79" name="Group 78"/>
          <p:cNvGrpSpPr/>
          <p:nvPr/>
        </p:nvGrpSpPr>
        <p:grpSpPr>
          <a:xfrm>
            <a:off x="8522270" y="2108171"/>
            <a:ext cx="1199100" cy="2490159"/>
            <a:chOff x="34086975" y="4424027"/>
            <a:chExt cx="11328225" cy="9960106"/>
          </a:xfrm>
        </p:grpSpPr>
        <p:cxnSp>
          <p:nvCxnSpPr>
            <p:cNvPr id="80" name="Straight Connector 79"/>
            <p:cNvCxnSpPr/>
            <p:nvPr/>
          </p:nvCxnSpPr>
          <p:spPr>
            <a:xfrm>
              <a:off x="34086975" y="7830933"/>
              <a:ext cx="11277425" cy="0"/>
            </a:xfrm>
            <a:prstGeom prst="line">
              <a:avLst/>
            </a:prstGeom>
            <a:noFill/>
            <a:ln w="12700" cap="flat">
              <a:solidFill>
                <a:srgbClr val="FFFFFF">
                  <a:alpha val="50000"/>
                </a:srgbClr>
              </a:solidFill>
              <a:prstDash val="solid"/>
              <a:round/>
            </a:ln>
            <a:effectLst/>
            <a:sp3d/>
          </p:spPr>
          <p:style>
            <a:lnRef idx="0">
              <a:scrgbClr r="0" g="0" b="0"/>
            </a:lnRef>
            <a:fillRef idx="0">
              <a:scrgbClr r="0" g="0" b="0"/>
            </a:fillRef>
            <a:effectRef idx="0">
              <a:scrgbClr r="0" g="0" b="0"/>
            </a:effectRef>
            <a:fontRef idx="none"/>
          </p:style>
        </p:cxnSp>
        <p:cxnSp>
          <p:nvCxnSpPr>
            <p:cNvPr id="81" name="Straight Connector 80"/>
            <p:cNvCxnSpPr/>
            <p:nvPr/>
          </p:nvCxnSpPr>
          <p:spPr>
            <a:xfrm>
              <a:off x="34086975" y="11183733"/>
              <a:ext cx="11277425" cy="0"/>
            </a:xfrm>
            <a:prstGeom prst="line">
              <a:avLst/>
            </a:prstGeom>
            <a:noFill/>
            <a:ln w="12700" cap="flat">
              <a:solidFill>
                <a:srgbClr val="FFFFFF">
                  <a:alpha val="50000"/>
                </a:srgbClr>
              </a:solidFill>
              <a:prstDash val="solid"/>
              <a:round/>
            </a:ln>
            <a:effectLst/>
            <a:sp3d/>
          </p:spPr>
          <p:style>
            <a:lnRef idx="0">
              <a:scrgbClr r="0" g="0" b="0"/>
            </a:lnRef>
            <a:fillRef idx="0">
              <a:scrgbClr r="0" g="0" b="0"/>
            </a:fillRef>
            <a:effectRef idx="0">
              <a:scrgbClr r="0" g="0" b="0"/>
            </a:effectRef>
            <a:fontRef idx="none"/>
          </p:style>
        </p:cxnSp>
        <p:cxnSp>
          <p:nvCxnSpPr>
            <p:cNvPr id="82" name="Straight Connector 81"/>
            <p:cNvCxnSpPr/>
            <p:nvPr/>
          </p:nvCxnSpPr>
          <p:spPr>
            <a:xfrm>
              <a:off x="34137775" y="14384133"/>
              <a:ext cx="11277425" cy="0"/>
            </a:xfrm>
            <a:prstGeom prst="line">
              <a:avLst/>
            </a:prstGeom>
            <a:noFill/>
            <a:ln w="12700" cap="flat">
              <a:solidFill>
                <a:srgbClr val="FFFFFF">
                  <a:alpha val="30000"/>
                </a:srgbClr>
              </a:solidFill>
              <a:prstDash val="solid"/>
              <a:round/>
            </a:ln>
            <a:effectLst/>
            <a:sp3d/>
          </p:spPr>
          <p:style>
            <a:lnRef idx="0">
              <a:scrgbClr r="0" g="0" b="0"/>
            </a:lnRef>
            <a:fillRef idx="0">
              <a:scrgbClr r="0" g="0" b="0"/>
            </a:fillRef>
            <a:effectRef idx="0">
              <a:scrgbClr r="0" g="0" b="0"/>
            </a:effectRef>
            <a:fontRef idx="none"/>
          </p:style>
        </p:cxnSp>
        <p:cxnSp>
          <p:nvCxnSpPr>
            <p:cNvPr id="83" name="Straight Connector 82"/>
            <p:cNvCxnSpPr/>
            <p:nvPr/>
          </p:nvCxnSpPr>
          <p:spPr>
            <a:xfrm>
              <a:off x="34086975" y="4424027"/>
              <a:ext cx="11277425" cy="0"/>
            </a:xfrm>
            <a:prstGeom prst="line">
              <a:avLst/>
            </a:prstGeom>
            <a:noFill/>
            <a:ln w="12700" cap="flat">
              <a:solidFill>
                <a:srgbClr val="FFFFFF">
                  <a:alpha val="50000"/>
                </a:srgbClr>
              </a:solidFill>
              <a:prstDash val="solid"/>
              <a:round/>
            </a:ln>
            <a:effectLst/>
            <a:sp3d/>
          </p:spPr>
          <p:style>
            <a:lnRef idx="0">
              <a:scrgbClr r="0" g="0" b="0"/>
            </a:lnRef>
            <a:fillRef idx="0">
              <a:scrgbClr r="0" g="0" b="0"/>
            </a:fillRef>
            <a:effectRef idx="0">
              <a:scrgbClr r="0" g="0" b="0"/>
            </a:effectRef>
            <a:fontRef idx="none"/>
          </p:style>
        </p:cxnSp>
      </p:grpSp>
      <p:grpSp>
        <p:nvGrpSpPr>
          <p:cNvPr id="84" name="Group 83"/>
          <p:cNvGrpSpPr/>
          <p:nvPr/>
        </p:nvGrpSpPr>
        <p:grpSpPr>
          <a:xfrm>
            <a:off x="9982984" y="2108171"/>
            <a:ext cx="1199100" cy="2490159"/>
            <a:chOff x="34086975" y="4424027"/>
            <a:chExt cx="11328225" cy="9960106"/>
          </a:xfrm>
        </p:grpSpPr>
        <p:cxnSp>
          <p:nvCxnSpPr>
            <p:cNvPr id="85" name="Straight Connector 84"/>
            <p:cNvCxnSpPr/>
            <p:nvPr/>
          </p:nvCxnSpPr>
          <p:spPr>
            <a:xfrm>
              <a:off x="34086975" y="7830933"/>
              <a:ext cx="11277425" cy="0"/>
            </a:xfrm>
            <a:prstGeom prst="line">
              <a:avLst/>
            </a:prstGeom>
            <a:noFill/>
            <a:ln w="12700" cap="flat">
              <a:solidFill>
                <a:srgbClr val="FFFFFF">
                  <a:alpha val="50000"/>
                </a:srgbClr>
              </a:solidFill>
              <a:prstDash val="solid"/>
              <a:round/>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34086975" y="11183733"/>
              <a:ext cx="11277425" cy="0"/>
            </a:xfrm>
            <a:prstGeom prst="line">
              <a:avLst/>
            </a:prstGeom>
            <a:noFill/>
            <a:ln w="12700" cap="flat">
              <a:solidFill>
                <a:srgbClr val="FFFFFF">
                  <a:alpha val="50000"/>
                </a:srgbClr>
              </a:solidFill>
              <a:prstDash val="solid"/>
              <a:round/>
            </a:ln>
            <a:effectLst/>
            <a:sp3d/>
          </p:spPr>
          <p:style>
            <a:lnRef idx="0">
              <a:scrgbClr r="0" g="0" b="0"/>
            </a:lnRef>
            <a:fillRef idx="0">
              <a:scrgbClr r="0" g="0" b="0"/>
            </a:fillRef>
            <a:effectRef idx="0">
              <a:scrgbClr r="0" g="0" b="0"/>
            </a:effectRef>
            <a:fontRef idx="none"/>
          </p:style>
        </p:cxnSp>
        <p:cxnSp>
          <p:nvCxnSpPr>
            <p:cNvPr id="87" name="Straight Connector 86"/>
            <p:cNvCxnSpPr/>
            <p:nvPr/>
          </p:nvCxnSpPr>
          <p:spPr>
            <a:xfrm>
              <a:off x="34137775" y="14384133"/>
              <a:ext cx="11277425" cy="0"/>
            </a:xfrm>
            <a:prstGeom prst="line">
              <a:avLst/>
            </a:prstGeom>
            <a:noFill/>
            <a:ln w="12700" cap="flat">
              <a:solidFill>
                <a:srgbClr val="FFFFFF">
                  <a:alpha val="30000"/>
                </a:srgbClr>
              </a:solidFill>
              <a:prstDash val="solid"/>
              <a:round/>
            </a:ln>
            <a:effectLst/>
            <a:sp3d/>
          </p:spPr>
          <p:style>
            <a:lnRef idx="0">
              <a:scrgbClr r="0" g="0" b="0"/>
            </a:lnRef>
            <a:fillRef idx="0">
              <a:scrgbClr r="0" g="0" b="0"/>
            </a:fillRef>
            <a:effectRef idx="0">
              <a:scrgbClr r="0" g="0" b="0"/>
            </a:effectRef>
            <a:fontRef idx="none"/>
          </p:style>
        </p:cxnSp>
        <p:cxnSp>
          <p:nvCxnSpPr>
            <p:cNvPr id="88" name="Straight Connector 87"/>
            <p:cNvCxnSpPr/>
            <p:nvPr/>
          </p:nvCxnSpPr>
          <p:spPr>
            <a:xfrm>
              <a:off x="34086975" y="4424027"/>
              <a:ext cx="11277425" cy="0"/>
            </a:xfrm>
            <a:prstGeom prst="line">
              <a:avLst/>
            </a:prstGeom>
            <a:noFill/>
            <a:ln w="12700" cap="flat">
              <a:solidFill>
                <a:srgbClr val="FFFFFF">
                  <a:alpha val="50000"/>
                </a:srgbClr>
              </a:solidFill>
              <a:prstDash val="solid"/>
              <a:round/>
            </a:ln>
            <a:effectLst/>
            <a:sp3d/>
          </p:spPr>
          <p:style>
            <a:lnRef idx="0">
              <a:scrgbClr r="0" g="0" b="0"/>
            </a:lnRef>
            <a:fillRef idx="0">
              <a:scrgbClr r="0" g="0" b="0"/>
            </a:fillRef>
            <a:effectRef idx="0">
              <a:scrgbClr r="0" g="0" b="0"/>
            </a:effectRef>
            <a:fontRef idx="none"/>
          </p:style>
        </p:cxnSp>
      </p:grpSp>
      <p:sp>
        <p:nvSpPr>
          <p:cNvPr id="89" name="Objects…"/>
          <p:cNvSpPr txBox="1"/>
          <p:nvPr/>
        </p:nvSpPr>
        <p:spPr>
          <a:xfrm>
            <a:off x="5254663" y="3680948"/>
            <a:ext cx="1689343" cy="487313"/>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defTabSz="228600">
              <a:defRPr sz="5600" spc="0">
                <a:latin typeface="Chrono Bold"/>
                <a:ea typeface="Chrono Bold"/>
                <a:cs typeface="Chrono Bold"/>
                <a:sym typeface="Chrono Bold"/>
              </a:defRPr>
            </a:pPr>
            <a:r>
              <a:rPr lang="en-US" sz="1500" spc="75" dirty="0">
                <a:solidFill>
                  <a:srgbClr val="FFFFFF"/>
                </a:solidFill>
                <a:latin typeface="Arial Regular" charset="0"/>
                <a:ea typeface="Arial Regular" charset="0"/>
                <a:cs typeface="Arial Regular" charset="0"/>
                <a:sym typeface="Chrono Bold"/>
              </a:rPr>
              <a:t>Amazon Comprehend</a:t>
            </a:r>
            <a:endParaRPr sz="1500" kern="0" spc="75" dirty="0">
              <a:solidFill>
                <a:srgbClr val="FFFFFF"/>
              </a:solidFill>
              <a:latin typeface="Arial Regular" charset="0"/>
              <a:ea typeface="Arial Regular" charset="0"/>
              <a:cs typeface="Arial Regular" charset="0"/>
              <a:sym typeface="Chrono Bold"/>
            </a:endParaRPr>
          </a:p>
        </p:txBody>
      </p:sp>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45033" y="3073930"/>
            <a:ext cx="547139" cy="547139"/>
          </a:xfrm>
          <a:prstGeom prst="rect">
            <a:avLst/>
          </a:prstGeom>
        </p:spPr>
      </p:pic>
      <p:sp>
        <p:nvSpPr>
          <p:cNvPr id="91" name="TextBox 90"/>
          <p:cNvSpPr txBox="1"/>
          <p:nvPr/>
        </p:nvSpPr>
        <p:spPr>
          <a:xfrm>
            <a:off x="838200" y="1164771"/>
            <a:ext cx="6070893" cy="369332"/>
          </a:xfrm>
          <a:prstGeom prst="rect">
            <a:avLst/>
          </a:prstGeom>
          <a:noFill/>
        </p:spPr>
        <p:txBody>
          <a:bodyPr wrap="none" rtlCol="0">
            <a:spAutoFit/>
          </a:bodyPr>
          <a:lstStyle/>
          <a:p>
            <a:r>
              <a:rPr lang="en-US" spc="300" dirty="0">
                <a:solidFill>
                  <a:schemeClr val="accent1"/>
                </a:solidFill>
              </a:rPr>
              <a:t>Discover insights and relationships in text</a:t>
            </a:r>
          </a:p>
        </p:txBody>
      </p:sp>
    </p:spTree>
    <p:extLst>
      <p:ext uri="{BB962C8B-B14F-4D97-AF65-F5344CB8AC3E}">
        <p14:creationId xmlns:p14="http://schemas.microsoft.com/office/powerpoint/2010/main" val="299911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Amazon ML Solutions Lab</a:t>
            </a:r>
          </a:p>
        </p:txBody>
      </p:sp>
      <p:sp>
        <p:nvSpPr>
          <p:cNvPr id="5" name="Content Placeholder 4"/>
          <p:cNvSpPr>
            <a:spLocks noGrp="1"/>
          </p:cNvSpPr>
          <p:nvPr>
            <p:ph idx="1"/>
          </p:nvPr>
        </p:nvSpPr>
        <p:spPr>
          <a:xfrm>
            <a:off x="838200" y="1932213"/>
            <a:ext cx="10515600" cy="3678173"/>
          </a:xfrm>
        </p:spPr>
        <p:txBody>
          <a:bodyPr>
            <a:normAutofit/>
          </a:bodyPr>
          <a:lstStyle/>
          <a:p>
            <a:pPr marL="0" indent="0">
              <a:buNone/>
            </a:pPr>
            <a:r>
              <a:rPr lang="en-US" sz="3200" dirty="0">
                <a:solidFill>
                  <a:schemeClr val="accent3"/>
                </a:solidFill>
              </a:rPr>
              <a:t>Brainstorming</a:t>
            </a:r>
          </a:p>
          <a:p>
            <a:pPr marL="0" indent="0">
              <a:buNone/>
            </a:pPr>
            <a:endParaRPr lang="en-US" sz="2400" dirty="0"/>
          </a:p>
          <a:p>
            <a:pPr marL="0" indent="0">
              <a:buNone/>
            </a:pPr>
            <a:r>
              <a:rPr lang="en-US" sz="3200" dirty="0">
                <a:solidFill>
                  <a:schemeClr val="accent3"/>
                </a:solidFill>
              </a:rPr>
              <a:t>Custom modeling</a:t>
            </a:r>
          </a:p>
          <a:p>
            <a:pPr marL="0" indent="0">
              <a:buNone/>
            </a:pPr>
            <a:endParaRPr lang="en-US" sz="2400" dirty="0"/>
          </a:p>
          <a:p>
            <a:pPr marL="0" indent="0">
              <a:buNone/>
            </a:pPr>
            <a:r>
              <a:rPr lang="en-US" sz="3200" dirty="0">
                <a:solidFill>
                  <a:schemeClr val="accent3"/>
                </a:solidFill>
              </a:rPr>
              <a:t>Training</a:t>
            </a:r>
          </a:p>
          <a:p>
            <a:pPr marL="0" indent="0">
              <a:buNone/>
            </a:pPr>
            <a:endParaRPr lang="en-US" sz="2400" dirty="0"/>
          </a:p>
          <a:p>
            <a:pPr marL="0" indent="0">
              <a:buNone/>
            </a:pPr>
            <a:r>
              <a:rPr lang="en-US" sz="3200" dirty="0">
                <a:solidFill>
                  <a:schemeClr val="accent3"/>
                </a:solidFill>
              </a:rPr>
              <a:t>Work side-by-side with Amazon experts</a:t>
            </a:r>
          </a:p>
        </p:txBody>
      </p:sp>
      <p:sp>
        <p:nvSpPr>
          <p:cNvPr id="6" name="TextBox 5"/>
          <p:cNvSpPr txBox="1"/>
          <p:nvPr/>
        </p:nvSpPr>
        <p:spPr>
          <a:xfrm>
            <a:off x="838200" y="1164771"/>
            <a:ext cx="10354117" cy="369332"/>
          </a:xfrm>
          <a:prstGeom prst="rect">
            <a:avLst/>
          </a:prstGeom>
          <a:noFill/>
        </p:spPr>
        <p:txBody>
          <a:bodyPr wrap="none" rtlCol="0">
            <a:spAutoFit/>
          </a:bodyPr>
          <a:lstStyle/>
          <a:p>
            <a:r>
              <a:rPr lang="en-US" spc="300" dirty="0">
                <a:solidFill>
                  <a:schemeClr val="accent1"/>
                </a:solidFill>
              </a:rPr>
              <a:t>Machine learning skills development through collaboration and education</a:t>
            </a:r>
          </a:p>
        </p:txBody>
      </p:sp>
      <p:sp>
        <p:nvSpPr>
          <p:cNvPr id="2" name="Rectangle 1">
            <a:extLst>
              <a:ext uri="{FF2B5EF4-FFF2-40B4-BE49-F238E27FC236}">
                <a16:creationId xmlns:a16="http://schemas.microsoft.com/office/drawing/2014/main" id="{682C8F71-FEE3-FC42-8CAB-0CA42C048DB5}"/>
              </a:ext>
            </a:extLst>
          </p:cNvPr>
          <p:cNvSpPr/>
          <p:nvPr/>
        </p:nvSpPr>
        <p:spPr>
          <a:xfrm>
            <a:off x="838200" y="5893742"/>
            <a:ext cx="4416594" cy="369332"/>
          </a:xfrm>
          <a:prstGeom prst="rect">
            <a:avLst/>
          </a:prstGeom>
        </p:spPr>
        <p:txBody>
          <a:bodyPr wrap="none">
            <a:spAutoFit/>
          </a:bodyPr>
          <a:lstStyle/>
          <a:p>
            <a:r>
              <a:rPr lang="en-US" dirty="0"/>
              <a:t>https://</a:t>
            </a:r>
            <a:r>
              <a:rPr lang="en-US" dirty="0" err="1"/>
              <a:t>aws.amazon.com</a:t>
            </a:r>
            <a:r>
              <a:rPr lang="en-US" dirty="0"/>
              <a:t>/ml-solutions-lab/</a:t>
            </a:r>
          </a:p>
        </p:txBody>
      </p:sp>
    </p:spTree>
    <p:extLst>
      <p:ext uri="{BB962C8B-B14F-4D97-AF65-F5344CB8AC3E}">
        <p14:creationId xmlns:p14="http://schemas.microsoft.com/office/powerpoint/2010/main" val="213484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Useful Links</a:t>
            </a:r>
          </a:p>
        </p:txBody>
      </p:sp>
      <p:sp>
        <p:nvSpPr>
          <p:cNvPr id="5" name="Content Placeholder 4"/>
          <p:cNvSpPr>
            <a:spLocks noGrp="1"/>
          </p:cNvSpPr>
          <p:nvPr>
            <p:ph idx="1"/>
          </p:nvPr>
        </p:nvSpPr>
        <p:spPr>
          <a:xfrm>
            <a:off x="838200" y="1932213"/>
            <a:ext cx="5112574" cy="4639068"/>
          </a:xfrm>
        </p:spPr>
        <p:txBody>
          <a:bodyPr>
            <a:normAutofit fontScale="92500"/>
          </a:bodyPr>
          <a:lstStyle/>
          <a:p>
            <a:pPr marL="0" indent="0">
              <a:buNone/>
            </a:pPr>
            <a:r>
              <a:rPr lang="en-US" sz="3200" dirty="0">
                <a:solidFill>
                  <a:schemeClr val="accent3"/>
                </a:solidFill>
              </a:rPr>
              <a:t>ML Solutions Lab</a:t>
            </a:r>
          </a:p>
          <a:p>
            <a:pPr marL="0" indent="0">
              <a:buNone/>
            </a:pPr>
            <a:endParaRPr lang="en-US" sz="2400" dirty="0"/>
          </a:p>
          <a:p>
            <a:pPr marL="0" indent="0">
              <a:buNone/>
            </a:pPr>
            <a:r>
              <a:rPr lang="en-US" sz="3200" dirty="0">
                <a:solidFill>
                  <a:schemeClr val="accent3"/>
                </a:solidFill>
              </a:rPr>
              <a:t>Machine Learning Blog</a:t>
            </a:r>
          </a:p>
          <a:p>
            <a:pPr marL="0" indent="0">
              <a:buNone/>
            </a:pPr>
            <a:endParaRPr lang="en-US" sz="2400" dirty="0"/>
          </a:p>
          <a:p>
            <a:pPr marL="0" indent="0">
              <a:buNone/>
            </a:pPr>
            <a:r>
              <a:rPr lang="en-US" sz="3200" dirty="0">
                <a:solidFill>
                  <a:schemeClr val="accent3"/>
                </a:solidFill>
              </a:rPr>
              <a:t>SageMaker Workshops</a:t>
            </a:r>
          </a:p>
          <a:p>
            <a:pPr marL="0" indent="0">
              <a:buNone/>
            </a:pPr>
            <a:endParaRPr lang="en-US" sz="2400" dirty="0"/>
          </a:p>
          <a:p>
            <a:pPr marL="0" indent="0">
              <a:buNone/>
            </a:pPr>
            <a:r>
              <a:rPr lang="en-US" sz="3200" dirty="0">
                <a:solidFill>
                  <a:schemeClr val="accent3"/>
                </a:solidFill>
              </a:rPr>
              <a:t>SageMaker Developer Guide</a:t>
            </a:r>
          </a:p>
          <a:p>
            <a:pPr marL="0" indent="0">
              <a:buNone/>
            </a:pPr>
            <a:endParaRPr lang="en-US" sz="3200" dirty="0">
              <a:solidFill>
                <a:schemeClr val="accent3"/>
              </a:solidFill>
            </a:endParaRPr>
          </a:p>
          <a:p>
            <a:pPr marL="0" indent="0">
              <a:buNone/>
            </a:pPr>
            <a:r>
              <a:rPr lang="en-US" sz="3200" dirty="0">
                <a:solidFill>
                  <a:schemeClr val="accent3"/>
                </a:solidFill>
              </a:rPr>
              <a:t>AWS Samples</a:t>
            </a:r>
          </a:p>
          <a:p>
            <a:pPr marL="0" indent="0">
              <a:buNone/>
            </a:pPr>
            <a:endParaRPr lang="en-US" sz="3200" dirty="0">
              <a:solidFill>
                <a:schemeClr val="accent3"/>
              </a:solidFill>
            </a:endParaRPr>
          </a:p>
          <a:p>
            <a:pPr marL="0" indent="0">
              <a:buNone/>
            </a:pPr>
            <a:endParaRPr lang="en-US" sz="3200" dirty="0">
              <a:solidFill>
                <a:schemeClr val="accent3"/>
              </a:solidFill>
            </a:endParaRPr>
          </a:p>
          <a:p>
            <a:pPr marL="0" indent="0">
              <a:buNone/>
            </a:pPr>
            <a:endParaRPr lang="en-US" sz="3200" dirty="0">
              <a:solidFill>
                <a:schemeClr val="accent3"/>
              </a:solidFill>
            </a:endParaRPr>
          </a:p>
        </p:txBody>
      </p:sp>
      <p:sp>
        <p:nvSpPr>
          <p:cNvPr id="6" name="TextBox 5"/>
          <p:cNvSpPr txBox="1"/>
          <p:nvPr/>
        </p:nvSpPr>
        <p:spPr>
          <a:xfrm>
            <a:off x="838200" y="1164771"/>
            <a:ext cx="3942105" cy="369332"/>
          </a:xfrm>
          <a:prstGeom prst="rect">
            <a:avLst/>
          </a:prstGeom>
          <a:noFill/>
        </p:spPr>
        <p:txBody>
          <a:bodyPr wrap="none" rtlCol="0">
            <a:spAutoFit/>
          </a:bodyPr>
          <a:lstStyle/>
          <a:p>
            <a:r>
              <a:rPr lang="en-US" spc="300" dirty="0">
                <a:solidFill>
                  <a:schemeClr val="accent1"/>
                </a:solidFill>
              </a:rPr>
              <a:t>Resources you can explore</a:t>
            </a:r>
          </a:p>
        </p:txBody>
      </p:sp>
      <p:grpSp>
        <p:nvGrpSpPr>
          <p:cNvPr id="11" name="Group 10">
            <a:extLst>
              <a:ext uri="{FF2B5EF4-FFF2-40B4-BE49-F238E27FC236}">
                <a16:creationId xmlns:a16="http://schemas.microsoft.com/office/drawing/2014/main" id="{A4701FAB-C182-D34C-B31D-E5E1DC3E2F70}"/>
              </a:ext>
            </a:extLst>
          </p:cNvPr>
          <p:cNvGrpSpPr/>
          <p:nvPr/>
        </p:nvGrpSpPr>
        <p:grpSpPr>
          <a:xfrm>
            <a:off x="5950774" y="1989131"/>
            <a:ext cx="6070893" cy="4195397"/>
            <a:chOff x="5950774" y="1989131"/>
            <a:chExt cx="6070893" cy="4195397"/>
          </a:xfrm>
        </p:grpSpPr>
        <p:sp>
          <p:nvSpPr>
            <p:cNvPr id="2" name="Rectangle 1">
              <a:extLst>
                <a:ext uri="{FF2B5EF4-FFF2-40B4-BE49-F238E27FC236}">
                  <a16:creationId xmlns:a16="http://schemas.microsoft.com/office/drawing/2014/main" id="{682C8F71-FEE3-FC42-8CAB-0CA42C048DB5}"/>
                </a:ext>
              </a:extLst>
            </p:cNvPr>
            <p:cNvSpPr/>
            <p:nvPr/>
          </p:nvSpPr>
          <p:spPr>
            <a:xfrm>
              <a:off x="6777923" y="1989131"/>
              <a:ext cx="4416594" cy="369332"/>
            </a:xfrm>
            <a:prstGeom prst="rect">
              <a:avLst/>
            </a:prstGeom>
          </p:spPr>
          <p:txBody>
            <a:bodyPr wrap="none">
              <a:spAutoFit/>
            </a:bodyPr>
            <a:lstStyle/>
            <a:p>
              <a:r>
                <a:rPr lang="en-US" dirty="0"/>
                <a:t>https://</a:t>
              </a:r>
              <a:r>
                <a:rPr lang="en-US" dirty="0" err="1"/>
                <a:t>aws.amazon.com</a:t>
              </a:r>
              <a:r>
                <a:rPr lang="en-US" dirty="0"/>
                <a:t>/ml-solutions-lab/</a:t>
              </a:r>
            </a:p>
          </p:txBody>
        </p:sp>
        <p:sp>
          <p:nvSpPr>
            <p:cNvPr id="3" name="Rectangle 2">
              <a:extLst>
                <a:ext uri="{FF2B5EF4-FFF2-40B4-BE49-F238E27FC236}">
                  <a16:creationId xmlns:a16="http://schemas.microsoft.com/office/drawing/2014/main" id="{19DB128F-A808-BD40-A764-CB9307FC7948}"/>
                </a:ext>
              </a:extLst>
            </p:cNvPr>
            <p:cNvSpPr/>
            <p:nvPr/>
          </p:nvSpPr>
          <p:spPr>
            <a:xfrm>
              <a:off x="6393203" y="2954233"/>
              <a:ext cx="5186035" cy="369332"/>
            </a:xfrm>
            <a:prstGeom prst="rect">
              <a:avLst/>
            </a:prstGeom>
          </p:spPr>
          <p:txBody>
            <a:bodyPr wrap="none">
              <a:spAutoFit/>
            </a:bodyPr>
            <a:lstStyle/>
            <a:p>
              <a:r>
                <a:rPr lang="en-US" dirty="0"/>
                <a:t>https://</a:t>
              </a:r>
              <a:r>
                <a:rPr lang="en-US" dirty="0" err="1"/>
                <a:t>aws.amazon.com</a:t>
              </a:r>
              <a:r>
                <a:rPr lang="en-US" dirty="0"/>
                <a:t>/blogs/machine-learning/</a:t>
              </a:r>
            </a:p>
          </p:txBody>
        </p:sp>
        <p:sp>
          <p:nvSpPr>
            <p:cNvPr id="7" name="Rectangle 6">
              <a:extLst>
                <a:ext uri="{FF2B5EF4-FFF2-40B4-BE49-F238E27FC236}">
                  <a16:creationId xmlns:a16="http://schemas.microsoft.com/office/drawing/2014/main" id="{6221336E-4975-4645-815F-70A1A34B325E}"/>
                </a:ext>
              </a:extLst>
            </p:cNvPr>
            <p:cNvSpPr/>
            <p:nvPr/>
          </p:nvSpPr>
          <p:spPr>
            <a:xfrm>
              <a:off x="5950774" y="3976253"/>
              <a:ext cx="6070893" cy="369332"/>
            </a:xfrm>
            <a:prstGeom prst="rect">
              <a:avLst/>
            </a:prstGeom>
          </p:spPr>
          <p:txBody>
            <a:bodyPr wrap="none">
              <a:spAutoFit/>
            </a:bodyPr>
            <a:lstStyle/>
            <a:p>
              <a:r>
                <a:rPr lang="en-US" dirty="0"/>
                <a:t>https://</a:t>
              </a:r>
              <a:r>
                <a:rPr lang="en-US" dirty="0" err="1"/>
                <a:t>github.com</a:t>
              </a:r>
              <a:r>
                <a:rPr lang="en-US" dirty="0"/>
                <a:t>/</a:t>
              </a:r>
              <a:r>
                <a:rPr lang="en-US" dirty="0" err="1"/>
                <a:t>awslabs</a:t>
              </a:r>
              <a:r>
                <a:rPr lang="en-US" dirty="0"/>
                <a:t>/amazon-</a:t>
              </a:r>
              <a:r>
                <a:rPr lang="en-US" dirty="0" err="1"/>
                <a:t>sagemaker</a:t>
              </a:r>
              <a:r>
                <a:rPr lang="en-US" dirty="0"/>
                <a:t>-workshop</a:t>
              </a:r>
            </a:p>
          </p:txBody>
        </p:sp>
        <p:sp>
          <p:nvSpPr>
            <p:cNvPr id="8" name="Rectangle 7">
              <a:extLst>
                <a:ext uri="{FF2B5EF4-FFF2-40B4-BE49-F238E27FC236}">
                  <a16:creationId xmlns:a16="http://schemas.microsoft.com/office/drawing/2014/main" id="{47788673-42DD-344D-A71B-0C7B68F4DD7A}"/>
                </a:ext>
              </a:extLst>
            </p:cNvPr>
            <p:cNvSpPr/>
            <p:nvPr/>
          </p:nvSpPr>
          <p:spPr>
            <a:xfrm>
              <a:off x="6303434" y="4918850"/>
              <a:ext cx="5365571" cy="369332"/>
            </a:xfrm>
            <a:prstGeom prst="rect">
              <a:avLst/>
            </a:prstGeom>
          </p:spPr>
          <p:txBody>
            <a:bodyPr wrap="none">
              <a:spAutoFit/>
            </a:bodyPr>
            <a:lstStyle/>
            <a:p>
              <a:r>
                <a:rPr lang="en-US" dirty="0"/>
                <a:t>https://</a:t>
              </a:r>
              <a:r>
                <a:rPr lang="en-US" dirty="0" err="1"/>
                <a:t>docs.aws.amazon.com</a:t>
              </a:r>
              <a:r>
                <a:rPr lang="en-US" dirty="0"/>
                <a:t>/</a:t>
              </a:r>
              <a:r>
                <a:rPr lang="en-US" dirty="0" err="1"/>
                <a:t>sagemaker</a:t>
              </a:r>
              <a:r>
                <a:rPr lang="en-US" dirty="0"/>
                <a:t>/latest/dg</a:t>
              </a:r>
            </a:p>
          </p:txBody>
        </p:sp>
        <p:sp>
          <p:nvSpPr>
            <p:cNvPr id="10" name="Rectangle 9">
              <a:extLst>
                <a:ext uri="{FF2B5EF4-FFF2-40B4-BE49-F238E27FC236}">
                  <a16:creationId xmlns:a16="http://schemas.microsoft.com/office/drawing/2014/main" id="{EF1CEB43-2150-8B4A-8DD8-6759DD441C78}"/>
                </a:ext>
              </a:extLst>
            </p:cNvPr>
            <p:cNvSpPr/>
            <p:nvPr/>
          </p:nvSpPr>
          <p:spPr>
            <a:xfrm>
              <a:off x="7354976" y="5815196"/>
              <a:ext cx="3416320" cy="369332"/>
            </a:xfrm>
            <a:prstGeom prst="rect">
              <a:avLst/>
            </a:prstGeom>
          </p:spPr>
          <p:txBody>
            <a:bodyPr wrap="none">
              <a:spAutoFit/>
            </a:bodyPr>
            <a:lstStyle/>
            <a:p>
              <a:r>
                <a:rPr lang="en-US" dirty="0"/>
                <a:t>https://</a:t>
              </a:r>
              <a:r>
                <a:rPr lang="en-US" dirty="0" err="1"/>
                <a:t>github.com</a:t>
              </a:r>
              <a:r>
                <a:rPr lang="en-US" dirty="0"/>
                <a:t>/</a:t>
              </a:r>
              <a:r>
                <a:rPr lang="en-US" dirty="0" err="1"/>
                <a:t>aws</a:t>
              </a:r>
              <a:r>
                <a:rPr lang="en-US" dirty="0"/>
                <a:t>-samples</a:t>
              </a:r>
            </a:p>
          </p:txBody>
        </p:sp>
      </p:grpSp>
    </p:spTree>
    <p:extLst>
      <p:ext uri="{BB962C8B-B14F-4D97-AF65-F5344CB8AC3E}">
        <p14:creationId xmlns:p14="http://schemas.microsoft.com/office/powerpoint/2010/main" val="127554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6" name="Shape 1326"/>
          <p:cNvSpPr/>
          <p:nvPr/>
        </p:nvSpPr>
        <p:spPr>
          <a:xfrm>
            <a:off x="189864" y="2286289"/>
            <a:ext cx="3396084" cy="240656"/>
          </a:xfrm>
          <a:prstGeom prst="rightArrow">
            <a:avLst>
              <a:gd name="adj1" fmla="val 16746"/>
              <a:gd name="adj2" fmla="val 127318"/>
            </a:avLst>
          </a:prstGeom>
          <a:solidFill>
            <a:srgbClr val="FFFFFF"/>
          </a:solidFill>
          <a:ln w="9525">
            <a:solidFill>
              <a:schemeClr val="accent1">
                <a:lumMod val="20000"/>
                <a:lumOff val="80000"/>
              </a:schemeClr>
            </a:solidFill>
            <a:miter lim="400000"/>
          </a:ln>
        </p:spPr>
        <p:txBody>
          <a:bodyPr lIns="13547" tIns="13547" rIns="13547" bIns="13547" anchor="ctr"/>
          <a:lstStyle/>
          <a:p>
            <a:pPr defTabSz="783431">
              <a:defRPr sz="1800">
                <a:solidFill>
                  <a:srgbClr val="474746"/>
                </a:solidFill>
                <a:latin typeface="Arial"/>
                <a:ea typeface="Arial"/>
                <a:cs typeface="Arial"/>
                <a:sym typeface="Arial"/>
              </a:defRPr>
            </a:pPr>
            <a:endParaRPr sz="900" dirty="0">
              <a:solidFill>
                <a:schemeClr val="accent1">
                  <a:lumMod val="20000"/>
                  <a:lumOff val="80000"/>
                </a:schemeClr>
              </a:solidFill>
            </a:endParaRPr>
          </a:p>
        </p:txBody>
      </p:sp>
      <p:sp>
        <p:nvSpPr>
          <p:cNvPr id="1327" name="Shape 1327"/>
          <p:cNvSpPr/>
          <p:nvPr/>
        </p:nvSpPr>
        <p:spPr>
          <a:xfrm>
            <a:off x="562415" y="1974474"/>
            <a:ext cx="2090424" cy="358218"/>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dirty="0">
                <a:solidFill>
                  <a:schemeClr val="accent1">
                    <a:lumMod val="20000"/>
                    <a:lumOff val="80000"/>
                  </a:schemeClr>
                </a:solidFill>
              </a:rPr>
              <a:t>Direct Connect</a:t>
            </a:r>
          </a:p>
        </p:txBody>
      </p:sp>
      <p:sp>
        <p:nvSpPr>
          <p:cNvPr id="1329" name="Shape 1329"/>
          <p:cNvSpPr/>
          <p:nvPr/>
        </p:nvSpPr>
        <p:spPr>
          <a:xfrm>
            <a:off x="189864" y="2958172"/>
            <a:ext cx="3396084" cy="240656"/>
          </a:xfrm>
          <a:prstGeom prst="rightArrow">
            <a:avLst>
              <a:gd name="adj1" fmla="val 16746"/>
              <a:gd name="adj2" fmla="val 127318"/>
            </a:avLst>
          </a:prstGeom>
          <a:solidFill>
            <a:srgbClr val="FFFFFF"/>
          </a:solidFill>
          <a:ln w="9525">
            <a:solidFill>
              <a:schemeClr val="accent1">
                <a:lumMod val="20000"/>
                <a:lumOff val="80000"/>
              </a:schemeClr>
            </a:solidFill>
            <a:miter lim="400000"/>
          </a:ln>
        </p:spPr>
        <p:txBody>
          <a:bodyPr lIns="13547" tIns="13547" rIns="13547" bIns="13547" anchor="ctr"/>
          <a:lstStyle/>
          <a:p>
            <a:pPr defTabSz="783431">
              <a:defRPr sz="1800">
                <a:solidFill>
                  <a:srgbClr val="474746"/>
                </a:solidFill>
                <a:latin typeface="Arial"/>
                <a:ea typeface="Arial"/>
                <a:cs typeface="Arial"/>
                <a:sym typeface="Arial"/>
              </a:defRPr>
            </a:pPr>
            <a:endParaRPr sz="900" dirty="0">
              <a:solidFill>
                <a:schemeClr val="accent1">
                  <a:lumMod val="20000"/>
                  <a:lumOff val="80000"/>
                </a:schemeClr>
              </a:solidFill>
            </a:endParaRPr>
          </a:p>
        </p:txBody>
      </p:sp>
      <p:sp>
        <p:nvSpPr>
          <p:cNvPr id="1330" name="Shape 1330"/>
          <p:cNvSpPr/>
          <p:nvPr/>
        </p:nvSpPr>
        <p:spPr>
          <a:xfrm>
            <a:off x="658869" y="2646358"/>
            <a:ext cx="862524" cy="358218"/>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dirty="0">
                <a:solidFill>
                  <a:schemeClr val="accent1">
                    <a:lumMod val="20000"/>
                    <a:lumOff val="80000"/>
                  </a:schemeClr>
                </a:solidFill>
              </a:rPr>
              <a:t>Kinesis</a:t>
            </a:r>
          </a:p>
        </p:txBody>
      </p:sp>
      <p:sp>
        <p:nvSpPr>
          <p:cNvPr id="1331" name="Shape 1331"/>
          <p:cNvSpPr/>
          <p:nvPr/>
        </p:nvSpPr>
        <p:spPr>
          <a:xfrm>
            <a:off x="189864" y="3649465"/>
            <a:ext cx="3396084" cy="240656"/>
          </a:xfrm>
          <a:prstGeom prst="rightArrow">
            <a:avLst>
              <a:gd name="adj1" fmla="val 16746"/>
              <a:gd name="adj2" fmla="val 127318"/>
            </a:avLst>
          </a:prstGeom>
          <a:solidFill>
            <a:srgbClr val="FFFFFF"/>
          </a:solidFill>
          <a:ln w="9525">
            <a:solidFill>
              <a:schemeClr val="accent1">
                <a:lumMod val="20000"/>
                <a:lumOff val="80000"/>
              </a:schemeClr>
            </a:solidFill>
            <a:miter lim="400000"/>
          </a:ln>
        </p:spPr>
        <p:txBody>
          <a:bodyPr lIns="13547" tIns="13547" rIns="13547" bIns="13547" anchor="ctr"/>
          <a:lstStyle/>
          <a:p>
            <a:pPr defTabSz="783431">
              <a:defRPr sz="1800">
                <a:solidFill>
                  <a:srgbClr val="474746"/>
                </a:solidFill>
                <a:latin typeface="Arial"/>
                <a:ea typeface="Arial"/>
                <a:cs typeface="Arial"/>
                <a:sym typeface="Arial"/>
              </a:defRPr>
            </a:pPr>
            <a:endParaRPr sz="900" dirty="0">
              <a:solidFill>
                <a:schemeClr val="accent1">
                  <a:lumMod val="20000"/>
                  <a:lumOff val="80000"/>
                </a:schemeClr>
              </a:solidFill>
            </a:endParaRPr>
          </a:p>
        </p:txBody>
      </p:sp>
      <p:sp>
        <p:nvSpPr>
          <p:cNvPr id="1332" name="Shape 1332"/>
          <p:cNvSpPr/>
          <p:nvPr/>
        </p:nvSpPr>
        <p:spPr>
          <a:xfrm>
            <a:off x="988056" y="3337651"/>
            <a:ext cx="1228008" cy="358218"/>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dirty="0">
                <a:solidFill>
                  <a:schemeClr val="accent1">
                    <a:lumMod val="20000"/>
                    <a:lumOff val="80000"/>
                  </a:schemeClr>
                </a:solidFill>
              </a:rPr>
              <a:t>Snowball</a:t>
            </a:r>
          </a:p>
        </p:txBody>
      </p:sp>
      <p:sp>
        <p:nvSpPr>
          <p:cNvPr id="1333" name="Shape 1333"/>
          <p:cNvSpPr/>
          <p:nvPr/>
        </p:nvSpPr>
        <p:spPr>
          <a:xfrm>
            <a:off x="189864" y="4340759"/>
            <a:ext cx="3396084" cy="240656"/>
          </a:xfrm>
          <a:prstGeom prst="rightArrow">
            <a:avLst>
              <a:gd name="adj1" fmla="val 16746"/>
              <a:gd name="adj2" fmla="val 127318"/>
            </a:avLst>
          </a:prstGeom>
          <a:solidFill>
            <a:srgbClr val="FFFFFF"/>
          </a:solidFill>
          <a:ln w="9525">
            <a:solidFill>
              <a:schemeClr val="accent1">
                <a:lumMod val="20000"/>
                <a:lumOff val="80000"/>
              </a:schemeClr>
            </a:solidFill>
            <a:miter lim="400000"/>
          </a:ln>
        </p:spPr>
        <p:txBody>
          <a:bodyPr lIns="13547" tIns="13547" rIns="13547" bIns="13547" anchor="ctr"/>
          <a:lstStyle/>
          <a:p>
            <a:pPr defTabSz="783431">
              <a:defRPr sz="1800">
                <a:solidFill>
                  <a:srgbClr val="474746"/>
                </a:solidFill>
                <a:latin typeface="Arial"/>
                <a:ea typeface="Arial"/>
                <a:cs typeface="Arial"/>
                <a:sym typeface="Arial"/>
              </a:defRPr>
            </a:pPr>
            <a:endParaRPr sz="900" dirty="0">
              <a:solidFill>
                <a:schemeClr val="accent1">
                  <a:lumMod val="20000"/>
                  <a:lumOff val="80000"/>
                </a:schemeClr>
              </a:solidFill>
            </a:endParaRPr>
          </a:p>
        </p:txBody>
      </p:sp>
      <p:sp>
        <p:nvSpPr>
          <p:cNvPr id="1334" name="Shape 1334"/>
          <p:cNvSpPr/>
          <p:nvPr/>
        </p:nvSpPr>
        <p:spPr>
          <a:xfrm>
            <a:off x="775135" y="4028945"/>
            <a:ext cx="1659216" cy="358218"/>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dirty="0">
                <a:solidFill>
                  <a:schemeClr val="accent1">
                    <a:lumMod val="20000"/>
                    <a:lumOff val="80000"/>
                  </a:schemeClr>
                </a:solidFill>
              </a:rPr>
              <a:t>Snowmobile</a:t>
            </a:r>
          </a:p>
        </p:txBody>
      </p:sp>
      <p:sp>
        <p:nvSpPr>
          <p:cNvPr id="1335" name="Shape 1335"/>
          <p:cNvSpPr/>
          <p:nvPr/>
        </p:nvSpPr>
        <p:spPr>
          <a:xfrm>
            <a:off x="189864" y="5032053"/>
            <a:ext cx="3396084" cy="240656"/>
          </a:xfrm>
          <a:prstGeom prst="rightArrow">
            <a:avLst>
              <a:gd name="adj1" fmla="val 16746"/>
              <a:gd name="adj2" fmla="val 127318"/>
            </a:avLst>
          </a:prstGeom>
          <a:solidFill>
            <a:srgbClr val="FFFFFF"/>
          </a:solidFill>
          <a:ln w="9525">
            <a:solidFill>
              <a:schemeClr val="accent1">
                <a:lumMod val="20000"/>
                <a:lumOff val="80000"/>
              </a:schemeClr>
            </a:solidFill>
            <a:miter lim="400000"/>
          </a:ln>
        </p:spPr>
        <p:txBody>
          <a:bodyPr lIns="13547" tIns="13547" rIns="13547" bIns="13547" anchor="ctr"/>
          <a:lstStyle/>
          <a:p>
            <a:pPr defTabSz="783431">
              <a:defRPr sz="1800">
                <a:solidFill>
                  <a:srgbClr val="474746"/>
                </a:solidFill>
                <a:latin typeface="Arial"/>
                <a:ea typeface="Arial"/>
                <a:cs typeface="Arial"/>
                <a:sym typeface="Arial"/>
              </a:defRPr>
            </a:pPr>
            <a:endParaRPr sz="900" dirty="0">
              <a:solidFill>
                <a:schemeClr val="accent1">
                  <a:lumMod val="20000"/>
                  <a:lumOff val="80000"/>
                </a:schemeClr>
              </a:solidFill>
            </a:endParaRPr>
          </a:p>
        </p:txBody>
      </p:sp>
      <p:sp>
        <p:nvSpPr>
          <p:cNvPr id="1336" name="Shape 1336"/>
          <p:cNvSpPr/>
          <p:nvPr/>
        </p:nvSpPr>
        <p:spPr>
          <a:xfrm>
            <a:off x="1404830" y="4720238"/>
            <a:ext cx="388035" cy="358218"/>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dirty="0" err="1">
                <a:solidFill>
                  <a:schemeClr val="accent1">
                    <a:lumMod val="20000"/>
                    <a:lumOff val="80000"/>
                  </a:schemeClr>
                </a:solidFill>
              </a:rPr>
              <a:t>IoT</a:t>
            </a:r>
            <a:endParaRPr sz="2150" dirty="0">
              <a:solidFill>
                <a:schemeClr val="accent1">
                  <a:lumMod val="20000"/>
                  <a:lumOff val="80000"/>
                </a:schemeClr>
              </a:solidFill>
            </a:endParaRPr>
          </a:p>
        </p:txBody>
      </p:sp>
      <p:sp>
        <p:nvSpPr>
          <p:cNvPr id="1337" name="Shape 1337"/>
          <p:cNvSpPr/>
          <p:nvPr/>
        </p:nvSpPr>
        <p:spPr>
          <a:xfrm>
            <a:off x="189864" y="5723346"/>
            <a:ext cx="3396084" cy="240656"/>
          </a:xfrm>
          <a:prstGeom prst="rightArrow">
            <a:avLst>
              <a:gd name="adj1" fmla="val 16746"/>
              <a:gd name="adj2" fmla="val 127318"/>
            </a:avLst>
          </a:prstGeom>
          <a:solidFill>
            <a:srgbClr val="FFFFFF"/>
          </a:solidFill>
          <a:ln w="9525">
            <a:solidFill>
              <a:schemeClr val="accent1">
                <a:lumMod val="20000"/>
                <a:lumOff val="80000"/>
              </a:schemeClr>
            </a:solidFill>
            <a:miter lim="400000"/>
          </a:ln>
        </p:spPr>
        <p:txBody>
          <a:bodyPr lIns="13547" tIns="13547" rIns="13547" bIns="13547" anchor="ctr"/>
          <a:lstStyle/>
          <a:p>
            <a:pPr defTabSz="783431">
              <a:defRPr sz="1800">
                <a:solidFill>
                  <a:srgbClr val="474746"/>
                </a:solidFill>
                <a:latin typeface="Arial"/>
                <a:ea typeface="Arial"/>
                <a:cs typeface="Arial"/>
                <a:sym typeface="Arial"/>
              </a:defRPr>
            </a:pPr>
            <a:endParaRPr sz="900">
              <a:solidFill>
                <a:schemeClr val="accent1">
                  <a:lumMod val="20000"/>
                  <a:lumOff val="80000"/>
                </a:schemeClr>
              </a:solidFill>
            </a:endParaRPr>
          </a:p>
        </p:txBody>
      </p:sp>
      <p:sp>
        <p:nvSpPr>
          <p:cNvPr id="1338" name="Shape 1338"/>
          <p:cNvSpPr/>
          <p:nvPr/>
        </p:nvSpPr>
        <p:spPr>
          <a:xfrm>
            <a:off x="257700" y="5411531"/>
            <a:ext cx="2701167" cy="358218"/>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Database Migration</a:t>
            </a:r>
          </a:p>
        </p:txBody>
      </p:sp>
      <p:sp>
        <p:nvSpPr>
          <p:cNvPr id="1339" name="Shape 1339"/>
          <p:cNvSpPr/>
          <p:nvPr/>
        </p:nvSpPr>
        <p:spPr>
          <a:xfrm>
            <a:off x="1676479" y="2649183"/>
            <a:ext cx="1128514" cy="343684"/>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608013">
              <a:spcBef>
                <a:spcPts val="1800"/>
              </a:spcBef>
              <a:defRPr sz="1900">
                <a:solidFill>
                  <a:srgbClr val="FFFFFF"/>
                </a:solidFill>
                <a:latin typeface="Century Gothic"/>
                <a:ea typeface="Century Gothic"/>
                <a:cs typeface="Century Gothic"/>
                <a:sym typeface="Century Gothic"/>
              </a:defRPr>
            </a:pPr>
            <a:r>
              <a:rPr sz="950">
                <a:solidFill>
                  <a:schemeClr val="accent1">
                    <a:lumMod val="20000"/>
                    <a:lumOff val="80000"/>
                  </a:schemeClr>
                </a:solidFill>
              </a:rPr>
              <a:t>Streams, Firehose, </a:t>
            </a:r>
            <a:br>
              <a:rPr sz="950">
                <a:solidFill>
                  <a:schemeClr val="accent1">
                    <a:lumMod val="20000"/>
                    <a:lumOff val="80000"/>
                  </a:schemeClr>
                </a:solidFill>
              </a:rPr>
            </a:br>
            <a:r>
              <a:rPr sz="950">
                <a:solidFill>
                  <a:schemeClr val="accent1">
                    <a:lumMod val="20000"/>
                    <a:lumOff val="80000"/>
                  </a:schemeClr>
                </a:solidFill>
              </a:rPr>
              <a:t>Analytics</a:t>
            </a:r>
          </a:p>
        </p:txBody>
      </p:sp>
      <p:sp>
        <p:nvSpPr>
          <p:cNvPr id="1340" name="Shape 1340"/>
          <p:cNvSpPr/>
          <p:nvPr/>
        </p:nvSpPr>
        <p:spPr>
          <a:xfrm>
            <a:off x="189864" y="1646164"/>
            <a:ext cx="3396084" cy="240656"/>
          </a:xfrm>
          <a:prstGeom prst="rightArrow">
            <a:avLst>
              <a:gd name="adj1" fmla="val 16746"/>
              <a:gd name="adj2" fmla="val 127318"/>
            </a:avLst>
          </a:prstGeom>
          <a:solidFill>
            <a:srgbClr val="FFFFFF"/>
          </a:solidFill>
          <a:ln w="9525">
            <a:solidFill>
              <a:schemeClr val="accent1">
                <a:lumMod val="20000"/>
                <a:lumOff val="80000"/>
              </a:schemeClr>
            </a:solidFill>
            <a:miter lim="400000"/>
          </a:ln>
        </p:spPr>
        <p:txBody>
          <a:bodyPr lIns="13547" tIns="13547" rIns="13547" bIns="13547" anchor="ctr"/>
          <a:lstStyle/>
          <a:p>
            <a:pPr defTabSz="783431">
              <a:defRPr sz="1800">
                <a:solidFill>
                  <a:srgbClr val="474746"/>
                </a:solidFill>
                <a:latin typeface="Arial"/>
                <a:ea typeface="Arial"/>
                <a:cs typeface="Arial"/>
                <a:sym typeface="Arial"/>
              </a:defRPr>
            </a:pPr>
            <a:endParaRPr sz="900">
              <a:solidFill>
                <a:schemeClr val="accent1">
                  <a:lumMod val="20000"/>
                  <a:lumOff val="80000"/>
                </a:schemeClr>
              </a:solidFill>
            </a:endParaRPr>
          </a:p>
        </p:txBody>
      </p:sp>
      <p:sp>
        <p:nvSpPr>
          <p:cNvPr id="1341" name="Shape 1341"/>
          <p:cNvSpPr/>
          <p:nvPr/>
        </p:nvSpPr>
        <p:spPr>
          <a:xfrm>
            <a:off x="1097182" y="1334350"/>
            <a:ext cx="1008396" cy="358218"/>
          </a:xfrm>
          <a:prstGeom prst="rect">
            <a:avLst/>
          </a:prstGeom>
          <a:ln w="12700">
            <a:miter lim="400000"/>
          </a:ln>
          <a:extLst>
            <a:ext uri="{C572A759-6A51-4108-AA02-DFA0A04FC94B}">
              <ma14:wrappingTextBoxFlag xmlns:ma14="http://schemas.microsoft.com/office/mac/drawingml/2011/main" xmlns="" val="1"/>
            </a:ext>
          </a:extLst>
        </p:spPr>
        <p:txBody>
          <a:bodyPr wrap="none" lIns="13547" tIns="13547" rIns="13547" bIns="13547">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dirty="0">
                <a:solidFill>
                  <a:schemeClr val="accent1">
                    <a:lumMod val="20000"/>
                    <a:lumOff val="80000"/>
                  </a:schemeClr>
                </a:solidFill>
              </a:rPr>
              <a:t>Upload</a:t>
            </a:r>
          </a:p>
        </p:txBody>
      </p:sp>
      <p:sp>
        <p:nvSpPr>
          <p:cNvPr id="1352" name="Shape 1352"/>
          <p:cNvSpPr/>
          <p:nvPr/>
        </p:nvSpPr>
        <p:spPr>
          <a:xfrm>
            <a:off x="3953666" y="2610751"/>
            <a:ext cx="561051" cy="3821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dirty="0">
                <a:solidFill>
                  <a:schemeClr val="accent1">
                    <a:lumMod val="20000"/>
                    <a:lumOff val="80000"/>
                  </a:schemeClr>
                </a:solidFill>
              </a:rPr>
              <a:t>RDS</a:t>
            </a:r>
          </a:p>
        </p:txBody>
      </p:sp>
      <p:sp>
        <p:nvSpPr>
          <p:cNvPr id="1353" name="Shape 1353"/>
          <p:cNvSpPr/>
          <p:nvPr/>
        </p:nvSpPr>
        <p:spPr>
          <a:xfrm>
            <a:off x="4563710" y="2636410"/>
            <a:ext cx="1750479" cy="1974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defTabSz="1216025">
              <a:spcBef>
                <a:spcPts val="3600"/>
              </a:spcBef>
              <a:defRPr sz="1900">
                <a:solidFill>
                  <a:srgbClr val="FFFFFF"/>
                </a:solidFill>
                <a:latin typeface="Century Gothic"/>
                <a:ea typeface="Century Gothic"/>
                <a:cs typeface="Century Gothic"/>
                <a:sym typeface="Century Gothic"/>
              </a:defRPr>
            </a:lvl1pPr>
          </a:lstStyle>
          <a:p>
            <a:r>
              <a:rPr sz="950">
                <a:solidFill>
                  <a:schemeClr val="accent1">
                    <a:lumMod val="20000"/>
                    <a:lumOff val="80000"/>
                  </a:schemeClr>
                </a:solidFill>
              </a:rPr>
              <a:t>MySQL, PostgreSQL, MariaDB</a:t>
            </a:r>
          </a:p>
        </p:txBody>
      </p:sp>
      <p:sp>
        <p:nvSpPr>
          <p:cNvPr id="1354" name="Shape 1354"/>
          <p:cNvSpPr/>
          <p:nvPr/>
        </p:nvSpPr>
        <p:spPr>
          <a:xfrm>
            <a:off x="4862743" y="2795160"/>
            <a:ext cx="1141338" cy="1974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defTabSz="1216025">
              <a:spcBef>
                <a:spcPts val="3600"/>
              </a:spcBef>
              <a:defRPr sz="1900">
                <a:solidFill>
                  <a:srgbClr val="FFFFFF"/>
                </a:solidFill>
                <a:latin typeface="Century Gothic"/>
                <a:ea typeface="Century Gothic"/>
                <a:cs typeface="Century Gothic"/>
                <a:sym typeface="Century Gothic"/>
              </a:defRPr>
            </a:lvl1pPr>
          </a:lstStyle>
          <a:p>
            <a:r>
              <a:rPr sz="950">
                <a:solidFill>
                  <a:schemeClr val="accent1">
                    <a:lumMod val="20000"/>
                    <a:lumOff val="80000"/>
                  </a:schemeClr>
                </a:solidFill>
              </a:rPr>
              <a:t>Oracle, SQL Server</a:t>
            </a:r>
          </a:p>
        </p:txBody>
      </p:sp>
      <p:sp>
        <p:nvSpPr>
          <p:cNvPr id="1357" name="Shape 1357"/>
          <p:cNvSpPr/>
          <p:nvPr/>
        </p:nvSpPr>
        <p:spPr>
          <a:xfrm>
            <a:off x="3982052" y="3330599"/>
            <a:ext cx="1035540" cy="3821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Aurora </a:t>
            </a:r>
          </a:p>
        </p:txBody>
      </p:sp>
      <p:sp>
        <p:nvSpPr>
          <p:cNvPr id="1358" name="Shape 1358"/>
          <p:cNvSpPr/>
          <p:nvPr/>
        </p:nvSpPr>
        <p:spPr>
          <a:xfrm>
            <a:off x="5459341" y="3351112"/>
            <a:ext cx="452047" cy="1974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defTabSz="1216025">
              <a:spcBef>
                <a:spcPts val="3600"/>
              </a:spcBef>
              <a:defRPr sz="1900">
                <a:solidFill>
                  <a:srgbClr val="FFFFFF"/>
                </a:solidFill>
                <a:latin typeface="Century Gothic"/>
                <a:ea typeface="Century Gothic"/>
                <a:cs typeface="Century Gothic"/>
                <a:sym typeface="Century Gothic"/>
              </a:defRPr>
            </a:lvl1pPr>
          </a:lstStyle>
          <a:p>
            <a:r>
              <a:rPr sz="950">
                <a:solidFill>
                  <a:schemeClr val="accent1">
                    <a:lumMod val="20000"/>
                    <a:lumOff val="80000"/>
                  </a:schemeClr>
                </a:solidFill>
              </a:rPr>
              <a:t>MySQL</a:t>
            </a:r>
          </a:p>
        </p:txBody>
      </p:sp>
      <p:sp>
        <p:nvSpPr>
          <p:cNvPr id="1359" name="Shape 1359"/>
          <p:cNvSpPr/>
          <p:nvPr/>
        </p:nvSpPr>
        <p:spPr>
          <a:xfrm>
            <a:off x="5330355" y="3509863"/>
            <a:ext cx="713337" cy="1974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defTabSz="1216025">
              <a:spcBef>
                <a:spcPts val="3600"/>
              </a:spcBef>
              <a:defRPr sz="1900">
                <a:solidFill>
                  <a:srgbClr val="FFFFFF"/>
                </a:solidFill>
                <a:latin typeface="Century Gothic"/>
                <a:ea typeface="Century Gothic"/>
                <a:cs typeface="Century Gothic"/>
                <a:sym typeface="Century Gothic"/>
              </a:defRPr>
            </a:lvl1pPr>
          </a:lstStyle>
          <a:p>
            <a:r>
              <a:rPr sz="950">
                <a:solidFill>
                  <a:schemeClr val="accent1">
                    <a:lumMod val="20000"/>
                    <a:lumOff val="80000"/>
                  </a:schemeClr>
                </a:solidFill>
              </a:rPr>
              <a:t>PostgreSQL</a:t>
            </a:r>
          </a:p>
        </p:txBody>
      </p:sp>
      <p:sp>
        <p:nvSpPr>
          <p:cNvPr id="1364" name="Shape 1364"/>
          <p:cNvSpPr/>
          <p:nvPr/>
        </p:nvSpPr>
        <p:spPr>
          <a:xfrm>
            <a:off x="9347102" y="3351431"/>
            <a:ext cx="2554497" cy="534925"/>
          </a:xfrm>
          <a:prstGeom prst="roundRect">
            <a:avLst>
              <a:gd name="adj" fmla="val 4977"/>
            </a:avLst>
          </a:prstGeom>
          <a:noFill/>
          <a:ln w="28575">
            <a:solidFill>
              <a:srgbClr val="00B050"/>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lang="en-US" sz="2150" dirty="0"/>
              <a:t>  </a:t>
            </a:r>
            <a:r>
              <a:rPr sz="2150" dirty="0"/>
              <a:t>Amazon AI</a:t>
            </a:r>
          </a:p>
        </p:txBody>
      </p:sp>
      <p:sp>
        <p:nvSpPr>
          <p:cNvPr id="42" name="Shape 1285"/>
          <p:cNvSpPr/>
          <p:nvPr/>
        </p:nvSpPr>
        <p:spPr>
          <a:xfrm>
            <a:off x="9576666" y="1589518"/>
            <a:ext cx="2513810" cy="3720677"/>
          </a:xfrm>
          <a:prstGeom prst="rect">
            <a:avLst/>
          </a:prstGeom>
          <a:ln w="12700">
            <a:miter lim="400000"/>
          </a:ln>
          <a:extLst>
            <a:ext uri="{C572A759-6A51-4108-AA02-DFA0A04FC94B}">
              <ma14:wrappingTextBoxFlag xmlns:ma14="http://schemas.microsoft.com/office/mac/drawingml/2011/main" xmlns="" val="1"/>
            </a:ext>
          </a:extLst>
        </p:spPr>
        <p:txBody>
          <a:bodyPr wrap="square" lIns="13547" tIns="13547" rIns="13547" bIns="13547">
            <a:spAutoFit/>
          </a:bodyPr>
          <a:lstStyle>
            <a:lvl1pPr defTabSz="1216025">
              <a:spcBef>
                <a:spcPts val="3600"/>
              </a:spcBef>
              <a:defRPr sz="10800" b="1">
                <a:solidFill>
                  <a:srgbClr val="FFFFFF"/>
                </a:solidFill>
                <a:latin typeface="Century Gothic"/>
                <a:ea typeface="Century Gothic"/>
                <a:cs typeface="Century Gothic"/>
                <a:sym typeface="Century Gothic"/>
              </a:defRPr>
            </a:lvl1pPr>
          </a:lstStyle>
          <a:p>
            <a:r>
              <a:rPr sz="3000" b="0" dirty="0">
                <a:solidFill>
                  <a:srgbClr val="FFC000"/>
                </a:solidFill>
              </a:rPr>
              <a:t>AWS is Center of Gravity </a:t>
            </a:r>
            <a:endParaRPr lang="en-US" sz="3000" b="0" dirty="0">
              <a:solidFill>
                <a:srgbClr val="FFC000"/>
              </a:solidFill>
            </a:endParaRPr>
          </a:p>
          <a:p>
            <a:endParaRPr lang="en-US" sz="3000" b="0" dirty="0">
              <a:solidFill>
                <a:srgbClr val="FFC000"/>
              </a:solidFill>
            </a:endParaRPr>
          </a:p>
          <a:p>
            <a:r>
              <a:rPr lang="en-US" sz="3000" b="0" dirty="0">
                <a:solidFill>
                  <a:srgbClr val="FFC000"/>
                </a:solidFill>
              </a:rPr>
              <a:t>F</a:t>
            </a:r>
            <a:r>
              <a:rPr sz="3000" b="0" dirty="0">
                <a:solidFill>
                  <a:srgbClr val="FFC000"/>
                </a:solidFill>
              </a:rPr>
              <a:t>or Artificial Intelligence</a:t>
            </a:r>
          </a:p>
        </p:txBody>
      </p:sp>
      <p:sp>
        <p:nvSpPr>
          <p:cNvPr id="44" name="Title 1"/>
          <p:cNvSpPr txBox="1">
            <a:spLocks/>
          </p:cNvSpPr>
          <p:nvPr/>
        </p:nvSpPr>
        <p:spPr>
          <a:xfrm>
            <a:off x="562415" y="312562"/>
            <a:ext cx="10515600" cy="91440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Storage, DB &amp; Analytics  </a:t>
            </a:r>
            <a:r>
              <a:rPr lang="en-US" dirty="0">
                <a:sym typeface="Wingdings" panose="05000000000000000000" pitchFamily="2" charset="2"/>
              </a:rPr>
              <a:t> </a:t>
            </a:r>
            <a:r>
              <a:rPr lang="en-US" dirty="0"/>
              <a:t>Democratized</a:t>
            </a:r>
          </a:p>
        </p:txBody>
      </p:sp>
      <p:sp>
        <p:nvSpPr>
          <p:cNvPr id="1344" name="Shape 1344"/>
          <p:cNvSpPr/>
          <p:nvPr/>
        </p:nvSpPr>
        <p:spPr>
          <a:xfrm>
            <a:off x="3876846" y="1090972"/>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S3</a:t>
            </a:r>
          </a:p>
        </p:txBody>
      </p:sp>
      <p:sp>
        <p:nvSpPr>
          <p:cNvPr id="1345" name="Shape 1345"/>
          <p:cNvSpPr/>
          <p:nvPr/>
        </p:nvSpPr>
        <p:spPr>
          <a:xfrm>
            <a:off x="6711304" y="1478898"/>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EC2</a:t>
            </a:r>
          </a:p>
        </p:txBody>
      </p:sp>
      <p:sp>
        <p:nvSpPr>
          <p:cNvPr id="1346" name="Shape 1346"/>
          <p:cNvSpPr/>
          <p:nvPr/>
        </p:nvSpPr>
        <p:spPr>
          <a:xfrm>
            <a:off x="3876846" y="3949783"/>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t"/>
          <a:lstStyle>
            <a:lvl1pPr defTabSz="1216025">
              <a:spcBef>
                <a:spcPts val="3600"/>
              </a:spcBef>
              <a:defRPr sz="4300">
                <a:solidFill>
                  <a:srgbClr val="FFFFFF"/>
                </a:solidFill>
                <a:latin typeface="Century Gothic"/>
                <a:ea typeface="Century Gothic"/>
                <a:cs typeface="Century Gothic"/>
                <a:sym typeface="Century Gothic"/>
              </a:defRPr>
            </a:lvl1pPr>
          </a:lstStyle>
          <a:p>
            <a:pPr>
              <a:lnSpc>
                <a:spcPts val="2200"/>
              </a:lnSpc>
              <a:spcBef>
                <a:spcPts val="0"/>
              </a:spcBef>
            </a:pPr>
            <a:r>
              <a:rPr sz="2150" dirty="0" err="1">
                <a:solidFill>
                  <a:schemeClr val="accent1">
                    <a:lumMod val="20000"/>
                    <a:lumOff val="80000"/>
                  </a:schemeClr>
                </a:solidFill>
              </a:rPr>
              <a:t>DynamoDB</a:t>
            </a:r>
            <a:r>
              <a:rPr lang="en-US" sz="2150" dirty="0">
                <a:solidFill>
                  <a:schemeClr val="accent1">
                    <a:lumMod val="20000"/>
                    <a:lumOff val="80000"/>
                  </a:schemeClr>
                </a:solidFill>
              </a:rPr>
              <a:t>, Neptune</a:t>
            </a:r>
            <a:endParaRPr sz="2150" dirty="0">
              <a:solidFill>
                <a:schemeClr val="accent1">
                  <a:lumMod val="20000"/>
                  <a:lumOff val="80000"/>
                </a:schemeClr>
              </a:solidFill>
            </a:endParaRPr>
          </a:p>
        </p:txBody>
      </p:sp>
      <p:sp>
        <p:nvSpPr>
          <p:cNvPr id="1347" name="Shape 1347"/>
          <p:cNvSpPr/>
          <p:nvPr/>
        </p:nvSpPr>
        <p:spPr>
          <a:xfrm>
            <a:off x="6711304" y="2908304"/>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EMR</a:t>
            </a:r>
          </a:p>
        </p:txBody>
      </p:sp>
      <p:sp>
        <p:nvSpPr>
          <p:cNvPr id="1348" name="Shape 1348"/>
          <p:cNvSpPr/>
          <p:nvPr/>
        </p:nvSpPr>
        <p:spPr>
          <a:xfrm>
            <a:off x="3876846" y="4664486"/>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Elasticsearch</a:t>
            </a:r>
          </a:p>
        </p:txBody>
      </p:sp>
      <p:sp>
        <p:nvSpPr>
          <p:cNvPr id="1349" name="Shape 1349"/>
          <p:cNvSpPr/>
          <p:nvPr/>
        </p:nvSpPr>
        <p:spPr>
          <a:xfrm>
            <a:off x="3876846" y="5379189"/>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ElastiCache</a:t>
            </a:r>
          </a:p>
        </p:txBody>
      </p:sp>
      <p:sp>
        <p:nvSpPr>
          <p:cNvPr id="1350" name="Shape 1350"/>
          <p:cNvSpPr/>
          <p:nvPr/>
        </p:nvSpPr>
        <p:spPr>
          <a:xfrm>
            <a:off x="3876846" y="1805675"/>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dirty="0">
                <a:solidFill>
                  <a:schemeClr val="accent1">
                    <a:lumMod val="20000"/>
                    <a:lumOff val="80000"/>
                  </a:schemeClr>
                </a:solidFill>
              </a:rPr>
              <a:t>Glacier</a:t>
            </a:r>
          </a:p>
        </p:txBody>
      </p:sp>
      <p:sp>
        <p:nvSpPr>
          <p:cNvPr id="1351" name="Shape 1351"/>
          <p:cNvSpPr/>
          <p:nvPr/>
        </p:nvSpPr>
        <p:spPr>
          <a:xfrm>
            <a:off x="3876846" y="2520378"/>
            <a:ext cx="2554498" cy="573195"/>
          </a:xfrm>
          <a:prstGeom prst="roundRect">
            <a:avLst>
              <a:gd name="adj" fmla="val 4977"/>
            </a:avLst>
          </a:prstGeom>
          <a:noFill/>
          <a:ln w="12700" cap="flat">
            <a:solidFill>
              <a:schemeClr val="tx1"/>
            </a:solidFill>
            <a:prstDash val="solid"/>
            <a:round/>
          </a:ln>
          <a:effectLst>
            <a:softEdge rad="12700"/>
          </a:effectLst>
        </p:spPr>
        <p:txBody>
          <a:bodyPr wrap="square" lIns="13547" tIns="13547" rIns="13547" bIns="13547" numCol="1" anchor="ctr">
            <a:noAutofit/>
          </a:bodyPr>
          <a:lstStyle/>
          <a:p>
            <a:pPr defTabSz="608013">
              <a:spcBef>
                <a:spcPts val="1800"/>
              </a:spcBef>
              <a:defRPr sz="4300">
                <a:solidFill>
                  <a:srgbClr val="FFFFFF"/>
                </a:solidFill>
                <a:latin typeface="Century Gothic"/>
                <a:ea typeface="Century Gothic"/>
                <a:cs typeface="Century Gothic"/>
                <a:sym typeface="Century Gothic"/>
              </a:defRPr>
            </a:pPr>
            <a:endParaRPr sz="2150">
              <a:solidFill>
                <a:schemeClr val="accent1">
                  <a:lumMod val="20000"/>
                  <a:lumOff val="80000"/>
                </a:schemeClr>
              </a:solidFill>
            </a:endParaRPr>
          </a:p>
        </p:txBody>
      </p:sp>
      <p:sp>
        <p:nvSpPr>
          <p:cNvPr id="1356" name="Shape 1356"/>
          <p:cNvSpPr/>
          <p:nvPr/>
        </p:nvSpPr>
        <p:spPr>
          <a:xfrm>
            <a:off x="3876846" y="3235080"/>
            <a:ext cx="2554498" cy="573195"/>
          </a:xfrm>
          <a:prstGeom prst="roundRect">
            <a:avLst>
              <a:gd name="adj" fmla="val 4977"/>
            </a:avLst>
          </a:prstGeom>
          <a:noFill/>
          <a:ln w="12700" cap="flat">
            <a:solidFill>
              <a:schemeClr val="tx1"/>
            </a:solidFill>
            <a:prstDash val="solid"/>
            <a:round/>
          </a:ln>
          <a:effectLst>
            <a:softEdge rad="12700"/>
          </a:effectLst>
        </p:spPr>
        <p:txBody>
          <a:bodyPr wrap="square" lIns="13547" tIns="13547" rIns="13547" bIns="13547" numCol="1" anchor="ctr">
            <a:noAutofit/>
          </a:bodyPr>
          <a:lstStyle/>
          <a:p>
            <a:pPr defTabSz="608013">
              <a:spcBef>
                <a:spcPts val="1800"/>
              </a:spcBef>
              <a:defRPr sz="4300">
                <a:solidFill>
                  <a:srgbClr val="FFFFFF"/>
                </a:solidFill>
                <a:latin typeface="Century Gothic"/>
                <a:ea typeface="Century Gothic"/>
                <a:cs typeface="Century Gothic"/>
                <a:sym typeface="Century Gothic"/>
              </a:defRPr>
            </a:pPr>
            <a:endParaRPr sz="2150">
              <a:solidFill>
                <a:schemeClr val="accent1">
                  <a:lumMod val="20000"/>
                  <a:lumOff val="80000"/>
                </a:schemeClr>
              </a:solidFill>
            </a:endParaRPr>
          </a:p>
        </p:txBody>
      </p:sp>
      <p:sp>
        <p:nvSpPr>
          <p:cNvPr id="1361" name="Shape 1361"/>
          <p:cNvSpPr/>
          <p:nvPr/>
        </p:nvSpPr>
        <p:spPr>
          <a:xfrm>
            <a:off x="6711304" y="3623006"/>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Redshift</a:t>
            </a:r>
          </a:p>
        </p:txBody>
      </p:sp>
      <p:sp>
        <p:nvSpPr>
          <p:cNvPr id="1362" name="Shape 1362"/>
          <p:cNvSpPr/>
          <p:nvPr/>
        </p:nvSpPr>
        <p:spPr>
          <a:xfrm>
            <a:off x="6711304" y="5078288"/>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Athena</a:t>
            </a:r>
          </a:p>
        </p:txBody>
      </p:sp>
      <p:sp>
        <p:nvSpPr>
          <p:cNvPr id="1363" name="Shape 1363"/>
          <p:cNvSpPr/>
          <p:nvPr/>
        </p:nvSpPr>
        <p:spPr>
          <a:xfrm>
            <a:off x="6711304" y="5794502"/>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QuickSight</a:t>
            </a:r>
          </a:p>
        </p:txBody>
      </p:sp>
      <p:sp>
        <p:nvSpPr>
          <p:cNvPr id="1365" name="Shape 1365"/>
          <p:cNvSpPr/>
          <p:nvPr/>
        </p:nvSpPr>
        <p:spPr>
          <a:xfrm>
            <a:off x="6711304" y="2193601"/>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Lambda</a:t>
            </a:r>
          </a:p>
        </p:txBody>
      </p:sp>
      <p:sp>
        <p:nvSpPr>
          <p:cNvPr id="1366" name="Shape 1366"/>
          <p:cNvSpPr/>
          <p:nvPr/>
        </p:nvSpPr>
        <p:spPr>
          <a:xfrm>
            <a:off x="3876846" y="6093892"/>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Cloud Search</a:t>
            </a:r>
          </a:p>
        </p:txBody>
      </p:sp>
      <p:sp>
        <p:nvSpPr>
          <p:cNvPr id="1367" name="Shape 1367"/>
          <p:cNvSpPr/>
          <p:nvPr/>
        </p:nvSpPr>
        <p:spPr>
          <a:xfrm>
            <a:off x="6711304" y="4337709"/>
            <a:ext cx="2554497" cy="573194"/>
          </a:xfrm>
          <a:prstGeom prst="roundRect">
            <a:avLst>
              <a:gd name="adj" fmla="val 4977"/>
            </a:avLst>
          </a:prstGeom>
          <a:ln w="12700">
            <a:solidFill>
              <a:schemeClr val="tx1"/>
            </a:solidFill>
          </a:ln>
          <a:effectLst>
            <a:softEdge rad="12700"/>
          </a:effectLst>
          <a:extLst>
            <a:ext uri="{C572A759-6A51-4108-AA02-DFA0A04FC94B}">
              <ma14:wrappingTextBoxFlag xmlns:ma14="http://schemas.microsoft.com/office/mac/drawingml/2011/main" xmlns="" val="1"/>
            </a:ext>
          </a:extLst>
        </p:spPr>
        <p:txBody>
          <a:bodyPr lIns="13547" tIns="13547" rIns="13547" bIns="13547" anchor="ctr"/>
          <a:lstStyle>
            <a:lvl1pPr defTabSz="1216025">
              <a:spcBef>
                <a:spcPts val="3600"/>
              </a:spcBef>
              <a:defRPr sz="4300">
                <a:solidFill>
                  <a:srgbClr val="FFFFFF"/>
                </a:solidFill>
                <a:latin typeface="Century Gothic"/>
                <a:ea typeface="Century Gothic"/>
                <a:cs typeface="Century Gothic"/>
                <a:sym typeface="Century Gothic"/>
              </a:defRPr>
            </a:lvl1pPr>
          </a:lstStyle>
          <a:p>
            <a:r>
              <a:rPr sz="2150">
                <a:solidFill>
                  <a:schemeClr val="accent1">
                    <a:lumMod val="20000"/>
                    <a:lumOff val="80000"/>
                  </a:schemeClr>
                </a:solidFill>
              </a:rPr>
              <a:t>Spectrum</a:t>
            </a:r>
          </a:p>
        </p:txBody>
      </p:sp>
    </p:spTree>
    <p:extLst>
      <p:ext uri="{BB962C8B-B14F-4D97-AF65-F5344CB8AC3E}">
        <p14:creationId xmlns:p14="http://schemas.microsoft.com/office/powerpoint/2010/main" val="1621964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Amazon machine learning stack – foundation</a:t>
            </a:r>
          </a:p>
        </p:txBody>
      </p:sp>
      <p:sp>
        <p:nvSpPr>
          <p:cNvPr id="3" name="Rectangle 2"/>
          <p:cNvSpPr/>
          <p:nvPr/>
        </p:nvSpPr>
        <p:spPr>
          <a:xfrm>
            <a:off x="1153885" y="4731658"/>
            <a:ext cx="9884229" cy="12482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FRAMEWORKS &amp; INTERFACES</a:t>
            </a:r>
          </a:p>
        </p:txBody>
      </p:sp>
      <p:sp>
        <p:nvSpPr>
          <p:cNvPr id="4" name="Rectangle 3"/>
          <p:cNvSpPr/>
          <p:nvPr/>
        </p:nvSpPr>
        <p:spPr>
          <a:xfrm>
            <a:off x="1153885" y="3295311"/>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PLATFORM SERVICES</a:t>
            </a:r>
          </a:p>
        </p:txBody>
      </p:sp>
      <p:sp>
        <p:nvSpPr>
          <p:cNvPr id="5" name="Rectangle 4"/>
          <p:cNvSpPr/>
          <p:nvPr/>
        </p:nvSpPr>
        <p:spPr>
          <a:xfrm>
            <a:off x="1153884" y="1858964"/>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SERVICES</a:t>
            </a:r>
          </a:p>
        </p:txBody>
      </p:sp>
    </p:spTree>
    <p:extLst>
      <p:ext uri="{BB962C8B-B14F-4D97-AF65-F5344CB8AC3E}">
        <p14:creationId xmlns:p14="http://schemas.microsoft.com/office/powerpoint/2010/main" val="230309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Layer: Frameworks &amp; interfaces</a:t>
            </a:r>
          </a:p>
        </p:txBody>
      </p:sp>
      <p:cxnSp>
        <p:nvCxnSpPr>
          <p:cNvPr id="4" name="Straight Connector 3"/>
          <p:cNvCxnSpPr/>
          <p:nvPr/>
        </p:nvCxnSpPr>
        <p:spPr>
          <a:xfrm>
            <a:off x="6096000" y="1611086"/>
            <a:ext cx="0" cy="475488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NVIDIA…"/>
          <p:cNvSpPr txBox="1"/>
          <p:nvPr/>
        </p:nvSpPr>
        <p:spPr>
          <a:xfrm>
            <a:off x="2263928" y="2442780"/>
            <a:ext cx="1725690" cy="5044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1167" tIns="21167" rIns="21167" bIns="21167" numCol="1" anchor="ctr">
            <a:spAutoFit/>
          </a:bodyPr>
          <a:lstStyle/>
          <a:p>
            <a:pPr algn="ctr" defTabSz="243436" hangingPunct="0">
              <a:defRPr sz="7100">
                <a:solidFill>
                  <a:srgbClr val="FFFFFF"/>
                </a:solidFill>
                <a:latin typeface="+mn-lt"/>
                <a:ea typeface="+mn-ea"/>
                <a:cs typeface="+mn-cs"/>
                <a:sym typeface="Helvetica Neue"/>
              </a:defRPr>
            </a:pPr>
            <a:r>
              <a:rPr sz="1500" kern="0" dirty="0">
                <a:solidFill>
                  <a:srgbClr val="FFFFFF"/>
                </a:solidFill>
                <a:latin typeface="Arial Regular" charset="0"/>
                <a:ea typeface="Arial Regular" charset="0"/>
                <a:cs typeface="Arial Regular" charset="0"/>
                <a:sym typeface="Helvetica Neue"/>
              </a:rPr>
              <a:t>NVIDIA </a:t>
            </a:r>
          </a:p>
          <a:p>
            <a:pPr algn="ctr" defTabSz="243436" hangingPunct="0">
              <a:defRPr sz="7100">
                <a:solidFill>
                  <a:srgbClr val="FFFFFF"/>
                </a:solidFill>
                <a:latin typeface="+mn-lt"/>
                <a:ea typeface="+mn-ea"/>
                <a:cs typeface="+mn-cs"/>
                <a:sym typeface="Helvetica Neue"/>
              </a:defRPr>
            </a:pPr>
            <a:r>
              <a:rPr sz="1500" kern="0" dirty="0">
                <a:solidFill>
                  <a:srgbClr val="FFFFFF"/>
                </a:solidFill>
                <a:latin typeface="Arial Regular" charset="0"/>
                <a:ea typeface="Arial Regular" charset="0"/>
                <a:cs typeface="Arial Regular" charset="0"/>
                <a:sym typeface="Helvetica Neue"/>
              </a:rPr>
              <a:t>Tesla V100 GPUs</a:t>
            </a:r>
          </a:p>
        </p:txBody>
      </p:sp>
      <p:pic>
        <p:nvPicPr>
          <p:cNvPr id="38" name="Picture 37"/>
          <p:cNvPicPr>
            <a:picLocks noChangeAspect="1"/>
          </p:cNvPicPr>
          <p:nvPr/>
        </p:nvPicPr>
        <p:blipFill>
          <a:blip r:embed="rId3"/>
          <a:stretch>
            <a:fillRect/>
          </a:stretch>
        </p:blipFill>
        <p:spPr>
          <a:xfrm>
            <a:off x="2430441" y="1611086"/>
            <a:ext cx="1392665" cy="663173"/>
          </a:xfrm>
          <a:prstGeom prst="rect">
            <a:avLst/>
          </a:prstGeom>
        </p:spPr>
      </p:pic>
      <p:sp>
        <p:nvSpPr>
          <p:cNvPr id="39" name="P3"/>
          <p:cNvSpPr txBox="1"/>
          <p:nvPr/>
        </p:nvSpPr>
        <p:spPr>
          <a:xfrm>
            <a:off x="2876760" y="1769921"/>
            <a:ext cx="554456" cy="3505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1167" tIns="21167" rIns="21167" bIns="21167" numCol="1" anchor="ctr">
            <a:spAutoFit/>
          </a:bodyPr>
          <a:lstStyle>
            <a:lvl1pPr>
              <a:defRPr sz="7100">
                <a:solidFill>
                  <a:srgbClr val="FFFFFF"/>
                </a:solidFill>
                <a:latin typeface="+mn-lt"/>
                <a:ea typeface="+mn-ea"/>
                <a:cs typeface="+mn-cs"/>
                <a:sym typeface="Helvetica Neue"/>
              </a:defRPr>
            </a:lvl1pPr>
          </a:lstStyle>
          <a:p>
            <a:pPr algn="ctr" defTabSz="243436" hangingPunct="0">
              <a:defRPr/>
            </a:pPr>
            <a:r>
              <a:rPr sz="2000" kern="0" dirty="0">
                <a:solidFill>
                  <a:schemeClr val="bg1"/>
                </a:solidFill>
                <a:latin typeface="Arial Regular" charset="0"/>
                <a:ea typeface="Arial Regular" charset="0"/>
                <a:cs typeface="Arial Regular" charset="0"/>
              </a:rPr>
              <a:t>P3</a:t>
            </a:r>
          </a:p>
        </p:txBody>
      </p:sp>
      <p:pic>
        <p:nvPicPr>
          <p:cNvPr id="40" name="Picture 39"/>
          <p:cNvPicPr>
            <a:picLocks noChangeAspect="1"/>
          </p:cNvPicPr>
          <p:nvPr/>
        </p:nvPicPr>
        <p:blipFill>
          <a:blip r:embed="rId4"/>
          <a:stretch>
            <a:fillRect/>
          </a:stretch>
        </p:blipFill>
        <p:spPr>
          <a:xfrm>
            <a:off x="8664554" y="1611086"/>
            <a:ext cx="806492" cy="822368"/>
          </a:xfrm>
          <a:prstGeom prst="rect">
            <a:avLst/>
          </a:prstGeom>
        </p:spPr>
      </p:pic>
      <p:sp>
        <p:nvSpPr>
          <p:cNvPr id="41" name="NVIDIA…"/>
          <p:cNvSpPr txBox="1"/>
          <p:nvPr/>
        </p:nvSpPr>
        <p:spPr>
          <a:xfrm>
            <a:off x="7929568" y="2558196"/>
            <a:ext cx="2271786" cy="273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1167" tIns="21167" rIns="21167" bIns="21167" numCol="1" anchor="ctr">
            <a:spAutoFit/>
          </a:bodyPr>
          <a:lstStyle/>
          <a:p>
            <a:pPr algn="ctr" defTabSz="243436" hangingPunct="0">
              <a:defRPr sz="7100">
                <a:solidFill>
                  <a:srgbClr val="FFFFFF"/>
                </a:solidFill>
                <a:latin typeface="+mn-lt"/>
                <a:ea typeface="+mn-ea"/>
                <a:cs typeface="+mn-cs"/>
                <a:sym typeface="Helvetica Neue"/>
              </a:defRPr>
            </a:pPr>
            <a:r>
              <a:rPr lang="en-US" sz="1500" kern="0" dirty="0">
                <a:solidFill>
                  <a:srgbClr val="FFFFFF"/>
                </a:solidFill>
                <a:latin typeface="Arial Regular" charset="0"/>
                <a:ea typeface="Arial Regular" charset="0"/>
                <a:cs typeface="Arial Regular" charset="0"/>
                <a:sym typeface="Helvetica Neue"/>
              </a:rPr>
              <a:t>AWS Deep Learning AMI</a:t>
            </a:r>
            <a:endParaRPr sz="1500" kern="0" dirty="0">
              <a:solidFill>
                <a:srgbClr val="FFFFFF"/>
              </a:solidFill>
              <a:latin typeface="Arial Regular" charset="0"/>
              <a:ea typeface="Arial Regular" charset="0"/>
              <a:cs typeface="Arial Regular" charset="0"/>
              <a:sym typeface="Helvetica Neue"/>
            </a:endParaRPr>
          </a:p>
        </p:txBody>
      </p:sp>
      <p:sp>
        <p:nvSpPr>
          <p:cNvPr id="8" name="Rectangle 7"/>
          <p:cNvSpPr/>
          <p:nvPr/>
        </p:nvSpPr>
        <p:spPr>
          <a:xfrm>
            <a:off x="587158" y="3432505"/>
            <a:ext cx="2142638" cy="369332"/>
          </a:xfrm>
          <a:prstGeom prst="rect">
            <a:avLst/>
          </a:prstGeom>
        </p:spPr>
        <p:txBody>
          <a:bodyPr wrap="none">
            <a:spAutoFit/>
          </a:bodyPr>
          <a:lstStyle/>
          <a:p>
            <a:r>
              <a:rPr lang="en-US" dirty="0"/>
              <a:t>5,120 Tensor cores</a:t>
            </a:r>
          </a:p>
        </p:txBody>
      </p:sp>
      <p:sp>
        <p:nvSpPr>
          <p:cNvPr id="42" name="Rectangle 41"/>
          <p:cNvSpPr/>
          <p:nvPr/>
        </p:nvSpPr>
        <p:spPr>
          <a:xfrm>
            <a:off x="629990" y="4057907"/>
            <a:ext cx="2056973" cy="369332"/>
          </a:xfrm>
          <a:prstGeom prst="rect">
            <a:avLst/>
          </a:prstGeom>
        </p:spPr>
        <p:txBody>
          <a:bodyPr wrap="none">
            <a:spAutoFit/>
          </a:bodyPr>
          <a:lstStyle/>
          <a:p>
            <a:r>
              <a:rPr lang="en-US" dirty="0"/>
              <a:t>128GB of memory</a:t>
            </a:r>
          </a:p>
        </p:txBody>
      </p:sp>
      <p:sp>
        <p:nvSpPr>
          <p:cNvPr id="44" name="Rectangle 43"/>
          <p:cNvSpPr/>
          <p:nvPr/>
        </p:nvSpPr>
        <p:spPr>
          <a:xfrm>
            <a:off x="444042" y="4683309"/>
            <a:ext cx="2428870" cy="369332"/>
          </a:xfrm>
          <a:prstGeom prst="rect">
            <a:avLst/>
          </a:prstGeom>
        </p:spPr>
        <p:txBody>
          <a:bodyPr wrap="none">
            <a:spAutoFit/>
          </a:bodyPr>
          <a:lstStyle/>
          <a:p>
            <a:r>
              <a:rPr lang="en-US" dirty="0"/>
              <a:t>1 Petaflop of compute</a:t>
            </a:r>
          </a:p>
        </p:txBody>
      </p:sp>
      <p:sp>
        <p:nvSpPr>
          <p:cNvPr id="46" name="Rectangle 45"/>
          <p:cNvSpPr/>
          <p:nvPr/>
        </p:nvSpPr>
        <p:spPr>
          <a:xfrm>
            <a:off x="1044203" y="5308711"/>
            <a:ext cx="1313180" cy="369332"/>
          </a:xfrm>
          <a:prstGeom prst="rect">
            <a:avLst/>
          </a:prstGeom>
        </p:spPr>
        <p:txBody>
          <a:bodyPr wrap="none">
            <a:spAutoFit/>
          </a:bodyPr>
          <a:lstStyle/>
          <a:p>
            <a:r>
              <a:rPr lang="en-US" dirty="0" err="1"/>
              <a:t>NVLink</a:t>
            </a:r>
            <a:r>
              <a:rPr lang="en-US" dirty="0"/>
              <a:t> 2.0</a:t>
            </a:r>
          </a:p>
        </p:txBody>
      </p:sp>
      <p:sp>
        <p:nvSpPr>
          <p:cNvPr id="48" name="Rectangle 47"/>
          <p:cNvSpPr/>
          <p:nvPr/>
        </p:nvSpPr>
        <p:spPr>
          <a:xfrm>
            <a:off x="201988" y="5934113"/>
            <a:ext cx="2912977" cy="461665"/>
          </a:xfrm>
          <a:prstGeom prst="rect">
            <a:avLst/>
          </a:prstGeom>
        </p:spPr>
        <p:txBody>
          <a:bodyPr wrap="none">
            <a:spAutoFit/>
          </a:bodyPr>
          <a:lstStyle/>
          <a:p>
            <a:pPr algn="ctr"/>
            <a:r>
              <a:rPr lang="en-US" sz="2400" dirty="0">
                <a:solidFill>
                  <a:schemeClr val="accent2"/>
                </a:solidFill>
              </a:rPr>
              <a:t>~14X faster than P2</a:t>
            </a:r>
          </a:p>
        </p:txBody>
      </p:sp>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7306" y="4295668"/>
            <a:ext cx="1435114" cy="317251"/>
          </a:xfrm>
          <a:prstGeom prst="rect">
            <a:avLst/>
          </a:prstGeom>
        </p:spPr>
      </p:pic>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7001" y="4959517"/>
            <a:ext cx="1255724" cy="501658"/>
          </a:xfrm>
          <a:prstGeom prst="rect">
            <a:avLst/>
          </a:prstGeom>
        </p:spPr>
      </p:pic>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23615" y="5050575"/>
            <a:ext cx="1589918" cy="319543"/>
          </a:xfrm>
          <a:prstGeom prst="rect">
            <a:avLst/>
          </a:prstGeom>
        </p:spPr>
      </p:pic>
      <p:pic>
        <p:nvPicPr>
          <p:cNvPr id="60" name="Picture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66250" y="4218534"/>
            <a:ext cx="1304649" cy="471519"/>
          </a:xfrm>
          <a:prstGeom prst="rect">
            <a:avLst/>
          </a:prstGeom>
        </p:spPr>
      </p:pic>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01017" y="3244245"/>
            <a:ext cx="1435114" cy="796982"/>
          </a:xfrm>
          <a:prstGeom prst="rect">
            <a:avLst/>
          </a:prstGeom>
        </p:spPr>
      </p:pic>
      <p:pic>
        <p:nvPicPr>
          <p:cNvPr id="62" name="Picture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69337" y="3296064"/>
            <a:ext cx="971052" cy="693345"/>
          </a:xfrm>
          <a:prstGeom prst="rect">
            <a:avLst/>
          </a:prstGeom>
        </p:spPr>
      </p:pic>
      <p:pic>
        <p:nvPicPr>
          <p:cNvPr id="68" name="Picture 6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52722" y="5832248"/>
            <a:ext cx="1604282" cy="396727"/>
          </a:xfrm>
          <a:prstGeom prst="rect">
            <a:avLst/>
          </a:prstGeom>
        </p:spPr>
      </p:pic>
      <p:pic>
        <p:nvPicPr>
          <p:cNvPr id="69" name="Picture 6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28835" y="5819632"/>
            <a:ext cx="1379478" cy="421958"/>
          </a:xfrm>
          <a:prstGeom prst="rect">
            <a:avLst/>
          </a:prstGeom>
        </p:spPr>
      </p:pic>
      <p:grpSp>
        <p:nvGrpSpPr>
          <p:cNvPr id="23" name="Group 22"/>
          <p:cNvGrpSpPr/>
          <p:nvPr/>
        </p:nvGrpSpPr>
        <p:grpSpPr>
          <a:xfrm>
            <a:off x="3607844" y="3675918"/>
            <a:ext cx="1884380" cy="2489027"/>
            <a:chOff x="7009830" y="2152627"/>
            <a:chExt cx="2912499" cy="3872616"/>
          </a:xfrm>
        </p:grpSpPr>
        <p:sp>
          <p:nvSpPr>
            <p:cNvPr id="24" name="Rectangle 23"/>
            <p:cNvSpPr/>
            <p:nvPr/>
          </p:nvSpPr>
          <p:spPr>
            <a:xfrm>
              <a:off x="7009830" y="2152627"/>
              <a:ext cx="2912499" cy="3872616"/>
            </a:xfrm>
            <a:prstGeom prst="rect">
              <a:avLst/>
            </a:prstGeom>
            <a:ln w="38100">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18518" y="4710998"/>
              <a:ext cx="1691923" cy="1171656"/>
            </a:xfrm>
            <a:prstGeom prst="rect">
              <a:avLst/>
            </a:prstGeom>
          </p:spPr>
        </p:pic>
        <p:pic>
          <p:nvPicPr>
            <p:cNvPr id="26" name="Picture 25"/>
            <p:cNvPicPr>
              <a:picLocks noChangeAspect="1"/>
            </p:cNvPicPr>
            <p:nvPr/>
          </p:nvPicPr>
          <p:blipFill rotWithShape="1">
            <a:blip r:embed="rId14"/>
            <a:srcRect l="14857" t="5017" r="9572"/>
            <a:stretch/>
          </p:blipFill>
          <p:spPr>
            <a:xfrm>
              <a:off x="7564186" y="3211070"/>
              <a:ext cx="1800587" cy="1410687"/>
            </a:xfrm>
            <a:prstGeom prst="rect">
              <a:avLst/>
            </a:prstGeom>
          </p:spPr>
        </p:pic>
        <p:pic>
          <p:nvPicPr>
            <p:cNvPr id="27" name="Picture 26"/>
            <p:cNvPicPr>
              <a:picLocks noChangeAspect="1"/>
            </p:cNvPicPr>
            <p:nvPr/>
          </p:nvPicPr>
          <p:blipFill rotWithShape="1">
            <a:blip r:embed="rId15" cstate="print">
              <a:extLst>
                <a:ext uri="{28A0092B-C50C-407E-A947-70E740481C1C}">
                  <a14:useLocalDpi xmlns:a14="http://schemas.microsoft.com/office/drawing/2010/main" val="0"/>
                </a:ext>
              </a:extLst>
            </a:blip>
            <a:srcRect t="24713" b="33387"/>
            <a:stretch/>
          </p:blipFill>
          <p:spPr>
            <a:xfrm>
              <a:off x="7160594" y="2302330"/>
              <a:ext cx="2607770" cy="819499"/>
            </a:xfrm>
            <a:prstGeom prst="rect">
              <a:avLst/>
            </a:prstGeom>
          </p:spPr>
        </p:pic>
      </p:grpSp>
    </p:spTree>
    <p:extLst>
      <p:ext uri="{BB962C8B-B14F-4D97-AF65-F5344CB8AC3E}">
        <p14:creationId xmlns:p14="http://schemas.microsoft.com/office/powerpoint/2010/main" val="73435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Amazon machine learning stack – platform</a:t>
            </a:r>
          </a:p>
        </p:txBody>
      </p:sp>
      <p:sp>
        <p:nvSpPr>
          <p:cNvPr id="3" name="Rectangle 2"/>
          <p:cNvSpPr/>
          <p:nvPr/>
        </p:nvSpPr>
        <p:spPr>
          <a:xfrm>
            <a:off x="1153885" y="4731658"/>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FRAMEWORKS &amp; INTERFACES</a:t>
            </a:r>
          </a:p>
        </p:txBody>
      </p:sp>
      <p:sp>
        <p:nvSpPr>
          <p:cNvPr id="4" name="Rectangle 3"/>
          <p:cNvSpPr/>
          <p:nvPr/>
        </p:nvSpPr>
        <p:spPr>
          <a:xfrm>
            <a:off x="1153885" y="3295311"/>
            <a:ext cx="9884229" cy="12482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PLATFORM SERVICES</a:t>
            </a:r>
          </a:p>
        </p:txBody>
      </p:sp>
      <p:sp>
        <p:nvSpPr>
          <p:cNvPr id="5" name="Rectangle 4"/>
          <p:cNvSpPr/>
          <p:nvPr/>
        </p:nvSpPr>
        <p:spPr>
          <a:xfrm>
            <a:off x="1153884" y="1858964"/>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SERVICES</a:t>
            </a:r>
          </a:p>
        </p:txBody>
      </p:sp>
      <p:sp>
        <p:nvSpPr>
          <p:cNvPr id="6" name="Rectangle 5"/>
          <p:cNvSpPr/>
          <p:nvPr/>
        </p:nvSpPr>
        <p:spPr>
          <a:xfrm>
            <a:off x="1251856"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Caffe2</a:t>
            </a:r>
          </a:p>
        </p:txBody>
      </p:sp>
      <p:sp>
        <p:nvSpPr>
          <p:cNvPr id="7" name="Rectangle 6"/>
          <p:cNvSpPr/>
          <p:nvPr/>
        </p:nvSpPr>
        <p:spPr>
          <a:xfrm>
            <a:off x="2480462"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CNTK</a:t>
            </a:r>
          </a:p>
        </p:txBody>
      </p:sp>
      <p:sp>
        <p:nvSpPr>
          <p:cNvPr id="8" name="Rectangle 7"/>
          <p:cNvSpPr/>
          <p:nvPr/>
        </p:nvSpPr>
        <p:spPr>
          <a:xfrm>
            <a:off x="3709068"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Apache MXNet</a:t>
            </a:r>
          </a:p>
        </p:txBody>
      </p:sp>
      <p:sp>
        <p:nvSpPr>
          <p:cNvPr id="9" name="Rectangle 8"/>
          <p:cNvSpPr/>
          <p:nvPr/>
        </p:nvSpPr>
        <p:spPr>
          <a:xfrm>
            <a:off x="4937674"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PyTorch</a:t>
            </a:r>
            <a:endParaRPr lang="en-US" sz="1400" dirty="0"/>
          </a:p>
        </p:txBody>
      </p:sp>
      <p:sp>
        <p:nvSpPr>
          <p:cNvPr id="10" name="Rectangle 9"/>
          <p:cNvSpPr/>
          <p:nvPr/>
        </p:nvSpPr>
        <p:spPr>
          <a:xfrm>
            <a:off x="6166280"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TensorFlow</a:t>
            </a:r>
          </a:p>
        </p:txBody>
      </p:sp>
      <p:sp>
        <p:nvSpPr>
          <p:cNvPr id="11" name="Rectangle 10"/>
          <p:cNvSpPr/>
          <p:nvPr/>
        </p:nvSpPr>
        <p:spPr>
          <a:xfrm>
            <a:off x="7394886"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Torch</a:t>
            </a:r>
          </a:p>
        </p:txBody>
      </p:sp>
      <p:sp>
        <p:nvSpPr>
          <p:cNvPr id="12" name="Rectangle 11"/>
          <p:cNvSpPr/>
          <p:nvPr/>
        </p:nvSpPr>
        <p:spPr>
          <a:xfrm>
            <a:off x="8623492"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Keras</a:t>
            </a:r>
            <a:endParaRPr lang="en-US" sz="1400" dirty="0"/>
          </a:p>
        </p:txBody>
      </p:sp>
      <p:sp>
        <p:nvSpPr>
          <p:cNvPr id="13" name="Rectangle 12"/>
          <p:cNvSpPr/>
          <p:nvPr/>
        </p:nvSpPr>
        <p:spPr>
          <a:xfrm>
            <a:off x="9852100"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Gluon</a:t>
            </a:r>
          </a:p>
        </p:txBody>
      </p:sp>
      <p:sp>
        <p:nvSpPr>
          <p:cNvPr id="14" name="Rectangle 13"/>
          <p:cNvSpPr/>
          <p:nvPr/>
        </p:nvSpPr>
        <p:spPr>
          <a:xfrm>
            <a:off x="1251856" y="5121730"/>
            <a:ext cx="9697523" cy="237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Deep Learning AMIs</a:t>
            </a:r>
          </a:p>
        </p:txBody>
      </p:sp>
    </p:spTree>
    <p:extLst>
      <p:ext uri="{BB962C8B-B14F-4D97-AF65-F5344CB8AC3E}">
        <p14:creationId xmlns:p14="http://schemas.microsoft.com/office/powerpoint/2010/main" val="285532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Amazon machine learning stack – platform</a:t>
            </a:r>
          </a:p>
        </p:txBody>
      </p:sp>
      <p:sp>
        <p:nvSpPr>
          <p:cNvPr id="4" name="Rectangle 3"/>
          <p:cNvSpPr/>
          <p:nvPr/>
        </p:nvSpPr>
        <p:spPr>
          <a:xfrm>
            <a:off x="1153885" y="3295311"/>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PLATFORM SERVICES</a:t>
            </a:r>
          </a:p>
        </p:txBody>
      </p:sp>
      <p:sp>
        <p:nvSpPr>
          <p:cNvPr id="6" name="Rectangle 5"/>
          <p:cNvSpPr/>
          <p:nvPr/>
        </p:nvSpPr>
        <p:spPr>
          <a:xfrm>
            <a:off x="1153885" y="4731658"/>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FRAMEWORKS &amp; INTERFACES</a:t>
            </a:r>
          </a:p>
        </p:txBody>
      </p:sp>
      <p:sp>
        <p:nvSpPr>
          <p:cNvPr id="7" name="Rectangle 6"/>
          <p:cNvSpPr/>
          <p:nvPr/>
        </p:nvSpPr>
        <p:spPr>
          <a:xfrm>
            <a:off x="1251856"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Caffe2</a:t>
            </a:r>
          </a:p>
        </p:txBody>
      </p:sp>
      <p:sp>
        <p:nvSpPr>
          <p:cNvPr id="8" name="Rectangle 7"/>
          <p:cNvSpPr/>
          <p:nvPr/>
        </p:nvSpPr>
        <p:spPr>
          <a:xfrm>
            <a:off x="2480462"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CNTK</a:t>
            </a:r>
          </a:p>
        </p:txBody>
      </p:sp>
      <p:sp>
        <p:nvSpPr>
          <p:cNvPr id="9" name="Rectangle 8"/>
          <p:cNvSpPr/>
          <p:nvPr/>
        </p:nvSpPr>
        <p:spPr>
          <a:xfrm>
            <a:off x="3709068"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Apache MXNet</a:t>
            </a:r>
          </a:p>
        </p:txBody>
      </p:sp>
      <p:sp>
        <p:nvSpPr>
          <p:cNvPr id="10" name="Rectangle 9"/>
          <p:cNvSpPr/>
          <p:nvPr/>
        </p:nvSpPr>
        <p:spPr>
          <a:xfrm>
            <a:off x="4937674"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PyTorch</a:t>
            </a:r>
            <a:endParaRPr lang="en-US" sz="1400" dirty="0"/>
          </a:p>
        </p:txBody>
      </p:sp>
      <p:sp>
        <p:nvSpPr>
          <p:cNvPr id="11" name="Rectangle 10"/>
          <p:cNvSpPr/>
          <p:nvPr/>
        </p:nvSpPr>
        <p:spPr>
          <a:xfrm>
            <a:off x="6166280"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TensorFlow</a:t>
            </a:r>
          </a:p>
        </p:txBody>
      </p:sp>
      <p:sp>
        <p:nvSpPr>
          <p:cNvPr id="12" name="Rectangle 11"/>
          <p:cNvSpPr/>
          <p:nvPr/>
        </p:nvSpPr>
        <p:spPr>
          <a:xfrm>
            <a:off x="7394886"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Torch</a:t>
            </a:r>
          </a:p>
        </p:txBody>
      </p:sp>
      <p:sp>
        <p:nvSpPr>
          <p:cNvPr id="13" name="Rectangle 12"/>
          <p:cNvSpPr/>
          <p:nvPr/>
        </p:nvSpPr>
        <p:spPr>
          <a:xfrm>
            <a:off x="8623492"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Keras</a:t>
            </a:r>
            <a:endParaRPr lang="en-US" sz="1400" dirty="0"/>
          </a:p>
        </p:txBody>
      </p:sp>
      <p:sp>
        <p:nvSpPr>
          <p:cNvPr id="14" name="Rectangle 13"/>
          <p:cNvSpPr/>
          <p:nvPr/>
        </p:nvSpPr>
        <p:spPr>
          <a:xfrm>
            <a:off x="9852100" y="5431973"/>
            <a:ext cx="1097280"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Gluon</a:t>
            </a:r>
          </a:p>
        </p:txBody>
      </p:sp>
      <p:sp>
        <p:nvSpPr>
          <p:cNvPr id="15" name="Rectangle 14"/>
          <p:cNvSpPr/>
          <p:nvPr/>
        </p:nvSpPr>
        <p:spPr>
          <a:xfrm>
            <a:off x="1251856" y="5121730"/>
            <a:ext cx="9697523" cy="237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Deep Learning AMIs</a:t>
            </a:r>
          </a:p>
        </p:txBody>
      </p:sp>
      <p:sp>
        <p:nvSpPr>
          <p:cNvPr id="16" name="Rectangle 15"/>
          <p:cNvSpPr/>
          <p:nvPr/>
        </p:nvSpPr>
        <p:spPr>
          <a:xfrm>
            <a:off x="3709068"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SageMaker</a:t>
            </a:r>
          </a:p>
        </p:txBody>
      </p:sp>
      <p:sp>
        <p:nvSpPr>
          <p:cNvPr id="17" name="Rectangle 16"/>
          <p:cNvSpPr/>
          <p:nvPr/>
        </p:nvSpPr>
        <p:spPr>
          <a:xfrm>
            <a:off x="6166280"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DeepLens</a:t>
            </a:r>
          </a:p>
        </p:txBody>
      </p:sp>
      <p:sp>
        <p:nvSpPr>
          <p:cNvPr id="26" name="Rectangle 25"/>
          <p:cNvSpPr/>
          <p:nvPr/>
        </p:nvSpPr>
        <p:spPr>
          <a:xfrm>
            <a:off x="1251856"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Mechanical Turk</a:t>
            </a:r>
          </a:p>
        </p:txBody>
      </p:sp>
      <p:sp>
        <p:nvSpPr>
          <p:cNvPr id="27" name="Rectangle 26"/>
          <p:cNvSpPr/>
          <p:nvPr/>
        </p:nvSpPr>
        <p:spPr>
          <a:xfrm>
            <a:off x="8620056" y="3834493"/>
            <a:ext cx="2325886" cy="468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ML</a:t>
            </a:r>
          </a:p>
        </p:txBody>
      </p:sp>
      <p:sp>
        <p:nvSpPr>
          <p:cNvPr id="25" name="Rectangle 24"/>
          <p:cNvSpPr/>
          <p:nvPr/>
        </p:nvSpPr>
        <p:spPr>
          <a:xfrm>
            <a:off x="1153884" y="1858964"/>
            <a:ext cx="9884229" cy="12482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SERVICES</a:t>
            </a:r>
          </a:p>
        </p:txBody>
      </p:sp>
    </p:spTree>
    <p:extLst>
      <p:ext uri="{BB962C8B-B14F-4D97-AF65-F5344CB8AC3E}">
        <p14:creationId xmlns:p14="http://schemas.microsoft.com/office/powerpoint/2010/main" val="370384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858662" y="2438125"/>
            <a:ext cx="8474681" cy="785855"/>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lnSpc>
                <a:spcPct val="150000"/>
              </a:lnSpc>
            </a:pPr>
            <a:r>
              <a:rPr lang="en-US" b="1" dirty="0"/>
              <a:t>Can we do more to put ML in the hands of all developers (literally)?</a:t>
            </a:r>
          </a:p>
        </p:txBody>
      </p:sp>
    </p:spTree>
    <p:extLst>
      <p:ext uri="{BB962C8B-B14F-4D97-AF65-F5344CB8AC3E}">
        <p14:creationId xmlns:p14="http://schemas.microsoft.com/office/powerpoint/2010/main" val="216934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is still too complicated for everyday developers</a:t>
            </a:r>
          </a:p>
        </p:txBody>
      </p:sp>
      <p:sp>
        <p:nvSpPr>
          <p:cNvPr id="3" name="Fulfilment &amp;…"/>
          <p:cNvSpPr txBox="1"/>
          <p:nvPr/>
        </p:nvSpPr>
        <p:spPr>
          <a:xfrm>
            <a:off x="734554" y="3832677"/>
            <a:ext cx="1600285" cy="389081"/>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Collect and prepare training data</a:t>
            </a:r>
            <a:endParaRPr sz="1181" spc="75" dirty="0">
              <a:solidFill>
                <a:srgbClr val="FFFFFF"/>
              </a:solidFill>
              <a:latin typeface="Arial Regular" charset="0"/>
              <a:cs typeface="Arial Regular" charset="0"/>
            </a:endParaRPr>
          </a:p>
        </p:txBody>
      </p:sp>
      <p:sp>
        <p:nvSpPr>
          <p:cNvPr id="4" name="Fulfilment &amp;…"/>
          <p:cNvSpPr txBox="1"/>
          <p:nvPr/>
        </p:nvSpPr>
        <p:spPr>
          <a:xfrm>
            <a:off x="2510119" y="3832700"/>
            <a:ext cx="1600285" cy="57079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Choose and optimize your ML algorithm</a:t>
            </a:r>
            <a:endParaRPr sz="1181" spc="75" dirty="0">
              <a:solidFill>
                <a:srgbClr val="FFFFFF"/>
              </a:solidFill>
              <a:latin typeface="Arial Regular" charset="0"/>
              <a:cs typeface="Arial Regular" charset="0"/>
            </a:endParaRPr>
          </a:p>
        </p:txBody>
      </p:sp>
      <p:sp>
        <p:nvSpPr>
          <p:cNvPr id="5" name="Fulfilment &amp;…"/>
          <p:cNvSpPr txBox="1"/>
          <p:nvPr/>
        </p:nvSpPr>
        <p:spPr>
          <a:xfrm>
            <a:off x="4285683" y="3832702"/>
            <a:ext cx="1600285" cy="57079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Set up and manage environments for training</a:t>
            </a:r>
            <a:endParaRPr sz="1181" spc="75" dirty="0">
              <a:solidFill>
                <a:srgbClr val="FFFFFF"/>
              </a:solidFill>
              <a:latin typeface="Arial Regular" charset="0"/>
              <a:cs typeface="Arial Regular" charset="0"/>
            </a:endParaRPr>
          </a:p>
        </p:txBody>
      </p:sp>
      <p:sp>
        <p:nvSpPr>
          <p:cNvPr id="6" name="Fulfilment &amp;…"/>
          <p:cNvSpPr txBox="1"/>
          <p:nvPr/>
        </p:nvSpPr>
        <p:spPr>
          <a:xfrm>
            <a:off x="6026098" y="3832675"/>
            <a:ext cx="1670585" cy="389081"/>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Train and tune model </a:t>
            </a:r>
          </a:p>
          <a:p>
            <a:pPr algn="ctr"/>
            <a:r>
              <a:rPr lang="en-US" sz="1181" spc="75" dirty="0">
                <a:solidFill>
                  <a:srgbClr val="FFFFFF"/>
                </a:solidFill>
                <a:latin typeface="Arial Regular" charset="0"/>
                <a:cs typeface="Arial Regular" charset="0"/>
              </a:rPr>
              <a:t>(trial and error)</a:t>
            </a:r>
          </a:p>
        </p:txBody>
      </p:sp>
      <p:sp>
        <p:nvSpPr>
          <p:cNvPr id="7" name="Fulfilment &amp;…"/>
          <p:cNvSpPr txBox="1"/>
          <p:nvPr/>
        </p:nvSpPr>
        <p:spPr>
          <a:xfrm>
            <a:off x="7836812" y="3832675"/>
            <a:ext cx="1600285" cy="389081"/>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Deploy model </a:t>
            </a:r>
          </a:p>
          <a:p>
            <a:pPr algn="ctr"/>
            <a:r>
              <a:rPr lang="en-US" sz="1181" spc="75" dirty="0">
                <a:solidFill>
                  <a:srgbClr val="FFFFFF"/>
                </a:solidFill>
                <a:latin typeface="Arial Regular" charset="0"/>
                <a:cs typeface="Arial Regular" charset="0"/>
              </a:rPr>
              <a:t>in production</a:t>
            </a:r>
          </a:p>
        </p:txBody>
      </p:sp>
      <p:sp>
        <p:nvSpPr>
          <p:cNvPr id="8" name="Fulfilment &amp;…"/>
          <p:cNvSpPr txBox="1"/>
          <p:nvPr/>
        </p:nvSpPr>
        <p:spPr>
          <a:xfrm>
            <a:off x="9612378" y="3832700"/>
            <a:ext cx="1600285" cy="57079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Scale and manage the production environment</a:t>
            </a:r>
          </a:p>
        </p:txBody>
      </p:sp>
      <p:cxnSp>
        <p:nvCxnSpPr>
          <p:cNvPr id="9" name="Straight Connector 8"/>
          <p:cNvCxnSpPr/>
          <p:nvPr/>
        </p:nvCxnSpPr>
        <p:spPr>
          <a:xfrm>
            <a:off x="1945879" y="3140832"/>
            <a:ext cx="911076"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0" name="Straight Connector 9"/>
          <p:cNvCxnSpPr/>
          <p:nvPr/>
        </p:nvCxnSpPr>
        <p:spPr>
          <a:xfrm>
            <a:off x="3679320" y="3140832"/>
            <a:ext cx="1059864"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a:off x="5561551" y="3140832"/>
            <a:ext cx="974064"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2" name="Straight Connector 11"/>
          <p:cNvCxnSpPr/>
          <p:nvPr/>
        </p:nvCxnSpPr>
        <p:spPr>
          <a:xfrm>
            <a:off x="7357982" y="3140832"/>
            <a:ext cx="880881"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9061228" y="3140832"/>
            <a:ext cx="940108"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545" y="2614157"/>
            <a:ext cx="715326" cy="106360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0475" y="2614157"/>
            <a:ext cx="715326" cy="106360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04" y="2614157"/>
            <a:ext cx="715326" cy="106360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9134" y="2614157"/>
            <a:ext cx="715326" cy="106360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8438" y="2614157"/>
            <a:ext cx="715326" cy="106360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4856" y="2614157"/>
            <a:ext cx="715326" cy="1063609"/>
          </a:xfrm>
          <a:prstGeom prst="rect">
            <a:avLst/>
          </a:prstGeom>
        </p:spPr>
      </p:pic>
    </p:spTree>
    <p:extLst>
      <p:ext uri="{BB962C8B-B14F-4D97-AF65-F5344CB8AC3E}">
        <p14:creationId xmlns:p14="http://schemas.microsoft.com/office/powerpoint/2010/main" val="158267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SageMaker</a:t>
            </a:r>
          </a:p>
        </p:txBody>
      </p:sp>
      <p:sp>
        <p:nvSpPr>
          <p:cNvPr id="3" name="Fulfilment &amp;…"/>
          <p:cNvSpPr txBox="1"/>
          <p:nvPr/>
        </p:nvSpPr>
        <p:spPr>
          <a:xfrm>
            <a:off x="734554" y="3832677"/>
            <a:ext cx="1600285" cy="389081"/>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Collect and prepare training data</a:t>
            </a:r>
            <a:endParaRPr sz="1181" spc="75" dirty="0">
              <a:solidFill>
                <a:srgbClr val="FFFFFF"/>
              </a:solidFill>
              <a:latin typeface="Arial Regular" charset="0"/>
              <a:cs typeface="Arial Regular" charset="0"/>
            </a:endParaRPr>
          </a:p>
        </p:txBody>
      </p:sp>
      <p:sp>
        <p:nvSpPr>
          <p:cNvPr id="4" name="Fulfilment &amp;…"/>
          <p:cNvSpPr txBox="1"/>
          <p:nvPr/>
        </p:nvSpPr>
        <p:spPr>
          <a:xfrm>
            <a:off x="2510119" y="3832700"/>
            <a:ext cx="1600285" cy="57079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Choose and optimize your ML algorithm</a:t>
            </a:r>
            <a:endParaRPr sz="1181" spc="75" dirty="0">
              <a:solidFill>
                <a:srgbClr val="FFFFFF"/>
              </a:solidFill>
              <a:latin typeface="Arial Regular" charset="0"/>
              <a:cs typeface="Arial Regular" charset="0"/>
            </a:endParaRPr>
          </a:p>
        </p:txBody>
      </p:sp>
      <p:sp>
        <p:nvSpPr>
          <p:cNvPr id="5" name="Fulfilment &amp;…"/>
          <p:cNvSpPr txBox="1"/>
          <p:nvPr/>
        </p:nvSpPr>
        <p:spPr>
          <a:xfrm>
            <a:off x="4285683" y="3832702"/>
            <a:ext cx="1600285" cy="57079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Set up and manage environments for training</a:t>
            </a:r>
            <a:endParaRPr sz="1181" spc="75" dirty="0">
              <a:solidFill>
                <a:srgbClr val="FFFFFF"/>
              </a:solidFill>
              <a:latin typeface="Arial Regular" charset="0"/>
              <a:cs typeface="Arial Regular" charset="0"/>
            </a:endParaRPr>
          </a:p>
        </p:txBody>
      </p:sp>
      <p:sp>
        <p:nvSpPr>
          <p:cNvPr id="6" name="Fulfilment &amp;…"/>
          <p:cNvSpPr txBox="1"/>
          <p:nvPr/>
        </p:nvSpPr>
        <p:spPr>
          <a:xfrm>
            <a:off x="6026098" y="3832675"/>
            <a:ext cx="1670585" cy="389081"/>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Train and tune model </a:t>
            </a:r>
          </a:p>
          <a:p>
            <a:pPr algn="ctr"/>
            <a:r>
              <a:rPr lang="en-US" sz="1181" spc="75" dirty="0">
                <a:solidFill>
                  <a:srgbClr val="FFFFFF"/>
                </a:solidFill>
                <a:latin typeface="Arial Regular" charset="0"/>
                <a:cs typeface="Arial Regular" charset="0"/>
              </a:rPr>
              <a:t>(trial and error)</a:t>
            </a:r>
          </a:p>
        </p:txBody>
      </p:sp>
      <p:sp>
        <p:nvSpPr>
          <p:cNvPr id="7" name="Fulfilment &amp;…"/>
          <p:cNvSpPr txBox="1"/>
          <p:nvPr/>
        </p:nvSpPr>
        <p:spPr>
          <a:xfrm>
            <a:off x="7836812" y="3832675"/>
            <a:ext cx="1600285" cy="389081"/>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Deploy model </a:t>
            </a:r>
          </a:p>
          <a:p>
            <a:pPr algn="ctr"/>
            <a:r>
              <a:rPr lang="en-US" sz="1181" spc="75" dirty="0">
                <a:solidFill>
                  <a:srgbClr val="FFFFFF"/>
                </a:solidFill>
                <a:latin typeface="Arial Regular" charset="0"/>
                <a:cs typeface="Arial Regular" charset="0"/>
              </a:rPr>
              <a:t>in production</a:t>
            </a:r>
          </a:p>
        </p:txBody>
      </p:sp>
      <p:sp>
        <p:nvSpPr>
          <p:cNvPr id="8" name="Fulfilment &amp;…"/>
          <p:cNvSpPr txBox="1"/>
          <p:nvPr/>
        </p:nvSpPr>
        <p:spPr>
          <a:xfrm>
            <a:off x="9612378" y="3832700"/>
            <a:ext cx="1600285" cy="570797"/>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algn="ctr"/>
            <a:r>
              <a:rPr lang="en-US" sz="1181" spc="75" dirty="0">
                <a:solidFill>
                  <a:srgbClr val="FFFFFF"/>
                </a:solidFill>
                <a:latin typeface="Arial Regular" charset="0"/>
                <a:cs typeface="Arial Regular" charset="0"/>
              </a:rPr>
              <a:t>Scale and manage the production environment</a:t>
            </a:r>
          </a:p>
        </p:txBody>
      </p:sp>
      <p:cxnSp>
        <p:nvCxnSpPr>
          <p:cNvPr id="9" name="Straight Connector 8"/>
          <p:cNvCxnSpPr/>
          <p:nvPr/>
        </p:nvCxnSpPr>
        <p:spPr>
          <a:xfrm>
            <a:off x="1945879" y="3140832"/>
            <a:ext cx="911076"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0" name="Straight Connector 9"/>
          <p:cNvCxnSpPr/>
          <p:nvPr/>
        </p:nvCxnSpPr>
        <p:spPr>
          <a:xfrm>
            <a:off x="3679320" y="3140832"/>
            <a:ext cx="1059864"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a:off x="5561551" y="3140832"/>
            <a:ext cx="974064"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2" name="Straight Connector 11"/>
          <p:cNvCxnSpPr/>
          <p:nvPr/>
        </p:nvCxnSpPr>
        <p:spPr>
          <a:xfrm>
            <a:off x="7357982" y="3140832"/>
            <a:ext cx="880881"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9061228" y="3140832"/>
            <a:ext cx="940108" cy="0"/>
          </a:xfrm>
          <a:prstGeom prst="line">
            <a:avLst/>
          </a:prstGeom>
          <a:noFill/>
          <a:ln w="38100" cap="flat">
            <a:solidFill>
              <a:srgbClr val="FFFFFF"/>
            </a:solidFill>
            <a:prstDash val="sysDot"/>
            <a:round/>
            <a:headEnd type="none" w="med" len="med"/>
            <a:tailEnd type="arrow" w="med" len="med"/>
          </a:ln>
          <a:effectLst/>
          <a:sp3d/>
        </p:spPr>
        <p:style>
          <a:lnRef idx="0">
            <a:scrgbClr r="0" g="0" b="0"/>
          </a:lnRef>
          <a:fillRef idx="0">
            <a:scrgbClr r="0" g="0" b="0"/>
          </a:fillRef>
          <a:effectRef idx="0">
            <a:scrgbClr r="0" g="0" b="0"/>
          </a:effectRef>
          <a:fontRef idx="none"/>
        </p:style>
      </p:cxn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545" y="2614157"/>
            <a:ext cx="715326" cy="106360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0475" y="2614157"/>
            <a:ext cx="715326" cy="106360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04" y="2614157"/>
            <a:ext cx="715326" cy="106360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9134" y="2614157"/>
            <a:ext cx="715326" cy="106360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8438" y="2614157"/>
            <a:ext cx="715326" cy="106360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4856" y="2614157"/>
            <a:ext cx="715326" cy="1063609"/>
          </a:xfrm>
          <a:prstGeom prst="rect">
            <a:avLst/>
          </a:prstGeom>
        </p:spPr>
      </p:pic>
      <p:sp>
        <p:nvSpPr>
          <p:cNvPr id="20" name="TextBox 19"/>
          <p:cNvSpPr txBox="1"/>
          <p:nvPr/>
        </p:nvSpPr>
        <p:spPr>
          <a:xfrm>
            <a:off x="838200" y="1164771"/>
            <a:ext cx="7930376" cy="369332"/>
          </a:xfrm>
          <a:prstGeom prst="rect">
            <a:avLst/>
          </a:prstGeom>
          <a:noFill/>
        </p:spPr>
        <p:txBody>
          <a:bodyPr wrap="none" rtlCol="0">
            <a:spAutoFit/>
          </a:bodyPr>
          <a:lstStyle/>
          <a:p>
            <a:r>
              <a:rPr lang="en-US" spc="300" dirty="0">
                <a:solidFill>
                  <a:schemeClr val="accent1"/>
                </a:solidFill>
              </a:rPr>
              <a:t>Easily build, train, and deploy machine learning models</a:t>
            </a:r>
          </a:p>
        </p:txBody>
      </p:sp>
    </p:spTree>
    <p:extLst>
      <p:ext uri="{BB962C8B-B14F-4D97-AF65-F5344CB8AC3E}">
        <p14:creationId xmlns:p14="http://schemas.microsoft.com/office/powerpoint/2010/main" val="38332342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4538</TotalTime>
  <Words>1954</Words>
  <Application>Microsoft Macintosh PowerPoint</Application>
  <PresentationFormat>Widescreen</PresentationFormat>
  <Paragraphs>313</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Amazon Ember Cd Bold</vt:lpstr>
      <vt:lpstr>Arial</vt:lpstr>
      <vt:lpstr>Arial Regular</vt:lpstr>
      <vt:lpstr>Calibri</vt:lpstr>
      <vt:lpstr>Century Gothic</vt:lpstr>
      <vt:lpstr>Chrono Bold</vt:lpstr>
      <vt:lpstr>Helvetica Light</vt:lpstr>
      <vt:lpstr>Helvetica Neue</vt:lpstr>
      <vt:lpstr>Wingdings</vt:lpstr>
      <vt:lpstr>Office Theme</vt:lpstr>
      <vt:lpstr>PowerPoint Presentation</vt:lpstr>
      <vt:lpstr>PowerPoint Presentation</vt:lpstr>
      <vt:lpstr>The Amazon machine learning stack – foundation</vt:lpstr>
      <vt:lpstr>Bottom Layer: Frameworks &amp; interfaces</vt:lpstr>
      <vt:lpstr>The Amazon machine learning stack – platform</vt:lpstr>
      <vt:lpstr>The Amazon machine learning stack – platform</vt:lpstr>
      <vt:lpstr>PowerPoint Presentation</vt:lpstr>
      <vt:lpstr>ML is still too complicated for everyday developers</vt:lpstr>
      <vt:lpstr>Amazon SageMaker</vt:lpstr>
      <vt:lpstr>Amazon SageMaker</vt:lpstr>
      <vt:lpstr>Amazon SageMaker</vt:lpstr>
      <vt:lpstr>Amazon SageMaker</vt:lpstr>
      <vt:lpstr>The Amazon machine learning stack – API level</vt:lpstr>
      <vt:lpstr>The Amazon machine learning stack</vt:lpstr>
      <vt:lpstr>Amazon Comprehend</vt:lpstr>
      <vt:lpstr>Amazon Comprehend</vt:lpstr>
      <vt:lpstr>Amazon ML Solutions Lab</vt:lpstr>
      <vt:lpstr>Useful Links</vt:lpstr>
    </vt:vector>
  </TitlesOfParts>
  <Company>Amazon Corporate</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on AWS</dc:title>
  <dc:creator>Minnick, Joel</dc:creator>
  <cp:lastModifiedBy>Microsoft Office User</cp:lastModifiedBy>
  <cp:revision>61</cp:revision>
  <dcterms:created xsi:type="dcterms:W3CDTF">2017-12-18T23:48:51Z</dcterms:created>
  <dcterms:modified xsi:type="dcterms:W3CDTF">2018-05-09T00:48:13Z</dcterms:modified>
</cp:coreProperties>
</file>