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7" r:id="rId3"/>
    <p:sldId id="279" r:id="rId4"/>
    <p:sldId id="259" r:id="rId5"/>
    <p:sldId id="258" r:id="rId6"/>
    <p:sldId id="288" r:id="rId7"/>
    <p:sldId id="260" r:id="rId8"/>
    <p:sldId id="280" r:id="rId9"/>
    <p:sldId id="261" r:id="rId10"/>
    <p:sldId id="281" r:id="rId11"/>
    <p:sldId id="284" r:id="rId12"/>
    <p:sldId id="282" r:id="rId13"/>
    <p:sldId id="285" r:id="rId14"/>
    <p:sldId id="286" r:id="rId15"/>
    <p:sldId id="276" r:id="rId16"/>
    <p:sldId id="262"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9" d="100"/>
          <a:sy n="99" d="100"/>
        </p:scale>
        <p:origin x="103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t>17-12-2022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2357329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t>17-12-2022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916265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t>17-12-2022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456125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t>17-12-2022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856968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153393-84FA-4663-AD3E-12FB8AD62BAF}" type="datetimeFigureOut">
              <a:rPr lang="en-IN" smtClean="0"/>
              <a:t>17-12-2022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2301421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153393-84FA-4663-AD3E-12FB8AD62BAF}" type="datetimeFigureOut">
              <a:rPr lang="en-IN" smtClean="0"/>
              <a:t>17-12-2022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975540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153393-84FA-4663-AD3E-12FB8AD62BAF}" type="datetimeFigureOut">
              <a:rPr lang="en-IN" smtClean="0"/>
              <a:t>17-12-2022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617576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153393-84FA-4663-AD3E-12FB8AD62BAF}" type="datetimeFigureOut">
              <a:rPr lang="en-IN" smtClean="0"/>
              <a:t>17-12-2022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1942057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53393-84FA-4663-AD3E-12FB8AD62BAF}" type="datetimeFigureOut">
              <a:rPr lang="en-IN" smtClean="0"/>
              <a:t>17-12-2022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054993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153393-84FA-4663-AD3E-12FB8AD62BAF}" type="datetimeFigureOut">
              <a:rPr lang="en-IN" smtClean="0"/>
              <a:t>17-12-2022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44941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153393-84FA-4663-AD3E-12FB8AD62BAF}" type="datetimeFigureOut">
              <a:rPr lang="en-IN" smtClean="0"/>
              <a:t>17-12-2022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513846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53393-84FA-4663-AD3E-12FB8AD62BAF}" type="datetimeFigureOut">
              <a:rPr lang="en-IN" smtClean="0"/>
              <a:t>17-12-2022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66AC1-5CFF-4189-8876-772D95E33E53}" type="slidenum">
              <a:rPr lang="en-IN" smtClean="0"/>
              <a:t>‹#›</a:t>
            </a:fld>
            <a:endParaRPr lang="en-IN"/>
          </a:p>
        </p:txBody>
      </p:sp>
    </p:spTree>
    <p:extLst>
      <p:ext uri="{BB962C8B-B14F-4D97-AF65-F5344CB8AC3E}">
        <p14:creationId xmlns:p14="http://schemas.microsoft.com/office/powerpoint/2010/main" val="16368055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6673-4750-AEFE-FB7D-3237FB8B690A}"/>
              </a:ext>
            </a:extLst>
          </p:cNvPr>
          <p:cNvSpPr>
            <a:spLocks noGrp="1"/>
          </p:cNvSpPr>
          <p:nvPr>
            <p:ph type="ctrTitle"/>
          </p:nvPr>
        </p:nvSpPr>
        <p:spPr/>
        <p:txBody>
          <a:bodyPr/>
          <a:lstStyle/>
          <a:p>
            <a:r>
              <a:rPr lang="en-IN" b="1" dirty="0">
                <a:latin typeface="Algerian" panose="04020705040A02060702" pitchFamily="82" charset="0"/>
              </a:rPr>
              <a:t>Inventory System using Spring Boot</a:t>
            </a:r>
          </a:p>
        </p:txBody>
      </p:sp>
      <p:sp>
        <p:nvSpPr>
          <p:cNvPr id="3" name="Subtitle 2">
            <a:extLst>
              <a:ext uri="{FF2B5EF4-FFF2-40B4-BE49-F238E27FC236}">
                <a16:creationId xmlns:a16="http://schemas.microsoft.com/office/drawing/2014/main" id="{FE80180F-4C41-107C-B2A8-11401C963385}"/>
              </a:ext>
            </a:extLst>
          </p:cNvPr>
          <p:cNvSpPr>
            <a:spLocks noGrp="1"/>
          </p:cNvSpPr>
          <p:nvPr>
            <p:ph type="subTitle" idx="1"/>
          </p:nvPr>
        </p:nvSpPr>
        <p:spPr/>
        <p:txBody>
          <a:bodyPr>
            <a:normAutofit fontScale="77500" lnSpcReduction="20000"/>
          </a:bodyPr>
          <a:lstStyle/>
          <a:p>
            <a:r>
              <a:rPr lang="en-IN" dirty="0">
                <a:latin typeface="Times New Roman" panose="02020603050405020304" pitchFamily="18" charset="0"/>
                <a:cs typeface="Times New Roman" panose="02020603050405020304" pitchFamily="18" charset="0"/>
              </a:rPr>
              <a:t>      CREATED BY </a:t>
            </a:r>
          </a:p>
          <a:p>
            <a:endParaRPr lang="en-IN" dirty="0">
              <a:latin typeface="Times New Roman" panose="02020603050405020304" pitchFamily="18" charset="0"/>
              <a:cs typeface="Times New Roman" panose="02020603050405020304" pitchFamily="18" charset="0"/>
            </a:endParaRPr>
          </a:p>
          <a:p>
            <a:r>
              <a:rPr lang="en-IN" sz="2600" dirty="0">
                <a:latin typeface="Times New Roman" panose="02020603050405020304" pitchFamily="18" charset="0"/>
                <a:cs typeface="Times New Roman" panose="02020603050405020304" pitchFamily="18" charset="0"/>
              </a:rPr>
              <a:t> Pratap </a:t>
            </a:r>
            <a:r>
              <a:rPr lang="en-IN" sz="2600" dirty="0" err="1">
                <a:latin typeface="Times New Roman" panose="02020603050405020304" pitchFamily="18" charset="0"/>
                <a:cs typeface="Times New Roman" panose="02020603050405020304" pitchFamily="18" charset="0"/>
              </a:rPr>
              <a:t>Sakat</a:t>
            </a:r>
            <a:r>
              <a:rPr lang="en-IN" sz="2600" dirty="0">
                <a:latin typeface="Times New Roman" panose="02020603050405020304" pitchFamily="18" charset="0"/>
                <a:cs typeface="Times New Roman" panose="02020603050405020304" pitchFamily="18" charset="0"/>
              </a:rPr>
              <a:t>        :-  EONFWL618567</a:t>
            </a:r>
          </a:p>
          <a:p>
            <a:r>
              <a:rPr lang="en-IN" sz="2600" dirty="0">
                <a:latin typeface="Times New Roman" panose="02020603050405020304" pitchFamily="18" charset="0"/>
                <a:cs typeface="Times New Roman" panose="02020603050405020304" pitchFamily="18" charset="0"/>
              </a:rPr>
              <a:t>Sahithi Tantravedi     :-  EBEON0622615707</a:t>
            </a:r>
          </a:p>
          <a:p>
            <a:r>
              <a:rPr lang="en-IN" sz="2600" dirty="0">
                <a:latin typeface="Times New Roman" panose="02020603050405020304" pitchFamily="18" charset="0"/>
                <a:cs typeface="Times New Roman" panose="02020603050405020304" pitchFamily="18" charset="0"/>
              </a:rPr>
              <a:t>Mayuri </a:t>
            </a:r>
            <a:r>
              <a:rPr lang="en-IN" sz="2600" dirty="0" err="1">
                <a:latin typeface="Times New Roman" panose="02020603050405020304" pitchFamily="18" charset="0"/>
                <a:cs typeface="Times New Roman" panose="02020603050405020304" pitchFamily="18" charset="0"/>
              </a:rPr>
              <a:t>Kalbhor</a:t>
            </a:r>
            <a:r>
              <a:rPr lang="en-IN" sz="2600" dirty="0">
                <a:latin typeface="Times New Roman" panose="02020603050405020304" pitchFamily="18" charset="0"/>
                <a:cs typeface="Times New Roman" panose="02020603050405020304" pitchFamily="18" charset="0"/>
              </a:rPr>
              <a:t>       </a:t>
            </a:r>
            <a:r>
              <a:rPr lang="en-IN" sz="2600" dirty="0"/>
              <a:t>:-  EBEON0622617904</a:t>
            </a:r>
          </a:p>
          <a:p>
            <a:endParaRPr lang="en-IN" dirty="0"/>
          </a:p>
          <a:p>
            <a:endParaRPr lang="en-IN" dirty="0"/>
          </a:p>
          <a:p>
            <a:endParaRPr lang="en-IN" dirty="0"/>
          </a:p>
        </p:txBody>
      </p:sp>
      <p:sp>
        <p:nvSpPr>
          <p:cNvPr id="5" name="TextBox 4">
            <a:extLst>
              <a:ext uri="{FF2B5EF4-FFF2-40B4-BE49-F238E27FC236}">
                <a16:creationId xmlns:a16="http://schemas.microsoft.com/office/drawing/2014/main" id="{4E3346D7-404C-D730-E035-01F235E43E97}"/>
              </a:ext>
            </a:extLst>
          </p:cNvPr>
          <p:cNvSpPr txBox="1"/>
          <p:nvPr/>
        </p:nvSpPr>
        <p:spPr>
          <a:xfrm>
            <a:off x="9749901" y="5963120"/>
            <a:ext cx="1936131"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Guided by</a:t>
            </a:r>
          </a:p>
          <a:p>
            <a:r>
              <a:rPr lang="en-IN" dirty="0" err="1">
                <a:latin typeface="Times New Roman" panose="02020603050405020304" pitchFamily="18" charset="0"/>
                <a:cs typeface="Times New Roman" panose="02020603050405020304" pitchFamily="18" charset="0"/>
              </a:rPr>
              <a:t>Varadharajan</a:t>
            </a:r>
            <a:r>
              <a:rPr lang="en-IN" dirty="0">
                <a:latin typeface="Times New Roman" panose="02020603050405020304" pitchFamily="18" charset="0"/>
                <a:cs typeface="Times New Roman" panose="02020603050405020304" pitchFamily="18" charset="0"/>
              </a:rPr>
              <a:t> Sir.</a:t>
            </a:r>
          </a:p>
        </p:txBody>
      </p:sp>
    </p:spTree>
    <p:extLst>
      <p:ext uri="{BB962C8B-B14F-4D97-AF65-F5344CB8AC3E}">
        <p14:creationId xmlns:p14="http://schemas.microsoft.com/office/powerpoint/2010/main" val="2489017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E09FCE61-190F-EE45-F6B6-E92BF855DD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6038" y="768250"/>
            <a:ext cx="9079831" cy="5447639"/>
          </a:xfrm>
        </p:spPr>
      </p:pic>
    </p:spTree>
    <p:extLst>
      <p:ext uri="{BB962C8B-B14F-4D97-AF65-F5344CB8AC3E}">
        <p14:creationId xmlns:p14="http://schemas.microsoft.com/office/powerpoint/2010/main" val="1420366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AF8C36C-FAD2-FAF8-139F-103E9FC259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4237" y="789272"/>
            <a:ext cx="9750210" cy="5149515"/>
          </a:xfrm>
        </p:spPr>
      </p:pic>
    </p:spTree>
    <p:extLst>
      <p:ext uri="{BB962C8B-B14F-4D97-AF65-F5344CB8AC3E}">
        <p14:creationId xmlns:p14="http://schemas.microsoft.com/office/powerpoint/2010/main" val="3053416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7661233-471D-B3B3-8298-8A4D60A8B7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5031" y="601947"/>
            <a:ext cx="10048775" cy="5575016"/>
          </a:xfrm>
        </p:spPr>
      </p:pic>
    </p:spTree>
    <p:extLst>
      <p:ext uri="{BB962C8B-B14F-4D97-AF65-F5344CB8AC3E}">
        <p14:creationId xmlns:p14="http://schemas.microsoft.com/office/powerpoint/2010/main" val="757262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7819A82-F8C5-5976-8321-3D8498E63F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3157" y="766036"/>
            <a:ext cx="9933273" cy="5325927"/>
          </a:xfrm>
        </p:spPr>
      </p:pic>
    </p:spTree>
    <p:extLst>
      <p:ext uri="{BB962C8B-B14F-4D97-AF65-F5344CB8AC3E}">
        <p14:creationId xmlns:p14="http://schemas.microsoft.com/office/powerpoint/2010/main" val="1316930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C7744CE-8EE1-588A-CB5F-BC8A996152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2152" y="817292"/>
            <a:ext cx="10077651" cy="5223415"/>
          </a:xfrm>
        </p:spPr>
      </p:pic>
    </p:spTree>
    <p:extLst>
      <p:ext uri="{BB962C8B-B14F-4D97-AF65-F5344CB8AC3E}">
        <p14:creationId xmlns:p14="http://schemas.microsoft.com/office/powerpoint/2010/main" val="1897293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CFA88-DD62-1DFC-787B-75EB2F475FA4}"/>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FUTURE ENHANCEMENT</a:t>
            </a:r>
          </a:p>
        </p:txBody>
      </p:sp>
      <p:sp>
        <p:nvSpPr>
          <p:cNvPr id="3" name="Content Placeholder 2">
            <a:extLst>
              <a:ext uri="{FF2B5EF4-FFF2-40B4-BE49-F238E27FC236}">
                <a16:creationId xmlns:a16="http://schemas.microsoft.com/office/drawing/2014/main" id="{2D7E0DD3-5EC7-C6DC-4FD3-805F1C3259EB}"/>
              </a:ext>
            </a:extLst>
          </p:cNvPr>
          <p:cNvSpPr>
            <a:spLocks noGrp="1"/>
          </p:cNvSpPr>
          <p:nvPr>
            <p:ph idx="1"/>
          </p:nvPr>
        </p:nvSpPr>
        <p:spPr/>
        <p:txBody>
          <a:bodyPr>
            <a:normAutofit lnSpcReduction="10000"/>
          </a:bodyPr>
          <a:lstStyle/>
          <a:p>
            <a:pPr marL="0" indent="0">
              <a:buNone/>
            </a:pPr>
            <a:r>
              <a:rPr lang="en-US" sz="3200" b="1" i="0" dirty="0">
                <a:solidFill>
                  <a:schemeClr val="tx1">
                    <a:lumMod val="95000"/>
                  </a:schemeClr>
                </a:solidFill>
                <a:effectLst/>
                <a:latin typeface="Times New Roman" panose="02020603050405020304" pitchFamily="18" charset="0"/>
                <a:cs typeface="Times New Roman" panose="02020603050405020304" pitchFamily="18" charset="0"/>
              </a:rPr>
              <a:t>Ice cream is temperamental. One negligent moment of leaving a fridge open can spoil a lot of stock, leading to a double down of losses, goods and reputational damage. Yet with display fridges spread across the globe in fuel stations, supermarkets and cafes, it is impossible to control the ecosystem sufficiently. Compounding this are the traditional fridges, which, though apt at cooling, are not sophisticated enough to lend a hand. Worse still, replacing them all with modern equivalents presents a huge and often debilitating cost.</a:t>
            </a:r>
            <a:endParaRPr lang="en-IN" sz="3200" b="1" dirty="0">
              <a:solidFill>
                <a:schemeClr val="tx1">
                  <a:lumMod val="95000"/>
                </a:schemeClr>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56532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29B50-AA89-37EA-48AD-12F4FBA96B23}"/>
              </a:ext>
            </a:extLst>
          </p:cNvPr>
          <p:cNvSpPr>
            <a:spLocks noGrp="1"/>
          </p:cNvSpPr>
          <p:nvPr>
            <p:ph type="title"/>
          </p:nvPr>
        </p:nvSpPr>
        <p:spPr>
          <a:xfrm>
            <a:off x="838200" y="336249"/>
            <a:ext cx="10515600" cy="1325563"/>
          </a:xfrm>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28" name="TextBox 27">
            <a:extLst>
              <a:ext uri="{FF2B5EF4-FFF2-40B4-BE49-F238E27FC236}">
                <a16:creationId xmlns:a16="http://schemas.microsoft.com/office/drawing/2014/main" id="{3B8F31A9-493A-A31D-B985-580AB48C8CFF}"/>
              </a:ext>
            </a:extLst>
          </p:cNvPr>
          <p:cNvSpPr txBox="1"/>
          <p:nvPr/>
        </p:nvSpPr>
        <p:spPr>
          <a:xfrm>
            <a:off x="838200" y="1859340"/>
            <a:ext cx="9156032" cy="1569660"/>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This software reduces the amount of manual data entry and gives greater efficiency. The User Interface of it is very friendly and can be easily used by anyone.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1206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3F9866E-9908-0B1D-B8E9-D24DEC0E7911}"/>
              </a:ext>
            </a:extLst>
          </p:cNvPr>
          <p:cNvSpPr>
            <a:spLocks noGrp="1"/>
          </p:cNvSpPr>
          <p:nvPr>
            <p:ph type="title"/>
          </p:nvPr>
        </p:nvSpPr>
        <p:spPr>
          <a:xfrm>
            <a:off x="737937" y="2766218"/>
            <a:ext cx="10423358" cy="1325563"/>
          </a:xfrm>
        </p:spPr>
        <p:txBody>
          <a:bodyPr>
            <a:normAutofit/>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119154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513CB-023E-C472-449B-3D18DAC51CD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INDEX</a:t>
            </a:r>
          </a:p>
        </p:txBody>
      </p:sp>
      <p:graphicFrame>
        <p:nvGraphicFramePr>
          <p:cNvPr id="7" name="Table 2">
            <a:extLst>
              <a:ext uri="{FF2B5EF4-FFF2-40B4-BE49-F238E27FC236}">
                <a16:creationId xmlns:a16="http://schemas.microsoft.com/office/drawing/2014/main" id="{EFE24D92-4CC6-318F-2028-7A4CA802B622}"/>
              </a:ext>
            </a:extLst>
          </p:cNvPr>
          <p:cNvGraphicFramePr>
            <a:graphicFrameLocks noGrp="1"/>
          </p:cNvGraphicFramePr>
          <p:nvPr>
            <p:extLst>
              <p:ext uri="{D42A27DB-BD31-4B8C-83A1-F6EECF244321}">
                <p14:modId xmlns:p14="http://schemas.microsoft.com/office/powerpoint/2010/main" val="3808078394"/>
              </p:ext>
            </p:extLst>
          </p:nvPr>
        </p:nvGraphicFramePr>
        <p:xfrm>
          <a:off x="1998444" y="1390785"/>
          <a:ext cx="7927011" cy="4937760"/>
        </p:xfrm>
        <a:graphic>
          <a:graphicData uri="http://schemas.openxmlformats.org/drawingml/2006/table">
            <a:tbl>
              <a:tblPr firstRow="1" bandRow="1">
                <a:tableStyleId>{5C22544A-7EE6-4342-B048-85BDC9FD1C3A}</a:tableStyleId>
              </a:tblPr>
              <a:tblGrid>
                <a:gridCol w="828646">
                  <a:extLst>
                    <a:ext uri="{9D8B030D-6E8A-4147-A177-3AD203B41FA5}">
                      <a16:colId xmlns:a16="http://schemas.microsoft.com/office/drawing/2014/main" val="3313861345"/>
                    </a:ext>
                  </a:extLst>
                </a:gridCol>
                <a:gridCol w="7098365">
                  <a:extLst>
                    <a:ext uri="{9D8B030D-6E8A-4147-A177-3AD203B41FA5}">
                      <a16:colId xmlns:a16="http://schemas.microsoft.com/office/drawing/2014/main" val="1226448023"/>
                    </a:ext>
                  </a:extLst>
                </a:gridCol>
              </a:tblGrid>
              <a:tr h="370840">
                <a:tc>
                  <a:txBody>
                    <a:bodyPr/>
                    <a:lstStyle/>
                    <a:p>
                      <a:r>
                        <a:rPr lang="en-US" sz="2400" dirty="0"/>
                        <a:t>SR NO</a:t>
                      </a:r>
                    </a:p>
                  </a:txBody>
                  <a:tcPr/>
                </a:tc>
                <a:tc>
                  <a:txBody>
                    <a:bodyPr/>
                    <a:lstStyle/>
                    <a:p>
                      <a:pPr algn="ctr"/>
                      <a:r>
                        <a:rPr lang="en-US" sz="2400" dirty="0"/>
                        <a:t>TITLE</a:t>
                      </a:r>
                    </a:p>
                  </a:txBody>
                  <a:tcPr/>
                </a:tc>
                <a:extLst>
                  <a:ext uri="{0D108BD9-81ED-4DB2-BD59-A6C34878D82A}">
                    <a16:rowId xmlns:a16="http://schemas.microsoft.com/office/drawing/2014/main" val="4166341267"/>
                  </a:ext>
                </a:extLst>
              </a:tr>
              <a:tr h="370840">
                <a:tc>
                  <a:txBody>
                    <a:bodyPr/>
                    <a:lstStyle/>
                    <a:p>
                      <a:r>
                        <a:rPr lang="en-US" sz="2400" dirty="0"/>
                        <a:t>1)</a:t>
                      </a:r>
                    </a:p>
                  </a:txBody>
                  <a:tcPr/>
                </a:tc>
                <a:tc>
                  <a:txBody>
                    <a:bodyPr/>
                    <a:lstStyle/>
                    <a:p>
                      <a:r>
                        <a:rPr lang="en-US" sz="2400" dirty="0">
                          <a:latin typeface="Bahnschrift Condensed" panose="020B0502040204020203" pitchFamily="34" charset="0"/>
                        </a:rPr>
                        <a:t>INTRODUCTION</a:t>
                      </a:r>
                    </a:p>
                  </a:txBody>
                  <a:tcPr/>
                </a:tc>
                <a:extLst>
                  <a:ext uri="{0D108BD9-81ED-4DB2-BD59-A6C34878D82A}">
                    <a16:rowId xmlns:a16="http://schemas.microsoft.com/office/drawing/2014/main" val="4188406310"/>
                  </a:ext>
                </a:extLst>
              </a:tr>
              <a:tr h="370840">
                <a:tc>
                  <a:txBody>
                    <a:bodyPr/>
                    <a:lstStyle/>
                    <a:p>
                      <a:r>
                        <a:rPr lang="en-US" sz="2400" dirty="0"/>
                        <a:t>2)</a:t>
                      </a:r>
                    </a:p>
                  </a:txBody>
                  <a:tcPr/>
                </a:tc>
                <a:tc>
                  <a:txBody>
                    <a:bodyPr/>
                    <a:lstStyle/>
                    <a:p>
                      <a:r>
                        <a:rPr lang="en-US" sz="2400" dirty="0">
                          <a:latin typeface="Bahnschrift Condensed" panose="020B0502040204020203" pitchFamily="34" charset="0"/>
                        </a:rPr>
                        <a:t>MODULE LIST</a:t>
                      </a:r>
                    </a:p>
                  </a:txBody>
                  <a:tcPr/>
                </a:tc>
                <a:extLst>
                  <a:ext uri="{0D108BD9-81ED-4DB2-BD59-A6C34878D82A}">
                    <a16:rowId xmlns:a16="http://schemas.microsoft.com/office/drawing/2014/main" val="867989955"/>
                  </a:ext>
                </a:extLst>
              </a:tr>
              <a:tr h="370840">
                <a:tc>
                  <a:txBody>
                    <a:bodyPr/>
                    <a:lstStyle/>
                    <a:p>
                      <a:r>
                        <a:rPr lang="en-US" sz="2400" dirty="0"/>
                        <a:t>3)</a:t>
                      </a:r>
                    </a:p>
                  </a:txBody>
                  <a:tcPr/>
                </a:tc>
                <a:tc>
                  <a:txBody>
                    <a:bodyPr/>
                    <a:lstStyle/>
                    <a:p>
                      <a:r>
                        <a:rPr lang="en-US" sz="2400" dirty="0">
                          <a:latin typeface="Bahnschrift Condensed" panose="020B0502040204020203" pitchFamily="34" charset="0"/>
                        </a:rPr>
                        <a:t>MODULE(S) GOAL</a:t>
                      </a:r>
                    </a:p>
                  </a:txBody>
                  <a:tcPr/>
                </a:tc>
                <a:extLst>
                  <a:ext uri="{0D108BD9-81ED-4DB2-BD59-A6C34878D82A}">
                    <a16:rowId xmlns:a16="http://schemas.microsoft.com/office/drawing/2014/main" val="1461156515"/>
                  </a:ext>
                </a:extLst>
              </a:tr>
              <a:tr h="370840">
                <a:tc>
                  <a:txBody>
                    <a:bodyPr/>
                    <a:lstStyle/>
                    <a:p>
                      <a:r>
                        <a:rPr lang="en-US" sz="2400" dirty="0"/>
                        <a:t>4)</a:t>
                      </a:r>
                    </a:p>
                  </a:txBody>
                  <a:tcPr/>
                </a:tc>
                <a:tc>
                  <a:txBody>
                    <a:bodyPr/>
                    <a:lstStyle/>
                    <a:p>
                      <a:r>
                        <a:rPr lang="en-US" sz="2400" dirty="0">
                          <a:latin typeface="Bahnschrift Condensed" panose="020B0502040204020203" pitchFamily="34" charset="0"/>
                        </a:rPr>
                        <a:t>ER DIAGRAM</a:t>
                      </a:r>
                    </a:p>
                  </a:txBody>
                  <a:tcPr/>
                </a:tc>
                <a:extLst>
                  <a:ext uri="{0D108BD9-81ED-4DB2-BD59-A6C34878D82A}">
                    <a16:rowId xmlns:a16="http://schemas.microsoft.com/office/drawing/2014/main" val="2392506131"/>
                  </a:ext>
                </a:extLst>
              </a:tr>
              <a:tr h="370840">
                <a:tc>
                  <a:txBody>
                    <a:bodyPr/>
                    <a:lstStyle/>
                    <a:p>
                      <a:r>
                        <a:rPr lang="en-US" sz="2400" dirty="0"/>
                        <a:t>5)</a:t>
                      </a:r>
                    </a:p>
                  </a:txBody>
                  <a:tcPr/>
                </a:tc>
                <a:tc>
                  <a:txBody>
                    <a:bodyPr/>
                    <a:lstStyle/>
                    <a:p>
                      <a:r>
                        <a:rPr lang="en-US" sz="2400" dirty="0">
                          <a:latin typeface="Bahnschrift Condensed" panose="020B0502040204020203" pitchFamily="34" charset="0"/>
                        </a:rPr>
                        <a:t>TECHNOLOGY USED</a:t>
                      </a:r>
                    </a:p>
                  </a:txBody>
                  <a:tcPr/>
                </a:tc>
                <a:extLst>
                  <a:ext uri="{0D108BD9-81ED-4DB2-BD59-A6C34878D82A}">
                    <a16:rowId xmlns:a16="http://schemas.microsoft.com/office/drawing/2014/main" val="150792235"/>
                  </a:ext>
                </a:extLst>
              </a:tr>
              <a:tr h="370840">
                <a:tc>
                  <a:txBody>
                    <a:bodyPr/>
                    <a:lstStyle/>
                    <a:p>
                      <a:r>
                        <a:rPr lang="en-US" sz="2400" dirty="0"/>
                        <a:t>6)</a:t>
                      </a:r>
                    </a:p>
                  </a:txBody>
                  <a:tcPr/>
                </a:tc>
                <a:tc>
                  <a:txBody>
                    <a:bodyPr/>
                    <a:lstStyle/>
                    <a:p>
                      <a:r>
                        <a:rPr lang="en-US" sz="2400" dirty="0">
                          <a:latin typeface="Bahnschrift Condensed" panose="020B0502040204020203" pitchFamily="34" charset="0"/>
                        </a:rPr>
                        <a:t>SYSTEM CONFIGURATION</a:t>
                      </a:r>
                    </a:p>
                  </a:txBody>
                  <a:tcPr/>
                </a:tc>
                <a:extLst>
                  <a:ext uri="{0D108BD9-81ED-4DB2-BD59-A6C34878D82A}">
                    <a16:rowId xmlns:a16="http://schemas.microsoft.com/office/drawing/2014/main" val="2376238097"/>
                  </a:ext>
                </a:extLst>
              </a:tr>
              <a:tr h="370840">
                <a:tc>
                  <a:txBody>
                    <a:bodyPr/>
                    <a:lstStyle/>
                    <a:p>
                      <a:r>
                        <a:rPr lang="en-US" sz="2400" dirty="0"/>
                        <a:t>7)</a:t>
                      </a:r>
                    </a:p>
                  </a:txBody>
                  <a:tcPr/>
                </a:tc>
                <a:tc>
                  <a:txBody>
                    <a:bodyPr/>
                    <a:lstStyle/>
                    <a:p>
                      <a:r>
                        <a:rPr lang="en-US" sz="2400" dirty="0">
                          <a:latin typeface="Bahnschrift Condensed" panose="020B0502040204020203" pitchFamily="34" charset="0"/>
                        </a:rPr>
                        <a:t>CONTROL FLOW DIAGRAM</a:t>
                      </a:r>
                    </a:p>
                  </a:txBody>
                  <a:tcPr/>
                </a:tc>
                <a:extLst>
                  <a:ext uri="{0D108BD9-81ED-4DB2-BD59-A6C34878D82A}">
                    <a16:rowId xmlns:a16="http://schemas.microsoft.com/office/drawing/2014/main" val="1844943075"/>
                  </a:ext>
                </a:extLst>
              </a:tr>
              <a:tr h="370840">
                <a:tc>
                  <a:txBody>
                    <a:bodyPr/>
                    <a:lstStyle/>
                    <a:p>
                      <a:r>
                        <a:rPr lang="en-US" sz="2400" dirty="0"/>
                        <a:t>8)</a:t>
                      </a:r>
                    </a:p>
                  </a:txBody>
                  <a:tcPr/>
                </a:tc>
                <a:tc>
                  <a:txBody>
                    <a:bodyPr/>
                    <a:lstStyle/>
                    <a:p>
                      <a:r>
                        <a:rPr lang="en-US" sz="2400" dirty="0">
                          <a:latin typeface="Bahnschrift Condensed" panose="020B0502040204020203" pitchFamily="34" charset="0"/>
                        </a:rPr>
                        <a:t>FUTURE ENHANCEMENT</a:t>
                      </a:r>
                    </a:p>
                  </a:txBody>
                  <a:tcPr/>
                </a:tc>
                <a:extLst>
                  <a:ext uri="{0D108BD9-81ED-4DB2-BD59-A6C34878D82A}">
                    <a16:rowId xmlns:a16="http://schemas.microsoft.com/office/drawing/2014/main" val="3676347894"/>
                  </a:ext>
                </a:extLst>
              </a:tr>
              <a:tr h="370840">
                <a:tc>
                  <a:txBody>
                    <a:bodyPr/>
                    <a:lstStyle/>
                    <a:p>
                      <a:r>
                        <a:rPr lang="en-US" sz="2400" dirty="0"/>
                        <a:t>9)</a:t>
                      </a:r>
                    </a:p>
                  </a:txBody>
                  <a:tcPr/>
                </a:tc>
                <a:tc>
                  <a:txBody>
                    <a:bodyPr/>
                    <a:lstStyle/>
                    <a:p>
                      <a:r>
                        <a:rPr lang="en-US" sz="2400" dirty="0">
                          <a:latin typeface="Bahnschrift Condensed" panose="020B0502040204020203" pitchFamily="34" charset="0"/>
                        </a:rPr>
                        <a:t>CONCLUSION</a:t>
                      </a:r>
                    </a:p>
                  </a:txBody>
                  <a:tcPr/>
                </a:tc>
                <a:extLst>
                  <a:ext uri="{0D108BD9-81ED-4DB2-BD59-A6C34878D82A}">
                    <a16:rowId xmlns:a16="http://schemas.microsoft.com/office/drawing/2014/main" val="2403111335"/>
                  </a:ext>
                </a:extLst>
              </a:tr>
            </a:tbl>
          </a:graphicData>
        </a:graphic>
      </p:graphicFrame>
    </p:spTree>
    <p:extLst>
      <p:ext uri="{BB962C8B-B14F-4D97-AF65-F5344CB8AC3E}">
        <p14:creationId xmlns:p14="http://schemas.microsoft.com/office/powerpoint/2010/main" val="1624367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08418-3FA8-3107-C57D-68FF03121C27}"/>
              </a:ext>
            </a:extLst>
          </p:cNvPr>
          <p:cNvSpPr>
            <a:spLocks noGrp="1"/>
          </p:cNvSpPr>
          <p:nvPr>
            <p:ph type="title"/>
          </p:nvPr>
        </p:nvSpPr>
        <p:spPr>
          <a:xfrm>
            <a:off x="838200" y="323180"/>
            <a:ext cx="10515600" cy="1325563"/>
          </a:xfrm>
        </p:spPr>
        <p:txBody>
          <a:bodyPr/>
          <a:lstStyle/>
          <a:p>
            <a:r>
              <a:rPr lang="en-US" b="1" i="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5CC4FC3-F4E1-C107-1232-1BEFFF9A49C5}"/>
              </a:ext>
            </a:extLst>
          </p:cNvPr>
          <p:cNvSpPr>
            <a:spLocks noGrp="1"/>
          </p:cNvSpPr>
          <p:nvPr>
            <p:ph idx="1"/>
          </p:nvPr>
        </p:nvSpPr>
        <p:spPr>
          <a:xfrm>
            <a:off x="722697" y="1902627"/>
            <a:ext cx="10515600" cy="4351338"/>
          </a:xfrm>
        </p:spPr>
        <p:txBody>
          <a:bodyPr/>
          <a:lstStyle/>
          <a:p>
            <a:pPr marL="0" indent="0">
              <a:buNone/>
            </a:pPr>
            <a:r>
              <a:rPr lang="en-US" dirty="0">
                <a:solidFill>
                  <a:schemeClr val="tx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rPr>
              <a:t>The Ice cream shop pos system is developed using Spring boot. The project is built to manage sales and transactions. To make a new transaction, fields such as: Ice cream type and Drink type, quantity needs to be selected. </a:t>
            </a:r>
            <a:endParaRPr lang="en-US" dirty="0">
              <a:solidFill>
                <a:schemeClr val="tx1">
                  <a:lumMod val="95000"/>
                </a:schemeClr>
              </a:solidFill>
              <a:latin typeface="+mj-lt"/>
              <a:ea typeface="SimSun" panose="02010600030101010101" pitchFamily="2" charset="-122"/>
            </a:endParaRPr>
          </a:p>
        </p:txBody>
      </p:sp>
    </p:spTree>
    <p:extLst>
      <p:ext uri="{BB962C8B-B14F-4D97-AF65-F5344CB8AC3E}">
        <p14:creationId xmlns:p14="http://schemas.microsoft.com/office/powerpoint/2010/main" val="2976783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8B85-7783-1D9E-7916-BE74BAF4D9CD}"/>
              </a:ext>
            </a:extLst>
          </p:cNvPr>
          <p:cNvSpPr>
            <a:spLocks noGrp="1"/>
          </p:cNvSpPr>
          <p:nvPr>
            <p:ph type="title"/>
          </p:nvPr>
        </p:nvSpPr>
        <p:spPr>
          <a:xfrm>
            <a:off x="944880" y="596315"/>
            <a:ext cx="10515600" cy="1325563"/>
          </a:xfrm>
        </p:spPr>
        <p:txBody>
          <a:bodyPr>
            <a:normAutofit fontScale="90000"/>
          </a:bodyPr>
          <a:lstStyle/>
          <a:p>
            <a:r>
              <a:rPr lang="en-IN" b="1" dirty="0">
                <a:latin typeface="Times New Roman" panose="02020603050405020304" pitchFamily="18" charset="0"/>
                <a:cs typeface="Times New Roman" panose="02020603050405020304" pitchFamily="18" charset="0"/>
              </a:rPr>
              <a:t>ICE CREAM SHOP POS</a:t>
            </a:r>
            <a:br>
              <a:rPr lang="en-IN" b="1" dirty="0">
                <a:latin typeface="Times New Roman" panose="02020603050405020304" pitchFamily="18" charset="0"/>
                <a:cs typeface="Times New Roman" panose="02020603050405020304" pitchFamily="18" charset="0"/>
              </a:rPr>
            </a:br>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Module List</a:t>
            </a:r>
          </a:p>
        </p:txBody>
      </p:sp>
      <p:sp>
        <p:nvSpPr>
          <p:cNvPr id="3" name="Content Placeholder 2">
            <a:extLst>
              <a:ext uri="{FF2B5EF4-FFF2-40B4-BE49-F238E27FC236}">
                <a16:creationId xmlns:a16="http://schemas.microsoft.com/office/drawing/2014/main" id="{390BA464-0A5E-4EA9-7029-5F2D847ACD9A}"/>
              </a:ext>
            </a:extLst>
          </p:cNvPr>
          <p:cNvSpPr>
            <a:spLocks noGrp="1"/>
          </p:cNvSpPr>
          <p:nvPr>
            <p:ph idx="1"/>
          </p:nvPr>
        </p:nvSpPr>
        <p:spPr>
          <a:xfrm>
            <a:off x="944880" y="2506662"/>
            <a:ext cx="10515600" cy="4351338"/>
          </a:xfrm>
        </p:spPr>
        <p:txBody>
          <a:bodyPr/>
          <a:lstStyle/>
          <a:p>
            <a:r>
              <a:rPr lang="en-IN" dirty="0">
                <a:latin typeface="Times New Roman" panose="02020603050405020304" pitchFamily="18" charset="0"/>
                <a:cs typeface="Times New Roman" panose="02020603050405020304" pitchFamily="18" charset="0"/>
              </a:rPr>
              <a:t>Items</a:t>
            </a:r>
          </a:p>
          <a:p>
            <a:r>
              <a:rPr lang="en-IN" dirty="0">
                <a:latin typeface="Times New Roman" panose="02020603050405020304" pitchFamily="18" charset="0"/>
                <a:cs typeface="Times New Roman" panose="02020603050405020304" pitchFamily="18" charset="0"/>
              </a:rPr>
              <a:t>Products</a:t>
            </a:r>
          </a:p>
          <a:p>
            <a:r>
              <a:rPr lang="en-IN" dirty="0">
                <a:latin typeface="Times New Roman" panose="02020603050405020304" pitchFamily="18" charset="0"/>
                <a:cs typeface="Times New Roman" panose="02020603050405020304" pitchFamily="18" charset="0"/>
              </a:rPr>
              <a:t>Automatic Billing System</a:t>
            </a:r>
          </a:p>
        </p:txBody>
      </p:sp>
    </p:spTree>
    <p:extLst>
      <p:ext uri="{BB962C8B-B14F-4D97-AF65-F5344CB8AC3E}">
        <p14:creationId xmlns:p14="http://schemas.microsoft.com/office/powerpoint/2010/main" val="3476645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187C-0247-A156-3DF1-35A104BED8BE}"/>
              </a:ext>
            </a:extLst>
          </p:cNvPr>
          <p:cNvSpPr>
            <a:spLocks noGrp="1"/>
          </p:cNvSpPr>
          <p:nvPr>
            <p:ph type="title"/>
          </p:nvPr>
        </p:nvSpPr>
        <p:spPr>
          <a:xfrm>
            <a:off x="838200" y="336249"/>
            <a:ext cx="10515600" cy="1325563"/>
          </a:xfrm>
        </p:spPr>
        <p:txBody>
          <a:bodyPr/>
          <a:lstStyle/>
          <a:p>
            <a:r>
              <a:rPr lang="en-IN" b="1" dirty="0">
                <a:latin typeface="Times New Roman" panose="02020603050405020304" pitchFamily="18" charset="0"/>
                <a:cs typeface="Times New Roman" panose="02020603050405020304" pitchFamily="18" charset="0"/>
              </a:rPr>
              <a:t>MODULE(S) GOAL</a:t>
            </a:r>
            <a:endParaRPr lang="en-IN" b="1" dirty="0"/>
          </a:p>
        </p:txBody>
      </p:sp>
      <p:sp>
        <p:nvSpPr>
          <p:cNvPr id="3" name="Content Placeholder 2">
            <a:extLst>
              <a:ext uri="{FF2B5EF4-FFF2-40B4-BE49-F238E27FC236}">
                <a16:creationId xmlns:a16="http://schemas.microsoft.com/office/drawing/2014/main" id="{187C31DC-FFB0-8C6E-BD8A-2BD7A337E866}"/>
              </a:ext>
            </a:extLst>
          </p:cNvPr>
          <p:cNvSpPr>
            <a:spLocks noGrp="1"/>
          </p:cNvSpPr>
          <p:nvPr>
            <p:ph idx="1"/>
          </p:nvPr>
        </p:nvSpPr>
        <p:spPr>
          <a:xfrm>
            <a:off x="684196" y="1989255"/>
            <a:ext cx="10515600" cy="4351338"/>
          </a:xfrm>
        </p:spPr>
        <p:txBody>
          <a:bodyPr/>
          <a:lstStyle/>
          <a:p>
            <a:pPr>
              <a:buFont typeface="Wingdings" panose="05000000000000000000" pitchFamily="2" charset="2"/>
              <a:buChar char="Ø"/>
            </a:pPr>
            <a:r>
              <a:rPr lang="en-IN" dirty="0"/>
              <a:t> </a:t>
            </a:r>
            <a:r>
              <a:rPr lang="en-IN" sz="3200" dirty="0">
                <a:latin typeface="Times New Roman" panose="02020603050405020304" pitchFamily="18" charset="0"/>
                <a:cs typeface="Times New Roman" panose="02020603050405020304" pitchFamily="18" charset="0"/>
              </a:rPr>
              <a:t>Keep the stock in such a way that it is neither overstock nor    understock.</a:t>
            </a:r>
          </a:p>
          <a:p>
            <a:pP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 To understand stock levels and stock’s location in warehouses.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998555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85710-DCA3-FC60-A736-6105D6D34D10}"/>
              </a:ext>
            </a:extLst>
          </p:cNvPr>
          <p:cNvSpPr>
            <a:spLocks noGrp="1"/>
          </p:cNvSpPr>
          <p:nvPr>
            <p:ph type="title"/>
          </p:nvPr>
        </p:nvSpPr>
        <p:spPr>
          <a:xfrm>
            <a:off x="838200" y="323180"/>
            <a:ext cx="10515600" cy="1325563"/>
          </a:xfrm>
        </p:spPr>
        <p:txBody>
          <a:bodyPr/>
          <a:lstStyle/>
          <a:p>
            <a:r>
              <a:rPr lang="en-US" b="1" dirty="0">
                <a:latin typeface="Times New Roman" panose="02020603050405020304" pitchFamily="18" charset="0"/>
                <a:cs typeface="Times New Roman" panose="02020603050405020304" pitchFamily="18" charset="0"/>
              </a:rPr>
              <a:t>ER Diagram</a:t>
            </a:r>
          </a:p>
        </p:txBody>
      </p:sp>
      <p:cxnSp>
        <p:nvCxnSpPr>
          <p:cNvPr id="6" name="Straight Arrow Connector 5">
            <a:extLst>
              <a:ext uri="{FF2B5EF4-FFF2-40B4-BE49-F238E27FC236}">
                <a16:creationId xmlns:a16="http://schemas.microsoft.com/office/drawing/2014/main" id="{1D93F487-C88A-D20E-0EFE-A2B65B576C35}"/>
              </a:ext>
            </a:extLst>
          </p:cNvPr>
          <p:cNvCxnSpPr>
            <a:cxnSpLocks/>
          </p:cNvCxnSpPr>
          <p:nvPr/>
        </p:nvCxnSpPr>
        <p:spPr>
          <a:xfrm flipH="1" flipV="1">
            <a:off x="3909270" y="2155971"/>
            <a:ext cx="16779" cy="729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25F7011A-D13F-F405-D880-5113395A598F}"/>
              </a:ext>
            </a:extLst>
          </p:cNvPr>
          <p:cNvCxnSpPr>
            <a:cxnSpLocks/>
            <a:endCxn id="23" idx="2"/>
          </p:cNvCxnSpPr>
          <p:nvPr/>
        </p:nvCxnSpPr>
        <p:spPr>
          <a:xfrm flipH="1" flipV="1">
            <a:off x="1591809" y="2145925"/>
            <a:ext cx="1289809" cy="719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BADA840-0473-AFE0-27E2-8C72FEA954F6}"/>
              </a:ext>
            </a:extLst>
          </p:cNvPr>
          <p:cNvCxnSpPr>
            <a:cxnSpLocks/>
            <a:endCxn id="24" idx="0"/>
          </p:cNvCxnSpPr>
          <p:nvPr/>
        </p:nvCxnSpPr>
        <p:spPr>
          <a:xfrm flipH="1">
            <a:off x="1570139" y="3615655"/>
            <a:ext cx="1277921" cy="729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36F10BC-3368-168C-66C6-1409928A361A}"/>
              </a:ext>
            </a:extLst>
          </p:cNvPr>
          <p:cNvCxnSpPr>
            <a:cxnSpLocks/>
            <a:endCxn id="25" idx="2"/>
          </p:cNvCxnSpPr>
          <p:nvPr/>
        </p:nvCxnSpPr>
        <p:spPr>
          <a:xfrm flipV="1">
            <a:off x="4915949" y="2187870"/>
            <a:ext cx="968928" cy="746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72DB83-ECCB-61BA-D675-205CE7476267}"/>
              </a:ext>
            </a:extLst>
          </p:cNvPr>
          <p:cNvCxnSpPr>
            <a:cxnSpLocks/>
            <a:endCxn id="26" idx="0"/>
          </p:cNvCxnSpPr>
          <p:nvPr/>
        </p:nvCxnSpPr>
        <p:spPr>
          <a:xfrm>
            <a:off x="4953699" y="3615655"/>
            <a:ext cx="1020660" cy="729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1A843D1-03BE-C982-0CA3-1825DC191008}"/>
              </a:ext>
            </a:extLst>
          </p:cNvPr>
          <p:cNvCxnSpPr>
            <a:cxnSpLocks/>
          </p:cNvCxnSpPr>
          <p:nvPr/>
        </p:nvCxnSpPr>
        <p:spPr>
          <a:xfrm>
            <a:off x="3892490" y="3683969"/>
            <a:ext cx="16779" cy="651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4F79E2A-0E8A-47A2-7FB5-B7E37EC491B7}"/>
              </a:ext>
            </a:extLst>
          </p:cNvPr>
          <p:cNvSpPr/>
          <p:nvPr/>
        </p:nvSpPr>
        <p:spPr>
          <a:xfrm>
            <a:off x="2881618" y="2885813"/>
            <a:ext cx="2072081" cy="7298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Items</a:t>
            </a:r>
          </a:p>
        </p:txBody>
      </p:sp>
      <p:sp>
        <p:nvSpPr>
          <p:cNvPr id="21" name="Rectangle: Rounded Corners 20">
            <a:extLst>
              <a:ext uri="{FF2B5EF4-FFF2-40B4-BE49-F238E27FC236}">
                <a16:creationId xmlns:a16="http://schemas.microsoft.com/office/drawing/2014/main" id="{EE651188-898B-AFBF-8FD1-C1751389E724}"/>
              </a:ext>
            </a:extLst>
          </p:cNvPr>
          <p:cNvSpPr/>
          <p:nvPr/>
        </p:nvSpPr>
        <p:spPr>
          <a:xfrm>
            <a:off x="2988227" y="1579923"/>
            <a:ext cx="1501630" cy="566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Flavor</a:t>
            </a:r>
          </a:p>
        </p:txBody>
      </p:sp>
      <p:sp>
        <p:nvSpPr>
          <p:cNvPr id="22" name="Rectangle: Rounded Corners 21">
            <a:extLst>
              <a:ext uri="{FF2B5EF4-FFF2-40B4-BE49-F238E27FC236}">
                <a16:creationId xmlns:a16="http://schemas.microsoft.com/office/drawing/2014/main" id="{D794E273-0CAF-9F48-D1C3-A4EA08F13429}"/>
              </a:ext>
            </a:extLst>
          </p:cNvPr>
          <p:cNvSpPr/>
          <p:nvPr/>
        </p:nvSpPr>
        <p:spPr>
          <a:xfrm>
            <a:off x="3071769" y="4351662"/>
            <a:ext cx="1501630" cy="566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Add Product</a:t>
            </a:r>
          </a:p>
        </p:txBody>
      </p:sp>
      <p:sp>
        <p:nvSpPr>
          <p:cNvPr id="23" name="Rectangle: Rounded Corners 22">
            <a:extLst>
              <a:ext uri="{FF2B5EF4-FFF2-40B4-BE49-F238E27FC236}">
                <a16:creationId xmlns:a16="http://schemas.microsoft.com/office/drawing/2014/main" id="{790A9405-0A68-7784-E9B8-B4A10B45BF59}"/>
              </a:ext>
            </a:extLst>
          </p:cNvPr>
          <p:cNvSpPr/>
          <p:nvPr/>
        </p:nvSpPr>
        <p:spPr>
          <a:xfrm>
            <a:off x="840994" y="1579923"/>
            <a:ext cx="1501630" cy="566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Delete</a:t>
            </a:r>
          </a:p>
        </p:txBody>
      </p:sp>
      <p:sp>
        <p:nvSpPr>
          <p:cNvPr id="24" name="Rectangle: Rounded Corners 23">
            <a:extLst>
              <a:ext uri="{FF2B5EF4-FFF2-40B4-BE49-F238E27FC236}">
                <a16:creationId xmlns:a16="http://schemas.microsoft.com/office/drawing/2014/main" id="{3738F342-9FD2-9EE5-3F8D-8E3CAA3EBA07}"/>
              </a:ext>
            </a:extLst>
          </p:cNvPr>
          <p:cNvSpPr/>
          <p:nvPr/>
        </p:nvSpPr>
        <p:spPr>
          <a:xfrm>
            <a:off x="819324" y="4345497"/>
            <a:ext cx="1501630" cy="566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Price</a:t>
            </a:r>
          </a:p>
        </p:txBody>
      </p:sp>
      <p:sp>
        <p:nvSpPr>
          <p:cNvPr id="25" name="Rectangle: Rounded Corners 24">
            <a:extLst>
              <a:ext uri="{FF2B5EF4-FFF2-40B4-BE49-F238E27FC236}">
                <a16:creationId xmlns:a16="http://schemas.microsoft.com/office/drawing/2014/main" id="{ED41A1F1-24FD-114D-7CEC-8D771C5ED0E3}"/>
              </a:ext>
            </a:extLst>
          </p:cNvPr>
          <p:cNvSpPr/>
          <p:nvPr/>
        </p:nvSpPr>
        <p:spPr>
          <a:xfrm>
            <a:off x="5134062" y="1621868"/>
            <a:ext cx="1501630" cy="566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Quantity</a:t>
            </a:r>
          </a:p>
        </p:txBody>
      </p:sp>
      <p:sp>
        <p:nvSpPr>
          <p:cNvPr id="26" name="Rectangle: Rounded Corners 25">
            <a:extLst>
              <a:ext uri="{FF2B5EF4-FFF2-40B4-BE49-F238E27FC236}">
                <a16:creationId xmlns:a16="http://schemas.microsoft.com/office/drawing/2014/main" id="{270CF01D-33AD-F9D4-4927-7D107CC27E99}"/>
              </a:ext>
            </a:extLst>
          </p:cNvPr>
          <p:cNvSpPr/>
          <p:nvPr/>
        </p:nvSpPr>
        <p:spPr>
          <a:xfrm>
            <a:off x="5223544" y="4345497"/>
            <a:ext cx="1501630" cy="566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Total</a:t>
            </a:r>
          </a:p>
        </p:txBody>
      </p:sp>
      <p:sp>
        <p:nvSpPr>
          <p:cNvPr id="34" name="Rectangle 33">
            <a:extLst>
              <a:ext uri="{FF2B5EF4-FFF2-40B4-BE49-F238E27FC236}">
                <a16:creationId xmlns:a16="http://schemas.microsoft.com/office/drawing/2014/main" id="{2388926B-47AB-A4F8-DB01-787089DC02EF}"/>
              </a:ext>
            </a:extLst>
          </p:cNvPr>
          <p:cNvSpPr/>
          <p:nvPr/>
        </p:nvSpPr>
        <p:spPr>
          <a:xfrm>
            <a:off x="7387904" y="2885813"/>
            <a:ext cx="2072081" cy="7298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Billing</a:t>
            </a:r>
          </a:p>
        </p:txBody>
      </p:sp>
      <p:sp>
        <p:nvSpPr>
          <p:cNvPr id="35" name="Rectangle: Rounded Corners 34">
            <a:extLst>
              <a:ext uri="{FF2B5EF4-FFF2-40B4-BE49-F238E27FC236}">
                <a16:creationId xmlns:a16="http://schemas.microsoft.com/office/drawing/2014/main" id="{D5387D26-A195-4725-EC9F-B5CF5118C84B}"/>
              </a:ext>
            </a:extLst>
          </p:cNvPr>
          <p:cNvSpPr/>
          <p:nvPr/>
        </p:nvSpPr>
        <p:spPr>
          <a:xfrm>
            <a:off x="7702143" y="1579923"/>
            <a:ext cx="1501630" cy="566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Total</a:t>
            </a:r>
          </a:p>
        </p:txBody>
      </p:sp>
      <p:sp>
        <p:nvSpPr>
          <p:cNvPr id="36" name="Rectangle: Rounded Corners 35">
            <a:extLst>
              <a:ext uri="{FF2B5EF4-FFF2-40B4-BE49-F238E27FC236}">
                <a16:creationId xmlns:a16="http://schemas.microsoft.com/office/drawing/2014/main" id="{D394209E-2F99-72EC-0C0F-89CB38D5CD16}"/>
              </a:ext>
            </a:extLst>
          </p:cNvPr>
          <p:cNvSpPr/>
          <p:nvPr/>
        </p:nvSpPr>
        <p:spPr>
          <a:xfrm>
            <a:off x="7702143" y="4355543"/>
            <a:ext cx="1501630" cy="566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Reset</a:t>
            </a:r>
          </a:p>
        </p:txBody>
      </p:sp>
      <p:cxnSp>
        <p:nvCxnSpPr>
          <p:cNvPr id="37" name="Straight Arrow Connector 36">
            <a:extLst>
              <a:ext uri="{FF2B5EF4-FFF2-40B4-BE49-F238E27FC236}">
                <a16:creationId xmlns:a16="http://schemas.microsoft.com/office/drawing/2014/main" id="{73B865F3-E4A8-E0CC-A49C-E2E90DE04CA6}"/>
              </a:ext>
            </a:extLst>
          </p:cNvPr>
          <p:cNvCxnSpPr>
            <a:cxnSpLocks/>
          </p:cNvCxnSpPr>
          <p:nvPr/>
        </p:nvCxnSpPr>
        <p:spPr>
          <a:xfrm flipV="1">
            <a:off x="6635692" y="3615655"/>
            <a:ext cx="752212" cy="720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D35EB5D-3979-98AE-6E3B-713EA2617A9F}"/>
              </a:ext>
            </a:extLst>
          </p:cNvPr>
          <p:cNvCxnSpPr>
            <a:cxnSpLocks/>
          </p:cNvCxnSpPr>
          <p:nvPr/>
        </p:nvCxnSpPr>
        <p:spPr>
          <a:xfrm>
            <a:off x="8423944" y="3684427"/>
            <a:ext cx="0" cy="671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56C12B8-ABBD-EBCB-D97A-E774F7E20DD7}"/>
              </a:ext>
            </a:extLst>
          </p:cNvPr>
          <p:cNvCxnSpPr>
            <a:cxnSpLocks/>
          </p:cNvCxnSpPr>
          <p:nvPr/>
        </p:nvCxnSpPr>
        <p:spPr>
          <a:xfrm flipV="1">
            <a:off x="8423944" y="2155971"/>
            <a:ext cx="0" cy="811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6175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D838D-5BEA-456B-7D15-49B5472D013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TECHNOLOGY USED</a:t>
            </a:r>
          </a:p>
        </p:txBody>
      </p:sp>
      <p:sp>
        <p:nvSpPr>
          <p:cNvPr id="3" name="Content Placeholder 2">
            <a:extLst>
              <a:ext uri="{FF2B5EF4-FFF2-40B4-BE49-F238E27FC236}">
                <a16:creationId xmlns:a16="http://schemas.microsoft.com/office/drawing/2014/main" id="{B426B18C-A991-A902-31E1-441167E3BEF4}"/>
              </a:ext>
            </a:extLst>
          </p:cNvPr>
          <p:cNvSpPr>
            <a:spLocks noGrp="1"/>
          </p:cNvSpPr>
          <p:nvPr>
            <p:ph idx="1"/>
          </p:nvPr>
        </p:nvSpPr>
        <p:spPr/>
        <p:txBody>
          <a:bodyPr>
            <a:normAutofit fontScale="77500" lnSpcReduction="20000"/>
          </a:bodyPr>
          <a:lstStyle/>
          <a:p>
            <a:pPr>
              <a:lnSpc>
                <a:spcPct val="170000"/>
              </a:lnSpc>
            </a:pPr>
            <a:r>
              <a:rPr lang="en-IN" sz="3300" dirty="0">
                <a:latin typeface="Times New Roman" panose="02020603050405020304" pitchFamily="18" charset="0"/>
                <a:cs typeface="Times New Roman" panose="02020603050405020304" pitchFamily="18" charset="0"/>
              </a:rPr>
              <a:t>Backend                    	 : Spring Boot, Spring MVC, Java , Servlet</a:t>
            </a:r>
          </a:p>
          <a:p>
            <a:pPr>
              <a:lnSpc>
                <a:spcPct val="170000"/>
              </a:lnSpc>
            </a:pPr>
            <a:r>
              <a:rPr lang="en-IN" sz="3300" dirty="0">
                <a:latin typeface="Times New Roman" panose="02020603050405020304" pitchFamily="18" charset="0"/>
                <a:cs typeface="Times New Roman" panose="02020603050405020304" pitchFamily="18" charset="0"/>
              </a:rPr>
              <a:t>Frontend                     	 : JSP , HTML , CSS , Java Script</a:t>
            </a:r>
          </a:p>
          <a:p>
            <a:pPr>
              <a:lnSpc>
                <a:spcPct val="170000"/>
              </a:lnSpc>
            </a:pPr>
            <a:r>
              <a:rPr lang="en-IN" sz="3300" dirty="0">
                <a:latin typeface="Times New Roman" panose="02020603050405020304" pitchFamily="18" charset="0"/>
                <a:cs typeface="Times New Roman" panose="02020603050405020304" pitchFamily="18" charset="0"/>
              </a:rPr>
              <a:t>Styling                           	 : Bootstrap</a:t>
            </a:r>
          </a:p>
          <a:p>
            <a:pPr>
              <a:lnSpc>
                <a:spcPct val="170000"/>
              </a:lnSpc>
            </a:pPr>
            <a:r>
              <a:rPr lang="en-IN" sz="3300" dirty="0">
                <a:latin typeface="Times New Roman" panose="02020603050405020304" pitchFamily="18" charset="0"/>
                <a:cs typeface="Times New Roman" panose="02020603050405020304" pitchFamily="18" charset="0"/>
              </a:rPr>
              <a:t>Project Management    	 : Maven</a:t>
            </a:r>
          </a:p>
          <a:p>
            <a:pPr>
              <a:lnSpc>
                <a:spcPct val="170000"/>
              </a:lnSpc>
            </a:pPr>
            <a:r>
              <a:rPr lang="en-IN" sz="3300" dirty="0">
                <a:latin typeface="Times New Roman" panose="02020603050405020304" pitchFamily="18" charset="0"/>
                <a:cs typeface="Times New Roman" panose="02020603050405020304" pitchFamily="18" charset="0"/>
              </a:rPr>
              <a:t>Database                       	 : MYSQL </a:t>
            </a:r>
          </a:p>
          <a:p>
            <a:pPr>
              <a:lnSpc>
                <a:spcPct val="170000"/>
              </a:lnSpc>
            </a:pPr>
            <a:r>
              <a:rPr lang="en-IN" sz="3300" dirty="0">
                <a:latin typeface="Times New Roman" panose="02020603050405020304" pitchFamily="18" charset="0"/>
                <a:cs typeface="Times New Roman" panose="02020603050405020304" pitchFamily="18" charset="0"/>
              </a:rPr>
              <a:t>Server                            	 : Embedded Tomcat Server     </a:t>
            </a:r>
            <a:r>
              <a:rPr lang="en-IN" sz="3300" b="1" dirty="0">
                <a:latin typeface="Times New Roman" panose="02020603050405020304" pitchFamily="18" charset="0"/>
                <a:cs typeface="Times New Roman" panose="02020603050405020304" pitchFamily="18" charset="0"/>
              </a:rPr>
              <a:t>                   </a:t>
            </a:r>
          </a:p>
          <a:p>
            <a:pPr marL="36576" indent="0">
              <a:lnSpc>
                <a:spcPct val="150000"/>
              </a:lnSpc>
              <a:buNone/>
            </a:pPr>
            <a:endParaRPr lang="en-IN" sz="2400" dirty="0"/>
          </a:p>
          <a:p>
            <a:pPr>
              <a:lnSpc>
                <a:spcPct val="150000"/>
              </a:lnSpc>
            </a:pPr>
            <a:endParaRPr lang="en-IN" sz="1400" dirty="0"/>
          </a:p>
          <a:p>
            <a:pPr>
              <a:lnSpc>
                <a:spcPct val="150000"/>
              </a:lnSpc>
              <a:buNone/>
            </a:pPr>
            <a:endParaRPr lang="en-IN" sz="1400" dirty="0"/>
          </a:p>
          <a:p>
            <a:pPr>
              <a:lnSpc>
                <a:spcPct val="150000"/>
              </a:lnSpc>
              <a:buNone/>
            </a:pPr>
            <a:endParaRPr lang="en-IN" sz="1400" dirty="0"/>
          </a:p>
          <a:p>
            <a:pPr marL="0" indent="0">
              <a:buNone/>
            </a:pPr>
            <a:endParaRPr lang="en-IN" sz="1400" dirty="0"/>
          </a:p>
          <a:p>
            <a:pPr marL="0" indent="0">
              <a:buNone/>
            </a:pPr>
            <a:endParaRPr lang="en-IN" sz="1400" dirty="0"/>
          </a:p>
          <a:p>
            <a:endParaRPr lang="en-IN" dirty="0"/>
          </a:p>
          <a:p>
            <a:endParaRPr lang="en-IN" dirty="0"/>
          </a:p>
          <a:p>
            <a:pPr marL="1828800" lvl="4" indent="0">
              <a:buNone/>
            </a:pPr>
            <a:endParaRPr lang="en-IN" dirty="0"/>
          </a:p>
          <a:p>
            <a:endParaRPr lang="en-IN" dirty="0"/>
          </a:p>
        </p:txBody>
      </p:sp>
    </p:spTree>
    <p:extLst>
      <p:ext uri="{BB962C8B-B14F-4D97-AF65-F5344CB8AC3E}">
        <p14:creationId xmlns:p14="http://schemas.microsoft.com/office/powerpoint/2010/main" val="4108218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A735A-E0C4-C3E5-4E09-C417DE6AFE6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SYSTEM CONFIGURATION</a:t>
            </a:r>
          </a:p>
        </p:txBody>
      </p:sp>
      <p:sp>
        <p:nvSpPr>
          <p:cNvPr id="3" name="Content Placeholder 2">
            <a:extLst>
              <a:ext uri="{FF2B5EF4-FFF2-40B4-BE49-F238E27FC236}">
                <a16:creationId xmlns:a16="http://schemas.microsoft.com/office/drawing/2014/main" id="{19F9E19C-0B4D-6F29-F178-B07C8B0A9F3F}"/>
              </a:ext>
            </a:extLst>
          </p:cNvPr>
          <p:cNvSpPr>
            <a:spLocks noGrp="1"/>
          </p:cNvSpPr>
          <p:nvPr>
            <p:ph idx="1"/>
          </p:nvPr>
        </p:nvSpPr>
        <p:spPr/>
        <p:txBody>
          <a:bodyPr/>
          <a:lstStyle/>
          <a:p>
            <a:pPr algn="l" fontAlgn="base">
              <a:buFont typeface="Arial" panose="020B0604020202020204" pitchFamily="34" charset="0"/>
              <a:buChar char="•"/>
            </a:pPr>
            <a:r>
              <a:rPr lang="en-US" sz="3200" dirty="0">
                <a:solidFill>
                  <a:schemeClr val="tx1">
                    <a:lumMod val="95000"/>
                  </a:schemeClr>
                </a:solidFill>
                <a:latin typeface="Times New Roman" panose="02020603050405020304" pitchFamily="18" charset="0"/>
                <a:cs typeface="Times New Roman" panose="02020603050405020304" pitchFamily="18" charset="0"/>
              </a:rPr>
              <a:t>The user should have the appropriate version of windows.</a:t>
            </a:r>
          </a:p>
          <a:p>
            <a:pPr algn="l" fontAlgn="base">
              <a:buFont typeface="Arial" panose="020B0604020202020204" pitchFamily="34" charset="0"/>
              <a:buChar char="•"/>
            </a:pPr>
            <a:r>
              <a:rPr lang="en-US" sz="3200" dirty="0">
                <a:solidFill>
                  <a:schemeClr val="tx1">
                    <a:lumMod val="95000"/>
                  </a:schemeClr>
                </a:solidFill>
                <a:latin typeface="Times New Roman" panose="02020603050405020304" pitchFamily="18" charset="0"/>
                <a:cs typeface="Times New Roman" panose="02020603050405020304" pitchFamily="18" charset="0"/>
              </a:rPr>
              <a:t>The system should have up to 1 GB ram minimum requirement for the application.</a:t>
            </a:r>
          </a:p>
          <a:p>
            <a:pPr algn="l" fontAlgn="base">
              <a:buFont typeface="Arial" panose="020B0604020202020204" pitchFamily="34" charset="0"/>
              <a:buChar char="•"/>
            </a:pPr>
            <a:r>
              <a:rPr lang="en-US" sz="3200" dirty="0">
                <a:solidFill>
                  <a:schemeClr val="tx1">
                    <a:lumMod val="95000"/>
                  </a:schemeClr>
                </a:solidFill>
                <a:latin typeface="Times New Roman" panose="02020603050405020304" pitchFamily="18" charset="0"/>
                <a:cs typeface="Times New Roman" panose="02020603050405020304" pitchFamily="18" charset="0"/>
              </a:rPr>
              <a:t>The application should be installed on the system.</a:t>
            </a:r>
          </a:p>
          <a:p>
            <a:pPr algn="l" fontAlgn="base">
              <a:buFont typeface="Arial" panose="020B0604020202020204" pitchFamily="34" charset="0"/>
              <a:buChar char="•"/>
            </a:pPr>
            <a:r>
              <a:rPr lang="en-US" sz="3200" dirty="0">
                <a:solidFill>
                  <a:schemeClr val="tx1">
                    <a:lumMod val="95000"/>
                  </a:schemeClr>
                </a:solidFill>
                <a:latin typeface="Times New Roman" panose="02020603050405020304" pitchFamily="18" charset="0"/>
                <a:cs typeface="Times New Roman" panose="02020603050405020304" pitchFamily="18" charset="0"/>
              </a:rPr>
              <a:t>Internet Connectivity is a must for this purpose.</a:t>
            </a:r>
          </a:p>
          <a:p>
            <a:pPr algn="l" fontAlgn="base">
              <a:buFont typeface="Arial" panose="020B0604020202020204" pitchFamily="34" charset="0"/>
              <a:buChar char="•"/>
            </a:pPr>
            <a:r>
              <a:rPr lang="en-US" sz="3200" dirty="0">
                <a:solidFill>
                  <a:schemeClr val="tx1">
                    <a:lumMod val="95000"/>
                  </a:schemeClr>
                </a:solidFill>
                <a:latin typeface="Times New Roman" panose="02020603050405020304" pitchFamily="18" charset="0"/>
                <a:cs typeface="Times New Roman" panose="02020603050405020304" pitchFamily="18" charset="0"/>
              </a:rPr>
              <a:t>CPU with a speed of 1.3Ghz is a good choice for normal usage.</a:t>
            </a:r>
          </a:p>
          <a:p>
            <a:endParaRPr lang="en-US" sz="2800" dirty="0">
              <a:solidFill>
                <a:schemeClr val="tx1">
                  <a:lumMod val="95000"/>
                </a:schemeClr>
              </a:solidFill>
              <a:latin typeface="Bahnschrift" panose="020B0502040204020203" pitchFamily="34" charset="0"/>
            </a:endParaRPr>
          </a:p>
          <a:p>
            <a:endParaRPr lang="en-US" dirty="0">
              <a:solidFill>
                <a:schemeClr val="tx1">
                  <a:lumMod val="95000"/>
                </a:schemeClr>
              </a:solidFill>
            </a:endParaRPr>
          </a:p>
        </p:txBody>
      </p:sp>
    </p:spTree>
    <p:extLst>
      <p:ext uri="{BB962C8B-B14F-4D97-AF65-F5344CB8AC3E}">
        <p14:creationId xmlns:p14="http://schemas.microsoft.com/office/powerpoint/2010/main" val="396490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D31AE6-9B50-364E-B430-AD505A501794}"/>
              </a:ext>
            </a:extLst>
          </p:cNvPr>
          <p:cNvSpPr>
            <a:spLocks noGrp="1"/>
          </p:cNvSpPr>
          <p:nvPr>
            <p:ph type="title"/>
          </p:nvPr>
        </p:nvSpPr>
        <p:spPr>
          <a:xfrm>
            <a:off x="0" y="46343"/>
            <a:ext cx="11353800" cy="717055"/>
          </a:xfrm>
        </p:spPr>
        <p:txBody>
          <a:bodyPr>
            <a:normAutofit fontScale="90000"/>
          </a:bodyPr>
          <a:lstStyle/>
          <a:p>
            <a:r>
              <a:rPr lang="en-US" sz="4000" dirty="0">
                <a:latin typeface="Times New Roman" panose="02020603050405020304" pitchFamily="18" charset="0"/>
                <a:cs typeface="Times New Roman" panose="02020603050405020304" pitchFamily="18" charset="0"/>
              </a:rPr>
              <a:t>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CONTROL FLOW DIAGRAM</a:t>
            </a:r>
          </a:p>
        </p:txBody>
      </p:sp>
      <p:sp>
        <p:nvSpPr>
          <p:cNvPr id="11" name="Oval 10">
            <a:extLst>
              <a:ext uri="{FF2B5EF4-FFF2-40B4-BE49-F238E27FC236}">
                <a16:creationId xmlns:a16="http://schemas.microsoft.com/office/drawing/2014/main" id="{EED3E8E8-0112-844E-BA29-A86584A32143}"/>
              </a:ext>
            </a:extLst>
          </p:cNvPr>
          <p:cNvSpPr/>
          <p:nvPr/>
        </p:nvSpPr>
        <p:spPr>
          <a:xfrm>
            <a:off x="4768516" y="3284738"/>
            <a:ext cx="2646948" cy="2005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Times New Roman" panose="02020603050405020304" pitchFamily="18" charset="0"/>
                <a:cs typeface="Times New Roman" panose="02020603050405020304" pitchFamily="18" charset="0"/>
              </a:rPr>
              <a:t>Ice Cream Inventory System using Spring Boot</a:t>
            </a:r>
            <a:endParaRPr lang="en-US" sz="2400" dirty="0"/>
          </a:p>
        </p:txBody>
      </p:sp>
      <p:cxnSp>
        <p:nvCxnSpPr>
          <p:cNvPr id="13" name="Straight Arrow Connector 12">
            <a:extLst>
              <a:ext uri="{FF2B5EF4-FFF2-40B4-BE49-F238E27FC236}">
                <a16:creationId xmlns:a16="http://schemas.microsoft.com/office/drawing/2014/main" id="{38345F01-9824-8C6F-591D-1748C9AEF0AD}"/>
              </a:ext>
            </a:extLst>
          </p:cNvPr>
          <p:cNvCxnSpPr>
            <a:stCxn id="11" idx="0"/>
          </p:cNvCxnSpPr>
          <p:nvPr/>
        </p:nvCxnSpPr>
        <p:spPr>
          <a:xfrm flipH="1" flipV="1">
            <a:off x="6067926" y="2306169"/>
            <a:ext cx="24064" cy="9785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EB170EA-51E4-53AF-C0A7-0A46731C73D7}"/>
              </a:ext>
            </a:extLst>
          </p:cNvPr>
          <p:cNvCxnSpPr>
            <a:cxnSpLocks/>
            <a:stCxn id="39" idx="0"/>
          </p:cNvCxnSpPr>
          <p:nvPr/>
        </p:nvCxnSpPr>
        <p:spPr>
          <a:xfrm flipH="1" flipV="1">
            <a:off x="6067926" y="5346862"/>
            <a:ext cx="24064" cy="5092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88A0FDA-47CB-EE8D-402A-7AE149CA2BCE}"/>
              </a:ext>
            </a:extLst>
          </p:cNvPr>
          <p:cNvCxnSpPr>
            <a:cxnSpLocks/>
          </p:cNvCxnSpPr>
          <p:nvPr/>
        </p:nvCxnSpPr>
        <p:spPr>
          <a:xfrm>
            <a:off x="7415464" y="4307304"/>
            <a:ext cx="12111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BD7FFE22-16B4-B8AC-E58F-35BB5DDEFC35}"/>
              </a:ext>
            </a:extLst>
          </p:cNvPr>
          <p:cNvSpPr/>
          <p:nvPr/>
        </p:nvSpPr>
        <p:spPr>
          <a:xfrm>
            <a:off x="5001126" y="1367705"/>
            <a:ext cx="2181727" cy="938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Product </a:t>
            </a:r>
          </a:p>
          <a:p>
            <a:pPr algn="ctr"/>
            <a:r>
              <a:rPr lang="en-US" sz="2000" dirty="0">
                <a:latin typeface="Times New Roman" panose="02020603050405020304" pitchFamily="18" charset="0"/>
                <a:cs typeface="Times New Roman" panose="02020603050405020304" pitchFamily="18" charset="0"/>
              </a:rPr>
              <a:t>Management </a:t>
            </a:r>
          </a:p>
        </p:txBody>
      </p:sp>
      <p:sp>
        <p:nvSpPr>
          <p:cNvPr id="31" name="Rectangle 30">
            <a:extLst>
              <a:ext uri="{FF2B5EF4-FFF2-40B4-BE49-F238E27FC236}">
                <a16:creationId xmlns:a16="http://schemas.microsoft.com/office/drawing/2014/main" id="{F79B4A05-1328-A8A1-F410-EEDBB7790C2E}"/>
              </a:ext>
            </a:extLst>
          </p:cNvPr>
          <p:cNvSpPr/>
          <p:nvPr/>
        </p:nvSpPr>
        <p:spPr>
          <a:xfrm>
            <a:off x="8626642" y="3838072"/>
            <a:ext cx="2181727" cy="938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Quantity</a:t>
            </a:r>
          </a:p>
        </p:txBody>
      </p:sp>
      <p:sp>
        <p:nvSpPr>
          <p:cNvPr id="34" name="Rectangle 33">
            <a:extLst>
              <a:ext uri="{FF2B5EF4-FFF2-40B4-BE49-F238E27FC236}">
                <a16:creationId xmlns:a16="http://schemas.microsoft.com/office/drawing/2014/main" id="{E820193A-5BF0-13B9-A2D3-0BA10A04B215}"/>
              </a:ext>
            </a:extLst>
          </p:cNvPr>
          <p:cNvSpPr/>
          <p:nvPr/>
        </p:nvSpPr>
        <p:spPr>
          <a:xfrm>
            <a:off x="1443788" y="3838072"/>
            <a:ext cx="2181727" cy="938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Billing</a:t>
            </a:r>
          </a:p>
        </p:txBody>
      </p:sp>
      <p:sp>
        <p:nvSpPr>
          <p:cNvPr id="39" name="Rectangle 38">
            <a:extLst>
              <a:ext uri="{FF2B5EF4-FFF2-40B4-BE49-F238E27FC236}">
                <a16:creationId xmlns:a16="http://schemas.microsoft.com/office/drawing/2014/main" id="{6EC5CAF3-6BB1-3C7C-454B-AD11D5E2475F}"/>
              </a:ext>
            </a:extLst>
          </p:cNvPr>
          <p:cNvSpPr/>
          <p:nvPr/>
        </p:nvSpPr>
        <p:spPr>
          <a:xfrm>
            <a:off x="5001126" y="5856140"/>
            <a:ext cx="2181727" cy="938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Sales Management </a:t>
            </a:r>
          </a:p>
        </p:txBody>
      </p:sp>
      <p:cxnSp>
        <p:nvCxnSpPr>
          <p:cNvPr id="44" name="Straight Arrow Connector 43">
            <a:extLst>
              <a:ext uri="{FF2B5EF4-FFF2-40B4-BE49-F238E27FC236}">
                <a16:creationId xmlns:a16="http://schemas.microsoft.com/office/drawing/2014/main" id="{929536E3-C4E3-77A7-B2B9-222A6390736E}"/>
              </a:ext>
            </a:extLst>
          </p:cNvPr>
          <p:cNvCxnSpPr>
            <a:cxnSpLocks/>
          </p:cNvCxnSpPr>
          <p:nvPr/>
        </p:nvCxnSpPr>
        <p:spPr>
          <a:xfrm flipH="1">
            <a:off x="3625515" y="4344171"/>
            <a:ext cx="114300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0843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Facet</Template>
  <TotalTime>254</TotalTime>
  <Words>438</Words>
  <Application>Microsoft Office PowerPoint</Application>
  <PresentationFormat>Widescreen</PresentationFormat>
  <Paragraphs>83</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Algerian</vt:lpstr>
      <vt:lpstr>Arial</vt:lpstr>
      <vt:lpstr>Bahnschrift</vt:lpstr>
      <vt:lpstr>Bahnschrift Condensed</vt:lpstr>
      <vt:lpstr>Calibri</vt:lpstr>
      <vt:lpstr>Calibri Light</vt:lpstr>
      <vt:lpstr>Times New Roman</vt:lpstr>
      <vt:lpstr>Wingdings</vt:lpstr>
      <vt:lpstr>Office Theme</vt:lpstr>
      <vt:lpstr>Inventory System using Spring Boot</vt:lpstr>
      <vt:lpstr>                              INDEX</vt:lpstr>
      <vt:lpstr>INTRODUCTION</vt:lpstr>
      <vt:lpstr>ICE CREAM SHOP POS  Module List</vt:lpstr>
      <vt:lpstr>MODULE(S) GOAL</vt:lpstr>
      <vt:lpstr>ER Diagram</vt:lpstr>
      <vt:lpstr>TECHNOLOGY USED</vt:lpstr>
      <vt:lpstr>SYSTEM CONFIGURATION</vt:lpstr>
      <vt:lpstr>              CONTROL FLOW DIAGRAM</vt:lpstr>
      <vt:lpstr>PowerPoint Presentation</vt:lpstr>
      <vt:lpstr>PowerPoint Presentation</vt:lpstr>
      <vt:lpstr>PowerPoint Presentation</vt:lpstr>
      <vt:lpstr>PowerPoint Presentation</vt:lpstr>
      <vt:lpstr>PowerPoint Presentation</vt:lpstr>
      <vt:lpstr>FUTURE ENHANCEMENT</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VARADHARAJAN</dc:creator>
  <cp:lastModifiedBy>Tantravedi Sahithi</cp:lastModifiedBy>
  <cp:revision>12</cp:revision>
  <dcterms:created xsi:type="dcterms:W3CDTF">2022-08-01T12:32:56Z</dcterms:created>
  <dcterms:modified xsi:type="dcterms:W3CDTF">2022-12-17T05:22:17Z</dcterms:modified>
</cp:coreProperties>
</file>