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2" r:id="rId20"/>
    <p:sldId id="264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7" y="0"/>
            <a:ext cx="7766936" cy="1646302"/>
          </a:xfrm>
        </p:spPr>
        <p:txBody>
          <a:bodyPr/>
          <a:lstStyle/>
          <a:p>
            <a:r>
              <a:rPr lang="en-IN" dirty="0" smtClean="0"/>
              <a:t>Rumour </a:t>
            </a:r>
            <a:r>
              <a:rPr lang="en-IN" dirty="0" err="1" smtClean="0"/>
              <a:t>Mimimization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911" y="2312343"/>
            <a:ext cx="8100100" cy="3761885"/>
          </a:xfrm>
        </p:spPr>
        <p:txBody>
          <a:bodyPr>
            <a:normAutofit/>
          </a:bodyPr>
          <a:lstStyle/>
          <a:p>
            <a:pPr algn="just"/>
            <a:r>
              <a:rPr lang="en-IN" sz="3200" dirty="0" smtClean="0">
                <a:solidFill>
                  <a:schemeClr val="accent1"/>
                </a:solidFill>
              </a:rPr>
              <a:t>Under the supervision of –</a:t>
            </a:r>
          </a:p>
          <a:p>
            <a:pPr algn="just"/>
            <a:r>
              <a:rPr lang="en-IN" sz="3200" dirty="0" smtClean="0">
                <a:solidFill>
                  <a:schemeClr val="tx1"/>
                </a:solidFill>
              </a:rPr>
              <a:t>Dr. </a:t>
            </a:r>
            <a:r>
              <a:rPr lang="en-IN" sz="3200" dirty="0" err="1" smtClean="0">
                <a:solidFill>
                  <a:schemeClr val="tx1"/>
                </a:solidFill>
              </a:rPr>
              <a:t>Shikha</a:t>
            </a:r>
            <a:r>
              <a:rPr lang="en-IN" sz="3200" dirty="0" smtClean="0">
                <a:solidFill>
                  <a:schemeClr val="tx1"/>
                </a:solidFill>
              </a:rPr>
              <a:t> Mehta</a:t>
            </a:r>
            <a:endParaRPr lang="en-IN" sz="3200" dirty="0" smtClean="0">
              <a:solidFill>
                <a:schemeClr val="tx1"/>
              </a:solidFill>
            </a:endParaRPr>
          </a:p>
          <a:p>
            <a:pPr algn="just"/>
            <a:r>
              <a:rPr lang="en-IN" sz="3200" dirty="0" smtClean="0">
                <a:solidFill>
                  <a:schemeClr val="accent1"/>
                </a:solidFill>
              </a:rPr>
              <a:t>Made by -</a:t>
            </a:r>
            <a:endParaRPr lang="en-IN" sz="2400" dirty="0" smtClean="0"/>
          </a:p>
          <a:p>
            <a:pPr algn="just"/>
            <a:r>
              <a:rPr lang="en-IN" sz="2400" dirty="0" err="1" smtClean="0">
                <a:solidFill>
                  <a:schemeClr val="tx1"/>
                </a:solidFill>
              </a:rPr>
              <a:t>Piyush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Vashishtha</a:t>
            </a:r>
            <a:r>
              <a:rPr lang="en-IN" sz="2400" dirty="0" smtClean="0">
                <a:solidFill>
                  <a:schemeClr val="tx1"/>
                </a:solidFill>
              </a:rPr>
              <a:t> (9915103265</a:t>
            </a:r>
            <a:r>
              <a:rPr lang="en-IN" sz="2400" dirty="0" smtClean="0">
                <a:solidFill>
                  <a:schemeClr val="tx1"/>
                </a:solidFill>
              </a:rPr>
              <a:t>)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just"/>
            <a:r>
              <a:rPr lang="en-IN" sz="2400" dirty="0" err="1" smtClean="0">
                <a:solidFill>
                  <a:schemeClr val="tx1"/>
                </a:solidFill>
              </a:rPr>
              <a:t>Prataya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Amrit</a:t>
            </a:r>
            <a:r>
              <a:rPr lang="en-IN" sz="2400" dirty="0" smtClean="0">
                <a:solidFill>
                  <a:schemeClr val="tx1"/>
                </a:solidFill>
              </a:rPr>
              <a:t> (9915103267</a:t>
            </a:r>
            <a:r>
              <a:rPr lang="en-IN" sz="2400" dirty="0" smtClean="0">
                <a:solidFill>
                  <a:schemeClr val="tx1"/>
                </a:solidFill>
              </a:rPr>
              <a:t>)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just"/>
            <a:r>
              <a:rPr lang="en-IN" sz="2400" dirty="0" err="1" smtClean="0">
                <a:solidFill>
                  <a:schemeClr val="tx1"/>
                </a:solidFill>
              </a:rPr>
              <a:t>Sparsh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Majhe</a:t>
            </a:r>
            <a:r>
              <a:rPr lang="en-IN" sz="2400" dirty="0" smtClean="0">
                <a:solidFill>
                  <a:schemeClr val="tx1"/>
                </a:solidFill>
              </a:rPr>
              <a:t> (9915103276)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2158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3955"/>
            <a:ext cx="8596668" cy="54274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Developed by </a:t>
            </a:r>
            <a:r>
              <a:rPr lang="en-IN" dirty="0" err="1" smtClean="0"/>
              <a:t>Muzaffar</a:t>
            </a:r>
            <a:r>
              <a:rPr lang="en-IN" dirty="0" smtClean="0"/>
              <a:t> </a:t>
            </a:r>
            <a:r>
              <a:rPr lang="en-IN" dirty="0" err="1" smtClean="0"/>
              <a:t>Eusuff</a:t>
            </a:r>
            <a:r>
              <a:rPr lang="en-IN" dirty="0" smtClean="0"/>
              <a:t>, Kevin </a:t>
            </a:r>
            <a:r>
              <a:rPr lang="en-IN" dirty="0" err="1" smtClean="0"/>
              <a:t>Lansey</a:t>
            </a:r>
            <a:r>
              <a:rPr lang="en-IN" dirty="0" smtClean="0"/>
              <a:t> and </a:t>
            </a:r>
            <a:r>
              <a:rPr lang="en-IN" dirty="0" err="1" smtClean="0"/>
              <a:t>Fayzul</a:t>
            </a:r>
            <a:r>
              <a:rPr lang="en-IN" dirty="0" smtClean="0"/>
              <a:t> Pasha in 2003.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Integrates the merits of both the evolutionary approach based </a:t>
            </a:r>
            <a:r>
              <a:rPr lang="en-IN" dirty="0" err="1" smtClean="0"/>
              <a:t>memetic</a:t>
            </a:r>
            <a:r>
              <a:rPr lang="en-IN" dirty="0" smtClean="0"/>
              <a:t> algorithm and particle swarm optimisation algorithm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2C34E1-49D9-46D7-B6D4-DCFE45563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354" t="37800" r="37743" b="30614"/>
          <a:stretch/>
        </p:blipFill>
        <p:spPr>
          <a:xfrm>
            <a:off x="1819921" y="2652374"/>
            <a:ext cx="5894773" cy="4205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7201"/>
            <a:ext cx="8596668" cy="5584162"/>
          </a:xfrm>
        </p:spPr>
        <p:txBody>
          <a:bodyPr/>
          <a:lstStyle/>
          <a:p>
            <a:r>
              <a:rPr lang="en-IN" dirty="0" smtClean="0"/>
              <a:t>Composed of a set of frogs that are organized into diverse clusters, called the </a:t>
            </a:r>
            <a:r>
              <a:rPr lang="en-IN" dirty="0" err="1" smtClean="0"/>
              <a:t>memeplexes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Space containing set of frogs.</a:t>
            </a:r>
            <a:endParaRPr lang="en-IN" dirty="0" smtClean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B27136A1-7296-491E-875F-2CC722241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70" t="18212" r="37586" b="16373"/>
          <a:stretch/>
        </p:blipFill>
        <p:spPr>
          <a:xfrm>
            <a:off x="1660123" y="1645919"/>
            <a:ext cx="6906827" cy="43368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CC3B132F-6589-4636-B8B2-135F1552F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85" t="18441" r="39902" b="16145"/>
          <a:stretch/>
        </p:blipFill>
        <p:spPr>
          <a:xfrm>
            <a:off x="1776627" y="626382"/>
            <a:ext cx="6451034" cy="496452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6651"/>
            <a:ext cx="8596668" cy="5074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Composed of a set of frogs that are organized into diverse clusters, called the </a:t>
            </a:r>
            <a:r>
              <a:rPr lang="en-IN" dirty="0" err="1" smtClean="0"/>
              <a:t>memeplexes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Each frog in the </a:t>
            </a:r>
            <a:r>
              <a:rPr lang="en-IN" dirty="0" err="1" smtClean="0"/>
              <a:t>memeplex</a:t>
            </a:r>
            <a:r>
              <a:rPr lang="en-IN" dirty="0" smtClean="0"/>
              <a:t> denotes a potential solution to a given optimization problem.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Within every </a:t>
            </a:r>
            <a:r>
              <a:rPr lang="en-IN" dirty="0" err="1" smtClean="0"/>
              <a:t>memeplex</a:t>
            </a:r>
            <a:r>
              <a:rPr lang="en-IN" dirty="0" smtClean="0"/>
              <a:t>, each of the constituent frogs holds beliefs that they are influenced by the beliefs of other frogs and cultivated through a process of </a:t>
            </a:r>
            <a:r>
              <a:rPr lang="en-IN" dirty="0" err="1" smtClean="0"/>
              <a:t>memetic</a:t>
            </a:r>
            <a:r>
              <a:rPr lang="en-IN" dirty="0" smtClean="0"/>
              <a:t> evolution, called the local search.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5841"/>
            <a:ext cx="8596668" cy="5035522"/>
          </a:xfrm>
        </p:spPr>
        <p:txBody>
          <a:bodyPr/>
          <a:lstStyle/>
          <a:p>
            <a:r>
              <a:rPr lang="en-IN" dirty="0" smtClean="0"/>
              <a:t>Local best frog in each </a:t>
            </a:r>
            <a:r>
              <a:rPr lang="en-IN" dirty="0" err="1" smtClean="0"/>
              <a:t>memeplex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471A97E-404C-4A0F-B380-F66F0D480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6" t="18441" r="38743" b="16374"/>
          <a:stretch/>
        </p:blipFill>
        <p:spPr>
          <a:xfrm>
            <a:off x="996579" y="1801572"/>
            <a:ext cx="6835808" cy="47167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1257"/>
            <a:ext cx="8596668" cy="5780105"/>
          </a:xfrm>
        </p:spPr>
        <p:txBody>
          <a:bodyPr/>
          <a:lstStyle/>
          <a:p>
            <a:r>
              <a:rPr lang="en-IN" dirty="0" smtClean="0"/>
              <a:t>Subsequent to a number of </a:t>
            </a:r>
            <a:r>
              <a:rPr lang="en-IN" dirty="0" err="1" smtClean="0"/>
              <a:t>memetic</a:t>
            </a:r>
            <a:r>
              <a:rPr lang="en-IN" dirty="0" smtClean="0"/>
              <a:t> evolutionary steps, the </a:t>
            </a:r>
            <a:r>
              <a:rPr lang="en-IN" dirty="0" err="1" smtClean="0"/>
              <a:t>memeplexes</a:t>
            </a:r>
            <a:r>
              <a:rPr lang="en-IN" dirty="0" smtClean="0"/>
              <a:t> are shuffled which leads to a global evolution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These processes of local search and shuffling continue till the pre-defined convergence criteria are not met. 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E433DC3A-10BC-4DF3-A175-C1D045946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414" t="19356" r="40417" b="16373"/>
          <a:stretch/>
        </p:blipFill>
        <p:spPr>
          <a:xfrm>
            <a:off x="1731142" y="1749694"/>
            <a:ext cx="6471826" cy="49384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SFLA algorithm 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/>
          <a:lstStyle/>
          <a:p>
            <a:r>
              <a:rPr lang="en-IN" dirty="0" smtClean="0"/>
              <a:t>Firstly generate random population of </a:t>
            </a:r>
            <a:r>
              <a:rPr lang="en-IN" i="1" dirty="0" smtClean="0"/>
              <a:t>P</a:t>
            </a:r>
            <a:r>
              <a:rPr lang="en-IN" dirty="0" smtClean="0"/>
              <a:t> solutions (frogs)</a:t>
            </a:r>
          </a:p>
          <a:p>
            <a:r>
              <a:rPr lang="en-IN" dirty="0" smtClean="0"/>
              <a:t>For each individual </a:t>
            </a:r>
            <a:r>
              <a:rPr lang="en-IN" i="1" dirty="0" err="1" smtClean="0"/>
              <a:t>i</a:t>
            </a:r>
            <a:r>
              <a:rPr lang="en-IN" dirty="0" smtClean="0"/>
              <a:t> in </a:t>
            </a:r>
            <a:r>
              <a:rPr lang="en-IN" i="1" dirty="0" smtClean="0"/>
              <a:t>P</a:t>
            </a:r>
            <a:r>
              <a:rPr lang="en-IN" dirty="0" smtClean="0"/>
              <a:t> :- Calculate fitness </a:t>
            </a:r>
            <a:r>
              <a:rPr lang="en-IN" i="1" dirty="0" smtClean="0"/>
              <a:t>f(</a:t>
            </a:r>
            <a:r>
              <a:rPr lang="en-IN" i="1" dirty="0" err="1" smtClean="0"/>
              <a:t>i</a:t>
            </a:r>
            <a:r>
              <a:rPr lang="en-IN" i="1" dirty="0" smtClean="0"/>
              <a:t>)</a:t>
            </a:r>
          </a:p>
          <a:p>
            <a:r>
              <a:rPr lang="en-IN" dirty="0" smtClean="0"/>
              <a:t>Sort the population </a:t>
            </a:r>
            <a:r>
              <a:rPr lang="en-IN" i="1" dirty="0" smtClean="0"/>
              <a:t>P</a:t>
            </a:r>
            <a:r>
              <a:rPr lang="en-IN" dirty="0" smtClean="0"/>
              <a:t> in ascending order of their fitness</a:t>
            </a:r>
          </a:p>
          <a:p>
            <a:r>
              <a:rPr lang="en-IN" dirty="0" smtClean="0"/>
              <a:t>Divide </a:t>
            </a:r>
            <a:r>
              <a:rPr lang="en-IN" i="1" dirty="0" smtClean="0"/>
              <a:t>P</a:t>
            </a:r>
            <a:r>
              <a:rPr lang="en-IN" dirty="0" smtClean="0"/>
              <a:t> into </a:t>
            </a:r>
            <a:r>
              <a:rPr lang="en-IN" i="1" dirty="0" smtClean="0"/>
              <a:t>m</a:t>
            </a:r>
            <a:r>
              <a:rPr lang="en-IN" dirty="0" smtClean="0"/>
              <a:t> </a:t>
            </a:r>
            <a:r>
              <a:rPr lang="en-IN" dirty="0" err="1" smtClean="0"/>
              <a:t>memeplexes</a:t>
            </a:r>
            <a:endParaRPr lang="en-IN" dirty="0" smtClean="0"/>
          </a:p>
          <a:p>
            <a:r>
              <a:rPr lang="en-IN" dirty="0" smtClean="0"/>
              <a:t>For each </a:t>
            </a:r>
            <a:r>
              <a:rPr lang="en-IN" dirty="0" err="1" smtClean="0"/>
              <a:t>memeplex</a:t>
            </a:r>
            <a:r>
              <a:rPr lang="en-IN" dirty="0" smtClean="0"/>
              <a:t> </a:t>
            </a:r>
            <a:r>
              <a:rPr lang="en-IN" i="1" dirty="0" smtClean="0"/>
              <a:t>m</a:t>
            </a:r>
            <a:endParaRPr lang="en-IN" dirty="0" smtClean="0"/>
          </a:p>
          <a:p>
            <a:pPr lvl="1"/>
            <a:r>
              <a:rPr lang="en-IN" dirty="0" smtClean="0"/>
              <a:t>Determine the fitness of local best </a:t>
            </a:r>
            <a:r>
              <a:rPr lang="en-IN" i="1" dirty="0" smtClean="0"/>
              <a:t>(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lb</a:t>
            </a:r>
            <a:r>
              <a:rPr lang="en-IN" i="1" dirty="0" smtClean="0"/>
              <a:t> ) </a:t>
            </a:r>
            <a:r>
              <a:rPr lang="en-IN" dirty="0" smtClean="0"/>
              <a:t>frog as </a:t>
            </a:r>
            <a:r>
              <a:rPr lang="en-IN" i="1" dirty="0" err="1" smtClean="0"/>
              <a:t>f</a:t>
            </a:r>
            <a:r>
              <a:rPr lang="en-IN" i="1" baseline="-25000" dirty="0" err="1" smtClean="0"/>
              <a:t>lb</a:t>
            </a:r>
            <a:endParaRPr lang="en-IN" dirty="0" smtClean="0"/>
          </a:p>
          <a:p>
            <a:pPr lvl="1"/>
            <a:r>
              <a:rPr lang="en-IN" dirty="0" smtClean="0"/>
              <a:t>Determine the fitness of local worst</a:t>
            </a:r>
            <a:r>
              <a:rPr lang="en-IN" i="1" dirty="0" smtClean="0"/>
              <a:t> (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) </a:t>
            </a:r>
            <a:r>
              <a:rPr lang="en-IN" dirty="0" smtClean="0"/>
              <a:t>frogs as</a:t>
            </a:r>
            <a:r>
              <a:rPr lang="en-IN" i="1" dirty="0" smtClean="0"/>
              <a:t> </a:t>
            </a:r>
            <a:r>
              <a:rPr lang="en-IN" i="1" dirty="0" err="1" smtClean="0"/>
              <a:t>f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           </a:t>
            </a:r>
            <a:endParaRPr lang="en-IN" dirty="0" smtClean="0"/>
          </a:p>
          <a:p>
            <a:pPr lvl="1"/>
            <a:r>
              <a:rPr lang="en-IN" i="1" dirty="0" smtClean="0"/>
              <a:t>For each iteration k</a:t>
            </a:r>
            <a:endParaRPr lang="en-IN" sz="1400" dirty="0" smtClean="0"/>
          </a:p>
          <a:p>
            <a:pPr lvl="2"/>
            <a:r>
              <a:rPr lang="en-IN" i="1" dirty="0" smtClean="0"/>
              <a:t>For each dimension d  in individual </a:t>
            </a:r>
            <a:r>
              <a:rPr lang="en-IN" i="1" dirty="0" err="1" smtClean="0"/>
              <a:t>i</a:t>
            </a:r>
            <a:endParaRPr lang="en-IN" sz="1200" dirty="0" smtClean="0"/>
          </a:p>
          <a:p>
            <a:pPr lvl="3"/>
            <a:r>
              <a:rPr lang="en-IN" i="1" dirty="0" smtClean="0"/>
              <a:t>Change in frog position (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d</a:t>
            </a:r>
            <a:r>
              <a:rPr lang="en-IN" i="1" dirty="0" smtClean="0"/>
              <a:t>) = rand () x (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lb</a:t>
            </a:r>
            <a:r>
              <a:rPr lang="en-IN" i="1" dirty="0" smtClean="0"/>
              <a:t>-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)   (1)        (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max</a:t>
            </a:r>
            <a:r>
              <a:rPr lang="en-IN" i="1" dirty="0" smtClean="0"/>
              <a:t> &gt;= 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d</a:t>
            </a:r>
            <a:r>
              <a:rPr lang="en-IN" i="1" dirty="0" smtClean="0"/>
              <a:t> &gt;= -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max</a:t>
            </a:r>
            <a:r>
              <a:rPr lang="en-IN" i="1" dirty="0" smtClean="0"/>
              <a:t>)	</a:t>
            </a:r>
            <a:endParaRPr lang="en-IN" sz="1000" dirty="0" smtClean="0"/>
          </a:p>
          <a:p>
            <a:pPr lvl="3"/>
            <a:r>
              <a:rPr lang="en-IN" i="1" dirty="0" smtClean="0"/>
              <a:t>New Position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=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+ 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d</a:t>
            </a:r>
            <a:endParaRPr lang="en-IN" sz="1000" dirty="0" smtClean="0"/>
          </a:p>
          <a:p>
            <a:pPr lvl="3"/>
            <a:r>
              <a:rPr lang="en-IN" i="1" dirty="0" smtClean="0"/>
              <a:t>Compute fitness of  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    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7201"/>
            <a:ext cx="8596668" cy="5584162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IN" i="1" dirty="0" smtClean="0"/>
              <a:t>If fitness improves</a:t>
            </a:r>
            <a:endParaRPr lang="en-IN" dirty="0" smtClean="0"/>
          </a:p>
          <a:p>
            <a:pPr lvl="3"/>
            <a:r>
              <a:rPr lang="en-IN" i="1" dirty="0" smtClean="0"/>
              <a:t>New Position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=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+ 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d</a:t>
            </a:r>
            <a:r>
              <a:rPr lang="en-IN" i="1" dirty="0" smtClean="0"/>
              <a:t> ;                               	</a:t>
            </a:r>
            <a:endParaRPr lang="en-IN" dirty="0" smtClean="0"/>
          </a:p>
          <a:p>
            <a:pPr lvl="2"/>
            <a:r>
              <a:rPr lang="en-IN" i="1" dirty="0" smtClean="0"/>
              <a:t>Else</a:t>
            </a:r>
            <a:endParaRPr lang="en-IN" dirty="0" smtClean="0"/>
          </a:p>
          <a:p>
            <a:pPr lvl="2"/>
            <a:r>
              <a:rPr lang="en-IN" i="1" dirty="0" smtClean="0"/>
              <a:t>Change in frog position (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d</a:t>
            </a:r>
            <a:r>
              <a:rPr lang="en-IN" i="1" baseline="-25000" dirty="0" smtClean="0"/>
              <a:t> </a:t>
            </a:r>
            <a:r>
              <a:rPr lang="en-IN" i="1" dirty="0" smtClean="0"/>
              <a:t>) = rand () x (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gb</a:t>
            </a:r>
            <a:r>
              <a:rPr lang="en-IN" i="1" dirty="0" smtClean="0"/>
              <a:t> -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)   (2)         (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max</a:t>
            </a:r>
            <a:r>
              <a:rPr lang="en-IN" i="1" dirty="0" smtClean="0"/>
              <a:t> &gt;= 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d</a:t>
            </a:r>
            <a:r>
              <a:rPr lang="en-IN" i="1" dirty="0" smtClean="0"/>
              <a:t> &gt;= -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max</a:t>
            </a:r>
            <a:r>
              <a:rPr lang="en-IN" i="1" dirty="0" smtClean="0"/>
              <a:t>)</a:t>
            </a:r>
            <a:endParaRPr lang="en-IN" dirty="0" smtClean="0"/>
          </a:p>
          <a:p>
            <a:pPr lvl="2"/>
            <a:r>
              <a:rPr lang="en-IN" i="1" dirty="0" smtClean="0"/>
              <a:t>New Position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=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+ 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d</a:t>
            </a:r>
            <a:r>
              <a:rPr lang="en-IN" i="1" dirty="0" smtClean="0"/>
              <a:t> ;      </a:t>
            </a:r>
            <a:endParaRPr lang="en-IN" dirty="0" smtClean="0"/>
          </a:p>
          <a:p>
            <a:pPr lvl="2"/>
            <a:r>
              <a:rPr lang="en-IN" i="1" dirty="0" smtClean="0"/>
              <a:t>Compute fitness of  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;                       </a:t>
            </a:r>
            <a:endParaRPr lang="en-IN" dirty="0" smtClean="0"/>
          </a:p>
          <a:p>
            <a:pPr lvl="2"/>
            <a:r>
              <a:rPr lang="en-IN" i="1" dirty="0" smtClean="0"/>
              <a:t>If fitness improves</a:t>
            </a:r>
            <a:endParaRPr lang="en-IN" dirty="0" smtClean="0"/>
          </a:p>
          <a:p>
            <a:pPr lvl="3"/>
            <a:r>
              <a:rPr lang="en-IN" i="1" dirty="0" smtClean="0"/>
              <a:t>New Position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=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+ 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d</a:t>
            </a:r>
            <a:r>
              <a:rPr lang="en-IN" i="1" dirty="0" smtClean="0"/>
              <a:t> ;                               </a:t>
            </a:r>
            <a:endParaRPr lang="en-IN" dirty="0" smtClean="0"/>
          </a:p>
          <a:p>
            <a:pPr lvl="2"/>
            <a:r>
              <a:rPr lang="en-IN" i="1" dirty="0" smtClean="0"/>
              <a:t>Else</a:t>
            </a:r>
            <a:endParaRPr lang="en-IN" dirty="0" smtClean="0"/>
          </a:p>
          <a:p>
            <a:pPr lvl="2"/>
            <a:r>
              <a:rPr lang="en-IN" i="1" dirty="0" smtClean="0"/>
              <a:t>New Position </a:t>
            </a:r>
            <a:r>
              <a:rPr lang="en-IN" i="1" dirty="0" err="1" smtClean="0"/>
              <a:t>X</a:t>
            </a:r>
            <a:r>
              <a:rPr lang="en-IN" i="1" baseline="-25000" dirty="0" err="1" smtClean="0"/>
              <a:t>w</a:t>
            </a:r>
            <a:r>
              <a:rPr lang="en-IN" i="1" dirty="0" smtClean="0"/>
              <a:t> = rand() * 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max</a:t>
            </a:r>
            <a:r>
              <a:rPr lang="en-IN" i="1" dirty="0" smtClean="0"/>
              <a:t>  +  rand() *(- 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max</a:t>
            </a:r>
            <a:r>
              <a:rPr lang="en-IN" i="1" baseline="-25000" dirty="0" smtClean="0"/>
              <a:t> </a:t>
            </a:r>
            <a:r>
              <a:rPr lang="en-IN" i="1" dirty="0" smtClean="0"/>
              <a:t>);   </a:t>
            </a:r>
            <a:endParaRPr lang="en-IN" dirty="0" smtClean="0"/>
          </a:p>
          <a:p>
            <a:pPr lvl="2"/>
            <a:r>
              <a:rPr lang="en-IN" i="1" dirty="0" smtClean="0"/>
              <a:t>End                                                                    </a:t>
            </a:r>
            <a:endParaRPr lang="en-IN" dirty="0" smtClean="0"/>
          </a:p>
          <a:p>
            <a:pPr lvl="1"/>
            <a:r>
              <a:rPr lang="en-IN" i="1" dirty="0" smtClean="0"/>
              <a:t>End</a:t>
            </a:r>
            <a:endParaRPr lang="en-IN" dirty="0" smtClean="0"/>
          </a:p>
          <a:p>
            <a:r>
              <a:rPr lang="en-IN" i="1" dirty="0" smtClean="0"/>
              <a:t>End</a:t>
            </a:r>
            <a:endParaRPr lang="en-IN" dirty="0" smtClean="0"/>
          </a:p>
          <a:p>
            <a:r>
              <a:rPr lang="en-IN" i="1" dirty="0" smtClean="0"/>
              <a:t>Combine the evolved </a:t>
            </a:r>
            <a:r>
              <a:rPr lang="en-IN" i="1" dirty="0" err="1" smtClean="0"/>
              <a:t>memeplexes</a:t>
            </a:r>
            <a:endParaRPr lang="en-IN" dirty="0" smtClean="0"/>
          </a:p>
          <a:p>
            <a:pPr lvl="1"/>
            <a:r>
              <a:rPr lang="en-IN" i="1" dirty="0" smtClean="0"/>
              <a:t>Sort the population P in descending order of their fitness</a:t>
            </a:r>
            <a:endParaRPr lang="en-IN" dirty="0" smtClean="0"/>
          </a:p>
          <a:p>
            <a:pPr lvl="1"/>
            <a:r>
              <a:rPr lang="en-IN" i="1" dirty="0" smtClean="0"/>
              <a:t>Check if termination is true</a:t>
            </a:r>
            <a:endParaRPr lang="en-IN" dirty="0" smtClean="0"/>
          </a:p>
          <a:p>
            <a:pPr lvl="1"/>
            <a:r>
              <a:rPr lang="en-IN" i="1" dirty="0" smtClean="0"/>
              <a:t>End</a:t>
            </a:r>
            <a:endParaRPr lang="en-IN" dirty="0" smtClean="0"/>
          </a:p>
          <a:p>
            <a:r>
              <a:rPr lang="en-IN" i="1" dirty="0" smtClean="0"/>
              <a:t>End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SFLA frog distribution in </a:t>
            </a:r>
            <a:r>
              <a:rPr lang="en-IN" dirty="0" err="1" smtClean="0"/>
              <a:t>memeplex</a:t>
            </a:r>
            <a:r>
              <a:rPr lang="en-IN" dirty="0" smtClean="0"/>
              <a:t> :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F7804130-C27F-451D-B486-FF4095812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022" t="25989" r="31796" b="23235"/>
          <a:stretch/>
        </p:blipFill>
        <p:spPr>
          <a:xfrm>
            <a:off x="2449548" y="2160588"/>
            <a:ext cx="5052942" cy="388143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6" y="35575"/>
            <a:ext cx="8788638" cy="6532650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Memeplex</a:t>
            </a:r>
            <a:r>
              <a:rPr lang="en-IN" dirty="0" smtClean="0"/>
              <a:t> matrix of each nodes in network: (passing values of fitness </a:t>
            </a:r>
            <a:r>
              <a:rPr lang="en-IN" dirty="0" err="1" smtClean="0"/>
              <a:t>fumction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7144675"/>
              </p:ext>
            </p:extLst>
          </p:nvPr>
        </p:nvGraphicFramePr>
        <p:xfrm>
          <a:off x="909155" y="605301"/>
          <a:ext cx="7468158" cy="5613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135"/>
                <a:gridCol w="688335"/>
                <a:gridCol w="688335"/>
                <a:gridCol w="688335"/>
                <a:gridCol w="689165"/>
                <a:gridCol w="689165"/>
                <a:gridCol w="689165"/>
                <a:gridCol w="689165"/>
                <a:gridCol w="689165"/>
                <a:gridCol w="689165"/>
                <a:gridCol w="574028"/>
              </a:tblGrid>
              <a:tr h="8995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Node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Out node 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Out node 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Out node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Out node 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Out node 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Out node 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Out node 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Out node 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Out node 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Out node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806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1268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1571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1907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4179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7339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7647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9195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9850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1756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2723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3203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3278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3899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4093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4476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6022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8846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130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1231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2936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4358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4546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5677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5875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6991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7347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2251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2800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3240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5156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5336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8252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8955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2046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5153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6437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7390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9247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9841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1024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2213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4455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4723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5268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5795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7100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7303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8701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952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1029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2367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3411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5734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6382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8573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9718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319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1893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2261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3577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3907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4017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5337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6756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9120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1320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4659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5197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5369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6663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7411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7441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7777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8743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4291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4462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6721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7567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416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1087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1392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6288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6530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7066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8803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9938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2115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4391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6301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6542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724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7427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445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1034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3146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4665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6062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8179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8393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9229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984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994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1599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1743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2091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2936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4995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5164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7379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309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415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3833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4114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4913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5445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9300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657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1311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1922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2188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2850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2959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377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5560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8253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157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688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1709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2348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2974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3474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5741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6944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8258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And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So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23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On…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242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8378"/>
            <a:ext cx="8596668" cy="510648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New times Roman"/>
              </a:rPr>
              <a:t>A rumour is a piece of information or a story that has not been verified meaning that the person telling it doesn’t know if it’s true or false.</a:t>
            </a:r>
          </a:p>
          <a:p>
            <a:r>
              <a:rPr lang="en-IN" sz="3200" b="1" dirty="0" smtClean="0">
                <a:latin typeface="New times Roman"/>
              </a:rPr>
              <a:t>Why RUMOURS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New times Roman"/>
              </a:rPr>
              <a:t>To feel superior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New times Roman"/>
              </a:rPr>
              <a:t>For attention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New times Roman"/>
              </a:rPr>
              <a:t>For control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New times Roman"/>
              </a:rPr>
              <a:t>Out of boredom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b="1" dirty="0">
              <a:latin typeface="New times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6884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35" y="1053006"/>
            <a:ext cx="8596668" cy="3880773"/>
          </a:xfrm>
        </p:spPr>
        <p:txBody>
          <a:bodyPr/>
          <a:lstStyle/>
          <a:p>
            <a:r>
              <a:rPr lang="en-IN" dirty="0" smtClean="0"/>
              <a:t>We got the activated neighbouring nodes of each nodes in the network after certain defined timestamp.</a:t>
            </a:r>
          </a:p>
          <a:p>
            <a:r>
              <a:rPr lang="en-IN" dirty="0" smtClean="0"/>
              <a:t>We chose the node having highest probability value (from fitness function).</a:t>
            </a:r>
          </a:p>
          <a:p>
            <a:r>
              <a:rPr lang="en-IN" dirty="0" smtClean="0"/>
              <a:t>The chosen node would be the node which is activating in current time stamp. So we block that node.</a:t>
            </a:r>
          </a:p>
          <a:p>
            <a:r>
              <a:rPr lang="en-IN" dirty="0" smtClean="0"/>
              <a:t>We then again sort the matrix in descending order and the highest value node would be again blocked in next time stamp.</a:t>
            </a:r>
          </a:p>
          <a:p>
            <a:r>
              <a:rPr lang="en-IN" dirty="0" smtClean="0"/>
              <a:t>Similarly the process continues till each and every activated nodes in the network </a:t>
            </a:r>
            <a:r>
              <a:rPr lang="en-IN" smtClean="0"/>
              <a:t>got blocked.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565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6" y="339143"/>
            <a:ext cx="8596668" cy="961623"/>
          </a:xfrm>
        </p:spPr>
        <p:txBody>
          <a:bodyPr/>
          <a:lstStyle/>
          <a:p>
            <a:r>
              <a:rPr lang="en-IN" dirty="0" smtClean="0"/>
              <a:t>Results 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78937276"/>
              </p:ext>
            </p:extLst>
          </p:nvPr>
        </p:nvGraphicFramePr>
        <p:xfrm>
          <a:off x="1146217" y="1687132"/>
          <a:ext cx="7147776" cy="3490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9398"/>
                <a:gridCol w="1429398"/>
                <a:gridCol w="1429398"/>
                <a:gridCol w="1429398"/>
                <a:gridCol w="1430184"/>
              </a:tblGrid>
              <a:tr h="5073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Stamp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Activated Nodes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Inactive Nodes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Blocked Nodes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9488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9232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8978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8468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1274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642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640" y="813052"/>
            <a:ext cx="8596668" cy="402364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People in the network are categorized into three groups :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000" b="1" dirty="0" smtClean="0"/>
              <a:t>Ignorant </a:t>
            </a:r>
            <a:r>
              <a:rPr lang="en-IN" sz="2000" dirty="0" smtClean="0"/>
              <a:t>: People who are ignorant of rumours.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000" b="1" dirty="0" smtClean="0"/>
              <a:t>Spreaders</a:t>
            </a:r>
            <a:r>
              <a:rPr lang="en-IN" sz="2000" dirty="0" smtClean="0"/>
              <a:t> : People who actively spread the rumours.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000" b="1" dirty="0" err="1" smtClean="0"/>
              <a:t>Stiflers</a:t>
            </a:r>
            <a:r>
              <a:rPr lang="en-IN" sz="2000" dirty="0" smtClean="0"/>
              <a:t> : People who have heard the rumour but no longer interested 			 in spreading the rumour.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6932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896"/>
          </a:xfrm>
        </p:spPr>
        <p:txBody>
          <a:bodyPr/>
          <a:lstStyle/>
          <a:p>
            <a:r>
              <a:rPr lang="en-IN" dirty="0" smtClean="0"/>
              <a:t>Diffusion Model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03"/>
            <a:ext cx="8596668" cy="3880773"/>
          </a:xfrm>
        </p:spPr>
        <p:txBody>
          <a:bodyPr/>
          <a:lstStyle/>
          <a:p>
            <a:r>
              <a:rPr lang="en-IN" dirty="0" smtClean="0"/>
              <a:t>There are two types of diffusion models, namely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Independent Cascade (IC)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Linear Threshold (LT)</a:t>
            </a:r>
          </a:p>
          <a:p>
            <a:pPr marL="0" indent="0">
              <a:buNone/>
            </a:pPr>
            <a:r>
              <a:rPr lang="en-IN" dirty="0" smtClean="0"/>
              <a:t>Independent Cascade :</a:t>
            </a:r>
          </a:p>
          <a:p>
            <a:r>
              <a:rPr lang="en-US" altLang="zh-CN" dirty="0"/>
              <a:t>When node </a:t>
            </a:r>
            <a:r>
              <a:rPr lang="en-US" altLang="zh-CN" i="1" dirty="0"/>
              <a:t>v</a:t>
            </a:r>
            <a:r>
              <a:rPr lang="en-US" altLang="zh-CN" dirty="0"/>
              <a:t> becomes active, it has a </a:t>
            </a:r>
            <a:r>
              <a:rPr lang="en-US" altLang="zh-CN" dirty="0" smtClean="0">
                <a:solidFill>
                  <a:srgbClr val="FF0000"/>
                </a:solidFill>
              </a:rPr>
              <a:t>single</a:t>
            </a:r>
            <a:r>
              <a:rPr lang="en-US" altLang="zh-CN" dirty="0" smtClean="0"/>
              <a:t> </a:t>
            </a:r>
            <a:r>
              <a:rPr lang="en-US" altLang="zh-CN" dirty="0"/>
              <a:t>chance of activating each currently inactive neighbor </a:t>
            </a:r>
            <a:r>
              <a:rPr lang="en-US" altLang="zh-CN" i="1" dirty="0"/>
              <a:t>w.</a:t>
            </a:r>
          </a:p>
          <a:p>
            <a:r>
              <a:rPr lang="en-US" altLang="zh-CN" dirty="0"/>
              <a:t>The activation attempt succeeds with probability </a:t>
            </a:r>
            <a:r>
              <a:rPr lang="en-US" altLang="zh-CN" i="1" dirty="0" err="1">
                <a:cs typeface="Arial" panose="020B0604020202020204" pitchFamily="34" charset="0"/>
              </a:rPr>
              <a:t>p</a:t>
            </a:r>
            <a:r>
              <a:rPr lang="en-US" altLang="zh-CN" i="1" baseline="-25000" dirty="0" err="1">
                <a:cs typeface="Arial" panose="020B0604020202020204" pitchFamily="34" charset="0"/>
              </a:rPr>
              <a:t>vw</a:t>
            </a:r>
            <a:r>
              <a:rPr lang="en-US" altLang="zh-CN" i="1" baseline="-25000" dirty="0">
                <a:cs typeface="Arial" panose="020B0604020202020204" pitchFamily="34" charset="0"/>
              </a:rPr>
              <a:t> 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deterministic model is a special case of IC model. In this case,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vw</a:t>
            </a:r>
            <a:r>
              <a:rPr lang="en-US" altLang="zh-CN" i="1" baseline="-25000" dirty="0"/>
              <a:t> </a:t>
            </a:r>
            <a:r>
              <a:rPr lang="en-US" altLang="zh-CN" dirty="0"/>
              <a:t>=1 for all (</a:t>
            </a:r>
            <a:r>
              <a:rPr lang="en-US" altLang="zh-CN" dirty="0" err="1"/>
              <a:t>v,w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9261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213" y="1078086"/>
                <a:ext cx="8596668" cy="3880773"/>
              </a:xfrm>
            </p:spPr>
            <p:txBody>
              <a:bodyPr/>
              <a:lstStyle/>
              <a:p>
                <a:r>
                  <a:rPr lang="en-IN" dirty="0" smtClean="0"/>
                  <a:t>If a node v has k(coming) neighbours u1, u2, u3,…..</a:t>
                </a:r>
                <a:r>
                  <a:rPr lang="en-IN" dirty="0" err="1" smtClean="0"/>
                  <a:t>uk</a:t>
                </a:r>
                <a:r>
                  <a:rPr lang="en-IN" dirty="0" smtClean="0"/>
                  <a:t> then following k possible events are independent :</a:t>
                </a:r>
              </a:p>
              <a:p>
                <a:pPr marL="0" indent="0">
                  <a:buNone/>
                </a:pPr>
                <a:r>
                  <a:rPr lang="en-IN" dirty="0" smtClean="0"/>
                  <a:t>(1) u1 makes v active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(k) </a:t>
                </a:r>
                <a:r>
                  <a:rPr lang="en-IN" dirty="0" err="1"/>
                  <a:t>u</a:t>
                </a:r>
                <a:r>
                  <a:rPr lang="en-IN" dirty="0" err="1" smtClean="0"/>
                  <a:t>k</a:t>
                </a:r>
                <a:r>
                  <a:rPr lang="en-IN" dirty="0" smtClean="0"/>
                  <a:t> makes v active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𝑢𝑘𝑣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213" y="1078086"/>
                <a:ext cx="8596668" cy="3880773"/>
              </a:xfrm>
              <a:blipFill rotWithShape="0">
                <a:blip r:embed="rId2"/>
                <a:stretch>
                  <a:fillRect l="-567" t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9381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241" y="872701"/>
            <a:ext cx="8596668" cy="448491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Linear Threshold 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spcBef>
                <a:spcPct val="30000"/>
              </a:spcBef>
            </a:pPr>
            <a:r>
              <a:rPr lang="en-US" altLang="zh-CN" dirty="0"/>
              <a:t>A node </a:t>
            </a:r>
            <a:r>
              <a:rPr lang="en-US" altLang="zh-CN" i="1" dirty="0"/>
              <a:t>v </a:t>
            </a:r>
            <a:r>
              <a:rPr lang="en-US" altLang="zh-CN" dirty="0"/>
              <a:t>has random threshold    </a:t>
            </a:r>
            <a:r>
              <a:rPr lang="en-US" altLang="zh-CN" i="1" dirty="0">
                <a:solidFill>
                  <a:srgbClr val="FF0000"/>
                </a:solidFill>
                <a:cs typeface="Arial" panose="020B0604020202020204" pitchFamily="34" charset="0"/>
              </a:rPr>
              <a:t>~  U[0,1]</a:t>
            </a:r>
          </a:p>
          <a:p>
            <a:pPr>
              <a:spcBef>
                <a:spcPct val="30000"/>
              </a:spcBef>
            </a:pPr>
            <a:r>
              <a:rPr lang="en-US" altLang="zh-CN" dirty="0"/>
              <a:t>A node </a:t>
            </a:r>
            <a:r>
              <a:rPr lang="en-US" altLang="zh-CN" i="1" dirty="0"/>
              <a:t>v</a:t>
            </a:r>
            <a:r>
              <a:rPr lang="en-US" altLang="zh-CN" dirty="0"/>
              <a:t> is influenced by each neighbor </a:t>
            </a:r>
            <a:r>
              <a:rPr lang="en-US" altLang="zh-CN" i="1" dirty="0"/>
              <a:t>w</a:t>
            </a:r>
            <a:r>
              <a:rPr lang="en-US" altLang="zh-CN" dirty="0"/>
              <a:t> according to a </a:t>
            </a:r>
            <a:r>
              <a:rPr lang="en-US" altLang="zh-CN" i="1" dirty="0"/>
              <a:t>weight 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w,v</a:t>
            </a:r>
            <a:r>
              <a:rPr lang="en-US" altLang="zh-CN" i="1" baseline="-25000" dirty="0"/>
              <a:t> </a:t>
            </a:r>
            <a:r>
              <a:rPr lang="en-US" altLang="zh-CN" dirty="0"/>
              <a:t>such that 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zh-CN" dirty="0"/>
          </a:p>
          <a:p>
            <a:pPr>
              <a:spcBef>
                <a:spcPct val="30000"/>
              </a:spcBef>
            </a:pPr>
            <a:endParaRPr lang="en-US" altLang="zh-CN" dirty="0"/>
          </a:p>
          <a:p>
            <a:pPr>
              <a:spcBef>
                <a:spcPct val="30000"/>
              </a:spcBef>
            </a:pPr>
            <a:endParaRPr lang="en-US" altLang="zh-CN" dirty="0" smtClean="0"/>
          </a:p>
          <a:p>
            <a:pPr>
              <a:spcBef>
                <a:spcPct val="30000"/>
              </a:spcBef>
            </a:pPr>
            <a:r>
              <a:rPr lang="en-US" altLang="zh-CN" dirty="0" smtClean="0"/>
              <a:t>A </a:t>
            </a:r>
            <a:r>
              <a:rPr lang="en-US" altLang="zh-CN" dirty="0"/>
              <a:t>node </a:t>
            </a:r>
            <a:r>
              <a:rPr lang="en-US" altLang="zh-CN" i="1" dirty="0"/>
              <a:t>v</a:t>
            </a:r>
            <a:r>
              <a:rPr lang="en-US" altLang="zh-CN" dirty="0"/>
              <a:t> becomes active when at </a:t>
            </a:r>
            <a:r>
              <a:rPr lang="en-US" altLang="zh-CN" dirty="0" smtClean="0"/>
              <a:t>least (weighted</a:t>
            </a:r>
            <a:r>
              <a:rPr lang="en-US" altLang="zh-CN" dirty="0"/>
              <a:t>) </a:t>
            </a:r>
            <a:r>
              <a:rPr lang="en-US" altLang="zh-CN" dirty="0" smtClean="0"/>
              <a:t>fraction </a:t>
            </a:r>
            <a:r>
              <a:rPr lang="en-US" altLang="zh-CN" dirty="0"/>
              <a:t>of its neighbors are active</a:t>
            </a:r>
          </a:p>
          <a:p>
            <a:pPr>
              <a:spcBef>
                <a:spcPct val="30000"/>
              </a:spcBef>
              <a:buNone/>
            </a:pPr>
            <a:endParaRPr lang="en-US" altLang="zh-C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6419" y="2529215"/>
            <a:ext cx="20955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6419" y="4124010"/>
            <a:ext cx="2324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953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59680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New times Roman"/>
              </a:rPr>
              <a:t/>
            </a:r>
            <a:br>
              <a:rPr lang="en-IN" sz="5400" dirty="0" smtClean="0">
                <a:latin typeface="New times Roman"/>
              </a:rPr>
            </a:br>
            <a:r>
              <a:rPr lang="en-IN" sz="5400" dirty="0" smtClean="0">
                <a:latin typeface="New times Roman"/>
              </a:rPr>
              <a:t>Improved </a:t>
            </a:r>
            <a:r>
              <a:rPr lang="en-IN" sz="5400" dirty="0" smtClean="0">
                <a:latin typeface="New times Roman"/>
              </a:rPr>
              <a:t>Shuffled Frog </a:t>
            </a:r>
            <a:br>
              <a:rPr lang="en-IN" sz="5400" dirty="0" smtClean="0">
                <a:latin typeface="New times Roman"/>
              </a:rPr>
            </a:br>
            <a:r>
              <a:rPr lang="en-IN" sz="5400" dirty="0" smtClean="0">
                <a:latin typeface="New times Roman"/>
              </a:rPr>
              <a:t>Leaping Algorithm Using </a:t>
            </a:r>
            <a:r>
              <a:rPr lang="en-IN" sz="5400" dirty="0" err="1" smtClean="0">
                <a:latin typeface="New times Roman"/>
              </a:rPr>
              <a:t>Memetic</a:t>
            </a:r>
            <a:r>
              <a:rPr lang="en-IN" sz="5400" dirty="0" smtClean="0">
                <a:latin typeface="New times Roman"/>
              </a:rPr>
              <a:t> Reconfiguration</a:t>
            </a:r>
            <a:endParaRPr lang="en-US" sz="5400" dirty="0">
              <a:latin typeface="New times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Nature Inspired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Biological processes, </a:t>
            </a:r>
            <a:r>
              <a:rPr lang="en-US" dirty="0" smtClean="0"/>
              <a:t>biological structures and organizational principles found in nature.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us with various problem solving methodologies which can be used to optimize complex real world scenarios.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Various types of Nature inspired algorithms include-</a:t>
            </a:r>
          </a:p>
          <a:p>
            <a:pPr lvl="1"/>
            <a:r>
              <a:rPr lang="en-IN" dirty="0" smtClean="0"/>
              <a:t>Genetic Algorithm</a:t>
            </a:r>
          </a:p>
          <a:p>
            <a:pPr lvl="1"/>
            <a:r>
              <a:rPr lang="en-IN" dirty="0" err="1" smtClean="0"/>
              <a:t>Memetic</a:t>
            </a:r>
            <a:r>
              <a:rPr lang="en-IN" dirty="0" smtClean="0"/>
              <a:t> Algorithm</a:t>
            </a:r>
          </a:p>
          <a:p>
            <a:pPr lvl="1"/>
            <a:r>
              <a:rPr lang="en-IN" dirty="0" smtClean="0"/>
              <a:t>Particle Swarm Optimisation</a:t>
            </a:r>
          </a:p>
          <a:p>
            <a:pPr lvl="1"/>
            <a:r>
              <a:rPr lang="en-IN" dirty="0" smtClean="0"/>
              <a:t>Evolutionary Algorithm</a:t>
            </a:r>
          </a:p>
          <a:p>
            <a:pPr lvl="1"/>
            <a:r>
              <a:rPr lang="en-IN" dirty="0" smtClean="0"/>
              <a:t>Shuffled Frog Leaping Algorithm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Shuffled Frog Leaping Algorithm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F7853B24-CF8C-4D52-9DDB-FC5E4D804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110" t="27133" r="41445" b="25281"/>
          <a:stretch/>
        </p:blipFill>
        <p:spPr>
          <a:xfrm>
            <a:off x="1608579" y="2160588"/>
            <a:ext cx="6734879" cy="38814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921</Words>
  <Application>Microsoft Office PowerPoint</Application>
  <PresentationFormat>Custom</PresentationFormat>
  <Paragraphs>362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Rumour Mimimization</vt:lpstr>
      <vt:lpstr>Slide 2</vt:lpstr>
      <vt:lpstr>Slide 3</vt:lpstr>
      <vt:lpstr>Diffusion Model :</vt:lpstr>
      <vt:lpstr>Slide 5</vt:lpstr>
      <vt:lpstr>Slide 6</vt:lpstr>
      <vt:lpstr> Improved Shuffled Frog  Leaping Algorithm Using Memetic Reconfiguration</vt:lpstr>
      <vt:lpstr>Nature Inspired Algorithms</vt:lpstr>
      <vt:lpstr>Shuffled Frog Leaping Algorithm</vt:lpstr>
      <vt:lpstr>Slide 10</vt:lpstr>
      <vt:lpstr>Slide 11</vt:lpstr>
      <vt:lpstr>Slide 12</vt:lpstr>
      <vt:lpstr>Slide 13</vt:lpstr>
      <vt:lpstr>Slide 14</vt:lpstr>
      <vt:lpstr>Slide 15</vt:lpstr>
      <vt:lpstr>SFLA algorithm : </vt:lpstr>
      <vt:lpstr>Slide 17</vt:lpstr>
      <vt:lpstr>SFLA frog distribution in memeplex :</vt:lpstr>
      <vt:lpstr>Slide 19</vt:lpstr>
      <vt:lpstr>Slide 20</vt:lpstr>
      <vt:lpstr>Results :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Rumour Mimimization</dc:title>
  <dc:creator>HP</dc:creator>
  <cp:lastModifiedBy>Prataya Amrit</cp:lastModifiedBy>
  <cp:revision>25</cp:revision>
  <dcterms:created xsi:type="dcterms:W3CDTF">2019-05-11T20:52:12Z</dcterms:created>
  <dcterms:modified xsi:type="dcterms:W3CDTF">2019-05-12T19:03:54Z</dcterms:modified>
</cp:coreProperties>
</file>