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1" r:id="rId6"/>
    <p:sldId id="266" r:id="rId7"/>
    <p:sldId id="264" r:id="rId8"/>
    <p:sldId id="265" r:id="rId9"/>
    <p:sldId id="270" r:id="rId10"/>
    <p:sldId id="267" r:id="rId11"/>
    <p:sldId id="271" r:id="rId12"/>
    <p:sldId id="269" r:id="rId13"/>
    <p:sldId id="262" r:id="rId14"/>
    <p:sldId id="263" r:id="rId15"/>
    <p:sldId id="272" r:id="rId16"/>
    <p:sldId id="276" r:id="rId17"/>
    <p:sldId id="277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1843-BFC2-40C2-B63D-D3316C515EC4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EB5-ABEF-40B8-8B90-5D35618E4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03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1843-BFC2-40C2-B63D-D3316C515EC4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EB5-ABEF-40B8-8B90-5D35618E4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57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1843-BFC2-40C2-B63D-D3316C515EC4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EB5-ABEF-40B8-8B90-5D35618E438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2041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1843-BFC2-40C2-B63D-D3316C515EC4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EB5-ABEF-40B8-8B90-5D35618E4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259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1843-BFC2-40C2-B63D-D3316C515EC4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EB5-ABEF-40B8-8B90-5D35618E438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7044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1843-BFC2-40C2-B63D-D3316C515EC4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EB5-ABEF-40B8-8B90-5D35618E4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734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1843-BFC2-40C2-B63D-D3316C515EC4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EB5-ABEF-40B8-8B90-5D35618E4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250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1843-BFC2-40C2-B63D-D3316C515EC4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EB5-ABEF-40B8-8B90-5D35618E4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28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1843-BFC2-40C2-B63D-D3316C515EC4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EB5-ABEF-40B8-8B90-5D35618E4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95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1843-BFC2-40C2-B63D-D3316C515EC4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EB5-ABEF-40B8-8B90-5D35618E4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86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1843-BFC2-40C2-B63D-D3316C515EC4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EB5-ABEF-40B8-8B90-5D35618E4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80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1843-BFC2-40C2-B63D-D3316C515EC4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EB5-ABEF-40B8-8B90-5D35618E4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00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1843-BFC2-40C2-B63D-D3316C515EC4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EB5-ABEF-40B8-8B90-5D35618E4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47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1843-BFC2-40C2-B63D-D3316C515EC4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EB5-ABEF-40B8-8B90-5D35618E4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38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1843-BFC2-40C2-B63D-D3316C515EC4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EB5-ABEF-40B8-8B90-5D35618E4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29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81843-BFC2-40C2-B63D-D3316C515EC4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EB5-ABEF-40B8-8B90-5D35618E4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91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81843-BFC2-40C2-B63D-D3316C515EC4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92FEEB5-ABEF-40B8-8B90-5D35618E4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10C2-E486-4CDC-8870-35297EC53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8" y="486957"/>
            <a:ext cx="10209321" cy="5461081"/>
          </a:xfr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IN" dirty="0"/>
              <a:t>Improved Shuffled Frog </a:t>
            </a:r>
            <a:br>
              <a:rPr lang="en-IN" dirty="0"/>
            </a:br>
            <a:r>
              <a:rPr lang="en-IN" dirty="0"/>
              <a:t>Leaping Algorithm Using Memetic Reconfiguration</a:t>
            </a:r>
          </a:p>
        </p:txBody>
      </p:sp>
    </p:spTree>
    <p:extLst>
      <p:ext uri="{BB962C8B-B14F-4D97-AF65-F5344CB8AC3E}">
        <p14:creationId xmlns:p14="http://schemas.microsoft.com/office/powerpoint/2010/main" val="220516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71A97E-404C-4A0F-B380-F66F0D480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6" t="18441" r="38743" b="16374"/>
          <a:stretch/>
        </p:blipFill>
        <p:spPr>
          <a:xfrm>
            <a:off x="1571345" y="500105"/>
            <a:ext cx="6835808" cy="56965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D08EFB-CE9A-4C68-A107-1AC87429EE3D}"/>
              </a:ext>
            </a:extLst>
          </p:cNvPr>
          <p:cNvSpPr txBox="1"/>
          <p:nvPr/>
        </p:nvSpPr>
        <p:spPr>
          <a:xfrm>
            <a:off x="3258105" y="6224725"/>
            <a:ext cx="387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Local best frogs in each memeplex</a:t>
            </a:r>
          </a:p>
        </p:txBody>
      </p:sp>
    </p:spTree>
    <p:extLst>
      <p:ext uri="{BB962C8B-B14F-4D97-AF65-F5344CB8AC3E}">
        <p14:creationId xmlns:p14="http://schemas.microsoft.com/office/powerpoint/2010/main" val="206385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CA06FA-CDCF-4BFA-BB4B-1A6D955A5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23279"/>
            <a:ext cx="8596668" cy="55662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Composed of a set of frogs that are organized into diverse clusters, called the memeplexes.</a:t>
            </a:r>
          </a:p>
          <a:p>
            <a:pPr>
              <a:lnSpc>
                <a:spcPct val="150000"/>
              </a:lnSpc>
            </a:pPr>
            <a:r>
              <a:rPr lang="en-IN" dirty="0"/>
              <a:t>Each frog in the memeplex denotes a potential solution to a given optimization problem. </a:t>
            </a:r>
          </a:p>
          <a:p>
            <a:pPr>
              <a:lnSpc>
                <a:spcPct val="150000"/>
              </a:lnSpc>
            </a:pPr>
            <a:r>
              <a:rPr lang="en-IN" dirty="0"/>
              <a:t>Within every memeplex, each of the constituent frogs holds beliefs that are influenced by the beliefs of other frogs and cultivated through a process of memetic evolution, called the local search.</a:t>
            </a:r>
          </a:p>
          <a:p>
            <a:pPr>
              <a:lnSpc>
                <a:spcPct val="150000"/>
              </a:lnSpc>
            </a:pPr>
            <a:r>
              <a:rPr lang="en-IN" dirty="0"/>
              <a:t>Subsequent to a number of memetic evolutionary steps, the memeplexes are shuffled which leads to a global evolution.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8994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33DC3A-10BC-4DF3-A175-C1D0459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4" t="19356" r="40417" b="16373"/>
          <a:stretch/>
        </p:blipFill>
        <p:spPr>
          <a:xfrm>
            <a:off x="1731142" y="551743"/>
            <a:ext cx="6471826" cy="56830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B1DEAC-A27B-4953-A491-349A85B80B4A}"/>
              </a:ext>
            </a:extLst>
          </p:cNvPr>
          <p:cNvSpPr txBox="1"/>
          <p:nvPr/>
        </p:nvSpPr>
        <p:spPr>
          <a:xfrm>
            <a:off x="4154750" y="6234815"/>
            <a:ext cx="2254928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Global best frog</a:t>
            </a:r>
          </a:p>
        </p:txBody>
      </p:sp>
    </p:spTree>
    <p:extLst>
      <p:ext uri="{BB962C8B-B14F-4D97-AF65-F5344CB8AC3E}">
        <p14:creationId xmlns:p14="http://schemas.microsoft.com/office/powerpoint/2010/main" val="65232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4953A-7CE5-406B-B02C-3D508AAF8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23279"/>
            <a:ext cx="8596668" cy="55662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Composed of a set of frogs that are organized into diverse clusters, called the memeplexes.</a:t>
            </a:r>
          </a:p>
          <a:p>
            <a:pPr>
              <a:lnSpc>
                <a:spcPct val="150000"/>
              </a:lnSpc>
            </a:pPr>
            <a:r>
              <a:rPr lang="en-IN" dirty="0"/>
              <a:t>Each frog in the memeplex denotes a potential solution to a given optimization problem. </a:t>
            </a:r>
          </a:p>
          <a:p>
            <a:pPr>
              <a:lnSpc>
                <a:spcPct val="150000"/>
              </a:lnSpc>
            </a:pPr>
            <a:r>
              <a:rPr lang="en-IN" dirty="0"/>
              <a:t>Within every memeplex, each of the constituent frogs holds beliefs that are influenced by the beliefs of other frogs and cultivated through a process of memetic evolution, called the local search.</a:t>
            </a:r>
          </a:p>
          <a:p>
            <a:pPr>
              <a:lnSpc>
                <a:spcPct val="150000"/>
              </a:lnSpc>
            </a:pPr>
            <a:r>
              <a:rPr lang="en-IN" dirty="0"/>
              <a:t>Subsequent to a number of memetic evolutionary steps, the memeplexes are shuffled which leads to a global evolution.</a:t>
            </a:r>
          </a:p>
          <a:p>
            <a:pPr>
              <a:lnSpc>
                <a:spcPct val="150000"/>
              </a:lnSpc>
            </a:pPr>
            <a:r>
              <a:rPr lang="en-IN" dirty="0"/>
              <a:t>These processes of local search and shuffling continue till the pre-defined convergence criteria are not met.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31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885C-61AA-4DD0-A8F6-342C3990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SFLA algorithm-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94C95-2D74-4AC7-91AF-72A4E140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7779"/>
            <a:ext cx="8596668" cy="4971495"/>
          </a:xfrm>
        </p:spPr>
        <p:txBody>
          <a:bodyPr/>
          <a:lstStyle/>
          <a:p>
            <a:r>
              <a:rPr lang="en-IN" dirty="0"/>
              <a:t>Firstly generate random population of </a:t>
            </a:r>
            <a:r>
              <a:rPr lang="en-IN" i="1" dirty="0"/>
              <a:t>P</a:t>
            </a:r>
            <a:r>
              <a:rPr lang="en-IN" dirty="0"/>
              <a:t> solutions (frogs)</a:t>
            </a:r>
          </a:p>
          <a:p>
            <a:r>
              <a:rPr lang="en-IN" dirty="0"/>
              <a:t>For each individual </a:t>
            </a:r>
            <a:r>
              <a:rPr lang="en-IN" i="1" dirty="0" err="1"/>
              <a:t>i</a:t>
            </a:r>
            <a:r>
              <a:rPr lang="en-IN" dirty="0"/>
              <a:t> in </a:t>
            </a:r>
            <a:r>
              <a:rPr lang="en-IN" i="1" dirty="0"/>
              <a:t>P</a:t>
            </a:r>
            <a:r>
              <a:rPr lang="en-IN" dirty="0"/>
              <a:t> :- Calculate fitness </a:t>
            </a:r>
            <a:r>
              <a:rPr lang="en-IN" i="1" dirty="0"/>
              <a:t>f(</a:t>
            </a:r>
            <a:r>
              <a:rPr lang="en-IN" i="1" dirty="0" err="1"/>
              <a:t>i</a:t>
            </a:r>
            <a:r>
              <a:rPr lang="en-IN" i="1" dirty="0"/>
              <a:t>)</a:t>
            </a:r>
          </a:p>
          <a:p>
            <a:r>
              <a:rPr lang="en-IN" dirty="0"/>
              <a:t>Sort the population </a:t>
            </a:r>
            <a:r>
              <a:rPr lang="en-IN" i="1" dirty="0"/>
              <a:t>P</a:t>
            </a:r>
            <a:r>
              <a:rPr lang="en-IN" dirty="0"/>
              <a:t> in ascending order of their fitness</a:t>
            </a:r>
          </a:p>
          <a:p>
            <a:r>
              <a:rPr lang="en-IN" dirty="0"/>
              <a:t>Divide </a:t>
            </a:r>
            <a:r>
              <a:rPr lang="en-IN" i="1" dirty="0"/>
              <a:t>P</a:t>
            </a:r>
            <a:r>
              <a:rPr lang="en-IN" dirty="0"/>
              <a:t> into </a:t>
            </a:r>
            <a:r>
              <a:rPr lang="en-IN" i="1" dirty="0"/>
              <a:t>m</a:t>
            </a:r>
            <a:r>
              <a:rPr lang="en-IN" dirty="0"/>
              <a:t> memeplexes</a:t>
            </a:r>
          </a:p>
          <a:p>
            <a:r>
              <a:rPr lang="en-IN" dirty="0"/>
              <a:t>For each memeplex </a:t>
            </a:r>
            <a:r>
              <a:rPr lang="en-IN" i="1" dirty="0"/>
              <a:t>m</a:t>
            </a:r>
            <a:endParaRPr lang="en-IN" dirty="0"/>
          </a:p>
          <a:p>
            <a:pPr lvl="1"/>
            <a:r>
              <a:rPr lang="en-IN" dirty="0"/>
              <a:t>Determine the fitness of local best </a:t>
            </a:r>
            <a:r>
              <a:rPr lang="en-IN" i="1" dirty="0"/>
              <a:t>( </a:t>
            </a:r>
            <a:r>
              <a:rPr lang="en-IN" i="1" dirty="0" err="1"/>
              <a:t>X</a:t>
            </a:r>
            <a:r>
              <a:rPr lang="en-IN" i="1" baseline="-25000" dirty="0" err="1"/>
              <a:t>lb</a:t>
            </a:r>
            <a:r>
              <a:rPr lang="en-IN" i="1" dirty="0"/>
              <a:t> ) </a:t>
            </a:r>
            <a:r>
              <a:rPr lang="en-IN" dirty="0"/>
              <a:t>frog as </a:t>
            </a:r>
            <a:r>
              <a:rPr lang="en-IN" i="1" dirty="0" err="1"/>
              <a:t>f</a:t>
            </a:r>
            <a:r>
              <a:rPr lang="en-IN" i="1" baseline="-25000" dirty="0" err="1"/>
              <a:t>lb</a:t>
            </a:r>
            <a:endParaRPr lang="en-IN" dirty="0"/>
          </a:p>
          <a:p>
            <a:pPr lvl="1"/>
            <a:r>
              <a:rPr lang="en-IN" dirty="0"/>
              <a:t>Determine the fitness of local worst</a:t>
            </a:r>
            <a:r>
              <a:rPr lang="en-IN" i="1" dirty="0"/>
              <a:t> ( </a:t>
            </a:r>
            <a:r>
              <a:rPr lang="en-IN" i="1" dirty="0" err="1"/>
              <a:t>X</a:t>
            </a:r>
            <a:r>
              <a:rPr lang="en-IN" i="1" baseline="-25000" dirty="0" err="1"/>
              <a:t>w</a:t>
            </a:r>
            <a:r>
              <a:rPr lang="en-IN" i="1" dirty="0"/>
              <a:t> ) </a:t>
            </a:r>
            <a:r>
              <a:rPr lang="en-IN" dirty="0"/>
              <a:t>frogs as</a:t>
            </a:r>
            <a:r>
              <a:rPr lang="en-IN" i="1" dirty="0"/>
              <a:t> </a:t>
            </a:r>
            <a:r>
              <a:rPr lang="en-IN" i="1" dirty="0" err="1"/>
              <a:t>f</a:t>
            </a:r>
            <a:r>
              <a:rPr lang="en-IN" i="1" baseline="-25000" dirty="0" err="1"/>
              <a:t>w</a:t>
            </a:r>
            <a:r>
              <a:rPr lang="en-IN" i="1" dirty="0"/>
              <a:t>            </a:t>
            </a:r>
            <a:endParaRPr lang="en-IN" dirty="0"/>
          </a:p>
          <a:p>
            <a:pPr lvl="1"/>
            <a:r>
              <a:rPr lang="en-IN" i="1" dirty="0"/>
              <a:t>For each iteration k</a:t>
            </a:r>
            <a:endParaRPr lang="en-IN" sz="1400" dirty="0"/>
          </a:p>
          <a:p>
            <a:pPr lvl="2"/>
            <a:r>
              <a:rPr lang="en-IN" i="1" dirty="0"/>
              <a:t>For each dimension d  in individual </a:t>
            </a:r>
            <a:r>
              <a:rPr lang="en-IN" i="1" dirty="0" err="1"/>
              <a:t>i</a:t>
            </a:r>
            <a:endParaRPr lang="en-IN" sz="1200" dirty="0"/>
          </a:p>
          <a:p>
            <a:pPr lvl="3"/>
            <a:r>
              <a:rPr lang="en-IN" i="1" dirty="0"/>
              <a:t>Change in frog position (D</a:t>
            </a:r>
            <a:r>
              <a:rPr lang="en-IN" i="1" baseline="-25000" dirty="0"/>
              <a:t>d</a:t>
            </a:r>
            <a:r>
              <a:rPr lang="en-IN" i="1" dirty="0"/>
              <a:t>) = rand () x (</a:t>
            </a:r>
            <a:r>
              <a:rPr lang="en-IN" i="1" dirty="0" err="1"/>
              <a:t>X</a:t>
            </a:r>
            <a:r>
              <a:rPr lang="en-IN" i="1" baseline="-25000" dirty="0" err="1"/>
              <a:t>lb</a:t>
            </a:r>
            <a:r>
              <a:rPr lang="en-IN" i="1" dirty="0"/>
              <a:t>- </a:t>
            </a:r>
            <a:r>
              <a:rPr lang="en-IN" i="1" dirty="0" err="1"/>
              <a:t>X</a:t>
            </a:r>
            <a:r>
              <a:rPr lang="en-IN" i="1" baseline="-25000" dirty="0" err="1"/>
              <a:t>w</a:t>
            </a:r>
            <a:r>
              <a:rPr lang="en-IN" i="1" dirty="0"/>
              <a:t>)   (1)        (</a:t>
            </a:r>
            <a:r>
              <a:rPr lang="en-IN" i="1" dirty="0" err="1"/>
              <a:t>D</a:t>
            </a:r>
            <a:r>
              <a:rPr lang="en-IN" i="1" baseline="-25000" dirty="0" err="1"/>
              <a:t>max</a:t>
            </a:r>
            <a:r>
              <a:rPr lang="en-IN" i="1" dirty="0"/>
              <a:t> &gt;= D</a:t>
            </a:r>
            <a:r>
              <a:rPr lang="en-IN" i="1" baseline="-25000" dirty="0"/>
              <a:t>d</a:t>
            </a:r>
            <a:r>
              <a:rPr lang="en-IN" i="1" dirty="0"/>
              <a:t> &gt;= -</a:t>
            </a:r>
            <a:r>
              <a:rPr lang="en-IN" i="1" dirty="0" err="1"/>
              <a:t>D</a:t>
            </a:r>
            <a:r>
              <a:rPr lang="en-IN" i="1" baseline="-25000" dirty="0" err="1"/>
              <a:t>max</a:t>
            </a:r>
            <a:r>
              <a:rPr lang="en-IN" i="1" dirty="0"/>
              <a:t>)	</a:t>
            </a:r>
            <a:endParaRPr lang="en-IN" sz="1000" dirty="0"/>
          </a:p>
          <a:p>
            <a:pPr lvl="3"/>
            <a:r>
              <a:rPr lang="en-IN" i="1" dirty="0"/>
              <a:t>New Position </a:t>
            </a:r>
            <a:r>
              <a:rPr lang="en-IN" i="1" dirty="0" err="1"/>
              <a:t>X</a:t>
            </a:r>
            <a:r>
              <a:rPr lang="en-IN" i="1" baseline="-25000" dirty="0" err="1"/>
              <a:t>w</a:t>
            </a:r>
            <a:r>
              <a:rPr lang="en-IN" i="1" dirty="0"/>
              <a:t> = </a:t>
            </a:r>
            <a:r>
              <a:rPr lang="en-IN" i="1" dirty="0" err="1"/>
              <a:t>X</a:t>
            </a:r>
            <a:r>
              <a:rPr lang="en-IN" i="1" baseline="-25000" dirty="0" err="1"/>
              <a:t>w</a:t>
            </a:r>
            <a:r>
              <a:rPr lang="en-IN" i="1" dirty="0"/>
              <a:t> + D</a:t>
            </a:r>
            <a:r>
              <a:rPr lang="en-IN" i="1" baseline="-25000" dirty="0"/>
              <a:t>d</a:t>
            </a:r>
            <a:endParaRPr lang="en-IN" sz="1000" dirty="0"/>
          </a:p>
          <a:p>
            <a:pPr lvl="3"/>
            <a:r>
              <a:rPr lang="en-IN" i="1" dirty="0"/>
              <a:t>Compute fitness of  </a:t>
            </a:r>
            <a:r>
              <a:rPr lang="en-IN" i="1" dirty="0" err="1"/>
              <a:t>X</a:t>
            </a:r>
            <a:r>
              <a:rPr lang="en-IN" i="1" baseline="-25000" dirty="0" err="1"/>
              <a:t>w</a:t>
            </a:r>
            <a:r>
              <a:rPr lang="en-IN" i="1" dirty="0"/>
              <a:t>                     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77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70435-97B4-4133-AEFD-D1D5C2105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81740"/>
            <a:ext cx="8596668" cy="6223245"/>
          </a:xfrm>
        </p:spPr>
        <p:txBody>
          <a:bodyPr>
            <a:normAutofit lnSpcReduction="10000"/>
          </a:bodyPr>
          <a:lstStyle/>
          <a:p>
            <a:pPr lvl="2"/>
            <a:r>
              <a:rPr lang="en-IN" i="1" dirty="0"/>
              <a:t>If fitness improves</a:t>
            </a:r>
            <a:endParaRPr lang="en-IN" dirty="0"/>
          </a:p>
          <a:p>
            <a:pPr lvl="3"/>
            <a:r>
              <a:rPr lang="en-IN" i="1" dirty="0"/>
              <a:t>New Position </a:t>
            </a:r>
            <a:r>
              <a:rPr lang="en-IN" i="1" dirty="0" err="1"/>
              <a:t>X</a:t>
            </a:r>
            <a:r>
              <a:rPr lang="en-IN" i="1" baseline="-25000" dirty="0" err="1"/>
              <a:t>w</a:t>
            </a:r>
            <a:r>
              <a:rPr lang="en-IN" i="1" dirty="0"/>
              <a:t> = </a:t>
            </a:r>
            <a:r>
              <a:rPr lang="en-IN" i="1" dirty="0" err="1"/>
              <a:t>X</a:t>
            </a:r>
            <a:r>
              <a:rPr lang="en-IN" i="1" baseline="-25000" dirty="0" err="1"/>
              <a:t>w</a:t>
            </a:r>
            <a:r>
              <a:rPr lang="en-IN" i="1" dirty="0"/>
              <a:t> + D</a:t>
            </a:r>
            <a:r>
              <a:rPr lang="en-IN" i="1" baseline="-25000" dirty="0"/>
              <a:t>d</a:t>
            </a:r>
            <a:r>
              <a:rPr lang="en-IN" i="1" dirty="0"/>
              <a:t> ;                               	</a:t>
            </a:r>
            <a:endParaRPr lang="en-IN" dirty="0"/>
          </a:p>
          <a:p>
            <a:pPr lvl="2"/>
            <a:r>
              <a:rPr lang="en-IN" i="1" dirty="0"/>
              <a:t>Else</a:t>
            </a:r>
            <a:endParaRPr lang="en-IN" dirty="0"/>
          </a:p>
          <a:p>
            <a:pPr lvl="2"/>
            <a:r>
              <a:rPr lang="en-IN" i="1" dirty="0"/>
              <a:t>Change in frog position (D</a:t>
            </a:r>
            <a:r>
              <a:rPr lang="en-IN" i="1" baseline="-25000" dirty="0"/>
              <a:t>d </a:t>
            </a:r>
            <a:r>
              <a:rPr lang="en-IN" i="1" dirty="0"/>
              <a:t>) = rand () x (</a:t>
            </a:r>
            <a:r>
              <a:rPr lang="en-IN" i="1" dirty="0" err="1"/>
              <a:t>X</a:t>
            </a:r>
            <a:r>
              <a:rPr lang="en-IN" i="1" baseline="-25000" dirty="0" err="1"/>
              <a:t>gb</a:t>
            </a:r>
            <a:r>
              <a:rPr lang="en-IN" i="1" dirty="0"/>
              <a:t> - </a:t>
            </a:r>
            <a:r>
              <a:rPr lang="en-IN" i="1" dirty="0" err="1"/>
              <a:t>X</a:t>
            </a:r>
            <a:r>
              <a:rPr lang="en-IN" i="1" baseline="-25000" dirty="0" err="1"/>
              <a:t>w</a:t>
            </a:r>
            <a:r>
              <a:rPr lang="en-IN" i="1" dirty="0"/>
              <a:t>)   (2)         (</a:t>
            </a:r>
            <a:r>
              <a:rPr lang="en-IN" i="1" dirty="0" err="1"/>
              <a:t>D</a:t>
            </a:r>
            <a:r>
              <a:rPr lang="en-IN" i="1" baseline="-25000" dirty="0" err="1"/>
              <a:t>max</a:t>
            </a:r>
            <a:r>
              <a:rPr lang="en-IN" i="1" dirty="0"/>
              <a:t> &gt;= D</a:t>
            </a:r>
            <a:r>
              <a:rPr lang="en-IN" i="1" baseline="-25000" dirty="0"/>
              <a:t>d</a:t>
            </a:r>
            <a:r>
              <a:rPr lang="en-IN" i="1" dirty="0"/>
              <a:t> &gt;= -</a:t>
            </a:r>
            <a:r>
              <a:rPr lang="en-IN" i="1" dirty="0" err="1"/>
              <a:t>D</a:t>
            </a:r>
            <a:r>
              <a:rPr lang="en-IN" i="1" baseline="-25000" dirty="0" err="1"/>
              <a:t>max</a:t>
            </a:r>
            <a:r>
              <a:rPr lang="en-IN" i="1" dirty="0"/>
              <a:t>)</a:t>
            </a:r>
            <a:endParaRPr lang="en-IN" dirty="0"/>
          </a:p>
          <a:p>
            <a:pPr lvl="2"/>
            <a:r>
              <a:rPr lang="en-IN" i="1" dirty="0"/>
              <a:t>New Position </a:t>
            </a:r>
            <a:r>
              <a:rPr lang="en-IN" i="1" dirty="0" err="1"/>
              <a:t>X</a:t>
            </a:r>
            <a:r>
              <a:rPr lang="en-IN" i="1" baseline="-25000" dirty="0" err="1"/>
              <a:t>w</a:t>
            </a:r>
            <a:r>
              <a:rPr lang="en-IN" i="1" dirty="0"/>
              <a:t> = </a:t>
            </a:r>
            <a:r>
              <a:rPr lang="en-IN" i="1" dirty="0" err="1"/>
              <a:t>X</a:t>
            </a:r>
            <a:r>
              <a:rPr lang="en-IN" i="1" baseline="-25000" dirty="0" err="1"/>
              <a:t>w</a:t>
            </a:r>
            <a:r>
              <a:rPr lang="en-IN" i="1" dirty="0"/>
              <a:t> + D</a:t>
            </a:r>
            <a:r>
              <a:rPr lang="en-IN" i="1" baseline="-25000" dirty="0"/>
              <a:t>d</a:t>
            </a:r>
            <a:r>
              <a:rPr lang="en-IN" i="1" dirty="0"/>
              <a:t> ;      </a:t>
            </a:r>
            <a:endParaRPr lang="en-IN" dirty="0"/>
          </a:p>
          <a:p>
            <a:pPr lvl="2"/>
            <a:r>
              <a:rPr lang="en-IN" i="1" dirty="0"/>
              <a:t>Compute fitness of  </a:t>
            </a:r>
            <a:r>
              <a:rPr lang="en-IN" i="1" dirty="0" err="1"/>
              <a:t>X</a:t>
            </a:r>
            <a:r>
              <a:rPr lang="en-IN" i="1" baseline="-25000" dirty="0" err="1"/>
              <a:t>w</a:t>
            </a:r>
            <a:r>
              <a:rPr lang="en-IN" i="1" dirty="0"/>
              <a:t> ;                       </a:t>
            </a:r>
            <a:endParaRPr lang="en-IN" dirty="0"/>
          </a:p>
          <a:p>
            <a:pPr lvl="2"/>
            <a:r>
              <a:rPr lang="en-IN" i="1" dirty="0"/>
              <a:t>If fitness improves</a:t>
            </a:r>
            <a:endParaRPr lang="en-IN" dirty="0"/>
          </a:p>
          <a:p>
            <a:pPr lvl="3"/>
            <a:r>
              <a:rPr lang="en-IN" i="1" dirty="0"/>
              <a:t>New Position </a:t>
            </a:r>
            <a:r>
              <a:rPr lang="en-IN" i="1" dirty="0" err="1"/>
              <a:t>X</a:t>
            </a:r>
            <a:r>
              <a:rPr lang="en-IN" i="1" baseline="-25000" dirty="0" err="1"/>
              <a:t>w</a:t>
            </a:r>
            <a:r>
              <a:rPr lang="en-IN" i="1" dirty="0"/>
              <a:t> = </a:t>
            </a:r>
            <a:r>
              <a:rPr lang="en-IN" i="1" dirty="0" err="1"/>
              <a:t>X</a:t>
            </a:r>
            <a:r>
              <a:rPr lang="en-IN" i="1" baseline="-25000" dirty="0" err="1"/>
              <a:t>w</a:t>
            </a:r>
            <a:r>
              <a:rPr lang="en-IN" i="1" dirty="0"/>
              <a:t> + D</a:t>
            </a:r>
            <a:r>
              <a:rPr lang="en-IN" i="1" baseline="-25000" dirty="0"/>
              <a:t>d</a:t>
            </a:r>
            <a:r>
              <a:rPr lang="en-IN" i="1" dirty="0"/>
              <a:t> ;                               </a:t>
            </a:r>
            <a:endParaRPr lang="en-IN" dirty="0"/>
          </a:p>
          <a:p>
            <a:pPr lvl="2"/>
            <a:r>
              <a:rPr lang="en-IN" i="1" dirty="0"/>
              <a:t>Else</a:t>
            </a:r>
            <a:endParaRPr lang="en-IN" dirty="0"/>
          </a:p>
          <a:p>
            <a:pPr lvl="2"/>
            <a:r>
              <a:rPr lang="en-IN" i="1" dirty="0"/>
              <a:t>New Position </a:t>
            </a:r>
            <a:r>
              <a:rPr lang="en-IN" i="1" dirty="0" err="1"/>
              <a:t>X</a:t>
            </a:r>
            <a:r>
              <a:rPr lang="en-IN" i="1" baseline="-25000" dirty="0" err="1"/>
              <a:t>w</a:t>
            </a:r>
            <a:r>
              <a:rPr lang="en-IN" i="1" dirty="0"/>
              <a:t> = rand() * </a:t>
            </a:r>
            <a:r>
              <a:rPr lang="en-IN" i="1" dirty="0" err="1"/>
              <a:t>D</a:t>
            </a:r>
            <a:r>
              <a:rPr lang="en-IN" i="1" baseline="-25000" dirty="0" err="1"/>
              <a:t>max</a:t>
            </a:r>
            <a:r>
              <a:rPr lang="en-IN" i="1" dirty="0"/>
              <a:t>  +  rand() *(- </a:t>
            </a:r>
            <a:r>
              <a:rPr lang="en-IN" i="1" dirty="0" err="1"/>
              <a:t>D</a:t>
            </a:r>
            <a:r>
              <a:rPr lang="en-IN" i="1" baseline="-25000" dirty="0" err="1"/>
              <a:t>max</a:t>
            </a:r>
            <a:r>
              <a:rPr lang="en-IN" i="1" baseline="-25000" dirty="0"/>
              <a:t> </a:t>
            </a:r>
            <a:r>
              <a:rPr lang="en-IN" i="1" dirty="0"/>
              <a:t>);   </a:t>
            </a:r>
            <a:endParaRPr lang="en-IN" dirty="0"/>
          </a:p>
          <a:p>
            <a:pPr lvl="2"/>
            <a:r>
              <a:rPr lang="en-IN" i="1" dirty="0"/>
              <a:t>End                                                                    </a:t>
            </a:r>
            <a:endParaRPr lang="en-IN" dirty="0"/>
          </a:p>
          <a:p>
            <a:pPr lvl="1"/>
            <a:r>
              <a:rPr lang="en-IN" i="1" dirty="0"/>
              <a:t>End</a:t>
            </a:r>
            <a:endParaRPr lang="en-IN" dirty="0"/>
          </a:p>
          <a:p>
            <a:r>
              <a:rPr lang="en-IN" i="1" dirty="0"/>
              <a:t>End</a:t>
            </a:r>
            <a:endParaRPr lang="en-IN" dirty="0"/>
          </a:p>
          <a:p>
            <a:r>
              <a:rPr lang="en-IN" i="1" dirty="0"/>
              <a:t>Combine the evolved memeplexes</a:t>
            </a:r>
            <a:endParaRPr lang="en-IN" dirty="0"/>
          </a:p>
          <a:p>
            <a:pPr lvl="1"/>
            <a:r>
              <a:rPr lang="en-IN" i="1" dirty="0"/>
              <a:t>Sort the population P in descending order of their fitness</a:t>
            </a:r>
            <a:endParaRPr lang="en-IN" dirty="0"/>
          </a:p>
          <a:p>
            <a:pPr lvl="1"/>
            <a:r>
              <a:rPr lang="en-IN" i="1" dirty="0"/>
              <a:t>Check if termination is true</a:t>
            </a:r>
            <a:endParaRPr lang="en-IN" dirty="0"/>
          </a:p>
          <a:p>
            <a:pPr lvl="1"/>
            <a:r>
              <a:rPr lang="en-IN" i="1" dirty="0"/>
              <a:t>End</a:t>
            </a:r>
            <a:endParaRPr lang="en-IN" dirty="0"/>
          </a:p>
          <a:p>
            <a:r>
              <a:rPr lang="en-IN" i="1" dirty="0"/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635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1393-51B0-4740-8DFC-1DF81E87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Previous work on SFLA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44A03-F020-413F-A99B-6912BCEA9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Memetic Evolution using Interactive Learning Method which leads to faster convergence rate.</a:t>
            </a:r>
          </a:p>
          <a:p>
            <a:pPr>
              <a:lnSpc>
                <a:spcPct val="150000"/>
              </a:lnSpc>
            </a:pPr>
            <a:r>
              <a:rPr lang="en-IN" dirty="0"/>
              <a:t>Improving SFLA by Orthogonal Learning in which a guidance vector is generated by combination of efficient dimensions of frogs.</a:t>
            </a:r>
          </a:p>
          <a:p>
            <a:pPr>
              <a:lnSpc>
                <a:spcPct val="150000"/>
              </a:lnSpc>
            </a:pPr>
            <a:r>
              <a:rPr lang="en-IN" dirty="0"/>
              <a:t>Modification by convergence of update process in local search.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847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906A-DB93-4701-BD16-BE1C7ECE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1E78-A5EE-4D81-967A-A97C48EBD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608" y="2160589"/>
            <a:ext cx="8084394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SFLA Version 1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SFLA Version 2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SFLA Version 3</a:t>
            </a:r>
          </a:p>
        </p:txBody>
      </p:sp>
    </p:spTree>
    <p:extLst>
      <p:ext uri="{BB962C8B-B14F-4D97-AF65-F5344CB8AC3E}">
        <p14:creationId xmlns:p14="http://schemas.microsoft.com/office/powerpoint/2010/main" val="4049758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D14A-4C20-4FB6-9332-21434818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SFLA Version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FF8FF6-9B04-43E9-93B6-E34DCDF73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7" t="26904" r="31410" b="23692"/>
          <a:stretch/>
        </p:blipFill>
        <p:spPr>
          <a:xfrm>
            <a:off x="1464815" y="1398549"/>
            <a:ext cx="6658253" cy="48587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C4C55C-B3AF-46D2-ADAF-85522D041458}"/>
              </a:ext>
            </a:extLst>
          </p:cNvPr>
          <p:cNvSpPr txBox="1"/>
          <p:nvPr/>
        </p:nvSpPr>
        <p:spPr>
          <a:xfrm>
            <a:off x="3357977" y="6063734"/>
            <a:ext cx="285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Row-wise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825123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5115-AF4A-4251-84EB-D7332B02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SFLA Version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804130-C27F-451D-B486-FF4095812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2" t="25989" r="31796" b="23235"/>
          <a:stretch/>
        </p:blipFill>
        <p:spPr>
          <a:xfrm>
            <a:off x="1518082" y="1270000"/>
            <a:ext cx="6551720" cy="50328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6C0B00-1EB6-48E8-A423-63E59C011A1D}"/>
              </a:ext>
            </a:extLst>
          </p:cNvPr>
          <p:cNvSpPr txBox="1"/>
          <p:nvPr/>
        </p:nvSpPr>
        <p:spPr>
          <a:xfrm>
            <a:off x="3610253" y="6118147"/>
            <a:ext cx="329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Column-wise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81506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C74E-F028-48EC-96C0-1483CB305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645" y="314911"/>
            <a:ext cx="8288580" cy="16381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Under the supervision of-</a:t>
            </a:r>
            <a:br>
              <a:rPr lang="en-IN" dirty="0"/>
            </a:br>
            <a:r>
              <a:rPr lang="en-IN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Dr.</a:t>
            </a:r>
            <a:r>
              <a:rPr lang="en-I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Shikha Mehta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0090B-2BFC-49ED-8BF4-27EDE891854B}"/>
              </a:ext>
            </a:extLst>
          </p:cNvPr>
          <p:cNvSpPr txBox="1"/>
          <p:nvPr/>
        </p:nvSpPr>
        <p:spPr>
          <a:xfrm>
            <a:off x="896645" y="2814221"/>
            <a:ext cx="664937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Made by-</a:t>
            </a:r>
          </a:p>
          <a:p>
            <a:endParaRPr lang="en-IN" dirty="0"/>
          </a:p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Piyush </a:t>
            </a:r>
            <a:r>
              <a:rPr lang="en-IN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Vashishtha</a:t>
            </a:r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(9915103265)</a:t>
            </a:r>
          </a:p>
          <a:p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Prataya</a:t>
            </a:r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Amrit (9915103267)</a:t>
            </a:r>
          </a:p>
          <a:p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Sparsh Majhe (9915103276)</a:t>
            </a:r>
          </a:p>
        </p:txBody>
      </p:sp>
    </p:spTree>
    <p:extLst>
      <p:ext uri="{BB962C8B-B14F-4D97-AF65-F5344CB8AC3E}">
        <p14:creationId xmlns:p14="http://schemas.microsoft.com/office/powerpoint/2010/main" val="2990362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7DEB-E7F5-4783-8609-325472B8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SFLA Version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6BCEAC-419F-45DF-B8FE-C2A1D5ECD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9" t="26674" r="31797" b="23464"/>
          <a:stretch/>
        </p:blipFill>
        <p:spPr>
          <a:xfrm>
            <a:off x="1562471" y="1325778"/>
            <a:ext cx="6480698" cy="49226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BCC4D7-918F-48AF-9EBC-28D5BA3102D7}"/>
              </a:ext>
            </a:extLst>
          </p:cNvPr>
          <p:cNvSpPr txBox="1"/>
          <p:nvPr/>
        </p:nvSpPr>
        <p:spPr>
          <a:xfrm>
            <a:off x="3662039" y="6063734"/>
            <a:ext cx="228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Random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9362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0301-6F4A-4813-8937-23964D6A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Nature Inspired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31C27-9080-4E50-88DA-B514B6AD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953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Biological processes, </a:t>
            </a:r>
            <a:r>
              <a:rPr lang="en-US" dirty="0"/>
              <a:t>biological structures and organizational principles found in nature.</a:t>
            </a:r>
          </a:p>
          <a:p>
            <a:pPr>
              <a:lnSpc>
                <a:spcPct val="150000"/>
              </a:lnSpc>
            </a:pPr>
            <a:r>
              <a:rPr lang="en-US" dirty="0"/>
              <a:t>Provides us with various problem solving methodologies which can be used to optimize complex real world scenarios.</a:t>
            </a:r>
          </a:p>
          <a:p>
            <a:pPr>
              <a:lnSpc>
                <a:spcPct val="150000"/>
              </a:lnSpc>
            </a:pPr>
            <a:r>
              <a:rPr lang="en-US" dirty="0"/>
              <a:t>Various types of Nature inspired algorithms include-</a:t>
            </a:r>
          </a:p>
          <a:p>
            <a:pPr lvl="1"/>
            <a:r>
              <a:rPr lang="en-IN" dirty="0"/>
              <a:t>Genetic Algorithm</a:t>
            </a:r>
          </a:p>
          <a:p>
            <a:pPr lvl="1"/>
            <a:r>
              <a:rPr lang="en-IN" dirty="0"/>
              <a:t>Memetic Algorithm</a:t>
            </a:r>
          </a:p>
          <a:p>
            <a:pPr lvl="1"/>
            <a:r>
              <a:rPr lang="en-IN" dirty="0"/>
              <a:t>Particle Swarm Optimisation</a:t>
            </a:r>
          </a:p>
          <a:p>
            <a:pPr lvl="1"/>
            <a:r>
              <a:rPr lang="en-IN" dirty="0"/>
              <a:t>Evolutionary Algorithm</a:t>
            </a:r>
          </a:p>
          <a:p>
            <a:pPr lvl="1"/>
            <a:r>
              <a:rPr lang="en-IN" dirty="0"/>
              <a:t>Shuffled Frog Leaping Algorithm</a:t>
            </a:r>
          </a:p>
        </p:txBody>
      </p:sp>
    </p:spTree>
    <p:extLst>
      <p:ext uri="{BB962C8B-B14F-4D97-AF65-F5344CB8AC3E}">
        <p14:creationId xmlns:p14="http://schemas.microsoft.com/office/powerpoint/2010/main" val="221646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D1C5-55E9-4571-A1D5-67F21AB6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25" y="614420"/>
            <a:ext cx="8596668" cy="1320800"/>
          </a:xfrm>
        </p:spPr>
        <p:txBody>
          <a:bodyPr/>
          <a:lstStyle/>
          <a:p>
            <a:r>
              <a:rPr lang="en-IN" dirty="0"/>
              <a:t>Shuffled Frog Leaping Algorithm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7853B24-CF8C-4D52-9DDB-FC5E4D804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0" t="27133" r="41445" b="25281"/>
          <a:stretch/>
        </p:blipFill>
        <p:spPr>
          <a:xfrm>
            <a:off x="825623" y="1999446"/>
            <a:ext cx="7656725" cy="4412810"/>
          </a:xfrm>
        </p:spPr>
      </p:pic>
    </p:spTree>
    <p:extLst>
      <p:ext uri="{BB962C8B-B14F-4D97-AF65-F5344CB8AC3E}">
        <p14:creationId xmlns:p14="http://schemas.microsoft.com/office/powerpoint/2010/main" val="405912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204DB-FBBE-48F5-B39B-26BC206BE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00" y="994301"/>
            <a:ext cx="8596668" cy="142042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Developed by Muzaffar </a:t>
            </a:r>
            <a:r>
              <a:rPr lang="en-IN" dirty="0" err="1"/>
              <a:t>Eusuff</a:t>
            </a:r>
            <a:r>
              <a:rPr lang="en-IN" dirty="0"/>
              <a:t>, Kevin </a:t>
            </a:r>
            <a:r>
              <a:rPr lang="en-IN" dirty="0" err="1"/>
              <a:t>Lansey</a:t>
            </a:r>
            <a:r>
              <a:rPr lang="en-IN" dirty="0"/>
              <a:t> and </a:t>
            </a:r>
            <a:r>
              <a:rPr lang="en-IN" dirty="0" err="1"/>
              <a:t>Fayzul</a:t>
            </a:r>
            <a:r>
              <a:rPr lang="en-IN" dirty="0"/>
              <a:t> Pasha in 2003.</a:t>
            </a:r>
          </a:p>
          <a:p>
            <a:pPr>
              <a:lnSpc>
                <a:spcPct val="150000"/>
              </a:lnSpc>
            </a:pPr>
            <a:r>
              <a:rPr lang="en-IN" dirty="0"/>
              <a:t>Integrates the merits of both the evolutionary approach based memetic algorithm and particle swarm optimisation algorithm.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2C34E1-49D9-46D7-B6D4-DCFE45563C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4" t="37800" r="37743" b="30614"/>
          <a:stretch/>
        </p:blipFill>
        <p:spPr>
          <a:xfrm>
            <a:off x="1819921" y="2652374"/>
            <a:ext cx="5894773" cy="420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9DCFC9-D8E9-469C-AA17-05976505E450}"/>
              </a:ext>
            </a:extLst>
          </p:cNvPr>
          <p:cNvSpPr txBox="1">
            <a:spLocks/>
          </p:cNvSpPr>
          <p:nvPr/>
        </p:nvSpPr>
        <p:spPr>
          <a:xfrm>
            <a:off x="677334" y="923279"/>
            <a:ext cx="8582076" cy="5566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dirty="0"/>
              <a:t>Composed of a set of frogs that are organized into diverse clusters, called the memeplexes.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06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7136A1-7296-491E-875F-2CC722241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0" t="18212" r="37586" b="16373"/>
          <a:stretch/>
        </p:blipFill>
        <p:spPr>
          <a:xfrm>
            <a:off x="1660123" y="480668"/>
            <a:ext cx="6906827" cy="56926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4D9C8-6A5B-473C-AA4A-9281B48190AC}"/>
              </a:ext>
            </a:extLst>
          </p:cNvPr>
          <p:cNvSpPr txBox="1"/>
          <p:nvPr/>
        </p:nvSpPr>
        <p:spPr>
          <a:xfrm>
            <a:off x="3511117" y="6192666"/>
            <a:ext cx="320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Space containing set of frogs</a:t>
            </a:r>
          </a:p>
        </p:txBody>
      </p:sp>
    </p:spTree>
    <p:extLst>
      <p:ext uri="{BB962C8B-B14F-4D97-AF65-F5344CB8AC3E}">
        <p14:creationId xmlns:p14="http://schemas.microsoft.com/office/powerpoint/2010/main" val="68210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3B132F-6589-4636-B8B2-135F1552F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5" t="18441" r="39902" b="16145"/>
          <a:stretch/>
        </p:blipFill>
        <p:spPr>
          <a:xfrm>
            <a:off x="1748896" y="508509"/>
            <a:ext cx="6462944" cy="56873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9AB997-CB77-4D2B-900B-B1BCCB4D8015}"/>
              </a:ext>
            </a:extLst>
          </p:cNvPr>
          <p:cNvSpPr txBox="1"/>
          <p:nvPr/>
        </p:nvSpPr>
        <p:spPr>
          <a:xfrm>
            <a:off x="3400148" y="6195898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Frogs divided into memeplexes</a:t>
            </a:r>
          </a:p>
        </p:txBody>
      </p:sp>
    </p:spTree>
    <p:extLst>
      <p:ext uri="{BB962C8B-B14F-4D97-AF65-F5344CB8AC3E}">
        <p14:creationId xmlns:p14="http://schemas.microsoft.com/office/powerpoint/2010/main" val="476306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F96839-16F1-4C2D-992C-99492F26C59B}"/>
              </a:ext>
            </a:extLst>
          </p:cNvPr>
          <p:cNvSpPr txBox="1">
            <a:spLocks/>
          </p:cNvSpPr>
          <p:nvPr/>
        </p:nvSpPr>
        <p:spPr>
          <a:xfrm>
            <a:off x="677334" y="923279"/>
            <a:ext cx="8617586" cy="5566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dirty="0"/>
              <a:t>Composed of a set of frogs that are organized into diverse clusters, called the memeplexes.</a:t>
            </a:r>
          </a:p>
          <a:p>
            <a:pPr>
              <a:lnSpc>
                <a:spcPct val="150000"/>
              </a:lnSpc>
            </a:pPr>
            <a:r>
              <a:rPr lang="en-IN" dirty="0"/>
              <a:t>Each frog in the memeplex denotes a potential solution to a given optimization problem. </a:t>
            </a:r>
          </a:p>
          <a:p>
            <a:pPr>
              <a:lnSpc>
                <a:spcPct val="150000"/>
              </a:lnSpc>
            </a:pPr>
            <a:r>
              <a:rPr lang="en-IN" dirty="0"/>
              <a:t>Within every memeplex, each of the constituent frogs holds beliefs that they are influenced by the beliefs of other frogs and cultivated through a process of memetic evolution, called the local search.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8708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1959</TotalTime>
  <Words>533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Improved Shuffled Frog  Leaping Algorithm Using Memetic Reconfiguration</vt:lpstr>
      <vt:lpstr>Under the supervision of- Dr. Shikha Mehta</vt:lpstr>
      <vt:lpstr>Nature Inspired Algorithms</vt:lpstr>
      <vt:lpstr>Shuffled Frog Leaping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SFLA algorithm-</vt:lpstr>
      <vt:lpstr>PowerPoint Presentation</vt:lpstr>
      <vt:lpstr>Previous work on SFLA</vt:lpstr>
      <vt:lpstr>Proposed Algorithms</vt:lpstr>
      <vt:lpstr>SFLA Version 1</vt:lpstr>
      <vt:lpstr>SFLA Version 2</vt:lpstr>
      <vt:lpstr>SFLA Version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 Inspired Algorithms</dc:title>
  <dc:creator>Sparsh Majhe</dc:creator>
  <cp:lastModifiedBy>Sparsh Majhe</cp:lastModifiedBy>
  <cp:revision>28</cp:revision>
  <dcterms:created xsi:type="dcterms:W3CDTF">2018-10-13T10:00:40Z</dcterms:created>
  <dcterms:modified xsi:type="dcterms:W3CDTF">2018-10-14T18:40:19Z</dcterms:modified>
</cp:coreProperties>
</file>